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4" r:id="rId20"/>
    <p:sldId id="295" r:id="rId21"/>
    <p:sldId id="296" r:id="rId22"/>
    <p:sldId id="274" r:id="rId23"/>
    <p:sldId id="275" r:id="rId24"/>
    <p:sldId id="276" r:id="rId25"/>
    <p:sldId id="277" r:id="rId26"/>
    <p:sldId id="293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0" r:id="rId36"/>
    <p:sldId id="291" r:id="rId37"/>
    <p:sldId id="292" r:id="rId38"/>
    <p:sldId id="287" r:id="rId39"/>
    <p:sldId id="288" r:id="rId40"/>
    <p:sldId id="289" r:id="rId41"/>
    <p:sldId id="286" r:id="rId4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38CB1-2F07-4AFC-93FC-E5C4A30B08A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C2F23-7AC4-484F-8712-0719D8DD785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3104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1pPr>
    <a:lvl2pPr marL="146853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2pPr>
    <a:lvl3pPr marL="293705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3pPr>
    <a:lvl4pPr marL="440558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4pPr>
    <a:lvl5pPr marL="587411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5pPr>
    <a:lvl6pPr marL="734263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6pPr>
    <a:lvl7pPr marL="881116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7pPr>
    <a:lvl8pPr marL="1027968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8pPr>
    <a:lvl9pPr marL="1174821" algn="l" defTabSz="293705" rtl="0" eaLnBrk="1" latinLnBrk="0" hangingPunct="1">
      <a:defRPr sz="3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C2F23-7AC4-484F-8712-0719D8DD7858}" type="slidenum">
              <a:rPr lang="ca-ES" smtClean="0"/>
              <a:t>20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920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7239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1223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94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0299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82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063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0689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631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280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35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208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197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9B36E-23C2-4C6F-98C4-07BE5DC30EF1}" type="datetimeFigureOut">
              <a:rPr lang="ca-ES" smtClean="0"/>
              <a:t>13/9/2025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42EEAD-9221-49F9-98E5-3B0348DD00F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81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E6DCE-E51F-4C2E-AE9E-15983B80A20F}"/>
              </a:ext>
            </a:extLst>
          </p:cNvPr>
          <p:cNvSpPr txBox="1"/>
          <p:nvPr/>
        </p:nvSpPr>
        <p:spPr>
          <a:xfrm>
            <a:off x="173905" y="98825"/>
            <a:ext cx="3305628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DOCTYPE</a:t>
            </a:r>
            <a:r>
              <a:rPr lang="es-ES" sz="1100" dirty="0"/>
              <a:t>: Declara el tipo de documento y la versión de HTML que respeta la página, permitiendo al navegador activar el modo de estándares o modo con peculiaridades. Para HTML5, se usa &lt;!DOCTYPE </a:t>
            </a:r>
            <a:r>
              <a:rPr lang="es-ES" sz="1100" dirty="0" err="1"/>
              <a:t>html</a:t>
            </a:r>
            <a:r>
              <a:rPr lang="es-ES" sz="1100" dirty="0"/>
              <a:t>&gt;.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35194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0995E-27C0-94E4-1FC8-16D7B2BF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08E1E9-2C14-7B54-84A1-9E0912366B31}"/>
              </a:ext>
            </a:extLst>
          </p:cNvPr>
          <p:cNvSpPr txBox="1"/>
          <p:nvPr/>
        </p:nvSpPr>
        <p:spPr>
          <a:xfrm>
            <a:off x="173905" y="98825"/>
            <a:ext cx="3305628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Plantillas HTML</a:t>
            </a:r>
            <a:r>
              <a:rPr lang="es-ES" sz="1100" dirty="0"/>
              <a:t>: Se han usado motores como </a:t>
            </a:r>
            <a:r>
              <a:rPr lang="es-ES" sz="1100" dirty="0" err="1"/>
              <a:t>Pug</a:t>
            </a:r>
            <a:r>
              <a:rPr lang="es-ES" sz="1100" dirty="0"/>
              <a:t>, ERB, Slim, </a:t>
            </a:r>
            <a:r>
              <a:rPr lang="es-ES" sz="1100" dirty="0" err="1"/>
              <a:t>Handlebars</a:t>
            </a:r>
            <a:r>
              <a:rPr lang="es-ES" sz="1100" dirty="0"/>
              <a:t>, </a:t>
            </a:r>
            <a:r>
              <a:rPr lang="es-ES" sz="1100" dirty="0" err="1"/>
              <a:t>Jinja</a:t>
            </a:r>
            <a:r>
              <a:rPr lang="es-ES" sz="1100" dirty="0"/>
              <a:t> y </a:t>
            </a:r>
            <a:r>
              <a:rPr lang="es-ES" sz="1100" dirty="0" err="1"/>
              <a:t>Liquid</a:t>
            </a:r>
            <a:r>
              <a:rPr lang="es-ES" sz="1100" dirty="0"/>
              <a:t> para escape de contenido y filtros personalizados.</a:t>
            </a:r>
          </a:p>
        </p:txBody>
      </p:sp>
    </p:spTree>
    <p:extLst>
      <p:ext uri="{BB962C8B-B14F-4D97-AF65-F5344CB8AC3E}">
        <p14:creationId xmlns:p14="http://schemas.microsoft.com/office/powerpoint/2010/main" val="128949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410A-55CA-9643-0E00-AF6CB4C2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8FDFD6-409C-24CA-89FD-DC6A6BD72869}"/>
              </a:ext>
            </a:extLst>
          </p:cNvPr>
          <p:cNvSpPr txBox="1"/>
          <p:nvPr/>
        </p:nvSpPr>
        <p:spPr>
          <a:xfrm>
            <a:off x="173905" y="98825"/>
            <a:ext cx="3305628" cy="1615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Selector </a:t>
            </a:r>
            <a:r>
              <a:rPr lang="es-ES" sz="1100" b="1" dirty="0" err="1"/>
              <a:t>Specificity</a:t>
            </a:r>
            <a:r>
              <a:rPr lang="es-ES" sz="1100" b="1" dirty="0"/>
              <a:t>: </a:t>
            </a:r>
            <a:r>
              <a:rPr lang="es-ES" sz="1100" dirty="0"/>
              <a:t>Determina qué estilos se aplican cuando hay reglas </a:t>
            </a:r>
            <a:r>
              <a:rPr lang="es-ES" sz="1100" dirty="0" err="1"/>
              <a:t>conflictivas.Calculado</a:t>
            </a:r>
            <a:r>
              <a:rPr lang="es-ES" sz="1100" dirty="0"/>
              <a:t> como una matriz </a:t>
            </a:r>
            <a:r>
              <a:rPr lang="es-ES" sz="1100" dirty="0" err="1"/>
              <a:t>a,b,c,d:a</a:t>
            </a:r>
            <a:r>
              <a:rPr lang="es-ES" sz="1100" dirty="0"/>
              <a:t>: </a:t>
            </a:r>
            <a:r>
              <a:rPr lang="es-ES" sz="1100" dirty="0" err="1"/>
              <a:t>inline</a:t>
            </a:r>
            <a:r>
              <a:rPr lang="es-ES" sz="1100" dirty="0"/>
              <a:t> </a:t>
            </a:r>
            <a:r>
              <a:rPr lang="es-ES" sz="1100" dirty="0" err="1"/>
              <a:t>styles</a:t>
            </a:r>
            <a:r>
              <a:rPr lang="es-ES" sz="1100" dirty="0"/>
              <a:t> (1 si hay, 0 si no)b: ID </a:t>
            </a:r>
            <a:r>
              <a:rPr lang="es-ES" sz="1100" dirty="0" err="1"/>
              <a:t>selectorsc</a:t>
            </a:r>
            <a:r>
              <a:rPr lang="es-ES" sz="1100" dirty="0"/>
              <a:t>: clases, atributos, </a:t>
            </a:r>
            <a:r>
              <a:rPr lang="es-ES" sz="1100" dirty="0" err="1"/>
              <a:t>pseudo-clasesd</a:t>
            </a:r>
            <a:r>
              <a:rPr lang="es-ES" sz="1100" dirty="0"/>
              <a:t>: tags y </a:t>
            </a:r>
            <a:r>
              <a:rPr lang="es-ES" sz="1100" dirty="0" err="1"/>
              <a:t>pseudo-elementos</a:t>
            </a:r>
            <a:r>
              <a:rPr lang="es-ES" sz="1100" dirty="0"/>
              <a:t>. </a:t>
            </a:r>
          </a:p>
          <a:p>
            <a:r>
              <a:rPr lang="es-ES" sz="1100" dirty="0"/>
              <a:t>Regla: Comparar columna por columna; la más a la izquierda tiene mayor prioridad. Empate: la última regla en el CSS </a:t>
            </a:r>
            <a:r>
              <a:rPr lang="es-ES" sz="1100" dirty="0" err="1"/>
              <a:t>gana.Recomendación</a:t>
            </a:r>
            <a:r>
              <a:rPr lang="es-ES" sz="1100" dirty="0"/>
              <a:t>: escribir CSS con baja especificidad para facilitar </a:t>
            </a:r>
            <a:r>
              <a:rPr lang="es-ES" sz="1100" dirty="0" err="1"/>
              <a:t>overrides</a:t>
            </a:r>
            <a:r>
              <a:rPr lang="es-E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22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21A7-A638-3B88-D6BA-374235B35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8E9DEF-6934-8EA0-DFAC-A4994E7DCCEA}"/>
              </a:ext>
            </a:extLst>
          </p:cNvPr>
          <p:cNvSpPr txBox="1"/>
          <p:nvPr/>
        </p:nvSpPr>
        <p:spPr>
          <a:xfrm>
            <a:off x="173905" y="98825"/>
            <a:ext cx="3305628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Reset</a:t>
            </a:r>
            <a:r>
              <a:rPr lang="es-ES" sz="1100" b="1" dirty="0"/>
              <a:t> vs </a:t>
            </a:r>
            <a:r>
              <a:rPr lang="es-ES" sz="1100" b="1" dirty="0" err="1"/>
              <a:t>Normalize</a:t>
            </a:r>
            <a:endParaRPr lang="es-ES" sz="1100" dirty="0"/>
          </a:p>
          <a:p>
            <a:r>
              <a:rPr lang="es-ES" sz="1100" b="1" dirty="0" err="1"/>
              <a:t>Reset</a:t>
            </a:r>
            <a:r>
              <a:rPr lang="es-ES" sz="1100" b="1" dirty="0"/>
              <a:t>:</a:t>
            </a:r>
            <a:r>
              <a:rPr lang="es-ES" sz="1100" dirty="0"/>
              <a:t> elimina todos los estilos predeterminados del navegador.</a:t>
            </a:r>
          </a:p>
          <a:p>
            <a:r>
              <a:rPr lang="es-ES" sz="1100" b="1" dirty="0" err="1"/>
              <a:t>Normalize</a:t>
            </a:r>
            <a:r>
              <a:rPr lang="es-ES" sz="1100" b="1" dirty="0"/>
              <a:t>:</a:t>
            </a:r>
            <a:r>
              <a:rPr lang="es-ES" sz="1100" dirty="0"/>
              <a:t> mantiene estilos útiles y corrige inconsistencias entre navegadores.</a:t>
            </a:r>
          </a:p>
          <a:p>
            <a:r>
              <a:rPr lang="es-ES" sz="1100" b="1" dirty="0"/>
              <a:t>Elección:</a:t>
            </a:r>
            <a:r>
              <a:rPr lang="es-ES" sz="1100" dirty="0"/>
              <a:t> </a:t>
            </a:r>
            <a:r>
              <a:rPr lang="es-ES" sz="1100" dirty="0" err="1"/>
              <a:t>reset</a:t>
            </a:r>
            <a:r>
              <a:rPr lang="es-ES" sz="1100" dirty="0"/>
              <a:t> si diseño muy personalizado; </a:t>
            </a:r>
            <a:r>
              <a:rPr lang="es-ES" sz="1100" dirty="0" err="1"/>
              <a:t>normalize</a:t>
            </a:r>
            <a:r>
              <a:rPr lang="es-ES" sz="1100" dirty="0"/>
              <a:t> si quieres conservar defaults útiles</a:t>
            </a:r>
          </a:p>
        </p:txBody>
      </p:sp>
    </p:spTree>
    <p:extLst>
      <p:ext uri="{BB962C8B-B14F-4D97-AF65-F5344CB8AC3E}">
        <p14:creationId xmlns:p14="http://schemas.microsoft.com/office/powerpoint/2010/main" val="302564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A17C6-4824-0DC2-09A7-AEB143C1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06E5519-D77B-6639-ED31-822315EF5D85}"/>
              </a:ext>
            </a:extLst>
          </p:cNvPr>
          <p:cNvSpPr txBox="1"/>
          <p:nvPr/>
        </p:nvSpPr>
        <p:spPr>
          <a:xfrm>
            <a:off x="173905" y="98825"/>
            <a:ext cx="3305628" cy="19543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Floats</a:t>
            </a:r>
            <a:endParaRPr lang="es-ES" sz="1100" dirty="0"/>
          </a:p>
          <a:p>
            <a:r>
              <a:rPr lang="es-ES" sz="1100" dirty="0"/>
              <a:t>Posicionamiento que permite que texto u otros elementos fluyan alrededor.</a:t>
            </a:r>
          </a:p>
          <a:p>
            <a:r>
              <a:rPr lang="es-ES" sz="1100" b="1" dirty="0"/>
              <a:t>Clear:</a:t>
            </a:r>
            <a:r>
              <a:rPr lang="es-ES" sz="1100" dirty="0"/>
              <a:t> Detiene el flujo alrededor de flotados, se usa para posicionar elementos debajo.</a:t>
            </a:r>
          </a:p>
          <a:p>
            <a:r>
              <a:rPr lang="es-ES" sz="1100" b="1" dirty="0"/>
              <a:t>Problema:</a:t>
            </a:r>
            <a:r>
              <a:rPr lang="es-ES" sz="1100" dirty="0"/>
              <a:t> padres con solo </a:t>
            </a:r>
            <a:r>
              <a:rPr lang="es-ES" sz="1100" dirty="0" err="1"/>
              <a:t>floats</a:t>
            </a:r>
            <a:r>
              <a:rPr lang="es-ES" sz="1100" dirty="0"/>
              <a:t> colapsan en altura → solución:</a:t>
            </a:r>
          </a:p>
          <a:p>
            <a:r>
              <a:rPr lang="es-ES" sz="1100" dirty="0" err="1"/>
              <a:t>Clearfix</a:t>
            </a:r>
            <a:r>
              <a:rPr lang="es-ES" sz="1100" dirty="0"/>
              <a:t>: </a:t>
            </a:r>
            <a:r>
              <a:rPr lang="es-ES" sz="1100" dirty="0" err="1"/>
              <a:t>Pseudo-elemento</a:t>
            </a:r>
            <a:r>
              <a:rPr lang="es-ES" sz="1100" dirty="0"/>
              <a:t> ::after con </a:t>
            </a:r>
            <a:r>
              <a:rPr lang="es-ES" sz="1100" dirty="0" err="1"/>
              <a:t>clear</a:t>
            </a:r>
            <a:r>
              <a:rPr lang="es-ES" sz="1100" dirty="0"/>
              <a:t>: </a:t>
            </a:r>
            <a:r>
              <a:rPr lang="es-ES" sz="1100" dirty="0" err="1"/>
              <a:t>both</a:t>
            </a:r>
            <a:r>
              <a:rPr lang="es-ES" sz="1100" dirty="0"/>
              <a:t> para expandir contenedor.</a:t>
            </a:r>
          </a:p>
          <a:p>
            <a:r>
              <a:rPr lang="es-ES" sz="1100" dirty="0" err="1"/>
              <a:t>Overflow</a:t>
            </a:r>
            <a:r>
              <a:rPr lang="es-ES" sz="1100" dirty="0"/>
              <a:t>: </a:t>
            </a:r>
            <a:r>
              <a:rPr lang="en-US" sz="1100" dirty="0"/>
              <a:t>overflow: auto/hidden </a:t>
            </a:r>
            <a:r>
              <a:rPr lang="en-US" sz="1100" dirty="0" err="1"/>
              <a:t>crea</a:t>
            </a:r>
            <a:r>
              <a:rPr lang="en-US" sz="1100" dirty="0"/>
              <a:t> block formatting context y </a:t>
            </a:r>
            <a:r>
              <a:rPr lang="en-US" sz="1100" dirty="0" err="1"/>
              <a:t>expande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</a:t>
            </a:r>
            <a:r>
              <a:rPr lang="en-US" sz="1100" dirty="0" err="1"/>
              <a:t>contenedor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28704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BC433-4CA4-21C6-8827-6316B040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3383DF-6364-2310-128B-3A77AE1CF7FD}"/>
              </a:ext>
            </a:extLst>
          </p:cNvPr>
          <p:cNvSpPr txBox="1"/>
          <p:nvPr/>
        </p:nvSpPr>
        <p:spPr>
          <a:xfrm>
            <a:off x="173905" y="98825"/>
            <a:ext cx="3305628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Z-</a:t>
            </a:r>
            <a:r>
              <a:rPr lang="ca-ES" sz="1100" b="1" dirty="0" err="1"/>
              <a:t>Index</a:t>
            </a:r>
            <a:r>
              <a:rPr lang="ca-ES" sz="1100" b="1" dirty="0"/>
              <a:t> &amp; </a:t>
            </a:r>
            <a:r>
              <a:rPr lang="ca-ES" sz="1100" b="1" dirty="0" err="1"/>
              <a:t>Stacking</a:t>
            </a:r>
            <a:r>
              <a:rPr lang="ca-ES" sz="1100" b="1" dirty="0"/>
              <a:t> Context</a:t>
            </a:r>
            <a:endParaRPr lang="ca-ES" sz="1100" dirty="0"/>
          </a:p>
          <a:p>
            <a:r>
              <a:rPr lang="es-ES" sz="1100" dirty="0"/>
              <a:t>Controla el orden de apilamiento en el eje Z. </a:t>
            </a:r>
            <a:r>
              <a:rPr lang="it-IT" sz="1100" dirty="0"/>
              <a:t>Solo funciona si position ≠ static.</a:t>
            </a:r>
            <a:endParaRPr lang="es-ES" sz="1100" dirty="0"/>
          </a:p>
          <a:p>
            <a:r>
              <a:rPr lang="ca-ES" sz="1100" b="1" dirty="0" err="1"/>
              <a:t>Stacking</a:t>
            </a:r>
            <a:r>
              <a:rPr lang="ca-ES" sz="1100" b="1" dirty="0"/>
              <a:t> context:</a:t>
            </a:r>
            <a:r>
              <a:rPr lang="ca-ES" sz="1100" dirty="0"/>
              <a:t> </a:t>
            </a:r>
            <a:r>
              <a:rPr lang="ca-ES" sz="1100" dirty="0" err="1"/>
              <a:t>contenedor</a:t>
            </a:r>
            <a:r>
              <a:rPr lang="ca-ES" sz="1100" dirty="0"/>
              <a:t> que </a:t>
            </a:r>
            <a:r>
              <a:rPr lang="ca-ES" sz="1100" dirty="0" err="1"/>
              <a:t>define</a:t>
            </a:r>
            <a:r>
              <a:rPr lang="ca-ES" sz="1100" dirty="0"/>
              <a:t> un </a:t>
            </a:r>
            <a:r>
              <a:rPr lang="ca-ES" sz="1100" dirty="0" err="1"/>
              <a:t>nuevo</a:t>
            </a:r>
            <a:r>
              <a:rPr lang="ca-ES" sz="1100" dirty="0"/>
              <a:t> </a:t>
            </a:r>
            <a:r>
              <a:rPr lang="ca-ES" sz="1100" dirty="0" err="1"/>
              <a:t>contexto</a:t>
            </a:r>
            <a:r>
              <a:rPr lang="ca-ES" sz="1100" dirty="0"/>
              <a:t> para z-</a:t>
            </a:r>
            <a:r>
              <a:rPr lang="ca-ES" sz="1100" dirty="0" err="1"/>
              <a:t>index</a:t>
            </a:r>
            <a:r>
              <a:rPr lang="ca-ES" sz="1100" dirty="0"/>
              <a:t>; </a:t>
            </a:r>
            <a:r>
              <a:rPr lang="ca-ES" sz="1100" dirty="0" err="1"/>
              <a:t>hijos</a:t>
            </a:r>
            <a:r>
              <a:rPr lang="ca-ES" sz="1100" dirty="0"/>
              <a:t> no </a:t>
            </a:r>
            <a:r>
              <a:rPr lang="ca-ES" sz="1100" dirty="0" err="1"/>
              <a:t>pueden</a:t>
            </a:r>
            <a:r>
              <a:rPr lang="ca-ES" sz="1100" dirty="0"/>
              <a:t> </a:t>
            </a:r>
            <a:r>
              <a:rPr lang="ca-ES" sz="1100" dirty="0" err="1"/>
              <a:t>superponerse</a:t>
            </a:r>
            <a:r>
              <a:rPr lang="ca-ES" sz="1100" dirty="0"/>
              <a:t> </a:t>
            </a:r>
            <a:r>
              <a:rPr lang="ca-ES" sz="1100" dirty="0" err="1"/>
              <a:t>fuera</a:t>
            </a:r>
            <a:r>
              <a:rPr lang="ca-ES" sz="1100" dirty="0"/>
              <a:t> de </a:t>
            </a:r>
            <a:r>
              <a:rPr lang="ca-ES" sz="1100" dirty="0" err="1"/>
              <a:t>su</a:t>
            </a:r>
            <a:r>
              <a:rPr lang="ca-ES" sz="1100" dirty="0"/>
              <a:t> </a:t>
            </a:r>
            <a:r>
              <a:rPr lang="ca-ES" sz="1100" dirty="0" err="1"/>
              <a:t>contexto</a:t>
            </a:r>
            <a:r>
              <a:rPr lang="ca-ES" sz="1100" dirty="0"/>
              <a:t>.</a:t>
            </a:r>
          </a:p>
          <a:p>
            <a:r>
              <a:rPr lang="ca-ES" sz="1100" dirty="0" err="1"/>
              <a:t>Propiedades</a:t>
            </a:r>
            <a:r>
              <a:rPr lang="ca-ES" sz="1100" dirty="0"/>
              <a:t> que </a:t>
            </a:r>
            <a:r>
              <a:rPr lang="ca-ES" sz="1100" dirty="0" err="1"/>
              <a:t>crean</a:t>
            </a:r>
            <a:r>
              <a:rPr lang="ca-ES" sz="1100" dirty="0"/>
              <a:t> </a:t>
            </a:r>
            <a:r>
              <a:rPr lang="ca-ES" sz="1100" dirty="0" err="1"/>
              <a:t>stacking</a:t>
            </a:r>
            <a:r>
              <a:rPr lang="ca-ES" sz="1100" dirty="0"/>
              <a:t> context: </a:t>
            </a:r>
            <a:r>
              <a:rPr lang="ca-ES" sz="1100" dirty="0" err="1"/>
              <a:t>position</a:t>
            </a:r>
            <a:r>
              <a:rPr lang="ca-ES" sz="1100" dirty="0"/>
              <a:t> + z-</a:t>
            </a:r>
            <a:r>
              <a:rPr lang="ca-ES" sz="1100" dirty="0" err="1"/>
              <a:t>index</a:t>
            </a:r>
            <a:r>
              <a:rPr lang="ca-ES" sz="1100" dirty="0"/>
              <a:t>, </a:t>
            </a:r>
            <a:r>
              <a:rPr lang="ca-ES" sz="1100" dirty="0" err="1"/>
              <a:t>opacity</a:t>
            </a:r>
            <a:r>
              <a:rPr lang="ca-ES" sz="1100" dirty="0"/>
              <a:t> &lt; 1, </a:t>
            </a:r>
            <a:r>
              <a:rPr lang="ca-ES" sz="1100" dirty="0" err="1"/>
              <a:t>transform</a:t>
            </a:r>
            <a:r>
              <a:rPr lang="ca-ES" sz="1100" dirty="0"/>
              <a:t>, </a:t>
            </a:r>
            <a:r>
              <a:rPr lang="ca-ES" sz="1100" dirty="0" err="1"/>
              <a:t>filter</a:t>
            </a:r>
            <a:r>
              <a:rPr lang="ca-ES" sz="1100" dirty="0"/>
              <a:t>, etc.</a:t>
            </a:r>
          </a:p>
          <a:p>
            <a:r>
              <a:rPr lang="es-ES" sz="1100" dirty="0"/>
              <a:t>Cada </a:t>
            </a:r>
            <a:r>
              <a:rPr lang="es-ES" sz="1100" dirty="0" err="1"/>
              <a:t>stacking</a:t>
            </a:r>
            <a:r>
              <a:rPr lang="es-ES" sz="1100" dirty="0"/>
              <a:t> </a:t>
            </a:r>
            <a:r>
              <a:rPr lang="es-ES" sz="1100" dirty="0" err="1"/>
              <a:t>context</a:t>
            </a:r>
            <a:r>
              <a:rPr lang="es-ES" sz="1100" dirty="0"/>
              <a:t> es independiente del resto.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57752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1A894-D5FF-D07C-F545-73C98FAD7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221E2BD-B272-1DC6-0A9E-5F1A0AAB87BD}"/>
              </a:ext>
            </a:extLst>
          </p:cNvPr>
          <p:cNvSpPr txBox="1"/>
          <p:nvPr/>
        </p:nvSpPr>
        <p:spPr>
          <a:xfrm>
            <a:off x="173905" y="98825"/>
            <a:ext cx="3305628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Block</a:t>
            </a:r>
            <a:r>
              <a:rPr lang="ca-ES" sz="1100" b="1" dirty="0"/>
              <a:t> </a:t>
            </a:r>
            <a:r>
              <a:rPr lang="ca-ES" sz="1100" b="1" dirty="0" err="1"/>
              <a:t>Formatting</a:t>
            </a:r>
            <a:r>
              <a:rPr lang="ca-ES" sz="1100" b="1" dirty="0"/>
              <a:t> Context (BFC)</a:t>
            </a:r>
            <a:endParaRPr lang="ca-ES" sz="1100" dirty="0"/>
          </a:p>
          <a:p>
            <a:r>
              <a:rPr lang="es-ES" sz="1100" dirty="0"/>
              <a:t>Aísla el contenido interno del contenido externo. </a:t>
            </a:r>
            <a:r>
              <a:rPr lang="ca-ES" sz="1100" dirty="0" err="1"/>
              <a:t>Establecido</a:t>
            </a:r>
            <a:r>
              <a:rPr lang="ca-ES" sz="1100" dirty="0"/>
              <a:t> por: </a:t>
            </a:r>
            <a:r>
              <a:rPr lang="en-US" sz="1100" dirty="0" err="1"/>
              <a:t>float≠none</a:t>
            </a:r>
            <a:r>
              <a:rPr lang="en-US" sz="1100" dirty="0"/>
              <a:t>, position=absolute/fixed, display especial, </a:t>
            </a:r>
            <a:r>
              <a:rPr lang="en-US" sz="1100" dirty="0" err="1"/>
              <a:t>overflow≠visible</a:t>
            </a:r>
            <a:r>
              <a:rPr lang="en-US" sz="1100" dirty="0"/>
              <a:t>. </a:t>
            </a:r>
            <a:r>
              <a:rPr lang="ca-ES" sz="1100" dirty="0" err="1"/>
              <a:t>Contiene</a:t>
            </a:r>
            <a:r>
              <a:rPr lang="ca-ES" sz="1100" dirty="0"/>
              <a:t> </a:t>
            </a:r>
            <a:r>
              <a:rPr lang="ca-ES" sz="1100" dirty="0" err="1"/>
              <a:t>elementos</a:t>
            </a:r>
            <a:r>
              <a:rPr lang="ca-ES" sz="1100" dirty="0"/>
              <a:t> </a:t>
            </a:r>
            <a:r>
              <a:rPr lang="ca-ES" sz="1100" dirty="0" err="1"/>
              <a:t>flotados</a:t>
            </a:r>
            <a:r>
              <a:rPr lang="ca-ES" sz="1100" dirty="0"/>
              <a:t>, evita </a:t>
            </a:r>
            <a:r>
              <a:rPr lang="ca-ES" sz="1100" dirty="0" err="1"/>
              <a:t>colapso</a:t>
            </a:r>
            <a:r>
              <a:rPr lang="ca-ES" sz="1100" dirty="0"/>
              <a:t> de altura, controla </a:t>
            </a:r>
            <a:r>
              <a:rPr lang="ca-ES" sz="1100" dirty="0" err="1"/>
              <a:t>colapso</a:t>
            </a:r>
            <a:r>
              <a:rPr lang="ca-ES" sz="1100" dirty="0"/>
              <a:t> de </a:t>
            </a:r>
            <a:r>
              <a:rPr lang="ca-ES" sz="1100" dirty="0" err="1"/>
              <a:t>márgenes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9992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B173-F85B-8978-C199-504F5676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B92B5F-FFD5-3DA0-C655-8113E5018DE8}"/>
              </a:ext>
            </a:extLst>
          </p:cNvPr>
          <p:cNvSpPr txBox="1"/>
          <p:nvPr/>
        </p:nvSpPr>
        <p:spPr>
          <a:xfrm>
            <a:off x="173905" y="98825"/>
            <a:ext cx="3305628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Clearing </a:t>
            </a:r>
            <a:r>
              <a:rPr lang="ca-ES" sz="1100" b="1" dirty="0" err="1"/>
              <a:t>Techniques</a:t>
            </a:r>
            <a:endParaRPr lang="ca-ES" sz="1100" dirty="0"/>
          </a:p>
          <a:p>
            <a:r>
              <a:rPr lang="ca-ES" sz="1100" dirty="0" err="1"/>
              <a:t>Empty</a:t>
            </a:r>
            <a:r>
              <a:rPr lang="ca-ES" sz="1100" dirty="0"/>
              <a:t> div: &lt;div </a:t>
            </a:r>
            <a:r>
              <a:rPr lang="ca-ES" sz="1100" dirty="0" err="1"/>
              <a:t>style</a:t>
            </a:r>
            <a:r>
              <a:rPr lang="ca-ES" sz="1100" dirty="0"/>
              <a:t>="</a:t>
            </a:r>
            <a:r>
              <a:rPr lang="ca-ES" sz="1100" dirty="0" err="1"/>
              <a:t>clear:both</a:t>
            </a:r>
            <a:r>
              <a:rPr lang="ca-ES" sz="1100" dirty="0"/>
              <a:t>"&gt;&lt;/div&gt;</a:t>
            </a:r>
          </a:p>
          <a:p>
            <a:r>
              <a:rPr lang="ca-ES" sz="1100" dirty="0" err="1"/>
              <a:t>Clearfix</a:t>
            </a:r>
            <a:r>
              <a:rPr lang="ca-ES" sz="1100" dirty="0"/>
              <a:t>: pseudo-element ::</a:t>
            </a:r>
            <a:r>
              <a:rPr lang="ca-ES" sz="1100" dirty="0" err="1"/>
              <a:t>after</a:t>
            </a:r>
            <a:endParaRPr lang="ca-ES" sz="1100" dirty="0"/>
          </a:p>
          <a:p>
            <a:r>
              <a:rPr lang="ca-ES" sz="1100" dirty="0" err="1"/>
              <a:t>overflow</a:t>
            </a:r>
            <a:r>
              <a:rPr lang="ca-ES" sz="1100" dirty="0"/>
              <a:t>: auto/</a:t>
            </a:r>
            <a:r>
              <a:rPr lang="ca-ES" sz="1100" dirty="0" err="1"/>
              <a:t>hidden</a:t>
            </a:r>
            <a:r>
              <a:rPr lang="ca-ES" sz="1100" dirty="0"/>
              <a:t>: </a:t>
            </a:r>
            <a:r>
              <a:rPr lang="ca-ES" sz="1100" dirty="0" err="1"/>
              <a:t>establece</a:t>
            </a:r>
            <a:r>
              <a:rPr lang="ca-ES" sz="1100" dirty="0"/>
              <a:t> </a:t>
            </a:r>
            <a:r>
              <a:rPr lang="ca-ES" sz="1100" dirty="0" err="1"/>
              <a:t>nuevo</a:t>
            </a:r>
            <a:r>
              <a:rPr lang="ca-ES" sz="1100" dirty="0"/>
              <a:t> BFC</a:t>
            </a:r>
          </a:p>
          <a:p>
            <a:r>
              <a:rPr lang="ca-ES" sz="1100" dirty="0" err="1"/>
              <a:t>Clearfix</a:t>
            </a:r>
            <a:r>
              <a:rPr lang="ca-ES" sz="1100" dirty="0"/>
              <a:t> es </a:t>
            </a:r>
            <a:r>
              <a:rPr lang="ca-ES" sz="1100" dirty="0" err="1"/>
              <a:t>más</a:t>
            </a:r>
            <a:r>
              <a:rPr lang="ca-ES" sz="1100" dirty="0"/>
              <a:t> </a:t>
            </a:r>
            <a:r>
              <a:rPr lang="ca-ES" sz="1100" dirty="0" err="1"/>
              <a:t>recomendado</a:t>
            </a:r>
            <a:r>
              <a:rPr lang="ca-ES" sz="1100" dirty="0"/>
              <a:t> en </a:t>
            </a:r>
            <a:r>
              <a:rPr lang="ca-ES" sz="1100" dirty="0" err="1"/>
              <a:t>proyectos</a:t>
            </a:r>
            <a:r>
              <a:rPr lang="ca-ES" sz="1100" dirty="0"/>
              <a:t> </a:t>
            </a:r>
            <a:r>
              <a:rPr lang="ca-ES" sz="1100" dirty="0" err="1"/>
              <a:t>grandes</a:t>
            </a:r>
            <a:r>
              <a:rPr lang="ca-ES" sz="1100" dirty="0"/>
              <a:t>; </a:t>
            </a:r>
            <a:r>
              <a:rPr lang="ca-ES" sz="1100" dirty="0" err="1"/>
              <a:t>overflow</a:t>
            </a:r>
            <a:r>
              <a:rPr lang="ca-ES" sz="1100" dirty="0"/>
              <a:t> </a:t>
            </a:r>
            <a:r>
              <a:rPr lang="ca-ES" sz="1100" dirty="0" err="1"/>
              <a:t>puede</a:t>
            </a:r>
            <a:r>
              <a:rPr lang="ca-ES" sz="1100" dirty="0"/>
              <a:t> </a:t>
            </a:r>
            <a:r>
              <a:rPr lang="ca-ES" sz="1100" dirty="0" err="1"/>
              <a:t>cortar</a:t>
            </a:r>
            <a:r>
              <a:rPr lang="ca-ES" sz="1100" dirty="0"/>
              <a:t> </a:t>
            </a:r>
            <a:r>
              <a:rPr lang="ca-ES" sz="1100" dirty="0" err="1"/>
              <a:t>contenido</a:t>
            </a:r>
            <a:r>
              <a:rPr lang="ca-ES" sz="1100" dirty="0"/>
              <a:t>.</a:t>
            </a:r>
          </a:p>
          <a:p>
            <a:endParaRPr lang="ca-ES" sz="1100" dirty="0"/>
          </a:p>
          <a:p>
            <a:r>
              <a:rPr lang="en-US" sz="1100" dirty="0"/>
              <a:t>In large projects, I would write a utility .</a:t>
            </a:r>
            <a:r>
              <a:rPr lang="en-US" sz="1100" dirty="0" err="1"/>
              <a:t>clearfix</a:t>
            </a:r>
            <a:r>
              <a:rPr lang="en-US" sz="1100" dirty="0"/>
              <a:t> class and use them in places where I need it. overflow: hidden might clip children if the children is taller than the parent and is not very ideal.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3295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32837-CABE-C4D9-11D8-D540680C7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620C9EC-A62A-3635-643F-932C9B4FAD5C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CSS </a:t>
            </a:r>
            <a:r>
              <a:rPr lang="ca-ES" sz="1100" b="1" dirty="0" err="1"/>
              <a:t>Sprites</a:t>
            </a:r>
            <a:endParaRPr lang="ca-ES" sz="1100" dirty="0"/>
          </a:p>
          <a:p>
            <a:r>
              <a:rPr lang="ca-ES" sz="1100" dirty="0"/>
              <a:t>Combinar múltiples </a:t>
            </a:r>
            <a:r>
              <a:rPr lang="ca-ES" sz="1100" dirty="0" err="1"/>
              <a:t>imágenes</a:t>
            </a:r>
            <a:r>
              <a:rPr lang="ca-ES" sz="1100" dirty="0"/>
              <a:t> en una sola para </a:t>
            </a:r>
            <a:r>
              <a:rPr lang="ca-ES" sz="1100" dirty="0" err="1"/>
              <a:t>reducir</a:t>
            </a:r>
            <a:r>
              <a:rPr lang="ca-ES" sz="1100" dirty="0"/>
              <a:t> </a:t>
            </a:r>
            <a:r>
              <a:rPr lang="ca-ES" sz="1100" dirty="0" err="1"/>
              <a:t>requests</a:t>
            </a:r>
            <a:r>
              <a:rPr lang="ca-ES" sz="1100" dirty="0"/>
              <a:t>.</a:t>
            </a:r>
          </a:p>
          <a:p>
            <a:r>
              <a:rPr lang="ca-ES" sz="1100" dirty="0"/>
              <a:t>Cada </a:t>
            </a:r>
            <a:r>
              <a:rPr lang="ca-ES" sz="1100" dirty="0" err="1"/>
              <a:t>icono</a:t>
            </a:r>
            <a:r>
              <a:rPr lang="ca-ES" sz="1100" dirty="0"/>
              <a:t> </a:t>
            </a:r>
            <a:r>
              <a:rPr lang="ca-ES" sz="1100" dirty="0" err="1"/>
              <a:t>tiene</a:t>
            </a:r>
            <a:r>
              <a:rPr lang="ca-ES" sz="1100" dirty="0"/>
              <a:t> </a:t>
            </a:r>
            <a:r>
              <a:rPr lang="ca-ES" sz="1100" dirty="0" err="1"/>
              <a:t>clase</a:t>
            </a:r>
            <a:r>
              <a:rPr lang="ca-ES" sz="1100" dirty="0"/>
              <a:t> con </a:t>
            </a:r>
            <a:r>
              <a:rPr lang="ca-ES" sz="1100" dirty="0" err="1"/>
              <a:t>background-image</a:t>
            </a:r>
            <a:r>
              <a:rPr lang="ca-ES" sz="1100" dirty="0"/>
              <a:t>, </a:t>
            </a:r>
            <a:r>
              <a:rPr lang="ca-ES" sz="1100" dirty="0" err="1"/>
              <a:t>background-position</a:t>
            </a:r>
            <a:r>
              <a:rPr lang="ca-ES" sz="1100" dirty="0"/>
              <a:t>, </a:t>
            </a:r>
            <a:r>
              <a:rPr lang="ca-ES" sz="1100" dirty="0" err="1"/>
              <a:t>background-size</a:t>
            </a:r>
            <a:r>
              <a:rPr lang="ca-ES" sz="1100" dirty="0"/>
              <a:t>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68882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79CE8-4CF7-CA28-0547-2343FABB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429DC3-39EA-309F-E224-0164EFC80F75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Browser-specific</a:t>
            </a:r>
            <a:r>
              <a:rPr lang="ca-ES" sz="1100" b="1" dirty="0"/>
              <a:t> Fixes</a:t>
            </a:r>
            <a:endParaRPr lang="ca-ES" sz="1100" dirty="0"/>
          </a:p>
          <a:p>
            <a:r>
              <a:rPr lang="ca-ES" sz="1100" dirty="0"/>
              <a:t>CSS </a:t>
            </a:r>
            <a:r>
              <a:rPr lang="ca-ES" sz="1100" dirty="0" err="1"/>
              <a:t>separado</a:t>
            </a:r>
            <a:r>
              <a:rPr lang="ca-ES" sz="1100" dirty="0"/>
              <a:t> por navegador, </a:t>
            </a:r>
            <a:r>
              <a:rPr lang="ca-ES" sz="1100" dirty="0" err="1"/>
              <a:t>autoprefixer</a:t>
            </a:r>
            <a:r>
              <a:rPr lang="ca-ES" sz="1100" dirty="0"/>
              <a:t>, </a:t>
            </a:r>
            <a:r>
              <a:rPr lang="ca-ES" sz="1100" dirty="0" err="1"/>
              <a:t>Reset</a:t>
            </a:r>
            <a:r>
              <a:rPr lang="ca-ES" sz="1100" dirty="0"/>
              <a:t>/</a:t>
            </a:r>
            <a:r>
              <a:rPr lang="ca-ES" sz="1100" dirty="0" err="1"/>
              <a:t>Normalize</a:t>
            </a:r>
            <a:r>
              <a:rPr lang="ca-ES" sz="1100" dirty="0"/>
              <a:t>, </a:t>
            </a:r>
            <a:r>
              <a:rPr lang="ca-ES" sz="1100" dirty="0" err="1"/>
              <a:t>librerías</a:t>
            </a:r>
            <a:r>
              <a:rPr lang="ca-ES" sz="1100" dirty="0"/>
              <a:t> (Bootstrap).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60368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896FE-7803-9D1C-BF8D-3805AD02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ABDAF1B-A1F5-7952-5608-B6CBFDCF6788}"/>
              </a:ext>
            </a:extLst>
          </p:cNvPr>
          <p:cNvSpPr txBox="1"/>
          <p:nvPr/>
        </p:nvSpPr>
        <p:spPr>
          <a:xfrm>
            <a:off x="173905" y="98825"/>
            <a:ext cx="3305628" cy="22929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 How do you serve your pages for feature-constrained browsers? What techniques/processes do you use? </a:t>
            </a:r>
            <a:r>
              <a:rPr lang="en-US" sz="1100" dirty="0"/>
              <a:t>Graceful degradation - The practice of building an application for modern browsers while ensuring it remains functional in older browsers. Progressive enhancement - The practice of building an application for a base level of user experience, but adding functional enhancements when a browser supports it. Use caniuse.com to check for feature support. </a:t>
            </a:r>
            <a:r>
              <a:rPr lang="en-US" sz="1100" dirty="0" err="1"/>
              <a:t>Autoprefixer</a:t>
            </a:r>
            <a:r>
              <a:rPr lang="en-US" sz="1100" dirty="0"/>
              <a:t> for automatic vendor prefix insertion. Feature detection using </a:t>
            </a:r>
            <a:r>
              <a:rPr lang="en-US" sz="1100" dirty="0" err="1"/>
              <a:t>Modernizr</a:t>
            </a:r>
            <a:r>
              <a:rPr lang="en-US" sz="1100" dirty="0"/>
              <a:t>. Use CSS Feature queries @support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4256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DE88-F9F5-0F31-8C4C-9C2C258B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0E51B4-330A-EBFF-F7CB-E5CAD3BF8C1E}"/>
              </a:ext>
            </a:extLst>
          </p:cNvPr>
          <p:cNvSpPr txBox="1"/>
          <p:nvPr/>
        </p:nvSpPr>
        <p:spPr>
          <a:xfrm>
            <a:off x="173905" y="98825"/>
            <a:ext cx="3305628" cy="1615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Sitios multilenguaje</a:t>
            </a:r>
            <a:r>
              <a:rPr lang="es-ES" sz="1100" dirty="0"/>
              <a:t>:</a:t>
            </a:r>
          </a:p>
          <a:p>
            <a:r>
              <a:rPr lang="es-ES" sz="1100" dirty="0"/>
              <a:t>Usar el atributo </a:t>
            </a:r>
            <a:r>
              <a:rPr lang="es-ES" sz="1100" dirty="0" err="1"/>
              <a:t>lang</a:t>
            </a:r>
            <a:r>
              <a:rPr lang="es-ES" sz="1100" dirty="0"/>
              <a:t> en &lt;</a:t>
            </a:r>
            <a:r>
              <a:rPr lang="es-ES" sz="1100" dirty="0" err="1"/>
              <a:t>html</a:t>
            </a:r>
            <a:r>
              <a:rPr lang="es-ES" sz="1100" dirty="0"/>
              <a:t>&gt;.</a:t>
            </a:r>
          </a:p>
          <a:p>
            <a:r>
              <a:rPr lang="es-ES" sz="1100" dirty="0"/>
              <a:t>Detectar y dirigir a los usuarios a su idioma mediante </a:t>
            </a:r>
            <a:r>
              <a:rPr lang="es-ES" sz="1100" dirty="0" err="1"/>
              <a:t>Accept-Language</a:t>
            </a:r>
            <a:r>
              <a:rPr lang="es-ES" sz="1100" dirty="0"/>
              <a:t> o selección manual.</a:t>
            </a:r>
          </a:p>
          <a:p>
            <a:r>
              <a:rPr lang="es-ES" sz="1100" dirty="0"/>
              <a:t>Evitar texto en imágenes o concatenar cadenas traducidas.</a:t>
            </a:r>
          </a:p>
          <a:p>
            <a:r>
              <a:rPr lang="es-ES" sz="1100" dirty="0"/>
              <a:t>Considerar longitud de texto, formato de fechas/monedas, dirección de lectura y percepción de colores.</a:t>
            </a:r>
          </a:p>
        </p:txBody>
      </p:sp>
    </p:spTree>
    <p:extLst>
      <p:ext uri="{BB962C8B-B14F-4D97-AF65-F5344CB8AC3E}">
        <p14:creationId xmlns:p14="http://schemas.microsoft.com/office/powerpoint/2010/main" val="30883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2AA2E-47F8-8B1E-DC24-5573BDDF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00ECF8A-AA8C-C8C0-48FA-130438D2B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54666"/>
              </p:ext>
            </p:extLst>
          </p:nvPr>
        </p:nvGraphicFramePr>
        <p:xfrm>
          <a:off x="175460" y="188303"/>
          <a:ext cx="3105150" cy="781177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68744051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88395326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754789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 dirty="0" err="1">
                          <a:effectLst/>
                        </a:rPr>
                        <a:t>Graceful</a:t>
                      </a:r>
                      <a:r>
                        <a:rPr lang="ca-ES" b="1" dirty="0">
                          <a:effectLst/>
                        </a:rPr>
                        <a:t> </a:t>
                      </a:r>
                      <a:r>
                        <a:rPr lang="ca-ES" b="1" dirty="0" err="1">
                          <a:effectLst/>
                        </a:rPr>
                        <a:t>Degradation</a:t>
                      </a:r>
                      <a:endParaRPr lang="ca-ES" dirty="0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Se construye la aplicación para navegadores modernos y luego se asegura que funcione de forma básica en navegadores antiguos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Cuando tu público usa mayormente navegadores nuevos, pero necesitas soporte mínimo para antiguos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04539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B06D811-2C0A-777A-A7A4-E989A8A53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0023"/>
              </p:ext>
            </p:extLst>
          </p:nvPr>
        </p:nvGraphicFramePr>
        <p:xfrm>
          <a:off x="175460" y="969480"/>
          <a:ext cx="3105150" cy="781177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09210496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9004849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416687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Progressive Enhancement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Se construye una base funcional que funciona en todos los navegadores, y luego se agregan mejoras que solo funcionan en navegadores modernos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Ideal cuando quieres garantizar funcionalidad básica a todos los usuarios y mejorar la experiencia donde sea posible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8781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D4D9AA3-B431-E936-56FC-F18BDB34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93439"/>
              </p:ext>
            </p:extLst>
          </p:nvPr>
        </p:nvGraphicFramePr>
        <p:xfrm>
          <a:off x="175460" y="1750657"/>
          <a:ext cx="3105150" cy="479044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114729176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8968113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412798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Feature Detection (Modernizr)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Detecta si el navegador soporta ciertas funcionalidades antes de usarlas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Evitar errores y aplicar mejoras solo cuando el navegador las soporte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28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01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AD23929-473D-4E33-284D-E17D1FD87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08283"/>
              </p:ext>
            </p:extLst>
          </p:nvPr>
        </p:nvGraphicFramePr>
        <p:xfrm>
          <a:off x="247650" y="286433"/>
          <a:ext cx="3105150" cy="479044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264495632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59078687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524937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CSS Feature Queries (</a:t>
                      </a:r>
                      <a:r>
                        <a:rPr lang="ca-ES" b="1">
                          <a:effectLst/>
                          <a:latin typeface="Monaspace Neon"/>
                        </a:rPr>
                        <a:t>@supports</a:t>
                      </a:r>
                      <a:r>
                        <a:rPr lang="ca-ES" b="1">
                          <a:effectLst/>
                        </a:rPr>
                        <a:t>)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Permite aplicar estilos solo si el navegador soporta cierta propiedad CSS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Aplicar estilos avanzados solo donde se puedan renderizar correctamente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6851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5F16343-7C29-8E53-0C92-24A9BD42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6777"/>
              </p:ext>
            </p:extLst>
          </p:nvPr>
        </p:nvGraphicFramePr>
        <p:xfrm>
          <a:off x="247650" y="765477"/>
          <a:ext cx="3105150" cy="579755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183279560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03339980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119102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Autoprefixer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Inserta automáticamente prefijos de proveedor (vendor prefixes) en CSS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Ahorrar tiempo y garantizar compatibilidad con navegadores que requieren prefijos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3809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06443CC-CEB3-9B0B-FFAC-664781DE9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11832"/>
              </p:ext>
            </p:extLst>
          </p:nvPr>
        </p:nvGraphicFramePr>
        <p:xfrm>
          <a:off x="247650" y="1345232"/>
          <a:ext cx="3105150" cy="579755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718592243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37629909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385844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Comprobar compatibilidad (caniuse.com)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Verificar si un navegador soporta una propiedad o API antes de usarla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Planificación y desarrollo de funcionalidades modernas con seguridad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54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3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D1A9-7D21-5555-DF32-5EFC60221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4D8DA2-A4A1-2CC0-0A99-711209344F45}"/>
              </a:ext>
            </a:extLst>
          </p:cNvPr>
          <p:cNvSpPr txBox="1"/>
          <p:nvPr/>
        </p:nvSpPr>
        <p:spPr>
          <a:xfrm>
            <a:off x="173905" y="98825"/>
            <a:ext cx="3305628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Responsive</a:t>
            </a:r>
            <a:r>
              <a:rPr lang="ca-ES" sz="1100" b="1" dirty="0"/>
              <a:t> &amp; Mobile-</a:t>
            </a:r>
            <a:r>
              <a:rPr lang="ca-ES" sz="1100" b="1" dirty="0" err="1"/>
              <a:t>first</a:t>
            </a:r>
            <a:endParaRPr lang="ca-ES" sz="1100" dirty="0"/>
          </a:p>
          <a:p>
            <a:r>
              <a:rPr lang="ca-ES" sz="1100" b="1" dirty="0" err="1"/>
              <a:t>Responsive</a:t>
            </a:r>
            <a:r>
              <a:rPr lang="ca-ES" sz="1100" b="1" dirty="0"/>
              <a:t>:</a:t>
            </a:r>
            <a:r>
              <a:rPr lang="ca-ES" sz="1100" dirty="0"/>
              <a:t> </a:t>
            </a:r>
            <a:r>
              <a:rPr lang="ca-ES" sz="1100" dirty="0" err="1"/>
              <a:t>layout</a:t>
            </a:r>
            <a:r>
              <a:rPr lang="ca-ES" sz="1100" dirty="0"/>
              <a:t> </a:t>
            </a:r>
            <a:r>
              <a:rPr lang="ca-ES" sz="1100" dirty="0" err="1"/>
              <a:t>fluido</a:t>
            </a:r>
            <a:r>
              <a:rPr lang="ca-ES" sz="1100" dirty="0"/>
              <a:t> que se adapta </a:t>
            </a:r>
            <a:r>
              <a:rPr lang="ca-ES" sz="1100" dirty="0" err="1"/>
              <a:t>según</a:t>
            </a:r>
            <a:r>
              <a:rPr lang="ca-ES" sz="1100" dirty="0"/>
              <a:t> </a:t>
            </a:r>
            <a:r>
              <a:rPr lang="ca-ES" sz="1100" dirty="0" err="1"/>
              <a:t>media</a:t>
            </a:r>
            <a:r>
              <a:rPr lang="ca-ES" sz="1100" dirty="0"/>
              <a:t> </a:t>
            </a:r>
            <a:r>
              <a:rPr lang="ca-ES" sz="1100" dirty="0" err="1"/>
              <a:t>queries</a:t>
            </a:r>
            <a:r>
              <a:rPr lang="ca-ES" sz="1100" dirty="0"/>
              <a:t>.</a:t>
            </a:r>
          </a:p>
          <a:p>
            <a:r>
              <a:rPr lang="ca-ES" sz="1100" b="1" dirty="0"/>
              <a:t>Mobile-</a:t>
            </a:r>
            <a:r>
              <a:rPr lang="ca-ES" sz="1100" b="1" dirty="0" err="1"/>
              <a:t>first</a:t>
            </a:r>
            <a:r>
              <a:rPr lang="ca-ES" sz="1100" b="1" dirty="0"/>
              <a:t>:</a:t>
            </a:r>
            <a:r>
              <a:rPr lang="ca-ES" sz="1100" dirty="0"/>
              <a:t> definir </a:t>
            </a:r>
            <a:r>
              <a:rPr lang="ca-ES" sz="1100" dirty="0" err="1"/>
              <a:t>estilos</a:t>
            </a:r>
            <a:r>
              <a:rPr lang="ca-ES" sz="1100" dirty="0"/>
              <a:t> base para </a:t>
            </a:r>
            <a:r>
              <a:rPr lang="ca-ES" sz="1100" dirty="0" err="1"/>
              <a:t>móviles</a:t>
            </a:r>
            <a:r>
              <a:rPr lang="ca-ES" sz="1100" dirty="0"/>
              <a:t> y agregar </a:t>
            </a:r>
            <a:r>
              <a:rPr lang="ca-ES" sz="1100" dirty="0" err="1"/>
              <a:t>mejoras</a:t>
            </a:r>
            <a:r>
              <a:rPr lang="ca-ES" sz="1100" dirty="0"/>
              <a:t> para </a:t>
            </a:r>
            <a:r>
              <a:rPr lang="ca-ES" sz="1100" dirty="0" err="1"/>
              <a:t>pantallas</a:t>
            </a:r>
            <a:r>
              <a:rPr lang="ca-ES" sz="1100" dirty="0"/>
              <a:t> </a:t>
            </a:r>
            <a:r>
              <a:rPr lang="ca-ES" sz="1100" dirty="0" err="1"/>
              <a:t>mayores</a:t>
            </a:r>
            <a:r>
              <a:rPr lang="ca-ES" sz="1100" dirty="0"/>
              <a:t>.</a:t>
            </a:r>
          </a:p>
          <a:p>
            <a:r>
              <a:rPr lang="ca-ES" sz="1100" b="1" dirty="0" err="1"/>
              <a:t>Adaptive</a:t>
            </a:r>
            <a:r>
              <a:rPr lang="ca-ES" sz="1100" b="1" dirty="0"/>
              <a:t>:</a:t>
            </a:r>
            <a:r>
              <a:rPr lang="ca-ES" sz="1100" dirty="0"/>
              <a:t> </a:t>
            </a:r>
            <a:r>
              <a:rPr lang="ca-ES" sz="1100" dirty="0" err="1"/>
              <a:t>layouts</a:t>
            </a:r>
            <a:r>
              <a:rPr lang="ca-ES" sz="1100" dirty="0"/>
              <a:t> </a:t>
            </a:r>
            <a:r>
              <a:rPr lang="ca-ES" sz="1100" dirty="0" err="1"/>
              <a:t>predefinidos</a:t>
            </a:r>
            <a:r>
              <a:rPr lang="ca-ES" sz="1100" dirty="0"/>
              <a:t> </a:t>
            </a:r>
            <a:r>
              <a:rPr lang="ca-ES" sz="1100" dirty="0" err="1"/>
              <a:t>según</a:t>
            </a:r>
            <a:r>
              <a:rPr lang="ca-ES" sz="1100" dirty="0"/>
              <a:t> </a:t>
            </a:r>
            <a:r>
              <a:rPr lang="ca-ES" sz="1100" dirty="0" err="1"/>
              <a:t>dispositivo</a:t>
            </a:r>
            <a:r>
              <a:rPr lang="ca-ES" sz="1100" dirty="0"/>
              <a:t> (</a:t>
            </a:r>
            <a:r>
              <a:rPr lang="ca-ES" sz="1100" dirty="0" err="1"/>
              <a:t>user</a:t>
            </a:r>
            <a:r>
              <a:rPr lang="ca-ES" sz="1100" dirty="0"/>
              <a:t> agent)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55129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C6D0-6F47-DE76-6FF5-5298805C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802879-1F69-547E-127A-CA99042EFCA4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Hiding</a:t>
            </a:r>
            <a:r>
              <a:rPr lang="ca-ES" sz="1100" b="1" dirty="0"/>
              <a:t> content (a11y)</a:t>
            </a:r>
            <a:endParaRPr lang="ca-ES" sz="1100" dirty="0"/>
          </a:p>
          <a:p>
            <a:r>
              <a:rPr lang="ca-ES" sz="1100" dirty="0"/>
              <a:t>width:0;height:0</a:t>
            </a:r>
          </a:p>
          <a:p>
            <a:r>
              <a:rPr lang="ca-ES" sz="1100" dirty="0" err="1"/>
              <a:t>position:absolute</a:t>
            </a:r>
            <a:r>
              <a:rPr lang="ca-ES" sz="1100" dirty="0"/>
              <a:t>; </a:t>
            </a:r>
            <a:r>
              <a:rPr lang="ca-ES" sz="1100" dirty="0" err="1"/>
              <a:t>left</a:t>
            </a:r>
            <a:r>
              <a:rPr lang="ca-ES" sz="1100" dirty="0"/>
              <a:t>:-99999px</a:t>
            </a:r>
          </a:p>
          <a:p>
            <a:r>
              <a:rPr lang="ca-ES" sz="1100" dirty="0"/>
              <a:t>text-</a:t>
            </a:r>
            <a:r>
              <a:rPr lang="ca-ES" sz="1100" dirty="0" err="1"/>
              <a:t>indent</a:t>
            </a:r>
            <a:r>
              <a:rPr lang="ca-ES" sz="1100" dirty="0"/>
              <a:t>:-9999px (para </a:t>
            </a:r>
            <a:r>
              <a:rPr lang="ca-ES" sz="1100" dirty="0" err="1"/>
              <a:t>texto</a:t>
            </a:r>
            <a:r>
              <a:rPr lang="ca-ES" sz="1100" dirty="0"/>
              <a:t>)</a:t>
            </a:r>
          </a:p>
          <a:p>
            <a:r>
              <a:rPr lang="ca-ES" sz="1100" dirty="0"/>
              <a:t>WAI-ARIA y meta </a:t>
            </a:r>
            <a:r>
              <a:rPr lang="ca-ES" sz="1100" dirty="0" err="1"/>
              <a:t>tags</a:t>
            </a:r>
            <a:r>
              <a:rPr lang="ca-ES" sz="1100" dirty="0"/>
              <a:t> para </a:t>
            </a:r>
            <a:r>
              <a:rPr lang="ca-ES" sz="1100" dirty="0" err="1"/>
              <a:t>accesibilidad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92952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7BB8-1647-996E-3B98-82BA9B4E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747BB71-14D1-3E71-91FE-283D3346F33E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Flexbox</a:t>
            </a:r>
            <a:r>
              <a:rPr lang="es-ES" sz="1100" b="1" dirty="0"/>
              <a:t> vs </a:t>
            </a:r>
            <a:r>
              <a:rPr lang="es-ES" sz="1100" b="1" dirty="0" err="1"/>
              <a:t>Grid</a:t>
            </a:r>
            <a:endParaRPr lang="es-ES" sz="1100" dirty="0"/>
          </a:p>
          <a:p>
            <a:r>
              <a:rPr lang="es-ES" sz="1100" dirty="0"/>
              <a:t>Flex: 1D </a:t>
            </a:r>
            <a:r>
              <a:rPr lang="es-ES" sz="1100" dirty="0" err="1"/>
              <a:t>layouts</a:t>
            </a:r>
            <a:r>
              <a:rPr lang="es-ES" sz="1100" dirty="0"/>
              <a:t> (horizontal o vertical)</a:t>
            </a:r>
          </a:p>
          <a:p>
            <a:r>
              <a:rPr lang="es-ES" sz="1100" dirty="0" err="1"/>
              <a:t>Grid</a:t>
            </a:r>
            <a:r>
              <a:rPr lang="es-ES" sz="1100" dirty="0"/>
              <a:t>: 2D </a:t>
            </a:r>
            <a:r>
              <a:rPr lang="es-ES" sz="1100" dirty="0" err="1"/>
              <a:t>layouts</a:t>
            </a:r>
            <a:r>
              <a:rPr lang="es-ES" sz="1100" dirty="0"/>
              <a:t> (filas y columnas)</a:t>
            </a:r>
          </a:p>
          <a:p>
            <a:r>
              <a:rPr lang="es-ES" sz="1100" dirty="0" err="1"/>
              <a:t>Grid</a:t>
            </a:r>
            <a:r>
              <a:rPr lang="es-ES" sz="1100" dirty="0"/>
              <a:t> es más intuitivo, Flex tiene amplio soporte y casos de uso frecuentes.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83246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AD0AA-28F2-DE0C-0A6B-6A022845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AA871C4-B4A2-314A-AEC5-40007CAFFA15}"/>
              </a:ext>
            </a:extLst>
          </p:cNvPr>
          <p:cNvSpPr txBox="1"/>
          <p:nvPr/>
        </p:nvSpPr>
        <p:spPr>
          <a:xfrm>
            <a:off x="173905" y="98825"/>
            <a:ext cx="3305628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Box Model &amp; Box-</a:t>
            </a:r>
            <a:r>
              <a:rPr lang="ca-ES" sz="1100" b="1" dirty="0" err="1"/>
              <a:t>sizing</a:t>
            </a:r>
            <a:endParaRPr lang="ca-ES" sz="1100" dirty="0"/>
          </a:p>
          <a:p>
            <a:r>
              <a:rPr lang="ca-ES" sz="1100" dirty="0"/>
              <a:t>Box: content + </a:t>
            </a:r>
            <a:r>
              <a:rPr lang="ca-ES" sz="1100" dirty="0" err="1"/>
              <a:t>padding</a:t>
            </a:r>
            <a:r>
              <a:rPr lang="ca-ES" sz="1100" dirty="0"/>
              <a:t> + border + </a:t>
            </a:r>
            <a:r>
              <a:rPr lang="ca-ES" sz="1100" dirty="0" err="1"/>
              <a:t>margin</a:t>
            </a:r>
            <a:endParaRPr lang="ca-ES" sz="1100" dirty="0"/>
          </a:p>
          <a:p>
            <a:r>
              <a:rPr lang="ca-ES" sz="1100" dirty="0"/>
              <a:t>box-</a:t>
            </a:r>
            <a:r>
              <a:rPr lang="ca-ES" sz="1100" dirty="0" err="1"/>
              <a:t>sizing</a:t>
            </a:r>
            <a:r>
              <a:rPr lang="ca-ES" sz="1100" dirty="0"/>
              <a:t>: border-box → </a:t>
            </a:r>
            <a:r>
              <a:rPr lang="ca-ES" sz="1100" dirty="0" err="1"/>
              <a:t>ancho</a:t>
            </a:r>
            <a:r>
              <a:rPr lang="ca-ES" sz="1100" dirty="0"/>
              <a:t> y alto </a:t>
            </a:r>
            <a:r>
              <a:rPr lang="ca-ES" sz="1100" dirty="0" err="1"/>
              <a:t>incluyen</a:t>
            </a:r>
            <a:r>
              <a:rPr lang="ca-ES" sz="1100" dirty="0"/>
              <a:t> </a:t>
            </a:r>
            <a:r>
              <a:rPr lang="ca-ES" sz="1100" dirty="0" err="1"/>
              <a:t>padding</a:t>
            </a:r>
            <a:r>
              <a:rPr lang="ca-ES" sz="1100" dirty="0"/>
              <a:t> y </a:t>
            </a:r>
            <a:r>
              <a:rPr lang="ca-ES" sz="1100" dirty="0" err="1"/>
              <a:t>borde</a:t>
            </a:r>
            <a:r>
              <a:rPr lang="ca-ES" sz="1100" dirty="0"/>
              <a:t>, facilita </a:t>
            </a:r>
            <a:r>
              <a:rPr lang="ca-ES" sz="1100" dirty="0" err="1"/>
              <a:t>layouts</a:t>
            </a:r>
            <a:r>
              <a:rPr lang="ca-ES" sz="1100" dirty="0"/>
              <a:t> precisos.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56885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3B9-9F6A-27C4-83CA-F28A16FB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9EEA4F-56A8-16B7-62A3-C907E4055BA7}"/>
              </a:ext>
            </a:extLst>
          </p:cNvPr>
          <p:cNvSpPr txBox="1"/>
          <p:nvPr/>
        </p:nvSpPr>
        <p:spPr>
          <a:xfrm>
            <a:off x="173905" y="98825"/>
            <a:ext cx="3305628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Box Model</a:t>
            </a:r>
          </a:p>
          <a:p>
            <a:r>
              <a:rPr lang="ca-ES" sz="1100" dirty="0"/>
              <a:t>Cada </a:t>
            </a:r>
            <a:r>
              <a:rPr lang="ca-ES" sz="1100" dirty="0" err="1"/>
              <a:t>elemento</a:t>
            </a:r>
            <a:r>
              <a:rPr lang="ca-ES" sz="1100" dirty="0"/>
              <a:t> HTML se </a:t>
            </a:r>
            <a:r>
              <a:rPr lang="ca-ES" sz="1100" dirty="0" err="1"/>
              <a:t>compone</a:t>
            </a:r>
            <a:r>
              <a:rPr lang="ca-ES" sz="1100" dirty="0"/>
              <a:t> de </a:t>
            </a:r>
            <a:r>
              <a:rPr lang="ca-ES" sz="1100" dirty="0" err="1"/>
              <a:t>cuatro</a:t>
            </a:r>
            <a:r>
              <a:rPr lang="ca-ES" sz="1100" dirty="0"/>
              <a:t> capes.</a:t>
            </a:r>
          </a:p>
          <a:p>
            <a:endParaRPr lang="ca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 err="1"/>
              <a:t>width</a:t>
            </a:r>
            <a:r>
              <a:rPr lang="es-ES" sz="1100" dirty="0"/>
              <a:t> y </a:t>
            </a:r>
            <a:r>
              <a:rPr lang="es-ES" sz="1100" dirty="0" err="1"/>
              <a:t>height</a:t>
            </a:r>
            <a:r>
              <a:rPr lang="es-ES" sz="1100" dirty="0"/>
              <a:t> afectan solo el </a:t>
            </a:r>
            <a:r>
              <a:rPr lang="es-ES" sz="1100" b="1" dirty="0" err="1"/>
              <a:t>content</a:t>
            </a:r>
            <a:r>
              <a:rPr lang="es-ES" sz="1100" dirty="0"/>
              <a:t> por defecto.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Para incluir </a:t>
            </a:r>
            <a:r>
              <a:rPr lang="es-ES" sz="1100" b="1" dirty="0" err="1"/>
              <a:t>padding</a:t>
            </a:r>
            <a:r>
              <a:rPr lang="es-ES" sz="1100" dirty="0"/>
              <a:t> y </a:t>
            </a:r>
            <a:r>
              <a:rPr lang="es-ES" sz="1100" b="1" dirty="0" err="1"/>
              <a:t>border</a:t>
            </a:r>
            <a:r>
              <a:rPr lang="es-ES" sz="1100" dirty="0"/>
              <a:t> dentro del ancho total: box-</a:t>
            </a:r>
            <a:r>
              <a:rPr lang="es-ES" sz="1100" dirty="0" err="1"/>
              <a:t>sizing</a:t>
            </a:r>
            <a:r>
              <a:rPr lang="es-ES" sz="1100" dirty="0"/>
              <a:t>: </a:t>
            </a:r>
            <a:r>
              <a:rPr lang="es-ES" sz="1100" dirty="0" err="1"/>
              <a:t>border</a:t>
            </a:r>
            <a:r>
              <a:rPr lang="es-ES" sz="1100" dirty="0"/>
              <a:t>-box;</a:t>
            </a:r>
          </a:p>
          <a:p>
            <a:endParaRPr lang="ca-ES" sz="1100" b="1" dirty="0"/>
          </a:p>
        </p:txBody>
      </p:sp>
    </p:spTree>
    <p:extLst>
      <p:ext uri="{BB962C8B-B14F-4D97-AF65-F5344CB8AC3E}">
        <p14:creationId xmlns:p14="http://schemas.microsoft.com/office/powerpoint/2010/main" val="273708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B6B15-8E12-664E-536C-A543690D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7D68A36-1FB7-76CF-68E9-533CC5F827E9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Display Property</a:t>
            </a:r>
            <a:endParaRPr lang="en-US" sz="1100" dirty="0"/>
          </a:p>
          <a:p>
            <a:r>
              <a:rPr lang="en-US" sz="1100" dirty="0"/>
              <a:t>none, block, inline, inline-block, flex, grid, table, list-item</a:t>
            </a:r>
          </a:p>
          <a:p>
            <a:r>
              <a:rPr lang="en-US" sz="1100" dirty="0" err="1"/>
              <a:t>Diferencias</a:t>
            </a:r>
            <a:r>
              <a:rPr lang="en-US" sz="1100" dirty="0"/>
              <a:t> entre inline, inline-block y block: ancho, alto, </a:t>
            </a:r>
            <a:r>
              <a:rPr lang="en-US" sz="1100" dirty="0" err="1"/>
              <a:t>alineación</a:t>
            </a:r>
            <a:r>
              <a:rPr lang="en-US" sz="1100" dirty="0"/>
              <a:t> y </a:t>
            </a:r>
            <a:r>
              <a:rPr lang="en-US" sz="1100" dirty="0" err="1"/>
              <a:t>margen</a:t>
            </a:r>
            <a:r>
              <a:rPr lang="en-US" sz="1100" dirty="0"/>
              <a:t> </a:t>
            </a:r>
            <a:r>
              <a:rPr lang="en-US" sz="1100" dirty="0" err="1"/>
              <a:t>respetado</a:t>
            </a:r>
            <a:r>
              <a:rPr lang="en-US" sz="1100" dirty="0"/>
              <a:t>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964582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1421-2C2E-AB6C-9F9A-48E5C8AEF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815F0A7-2434-910A-CE64-D684ACAEFD22}"/>
              </a:ext>
            </a:extLst>
          </p:cNvPr>
          <p:cNvSpPr txBox="1"/>
          <p:nvPr/>
        </p:nvSpPr>
        <p:spPr>
          <a:xfrm>
            <a:off x="173905" y="98825"/>
            <a:ext cx="3305628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Propiedades de posición y diferencias:</a:t>
            </a:r>
          </a:p>
          <a:p>
            <a:endParaRPr lang="es-ES" sz="11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90D5E6-B109-4256-C166-501E9B7BE80F}"/>
              </a:ext>
            </a:extLst>
          </p:cNvPr>
          <p:cNvSpPr txBox="1"/>
          <p:nvPr/>
        </p:nvSpPr>
        <p:spPr>
          <a:xfrm>
            <a:off x="120917" y="399522"/>
            <a:ext cx="34019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100" dirty="0" err="1"/>
              <a:t>Static</a:t>
            </a:r>
            <a:r>
              <a:rPr lang="ca-ES" sz="1100" dirty="0"/>
              <a:t>: Por </a:t>
            </a:r>
            <a:r>
              <a:rPr lang="ca-ES" sz="1100" dirty="0" err="1"/>
              <a:t>defecto</a:t>
            </a:r>
            <a:r>
              <a:rPr lang="ca-ES" sz="1100" dirty="0"/>
              <a:t>. </a:t>
            </a:r>
            <a:r>
              <a:rPr lang="es-ES" sz="1100" dirty="0"/>
              <a:t>sigue el flujo normal del documento. </a:t>
            </a:r>
            <a:r>
              <a:rPr lang="ca-ES" sz="1100" dirty="0"/>
              <a:t>top, </a:t>
            </a:r>
            <a:r>
              <a:rPr lang="ca-ES" sz="1100" dirty="0" err="1"/>
              <a:t>left</a:t>
            </a:r>
            <a:r>
              <a:rPr lang="ca-ES" sz="1100" dirty="0"/>
              <a:t>, z-</a:t>
            </a:r>
            <a:r>
              <a:rPr lang="ca-ES" sz="1100" dirty="0" err="1"/>
              <a:t>index</a:t>
            </a:r>
            <a:r>
              <a:rPr lang="ca-ES" sz="1100" dirty="0"/>
              <a:t> no </a:t>
            </a:r>
            <a:r>
              <a:rPr lang="ca-ES" sz="1100" dirty="0" err="1"/>
              <a:t>aplican</a:t>
            </a:r>
            <a:r>
              <a:rPr lang="ca-ES" sz="1100" dirty="0"/>
              <a:t>. </a:t>
            </a:r>
          </a:p>
          <a:p>
            <a:r>
              <a:rPr lang="ca-ES" sz="1100" dirty="0" err="1"/>
              <a:t>Relative</a:t>
            </a:r>
            <a:r>
              <a:rPr lang="ca-ES" sz="1100" dirty="0"/>
              <a:t>: </a:t>
            </a:r>
            <a:r>
              <a:rPr lang="es-ES" sz="1100" dirty="0"/>
              <a:t>Relativo a su posición original; se mueve con top, </a:t>
            </a:r>
            <a:r>
              <a:rPr lang="es-ES" sz="1100" dirty="0" err="1"/>
              <a:t>left</a:t>
            </a:r>
            <a:r>
              <a:rPr lang="es-ES" sz="1100" dirty="0"/>
              <a:t>, etc.</a:t>
            </a:r>
          </a:p>
          <a:p>
            <a:r>
              <a:rPr lang="ca-ES" sz="1100" dirty="0" err="1"/>
              <a:t>Absolute</a:t>
            </a:r>
            <a:r>
              <a:rPr lang="ca-ES" sz="1100" dirty="0"/>
              <a:t>: </a:t>
            </a:r>
            <a:r>
              <a:rPr lang="es-ES" sz="1100" dirty="0"/>
              <a:t>Relativo al primer padre posicionado (no estático); sale del flujo normal.</a:t>
            </a:r>
          </a:p>
          <a:p>
            <a:r>
              <a:rPr lang="es-ES" sz="1100" dirty="0" err="1"/>
              <a:t>Fixed</a:t>
            </a:r>
            <a:r>
              <a:rPr lang="es-ES" sz="1100" dirty="0"/>
              <a:t>: Fijo respecto a la ventana; no se mueve al hacer </a:t>
            </a:r>
            <a:r>
              <a:rPr lang="es-ES" sz="1100" dirty="0" err="1"/>
              <a:t>scroll</a:t>
            </a:r>
            <a:r>
              <a:rPr lang="es-ES" sz="1100" dirty="0"/>
              <a:t>.</a:t>
            </a:r>
          </a:p>
          <a:p>
            <a:r>
              <a:rPr lang="es-ES" sz="1100" dirty="0" err="1"/>
              <a:t>Sticky</a:t>
            </a:r>
            <a:r>
              <a:rPr lang="es-ES" sz="1100" dirty="0"/>
              <a:t>: Se comporta como relative hasta que se alcanza un punto de </a:t>
            </a:r>
            <a:r>
              <a:rPr lang="es-ES" sz="1100" dirty="0" err="1"/>
              <a:t>scroll</a:t>
            </a:r>
            <a:r>
              <a:rPr lang="es-ES" sz="1100" dirty="0"/>
              <a:t>, luego se fija como </a:t>
            </a:r>
            <a:r>
              <a:rPr lang="es-ES" sz="1100" dirty="0" err="1"/>
              <a:t>fixed</a:t>
            </a:r>
            <a:r>
              <a:rPr lang="es-ES" sz="1100" dirty="0"/>
              <a:t>.</a:t>
            </a:r>
            <a:endParaRPr lang="ca-ES" sz="1100" dirty="0"/>
          </a:p>
        </p:txBody>
      </p:sp>
    </p:spTree>
    <p:extLst>
      <p:ext uri="{BB962C8B-B14F-4D97-AF65-F5344CB8AC3E}">
        <p14:creationId xmlns:p14="http://schemas.microsoft.com/office/powerpoint/2010/main" val="281718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5C8A-5F1F-E48A-DA6A-89C19F36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5226A2-46A3-E9FC-6256-38A5C209D7A8}"/>
              </a:ext>
            </a:extLst>
          </p:cNvPr>
          <p:cNvSpPr txBox="1"/>
          <p:nvPr/>
        </p:nvSpPr>
        <p:spPr>
          <a:xfrm>
            <a:off x="173905" y="98825"/>
            <a:ext cx="3305628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CSS </a:t>
            </a:r>
            <a:r>
              <a:rPr lang="ca-ES" sz="1100" b="1" dirty="0" err="1"/>
              <a:t>Efficiency</a:t>
            </a:r>
            <a:r>
              <a:rPr lang="ca-ES" sz="1100" b="1" dirty="0"/>
              <a:t> / </a:t>
            </a:r>
            <a:r>
              <a:rPr lang="ca-ES" sz="1100" b="1" dirty="0" err="1"/>
              <a:t>Gotchas</a:t>
            </a:r>
            <a:endParaRPr lang="ca-ES" sz="1100" dirty="0"/>
          </a:p>
          <a:p>
            <a:r>
              <a:rPr lang="ca-ES" sz="1100" dirty="0" err="1"/>
              <a:t>Browsers</a:t>
            </a:r>
            <a:r>
              <a:rPr lang="ca-ES" sz="1100" dirty="0"/>
              <a:t> </a:t>
            </a:r>
            <a:r>
              <a:rPr lang="ca-ES" sz="1100" dirty="0" err="1"/>
              <a:t>match</a:t>
            </a:r>
            <a:r>
              <a:rPr lang="ca-ES" sz="1100" dirty="0"/>
              <a:t> selectors </a:t>
            </a:r>
            <a:r>
              <a:rPr lang="ca-ES" sz="1100" b="1" dirty="0" err="1"/>
              <a:t>right</a:t>
            </a:r>
            <a:r>
              <a:rPr lang="ca-ES" sz="1100" b="1" dirty="0"/>
              <a:t>-to-</a:t>
            </a:r>
            <a:r>
              <a:rPr lang="ca-ES" sz="1100" b="1" dirty="0" err="1"/>
              <a:t>left</a:t>
            </a:r>
            <a:endParaRPr lang="ca-ES" sz="1100" dirty="0"/>
          </a:p>
          <a:p>
            <a:r>
              <a:rPr lang="ca-ES" sz="1100" dirty="0"/>
              <a:t>Evitar selectores largos y </a:t>
            </a:r>
            <a:r>
              <a:rPr lang="ca-ES" sz="1100" dirty="0" err="1"/>
              <a:t>universales</a:t>
            </a:r>
            <a:endParaRPr lang="ca-ES" sz="1100" dirty="0"/>
          </a:p>
          <a:p>
            <a:r>
              <a:rPr lang="ca-ES" sz="1100" dirty="0"/>
              <a:t>Usar </a:t>
            </a:r>
            <a:r>
              <a:rPr lang="ca-ES" sz="1100" dirty="0" err="1"/>
              <a:t>metodología</a:t>
            </a:r>
            <a:r>
              <a:rPr lang="ca-ES" sz="1100" dirty="0"/>
              <a:t> BEM</a:t>
            </a:r>
          </a:p>
          <a:p>
            <a:r>
              <a:rPr lang="ca-ES" sz="1100" dirty="0"/>
              <a:t>Evitar </a:t>
            </a:r>
            <a:r>
              <a:rPr lang="ca-ES" sz="1100" dirty="0" err="1"/>
              <a:t>propiedades</a:t>
            </a:r>
            <a:r>
              <a:rPr lang="ca-ES" sz="1100" dirty="0"/>
              <a:t> que disparen </a:t>
            </a:r>
            <a:r>
              <a:rPr lang="ca-ES" sz="1100" dirty="0" err="1"/>
              <a:t>reflow</a:t>
            </a:r>
            <a:r>
              <a:rPr lang="ca-ES" sz="1100" dirty="0"/>
              <a:t>/</a:t>
            </a:r>
            <a:r>
              <a:rPr lang="ca-ES" sz="1100" dirty="0" err="1"/>
              <a:t>repaint</a:t>
            </a:r>
            <a:r>
              <a:rPr lang="ca-ES" sz="1100" dirty="0"/>
              <a:t> </a:t>
            </a:r>
            <a:r>
              <a:rPr lang="ca-ES" sz="1100" dirty="0" err="1"/>
              <a:t>innecesarios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2780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512F3-4E18-0762-F100-BA98AC86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65A399C-096C-D873-B9BF-C27288F6D304}"/>
              </a:ext>
            </a:extLst>
          </p:cNvPr>
          <p:cNvSpPr txBox="1"/>
          <p:nvPr/>
        </p:nvSpPr>
        <p:spPr>
          <a:xfrm>
            <a:off x="173905" y="98825"/>
            <a:ext cx="3305628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Atributo data-</a:t>
            </a:r>
            <a:r>
              <a:rPr lang="es-ES" sz="1100" dirty="0"/>
              <a:t>: Permite almacenar datos personalizados en el DOM, útil como gancho para </a:t>
            </a:r>
            <a:r>
              <a:rPr lang="es-ES" sz="1100" dirty="0" err="1"/>
              <a:t>tests</a:t>
            </a:r>
            <a:r>
              <a:rPr lang="es-ES" sz="1100" dirty="0"/>
              <a:t>, aunque no es seguro para datos sensibles.</a:t>
            </a:r>
          </a:p>
        </p:txBody>
      </p:sp>
    </p:spTree>
    <p:extLst>
      <p:ext uri="{BB962C8B-B14F-4D97-AF65-F5344CB8AC3E}">
        <p14:creationId xmlns:p14="http://schemas.microsoft.com/office/powerpoint/2010/main" val="2216391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E78E-2994-C549-E646-E76291FB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3F9F054-DA19-3A32-5C85-AE36A271D93F}"/>
              </a:ext>
            </a:extLst>
          </p:cNvPr>
          <p:cNvSpPr txBox="1"/>
          <p:nvPr/>
        </p:nvSpPr>
        <p:spPr>
          <a:xfrm>
            <a:off x="173905" y="98825"/>
            <a:ext cx="3305628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CSS </a:t>
            </a:r>
            <a:r>
              <a:rPr lang="es-ES" sz="1100" b="1" dirty="0" err="1"/>
              <a:t>Preprocessors</a:t>
            </a:r>
            <a:endParaRPr lang="es-ES" sz="1100" dirty="0"/>
          </a:p>
          <a:p>
            <a:r>
              <a:rPr lang="es-ES" sz="1100" dirty="0"/>
              <a:t>Ventajas: variables, </a:t>
            </a:r>
            <a:r>
              <a:rPr lang="es-ES" sz="1100" dirty="0" err="1"/>
              <a:t>mixins</a:t>
            </a:r>
            <a:r>
              <a:rPr lang="es-ES" sz="1100" dirty="0"/>
              <a:t>, </a:t>
            </a:r>
            <a:r>
              <a:rPr lang="es-ES" sz="1100" dirty="0" err="1"/>
              <a:t>nesting</a:t>
            </a:r>
            <a:r>
              <a:rPr lang="es-ES" sz="1100" dirty="0"/>
              <a:t>, </a:t>
            </a:r>
            <a:r>
              <a:rPr lang="es-ES" sz="1100" dirty="0" err="1"/>
              <a:t>modularización</a:t>
            </a:r>
            <a:endParaRPr lang="es-ES" sz="1100" dirty="0"/>
          </a:p>
          <a:p>
            <a:r>
              <a:rPr lang="es-ES" sz="1100" dirty="0"/>
              <a:t>Desventajas: </a:t>
            </a:r>
            <a:r>
              <a:rPr lang="es-ES" sz="1100" dirty="0" err="1"/>
              <a:t>recompilación</a:t>
            </a:r>
            <a:r>
              <a:rPr lang="es-ES" sz="1100" dirty="0"/>
              <a:t>, herramientas necesarias, aprendizaje adicional</a:t>
            </a:r>
          </a:p>
          <a:p>
            <a:r>
              <a:rPr lang="es-ES" sz="1100" dirty="0"/>
              <a:t>Preferencias: </a:t>
            </a:r>
            <a:r>
              <a:rPr lang="es-ES" sz="1100" dirty="0" err="1"/>
              <a:t>Sass</a:t>
            </a:r>
            <a:r>
              <a:rPr lang="es-ES" sz="1100" dirty="0"/>
              <a:t> sobre </a:t>
            </a:r>
            <a:r>
              <a:rPr lang="es-ES" sz="1100" dirty="0" err="1"/>
              <a:t>Less</a:t>
            </a:r>
            <a:r>
              <a:rPr lang="es-ES" sz="1100" dirty="0"/>
              <a:t> por consistencia y características avanzadas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80551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3FD80-1DE6-3243-33B5-94311305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9C1DCE-BF37-CD85-EC85-6F84147DB043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SVG </a:t>
            </a:r>
            <a:r>
              <a:rPr lang="ca-ES" sz="1100" b="1" dirty="0" err="1"/>
              <a:t>Styling</a:t>
            </a:r>
            <a:endParaRPr lang="ca-ES" sz="1100" dirty="0"/>
          </a:p>
          <a:p>
            <a:r>
              <a:rPr lang="ca-ES" sz="1100" dirty="0" err="1"/>
              <a:t>Inline</a:t>
            </a:r>
            <a:r>
              <a:rPr lang="ca-ES" sz="1100" dirty="0"/>
              <a:t>, </a:t>
            </a:r>
            <a:r>
              <a:rPr lang="ca-ES" sz="1100" dirty="0" err="1"/>
              <a:t>embedded</a:t>
            </a:r>
            <a:r>
              <a:rPr lang="ca-ES" sz="1100" dirty="0"/>
              <a:t>, </a:t>
            </a:r>
            <a:r>
              <a:rPr lang="ca-ES" sz="1100" dirty="0" err="1"/>
              <a:t>external</a:t>
            </a:r>
            <a:r>
              <a:rPr lang="ca-ES" sz="1100" dirty="0"/>
              <a:t> CSS</a:t>
            </a:r>
          </a:p>
          <a:p>
            <a:r>
              <a:rPr lang="ca-ES" sz="1100" dirty="0"/>
              <a:t>fill y </a:t>
            </a:r>
            <a:r>
              <a:rPr lang="ca-ES" sz="1100" dirty="0" err="1"/>
              <a:t>stroke</a:t>
            </a:r>
            <a:r>
              <a:rPr lang="ca-ES" sz="1100" dirty="0"/>
              <a:t> para colores</a:t>
            </a:r>
          </a:p>
          <a:p>
            <a:r>
              <a:rPr lang="ca-ES" sz="1100" dirty="0" err="1"/>
              <a:t>Presentational</a:t>
            </a:r>
            <a:r>
              <a:rPr lang="ca-ES" sz="1100" dirty="0"/>
              <a:t> </a:t>
            </a:r>
            <a:r>
              <a:rPr lang="ca-ES" sz="1100" dirty="0" err="1"/>
              <a:t>attributes</a:t>
            </a:r>
            <a:r>
              <a:rPr lang="ca-ES" sz="1100" dirty="0"/>
              <a:t> </a:t>
            </a:r>
            <a:r>
              <a:rPr lang="ca-ES" sz="1100" dirty="0" err="1"/>
              <a:t>pueden</a:t>
            </a:r>
            <a:r>
              <a:rPr lang="ca-ES" sz="1100" dirty="0"/>
              <a:t> ser </a:t>
            </a:r>
            <a:r>
              <a:rPr lang="ca-ES" sz="1100" dirty="0" err="1"/>
              <a:t>sobrescritos</a:t>
            </a:r>
            <a:r>
              <a:rPr lang="ca-ES" sz="1100" dirty="0"/>
              <a:t> por CS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37926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B252-9FE4-910C-EE93-75546AB3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E471D2-4EE4-45D5-246E-CA8959316B67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/>
              <a:t>Media </a:t>
            </a:r>
            <a:r>
              <a:rPr lang="ca-ES" sz="1100" b="1" dirty="0" err="1"/>
              <a:t>Queries</a:t>
            </a:r>
            <a:endParaRPr lang="ca-ES" sz="1100" dirty="0"/>
          </a:p>
          <a:p>
            <a:r>
              <a:rPr lang="ca-ES" sz="1100" dirty="0" err="1"/>
              <a:t>Tipos</a:t>
            </a:r>
            <a:r>
              <a:rPr lang="ca-ES" sz="1100" dirty="0"/>
              <a:t>: all, </a:t>
            </a:r>
            <a:r>
              <a:rPr lang="ca-ES" sz="1100" dirty="0" err="1"/>
              <a:t>screen</a:t>
            </a:r>
            <a:r>
              <a:rPr lang="ca-ES" sz="1100" dirty="0"/>
              <a:t>, </a:t>
            </a:r>
            <a:r>
              <a:rPr lang="ca-ES" sz="1100" dirty="0" err="1"/>
              <a:t>print</a:t>
            </a:r>
            <a:r>
              <a:rPr lang="ca-ES" sz="1100" dirty="0"/>
              <a:t>, </a:t>
            </a:r>
            <a:r>
              <a:rPr lang="ca-ES" sz="1100" dirty="0" err="1"/>
              <a:t>speech</a:t>
            </a:r>
            <a:endParaRPr lang="ca-ES" sz="1100" dirty="0"/>
          </a:p>
          <a:p>
            <a:r>
              <a:rPr lang="ca-ES" sz="1100" dirty="0" err="1"/>
              <a:t>Ejemplo</a:t>
            </a:r>
            <a:r>
              <a:rPr lang="ca-ES" sz="1100" dirty="0"/>
              <a:t>: @media </a:t>
            </a:r>
            <a:r>
              <a:rPr lang="ca-ES" sz="1100" dirty="0" err="1"/>
              <a:t>print</a:t>
            </a:r>
            <a:r>
              <a:rPr lang="ca-ES" sz="1100" dirty="0"/>
              <a:t> { </a:t>
            </a:r>
            <a:r>
              <a:rPr lang="ca-ES" sz="1100" dirty="0" err="1"/>
              <a:t>body</a:t>
            </a:r>
            <a:r>
              <a:rPr lang="ca-ES" sz="1100" dirty="0"/>
              <a:t> { color: </a:t>
            </a:r>
            <a:r>
              <a:rPr lang="ca-ES" sz="1100" dirty="0" err="1"/>
              <a:t>black</a:t>
            </a:r>
            <a:r>
              <a:rPr lang="ca-ES" sz="1100" dirty="0"/>
              <a:t>; } }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702724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6A0F1-19B2-7CBF-226C-4096A85B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470659-AEC4-99FC-2901-78C032680DB0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High-resolution</a:t>
            </a:r>
            <a:r>
              <a:rPr lang="ca-ES" sz="1100" b="1" dirty="0"/>
              <a:t> / Retina </a:t>
            </a:r>
            <a:r>
              <a:rPr lang="ca-ES" sz="1100" b="1" dirty="0" err="1"/>
              <a:t>graphics</a:t>
            </a:r>
            <a:endParaRPr lang="ca-ES" sz="1100" dirty="0"/>
          </a:p>
          <a:p>
            <a:r>
              <a:rPr lang="ca-ES" sz="1100" dirty="0"/>
              <a:t>Usar </a:t>
            </a:r>
            <a:r>
              <a:rPr lang="ca-ES" sz="1100" dirty="0" err="1"/>
              <a:t>imágenes</a:t>
            </a:r>
            <a:r>
              <a:rPr lang="ca-ES" sz="1100" dirty="0"/>
              <a:t> con múltiples </a:t>
            </a:r>
            <a:r>
              <a:rPr lang="ca-ES" sz="1100" dirty="0" err="1"/>
              <a:t>resoluciones</a:t>
            </a:r>
            <a:r>
              <a:rPr lang="ca-ES" sz="1100" dirty="0"/>
              <a:t> (</a:t>
            </a:r>
            <a:r>
              <a:rPr lang="ca-ES" sz="1100" dirty="0" err="1"/>
              <a:t>srcset</a:t>
            </a:r>
            <a:r>
              <a:rPr lang="ca-ES" sz="1100" dirty="0"/>
              <a:t>)</a:t>
            </a:r>
          </a:p>
          <a:p>
            <a:r>
              <a:rPr lang="ca-ES" sz="1100" dirty="0"/>
              <a:t>SVG o </a:t>
            </a:r>
            <a:r>
              <a:rPr lang="ca-ES" sz="1100" dirty="0" err="1"/>
              <a:t>icon</a:t>
            </a:r>
            <a:r>
              <a:rPr lang="ca-ES" sz="1100" dirty="0"/>
              <a:t> fonts para </a:t>
            </a:r>
            <a:r>
              <a:rPr lang="ca-ES" sz="1100" dirty="0" err="1"/>
              <a:t>escalabilidad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627820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7736B-2214-AA91-415C-3E3B2BEA6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DD1-06A2-4991-7613-8B22341471AA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Transforms</a:t>
            </a:r>
            <a:r>
              <a:rPr lang="ca-ES" sz="1100" b="1" dirty="0"/>
              <a:t> </a:t>
            </a:r>
            <a:r>
              <a:rPr lang="ca-ES" sz="1100" b="1" dirty="0" err="1"/>
              <a:t>vs</a:t>
            </a:r>
            <a:r>
              <a:rPr lang="ca-ES" sz="1100" b="1" dirty="0"/>
              <a:t> </a:t>
            </a:r>
            <a:r>
              <a:rPr lang="ca-ES" sz="1100" b="1" dirty="0" err="1"/>
              <a:t>Absolute</a:t>
            </a:r>
            <a:r>
              <a:rPr lang="ca-ES" sz="1100" b="1" dirty="0"/>
              <a:t> </a:t>
            </a:r>
            <a:r>
              <a:rPr lang="ca-ES" sz="1100" b="1" dirty="0" err="1"/>
              <a:t>Positioning</a:t>
            </a:r>
            <a:endParaRPr lang="ca-ES" sz="1100" dirty="0"/>
          </a:p>
          <a:p>
            <a:r>
              <a:rPr lang="ca-ES" sz="1100" dirty="0" err="1"/>
              <a:t>translate</a:t>
            </a:r>
            <a:r>
              <a:rPr lang="ca-ES" sz="1100" dirty="0"/>
              <a:t>() → GPU </a:t>
            </a:r>
            <a:r>
              <a:rPr lang="ca-ES" sz="1100" dirty="0" err="1"/>
              <a:t>compositing</a:t>
            </a:r>
            <a:r>
              <a:rPr lang="ca-ES" sz="1100" dirty="0"/>
              <a:t>, no </a:t>
            </a:r>
            <a:r>
              <a:rPr lang="ca-ES" sz="1100" dirty="0" err="1"/>
              <a:t>reflow</a:t>
            </a:r>
            <a:r>
              <a:rPr lang="ca-ES" sz="1100" dirty="0"/>
              <a:t>, </a:t>
            </a:r>
            <a:r>
              <a:rPr lang="ca-ES" sz="1100" dirty="0" err="1"/>
              <a:t>más</a:t>
            </a:r>
            <a:r>
              <a:rPr lang="ca-ES" sz="1100" dirty="0"/>
              <a:t> </a:t>
            </a:r>
            <a:r>
              <a:rPr lang="ca-ES" sz="1100" dirty="0" err="1"/>
              <a:t>eficiente</a:t>
            </a:r>
            <a:r>
              <a:rPr lang="ca-ES" sz="1100" dirty="0"/>
              <a:t> para </a:t>
            </a:r>
            <a:r>
              <a:rPr lang="ca-ES" sz="1100" dirty="0" err="1"/>
              <a:t>animaciones</a:t>
            </a:r>
            <a:endParaRPr lang="ca-ES" sz="1100" dirty="0"/>
          </a:p>
          <a:p>
            <a:r>
              <a:rPr lang="ca-ES" sz="1100" dirty="0" err="1"/>
              <a:t>Absolute</a:t>
            </a:r>
            <a:r>
              <a:rPr lang="ca-ES" sz="1100" dirty="0"/>
              <a:t> </a:t>
            </a:r>
            <a:r>
              <a:rPr lang="ca-ES" sz="1100" dirty="0" err="1"/>
              <a:t>positioning</a:t>
            </a:r>
            <a:r>
              <a:rPr lang="ca-ES" sz="1100" dirty="0"/>
              <a:t> → CPU, afecta </a:t>
            </a:r>
            <a:r>
              <a:rPr lang="ca-ES" sz="1100" dirty="0" err="1"/>
              <a:t>layout</a:t>
            </a:r>
            <a:r>
              <a:rPr lang="ca-ES" sz="1100" dirty="0"/>
              <a:t>, </a:t>
            </a:r>
            <a:r>
              <a:rPr lang="ca-ES" sz="1100" dirty="0" err="1"/>
              <a:t>puede</a:t>
            </a:r>
            <a:r>
              <a:rPr lang="ca-ES" sz="1100" dirty="0"/>
              <a:t> ser </a:t>
            </a:r>
            <a:r>
              <a:rPr lang="ca-ES" sz="1100" dirty="0" err="1"/>
              <a:t>menos</a:t>
            </a:r>
            <a:r>
              <a:rPr lang="ca-ES" sz="1100" dirty="0"/>
              <a:t> </a:t>
            </a:r>
            <a:r>
              <a:rPr lang="ca-ES" sz="1100" dirty="0" err="1"/>
              <a:t>performante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899604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C2506-74CF-6FC9-5DF9-FE82083DA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DC7E39-9DFC-3A63-22E1-8B12BF9E02E6}"/>
              </a:ext>
            </a:extLst>
          </p:cNvPr>
          <p:cNvSpPr txBox="1"/>
          <p:nvPr/>
        </p:nvSpPr>
        <p:spPr>
          <a:xfrm>
            <a:off x="173905" y="98825"/>
            <a:ext cx="3305628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Closures</a:t>
            </a:r>
            <a:endParaRPr lang="es-ES" sz="1100" b="1" dirty="0"/>
          </a:p>
          <a:p>
            <a:r>
              <a:rPr lang="es-ES" sz="1100" dirty="0"/>
              <a:t>función que “recuerda” el alcance léxico en el que fue creada, incluso después de que ese contexto haya terminado de ejecutarse</a:t>
            </a:r>
          </a:p>
          <a:p>
            <a:r>
              <a:rPr lang="es-ES" sz="1100" dirty="0"/>
              <a:t>Función + </a:t>
            </a:r>
            <a:r>
              <a:rPr lang="es-ES" sz="1100" b="1" dirty="0"/>
              <a:t>entorno léxico</a:t>
            </a:r>
            <a:r>
              <a:rPr lang="es-ES" sz="1100" dirty="0"/>
              <a:t> donde se declara</a:t>
            </a:r>
          </a:p>
          <a:p>
            <a:r>
              <a:rPr lang="es-ES" sz="1100" dirty="0"/>
              <a:t>Permite acceder a variables externas aunque la función externa haya terminado</a:t>
            </a:r>
          </a:p>
          <a:p>
            <a:r>
              <a:rPr lang="es-ES" sz="1100" b="1" dirty="0"/>
              <a:t>Usos:</a:t>
            </a:r>
            <a:r>
              <a:rPr lang="es-ES" sz="1100" dirty="0"/>
              <a:t> Emular métodos privados con </a:t>
            </a:r>
            <a:r>
              <a:rPr lang="es-ES" sz="1100" dirty="0" err="1"/>
              <a:t>closures</a:t>
            </a:r>
            <a:r>
              <a:rPr lang="es-ES" sz="1100" dirty="0"/>
              <a:t>.</a:t>
            </a:r>
          </a:p>
          <a:p>
            <a:r>
              <a:rPr lang="es-ES" sz="1100" dirty="0"/>
              <a:t>Comúnmente usada en el patrón </a:t>
            </a:r>
            <a:r>
              <a:rPr lang="es-ES" sz="1100" b="1" dirty="0"/>
              <a:t>módulo</a:t>
            </a:r>
            <a:r>
              <a:rPr lang="es-ES" sz="1100" dirty="0"/>
              <a:t>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498685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D556A-8CC4-0459-4AFB-0913C796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AA50E3-4C1E-C941-B83E-620C66B601E9}"/>
              </a:ext>
            </a:extLst>
          </p:cNvPr>
          <p:cNvSpPr txBox="1"/>
          <p:nvPr/>
        </p:nvSpPr>
        <p:spPr>
          <a:xfrm>
            <a:off x="173905" y="98825"/>
            <a:ext cx="3305628" cy="19543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 err="1"/>
              <a:t>Promises</a:t>
            </a:r>
            <a:endParaRPr lang="es-ES" sz="1100" b="1" dirty="0"/>
          </a:p>
          <a:p>
            <a:r>
              <a:rPr lang="es-ES" sz="1100" dirty="0"/>
              <a:t>Objeto que representa la eventual finalización (o falla) de una operación asíncrona y su valor resultante.</a:t>
            </a:r>
          </a:p>
          <a:p>
            <a:r>
              <a:rPr lang="es-ES" sz="1100" b="1" dirty="0"/>
              <a:t>Estados de un </a:t>
            </a:r>
            <a:r>
              <a:rPr lang="es-ES" sz="1100" b="1" dirty="0" err="1"/>
              <a:t>promise</a:t>
            </a:r>
            <a:r>
              <a:rPr lang="es-ES" sz="1100" b="1" dirty="0"/>
              <a:t>:</a:t>
            </a:r>
            <a:endParaRPr lang="es-ES" sz="1100" dirty="0"/>
          </a:p>
          <a:p>
            <a:r>
              <a:rPr lang="es-ES" sz="1100" b="1" dirty="0" err="1"/>
              <a:t>pending</a:t>
            </a:r>
            <a:r>
              <a:rPr lang="es-ES" sz="1100" dirty="0"/>
              <a:t> (pendiente)</a:t>
            </a:r>
          </a:p>
          <a:p>
            <a:r>
              <a:rPr lang="es-ES" sz="1100" b="1" dirty="0" err="1"/>
              <a:t>fulfilled</a:t>
            </a:r>
            <a:r>
              <a:rPr lang="es-ES" sz="1100" dirty="0"/>
              <a:t> (resuelta)</a:t>
            </a:r>
          </a:p>
          <a:p>
            <a:r>
              <a:rPr lang="es-ES" sz="1100" b="1" dirty="0" err="1"/>
              <a:t>rejected</a:t>
            </a:r>
            <a:r>
              <a:rPr lang="es-ES" sz="1100" dirty="0"/>
              <a:t> (rechazada)</a:t>
            </a:r>
          </a:p>
          <a:p>
            <a:r>
              <a:rPr lang="es-ES" sz="1100" dirty="0"/>
              <a:t>Permite encadenar múltiples operaciones con .</a:t>
            </a:r>
            <a:r>
              <a:rPr lang="es-ES" sz="1100" dirty="0" err="1"/>
              <a:t>then</a:t>
            </a:r>
            <a:r>
              <a:rPr lang="es-ES" sz="1100" dirty="0"/>
              <a:t>() y manejar errores con .catch().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677866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DE1E-8AB0-3413-38D6-F76207D5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412EF36-547D-98C8-7BCC-0FD3649362BD}"/>
              </a:ext>
            </a:extLst>
          </p:cNvPr>
          <p:cNvSpPr txBox="1"/>
          <p:nvPr/>
        </p:nvSpPr>
        <p:spPr>
          <a:xfrm>
            <a:off x="173905" y="98825"/>
            <a:ext cx="3305628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Diferencia entre </a:t>
            </a:r>
            <a:r>
              <a:rPr lang="es-ES" sz="1100" b="1" dirty="0" err="1"/>
              <a:t>Promise</a:t>
            </a:r>
            <a:r>
              <a:rPr lang="es-ES" sz="1100" b="1" dirty="0"/>
              <a:t> y </a:t>
            </a:r>
            <a:r>
              <a:rPr lang="es-ES" sz="1100" b="1" dirty="0" err="1"/>
              <a:t>Callback</a:t>
            </a:r>
            <a:endParaRPr lang="es-ES" sz="1100" b="1" dirty="0"/>
          </a:p>
          <a:p>
            <a:endParaRPr lang="es-ES" sz="11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66311C8-9C38-C60A-0A5B-8B3AB5A6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31255"/>
              </p:ext>
            </p:extLst>
          </p:nvPr>
        </p:nvGraphicFramePr>
        <p:xfrm>
          <a:off x="173905" y="421271"/>
          <a:ext cx="3105150" cy="1287399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val="78712734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74570042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178111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Característica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Callback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b="1">
                          <a:effectLst/>
                        </a:rPr>
                        <a:t>Promise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96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Encadenamiento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effectLst/>
                        </a:rPr>
                        <a:t>Difícil, puede generar “</a:t>
                      </a:r>
                      <a:r>
                        <a:rPr lang="es-ES" dirty="0" err="1">
                          <a:effectLst/>
                        </a:rPr>
                        <a:t>callback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hell</a:t>
                      </a:r>
                      <a:r>
                        <a:rPr lang="es-ES" dirty="0">
                          <a:effectLst/>
                        </a:rPr>
                        <a:t>”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Fácil con </a:t>
                      </a:r>
                      <a:r>
                        <a:rPr lang="ca-ES">
                          <a:effectLst/>
                          <a:latin typeface="Monaspace Neon"/>
                        </a:rPr>
                        <a:t>.then()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32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Manejo de errores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Cada callback maneja su error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  <a:latin typeface="Monaspace Neon"/>
                        </a:rPr>
                        <a:t>.catch()</a:t>
                      </a:r>
                      <a:r>
                        <a:rPr lang="ca-ES">
                          <a:effectLst/>
                        </a:rPr>
                        <a:t> centralizado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Valor resultante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effectLst/>
                        </a:rPr>
                        <a:t>Pasado a la función callback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Resuelto con </a:t>
                      </a:r>
                      <a:r>
                        <a:rPr lang="ca-ES">
                          <a:effectLst/>
                          <a:latin typeface="Monaspace Neon"/>
                        </a:rPr>
                        <a:t>resolve</a:t>
                      </a:r>
                      <a:endParaRPr lang="ca-ES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849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dirty="0">
                          <a:effectLst/>
                        </a:rPr>
                        <a:t>Estado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>
                          <a:effectLst/>
                        </a:rPr>
                        <a:t>No hay estado definido</a:t>
                      </a: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dirty="0" err="1">
                          <a:effectLst/>
                          <a:latin typeface="Monaspace Neon"/>
                        </a:rPr>
                        <a:t>pending</a:t>
                      </a:r>
                      <a:r>
                        <a:rPr lang="ca-ES" dirty="0">
                          <a:effectLst/>
                        </a:rPr>
                        <a:t>, </a:t>
                      </a:r>
                      <a:r>
                        <a:rPr lang="ca-ES" dirty="0" err="1">
                          <a:effectLst/>
                          <a:latin typeface="Monaspace Neon"/>
                        </a:rPr>
                        <a:t>fulfilled</a:t>
                      </a:r>
                      <a:r>
                        <a:rPr lang="ca-ES" dirty="0">
                          <a:effectLst/>
                        </a:rPr>
                        <a:t>, </a:t>
                      </a:r>
                      <a:r>
                        <a:rPr lang="ca-ES" dirty="0" err="1">
                          <a:effectLst/>
                          <a:latin typeface="Monaspace Neon"/>
                        </a:rPr>
                        <a:t>rejected</a:t>
                      </a:r>
                      <a:endParaRPr lang="ca-ES" dirty="0">
                        <a:effectLst/>
                      </a:endParaRPr>
                    </a:p>
                  </a:txBody>
                  <a:tcPr marL="82550" marR="82550" marT="38100" marB="38100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17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312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AF960-E139-3ED8-461E-67075108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961641-4458-01F4-7739-BF1A86DBDF78}"/>
              </a:ext>
            </a:extLst>
          </p:cNvPr>
          <p:cNvSpPr txBox="1"/>
          <p:nvPr/>
        </p:nvSpPr>
        <p:spPr>
          <a:xfrm>
            <a:off x="173905" y="98825"/>
            <a:ext cx="3305628" cy="1615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this</a:t>
            </a:r>
            <a:endParaRPr lang="ca-ES" sz="1100" dirty="0"/>
          </a:p>
          <a:p>
            <a:r>
              <a:rPr lang="ca-ES" sz="1100" dirty="0" err="1"/>
              <a:t>Depende</a:t>
            </a:r>
            <a:r>
              <a:rPr lang="ca-ES" sz="1100" dirty="0"/>
              <a:t> de </a:t>
            </a:r>
            <a:r>
              <a:rPr lang="ca-ES" sz="1100" b="1" dirty="0" err="1"/>
              <a:t>cómo</a:t>
            </a:r>
            <a:r>
              <a:rPr lang="ca-ES" sz="1100" b="1" dirty="0"/>
              <a:t> se llama la </a:t>
            </a:r>
            <a:r>
              <a:rPr lang="ca-ES" sz="1100" b="1" dirty="0" err="1"/>
              <a:t>función</a:t>
            </a:r>
            <a:endParaRPr lang="ca-ES" sz="1100" dirty="0"/>
          </a:p>
          <a:p>
            <a:pPr lvl="1"/>
            <a:r>
              <a:rPr lang="ca-ES" sz="1100" dirty="0" err="1"/>
              <a:t>new</a:t>
            </a:r>
            <a:r>
              <a:rPr lang="ca-ES" sz="1100" dirty="0"/>
              <a:t> </a:t>
            </a:r>
            <a:r>
              <a:rPr lang="ca-ES" sz="1100" dirty="0" err="1"/>
              <a:t>Func</a:t>
            </a:r>
            <a:r>
              <a:rPr lang="ca-ES" sz="1100" dirty="0"/>
              <a:t>() → </a:t>
            </a:r>
            <a:r>
              <a:rPr lang="ca-ES" sz="1100" dirty="0" err="1"/>
              <a:t>this</a:t>
            </a:r>
            <a:r>
              <a:rPr lang="ca-ES" sz="1100" dirty="0"/>
              <a:t> = </a:t>
            </a:r>
            <a:r>
              <a:rPr lang="ca-ES" sz="1100" dirty="0" err="1"/>
              <a:t>objeto</a:t>
            </a:r>
            <a:r>
              <a:rPr lang="ca-ES" sz="1100" dirty="0"/>
              <a:t> </a:t>
            </a:r>
            <a:r>
              <a:rPr lang="ca-ES" sz="1100" dirty="0" err="1"/>
              <a:t>nuevo</a:t>
            </a:r>
            <a:endParaRPr lang="ca-ES" sz="1100" dirty="0"/>
          </a:p>
          <a:p>
            <a:pPr lvl="1"/>
            <a:r>
              <a:rPr lang="ca-ES" sz="1100" dirty="0" err="1"/>
              <a:t>obj.metodo</a:t>
            </a:r>
            <a:r>
              <a:rPr lang="ca-ES" sz="1100" dirty="0"/>
              <a:t>() → </a:t>
            </a:r>
            <a:r>
              <a:rPr lang="ca-ES" sz="1100" dirty="0" err="1"/>
              <a:t>this</a:t>
            </a:r>
            <a:r>
              <a:rPr lang="ca-ES" sz="1100" dirty="0"/>
              <a:t> = </a:t>
            </a:r>
            <a:r>
              <a:rPr lang="ca-ES" sz="1100" dirty="0" err="1"/>
              <a:t>obj</a:t>
            </a:r>
            <a:endParaRPr lang="ca-ES" sz="1100" dirty="0"/>
          </a:p>
          <a:p>
            <a:pPr lvl="1"/>
            <a:r>
              <a:rPr lang="ca-ES" sz="1100" dirty="0"/>
              <a:t>call/</a:t>
            </a:r>
            <a:r>
              <a:rPr lang="ca-ES" sz="1100" dirty="0" err="1"/>
              <a:t>apply</a:t>
            </a:r>
            <a:r>
              <a:rPr lang="ca-ES" sz="1100" dirty="0"/>
              <a:t>/</a:t>
            </a:r>
            <a:r>
              <a:rPr lang="ca-ES" sz="1100" dirty="0" err="1"/>
              <a:t>bind</a:t>
            </a:r>
            <a:r>
              <a:rPr lang="ca-ES" sz="1100" dirty="0"/>
              <a:t> → </a:t>
            </a:r>
            <a:r>
              <a:rPr lang="ca-ES" sz="1100" dirty="0" err="1"/>
              <a:t>this</a:t>
            </a:r>
            <a:r>
              <a:rPr lang="ca-ES" sz="1100" dirty="0"/>
              <a:t> = </a:t>
            </a:r>
            <a:r>
              <a:rPr lang="ca-ES" sz="1100" dirty="0" err="1"/>
              <a:t>objeto</a:t>
            </a:r>
            <a:r>
              <a:rPr lang="ca-ES" sz="1100" dirty="0"/>
              <a:t> </a:t>
            </a:r>
            <a:r>
              <a:rPr lang="ca-ES" sz="1100" dirty="0" err="1"/>
              <a:t>pasado</a:t>
            </a:r>
            <a:endParaRPr lang="ca-ES" sz="1100" dirty="0"/>
          </a:p>
          <a:p>
            <a:pPr lvl="1"/>
            <a:r>
              <a:rPr lang="ca-ES" sz="1100" dirty="0" err="1"/>
              <a:t>Llamada</a:t>
            </a:r>
            <a:r>
              <a:rPr lang="ca-ES" sz="1100" dirty="0"/>
              <a:t> normal → </a:t>
            </a:r>
            <a:r>
              <a:rPr lang="ca-ES" sz="1100" dirty="0" err="1"/>
              <a:t>this</a:t>
            </a:r>
            <a:r>
              <a:rPr lang="ca-ES" sz="1100" dirty="0"/>
              <a:t> = </a:t>
            </a:r>
            <a:r>
              <a:rPr lang="ca-ES" sz="1100" dirty="0" err="1"/>
              <a:t>window</a:t>
            </a:r>
            <a:r>
              <a:rPr lang="ca-ES" sz="1100" dirty="0"/>
              <a:t> o </a:t>
            </a:r>
            <a:r>
              <a:rPr lang="ca-ES" sz="1100" dirty="0" err="1"/>
              <a:t>undefined</a:t>
            </a:r>
            <a:r>
              <a:rPr lang="ca-ES" sz="1100" dirty="0"/>
              <a:t> (</a:t>
            </a:r>
            <a:r>
              <a:rPr lang="ca-ES" sz="1100" i="1" dirty="0" err="1"/>
              <a:t>strict</a:t>
            </a:r>
            <a:r>
              <a:rPr lang="ca-ES" sz="1100" i="1" dirty="0"/>
              <a:t> mode</a:t>
            </a:r>
            <a:r>
              <a:rPr lang="ca-ES" sz="1100" dirty="0"/>
              <a:t>)</a:t>
            </a:r>
          </a:p>
          <a:p>
            <a:pPr lvl="1"/>
            <a:r>
              <a:rPr lang="ca-ES" sz="1100" b="1" dirty="0" err="1"/>
              <a:t>Flechas</a:t>
            </a:r>
            <a:r>
              <a:rPr lang="ca-ES" sz="1100" b="1" dirty="0"/>
              <a:t> → </a:t>
            </a:r>
            <a:r>
              <a:rPr lang="ca-ES" sz="1100" b="1" dirty="0" err="1"/>
              <a:t>this</a:t>
            </a:r>
            <a:r>
              <a:rPr lang="ca-ES" sz="1100" b="1" dirty="0"/>
              <a:t> = </a:t>
            </a:r>
            <a:r>
              <a:rPr lang="ca-ES" sz="1100" b="1" dirty="0" err="1"/>
              <a:t>contexto</a:t>
            </a:r>
            <a:r>
              <a:rPr lang="ca-ES" sz="1100" b="1" dirty="0"/>
              <a:t> </a:t>
            </a:r>
            <a:r>
              <a:rPr lang="ca-ES" sz="1100" b="1" dirty="0" err="1"/>
              <a:t>donde</a:t>
            </a:r>
            <a:r>
              <a:rPr lang="ca-ES" sz="1100" b="1" dirty="0"/>
              <a:t> se </a:t>
            </a:r>
            <a:r>
              <a:rPr lang="ca-ES" sz="1100" b="1" dirty="0" err="1"/>
              <a:t>creó</a:t>
            </a:r>
            <a:endParaRPr lang="ca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164404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02B8-1261-E912-BA3E-34556DA21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128D89-4DA8-860C-B8E0-2637AB7D45C7}"/>
              </a:ext>
            </a:extLst>
          </p:cNvPr>
          <p:cNvSpPr txBox="1"/>
          <p:nvPr/>
        </p:nvSpPr>
        <p:spPr>
          <a:xfrm>
            <a:off x="173905" y="98825"/>
            <a:ext cx="3305628" cy="24622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Herencia de prototipos</a:t>
            </a:r>
            <a:endParaRPr lang="es-ES" sz="1100" dirty="0"/>
          </a:p>
          <a:p>
            <a:r>
              <a:rPr lang="es-ES" sz="1100" dirty="0"/>
              <a:t>Objetos tienen __proto__ → busca propiedades en la cadena de prototipos.</a:t>
            </a:r>
          </a:p>
          <a:p>
            <a:r>
              <a:rPr lang="es-ES" sz="1100" dirty="0"/>
              <a:t> Todos lo objetos de </a:t>
            </a:r>
            <a:r>
              <a:rPr lang="es-ES" sz="1100" dirty="0" err="1"/>
              <a:t>Javascript</a:t>
            </a:r>
            <a:r>
              <a:rPr lang="es-ES" sz="1100" dirty="0"/>
              <a:t> tienen una propiedad proto que referencia a otro objetos, el cual se llama el prototipo del objeto. Cuando se accede a una propiedad de un objeto, se busca si el objeto tiene esa propiedad, si no la tiene, el </a:t>
            </a:r>
            <a:r>
              <a:rPr lang="es-ES" sz="1100" dirty="0" err="1"/>
              <a:t>engine</a:t>
            </a:r>
            <a:r>
              <a:rPr lang="es-ES" sz="1100" dirty="0"/>
              <a:t> de </a:t>
            </a:r>
            <a:r>
              <a:rPr lang="es-ES" sz="1100" dirty="0" err="1"/>
              <a:t>Javascript</a:t>
            </a:r>
            <a:r>
              <a:rPr lang="es-ES" sz="1100" dirty="0"/>
              <a:t> buscara en el objeto referenciado por proto y si este no tuviese la propiedad, </a:t>
            </a:r>
            <a:r>
              <a:rPr lang="es-ES" sz="1100" dirty="0" err="1"/>
              <a:t>seguira</a:t>
            </a:r>
            <a:r>
              <a:rPr lang="es-ES" sz="1100" dirty="0"/>
              <a:t> buscando por la cadena de prototipos hasta encontrar la propiedad o hasta llegar al final de la cadena de prototipo.</a:t>
            </a:r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274058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E930-E9BF-FE73-43D6-0333509F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AFA247-E4BF-F1F5-A838-7A9A77886DB4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HTML5 como plataforma abierta</a:t>
            </a:r>
            <a:r>
              <a:rPr lang="es-ES" sz="1100" dirty="0"/>
              <a:t>: Incluye semántica, conectividad, almacenamiento offline, multimedia, gráficos 2D/3D, rendimiento, acceso a dispositivos y estilo avanzado.</a:t>
            </a:r>
          </a:p>
        </p:txBody>
      </p:sp>
    </p:spTree>
    <p:extLst>
      <p:ext uri="{BB962C8B-B14F-4D97-AF65-F5344CB8AC3E}">
        <p14:creationId xmlns:p14="http://schemas.microsoft.com/office/powerpoint/2010/main" val="3013729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8547D-2403-EC78-9563-00D8249D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437C1A-2F02-7E3E-CC5D-7823BF3CCEC9}"/>
              </a:ext>
            </a:extLst>
          </p:cNvPr>
          <p:cNvSpPr txBox="1"/>
          <p:nvPr/>
        </p:nvSpPr>
        <p:spPr>
          <a:xfrm>
            <a:off x="57752" y="98825"/>
            <a:ext cx="3421781" cy="22929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 err="1"/>
              <a:t>Null</a:t>
            </a:r>
            <a:r>
              <a:rPr lang="ca-ES" sz="1100" b="1" dirty="0"/>
              <a:t> / </a:t>
            </a:r>
            <a:r>
              <a:rPr lang="ca-ES" sz="1100" b="1" dirty="0" err="1"/>
              <a:t>Undefined</a:t>
            </a:r>
            <a:r>
              <a:rPr lang="ca-ES" sz="1100" b="1" dirty="0"/>
              <a:t> / </a:t>
            </a:r>
            <a:r>
              <a:rPr lang="ca-ES" sz="1100" b="1" dirty="0" err="1"/>
              <a:t>Undeclared</a:t>
            </a:r>
            <a:endParaRPr lang="ca-ES" sz="1100" b="1" dirty="0"/>
          </a:p>
          <a:p>
            <a:r>
              <a:rPr lang="es-ES" sz="1100" dirty="0" err="1"/>
              <a:t>Undeclared</a:t>
            </a:r>
            <a:r>
              <a:rPr lang="es-ES" sz="1100" dirty="0"/>
              <a:t> (no declarada) no creada previamente con </a:t>
            </a:r>
            <a:r>
              <a:rPr lang="es-ES" sz="1100" dirty="0" err="1"/>
              <a:t>var</a:t>
            </a:r>
            <a:r>
              <a:rPr lang="es-ES" sz="1100" dirty="0"/>
              <a:t>, </a:t>
            </a:r>
            <a:r>
              <a:rPr lang="es-ES" sz="1100" dirty="0" err="1"/>
              <a:t>let</a:t>
            </a:r>
            <a:r>
              <a:rPr lang="es-ES" sz="1100" dirty="0"/>
              <a:t> o </a:t>
            </a:r>
            <a:r>
              <a:rPr lang="es-ES" sz="1100" dirty="0" err="1"/>
              <a:t>const.</a:t>
            </a:r>
            <a:r>
              <a:rPr lang="es-ES" sz="1100" dirty="0"/>
              <a:t> Si se asigna fuera de contexto estricto, se crea como global. En modo estricto, lanza </a:t>
            </a:r>
            <a:r>
              <a:rPr lang="es-ES" sz="1100" dirty="0" err="1"/>
              <a:t>ReferenceError</a:t>
            </a:r>
            <a:r>
              <a:rPr lang="es-ES" sz="1100" dirty="0"/>
              <a:t>. Mala práctica.  </a:t>
            </a:r>
            <a:r>
              <a:rPr lang="es-ES" sz="1100" dirty="0" err="1"/>
              <a:t>Undefined</a:t>
            </a:r>
            <a:r>
              <a:rPr lang="es-ES" sz="1100" dirty="0"/>
              <a:t> Variable declarada pero sin valor asignado. También es el valor por defecto que devuelve una función sin </a:t>
            </a:r>
            <a:r>
              <a:rPr lang="es-ES" sz="1100" dirty="0" err="1"/>
              <a:t>return</a:t>
            </a:r>
            <a:r>
              <a:rPr lang="es-ES" sz="1100" dirty="0"/>
              <a:t>. | variable === </a:t>
            </a:r>
            <a:r>
              <a:rPr lang="es-ES" sz="1100" dirty="0" err="1"/>
              <a:t>undefined</a:t>
            </a:r>
            <a:r>
              <a:rPr lang="es-ES" sz="1100" dirty="0"/>
              <a:t> o </a:t>
            </a:r>
            <a:r>
              <a:rPr lang="es-ES" sz="1100" dirty="0" err="1"/>
              <a:t>typeof</a:t>
            </a:r>
            <a:r>
              <a:rPr lang="es-ES" sz="1100" dirty="0"/>
              <a:t> variable === '</a:t>
            </a:r>
            <a:r>
              <a:rPr lang="es-ES" sz="1100" dirty="0" err="1"/>
              <a:t>undefined</a:t>
            </a:r>
            <a:r>
              <a:rPr lang="es-ES" sz="1100" dirty="0"/>
              <a:t>' | No usar == </a:t>
            </a:r>
            <a:r>
              <a:rPr lang="es-ES" sz="1100" dirty="0" err="1"/>
              <a:t>undefined</a:t>
            </a:r>
            <a:r>
              <a:rPr lang="es-ES" sz="1100" dirty="0"/>
              <a:t> porque también devuelve true para </a:t>
            </a:r>
            <a:r>
              <a:rPr lang="es-ES" sz="1100" dirty="0" err="1"/>
              <a:t>null</a:t>
            </a:r>
            <a:r>
              <a:rPr lang="es-ES" sz="1100" dirty="0"/>
              <a:t>.  </a:t>
            </a:r>
            <a:r>
              <a:rPr lang="es-ES" sz="1100" dirty="0" err="1"/>
              <a:t>Null</a:t>
            </a:r>
            <a:r>
              <a:rPr lang="es-ES" sz="1100" dirty="0"/>
              <a:t> Variable a la que se le ha asignado explícitamente el valor </a:t>
            </a:r>
            <a:r>
              <a:rPr lang="es-ES" sz="1100" dirty="0" err="1"/>
              <a:t>null</a:t>
            </a:r>
            <a:r>
              <a:rPr lang="es-ES" sz="1100" dirty="0"/>
              <a:t>. | variable === </a:t>
            </a:r>
            <a:r>
              <a:rPr lang="es-ES" sz="1100" dirty="0" err="1"/>
              <a:t>null</a:t>
            </a:r>
            <a:r>
              <a:rPr lang="es-ES" sz="1100" dirty="0"/>
              <a:t> | No usar == </a:t>
            </a:r>
            <a:r>
              <a:rPr lang="es-ES" sz="1100" dirty="0" err="1"/>
              <a:t>null</a:t>
            </a:r>
            <a:r>
              <a:rPr lang="es-ES" sz="1100" dirty="0"/>
              <a:t> porque también devolverá true para </a:t>
            </a:r>
            <a:r>
              <a:rPr lang="es-ES" sz="1100" dirty="0" err="1"/>
              <a:t>undefined</a:t>
            </a:r>
            <a:r>
              <a:rPr lang="es-ES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07668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794C4-EF8A-95E6-3E71-F1070868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AA3B68-4894-409B-6919-FD1043E35E5A}"/>
              </a:ext>
            </a:extLst>
          </p:cNvPr>
          <p:cNvSpPr txBox="1"/>
          <p:nvPr/>
        </p:nvSpPr>
        <p:spPr>
          <a:xfrm>
            <a:off x="173905" y="98825"/>
            <a:ext cx="3305628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Delegación de eventos</a:t>
            </a:r>
            <a:endParaRPr lang="es-ES" sz="1100" dirty="0"/>
          </a:p>
          <a:p>
            <a:r>
              <a:rPr lang="es-ES" sz="1100" dirty="0"/>
              <a:t>técnica de JavaScript donde se asigna un escuchador (</a:t>
            </a:r>
            <a:r>
              <a:rPr lang="es-ES" sz="1100" dirty="0" err="1"/>
              <a:t>listener</a:t>
            </a:r>
            <a:r>
              <a:rPr lang="es-ES" sz="1100" dirty="0"/>
              <a:t>) a un elemento padre en lugar de a cada hijo. Cuando ocurre un evento en un hijo, este “sube” (propagación o </a:t>
            </a:r>
            <a:r>
              <a:rPr lang="es-ES" sz="1100" dirty="0" err="1"/>
              <a:t>bubbling</a:t>
            </a:r>
            <a:r>
              <a:rPr lang="es-ES" sz="1100" dirty="0"/>
              <a:t>) hasta el padre, que puede capturarlo y actuar según sea necesario. </a:t>
            </a:r>
          </a:p>
          <a:p>
            <a:r>
              <a:rPr lang="es-ES" sz="1100" dirty="0"/>
              <a:t>Menor uso de memoria Solo necesitas un </a:t>
            </a:r>
            <a:r>
              <a:rPr lang="es-ES" sz="1100" dirty="0" err="1"/>
              <a:t>listener</a:t>
            </a:r>
            <a:r>
              <a:rPr lang="es-ES" sz="1100" dirty="0"/>
              <a:t> en el padre, en lugar de uno en cada hijo. No hay que manejar dinámicamente elementos. Si se eliminan o agregan hijos, no necesitas quitar ni agregar </a:t>
            </a:r>
            <a:r>
              <a:rPr lang="es-ES" sz="1100" dirty="0" err="1"/>
              <a:t>listeners</a:t>
            </a:r>
            <a:r>
              <a:rPr lang="es-E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37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059B-EB4C-53E5-5005-62D456CC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DAB0FF-76DB-1987-FC15-3D60B3EFE3C0}"/>
              </a:ext>
            </a:extLst>
          </p:cNvPr>
          <p:cNvSpPr txBox="1"/>
          <p:nvPr/>
        </p:nvSpPr>
        <p:spPr>
          <a:xfrm>
            <a:off x="173905" y="98825"/>
            <a:ext cx="3305628" cy="12772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Almacenamiento cliente</a:t>
            </a:r>
            <a:r>
              <a:rPr lang="es-ES" sz="1100" dirty="0"/>
              <a:t>:</a:t>
            </a:r>
          </a:p>
          <a:p>
            <a:r>
              <a:rPr lang="es-ES" sz="1100" dirty="0"/>
              <a:t>cookie: se envía al servidor, persiste según expiración, 4KB.</a:t>
            </a:r>
          </a:p>
          <a:p>
            <a:r>
              <a:rPr lang="es-ES" sz="1100" dirty="0" err="1"/>
              <a:t>localStorage</a:t>
            </a:r>
            <a:r>
              <a:rPr lang="es-ES" sz="1100" dirty="0"/>
              <a:t>: persiste siempre en el navegador, 5MB, accesible desde cualquier ventana.</a:t>
            </a:r>
          </a:p>
          <a:p>
            <a:r>
              <a:rPr lang="es-ES" sz="1100" dirty="0" err="1"/>
              <a:t>sessionStorage</a:t>
            </a:r>
            <a:r>
              <a:rPr lang="es-ES" sz="1100" dirty="0"/>
              <a:t>: persiste solo en la misma ventana, 5MB.</a:t>
            </a:r>
          </a:p>
        </p:txBody>
      </p:sp>
    </p:spTree>
    <p:extLst>
      <p:ext uri="{BB962C8B-B14F-4D97-AF65-F5344CB8AC3E}">
        <p14:creationId xmlns:p14="http://schemas.microsoft.com/office/powerpoint/2010/main" val="18024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D984E-68FF-482F-367F-C2FE72AF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4F2CF6-CB60-381F-2B8A-46F719368FD6}"/>
              </a:ext>
            </a:extLst>
          </p:cNvPr>
          <p:cNvSpPr txBox="1"/>
          <p:nvPr/>
        </p:nvSpPr>
        <p:spPr>
          <a:xfrm>
            <a:off x="173905" y="98825"/>
            <a:ext cx="330562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Carga de scripts</a:t>
            </a:r>
            <a:r>
              <a:rPr lang="es-ES" sz="1100" dirty="0"/>
              <a:t>:</a:t>
            </a:r>
          </a:p>
          <a:p>
            <a:r>
              <a:rPr lang="es-ES" sz="1100" dirty="0"/>
              <a:t>&lt;script&gt;: bloquea HTML hasta ejecutarse.</a:t>
            </a:r>
          </a:p>
          <a:p>
            <a:r>
              <a:rPr lang="es-ES" sz="1100" dirty="0"/>
              <a:t>&lt;script </a:t>
            </a:r>
            <a:r>
              <a:rPr lang="es-ES" sz="1100" dirty="0" err="1"/>
              <a:t>async</a:t>
            </a:r>
            <a:r>
              <a:rPr lang="es-ES" sz="1100" dirty="0"/>
              <a:t>&gt;: se descarga y ejecuta paralelo al HTML, independiente.</a:t>
            </a:r>
          </a:p>
          <a:p>
            <a:r>
              <a:rPr lang="es-ES" sz="1100" dirty="0"/>
              <a:t>&lt;script </a:t>
            </a:r>
            <a:r>
              <a:rPr lang="es-ES" sz="1100" dirty="0" err="1"/>
              <a:t>defer</a:t>
            </a:r>
            <a:r>
              <a:rPr lang="es-ES" sz="1100" dirty="0"/>
              <a:t>&gt;: se descarga paralelo al HTML y se ejecuta tras </a:t>
            </a:r>
            <a:r>
              <a:rPr lang="es-ES" sz="1100" dirty="0" err="1"/>
              <a:t>parseo</a:t>
            </a:r>
            <a:r>
              <a:rPr lang="es-E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22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2FBB-F30B-1557-D2FF-1AD38EF1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E94E90-D322-A801-F4F5-B65E98F8D054}"/>
              </a:ext>
            </a:extLst>
          </p:cNvPr>
          <p:cNvSpPr txBox="1"/>
          <p:nvPr/>
        </p:nvSpPr>
        <p:spPr>
          <a:xfrm>
            <a:off x="173905" y="98825"/>
            <a:ext cx="3305628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Ubicación de recursos</a:t>
            </a:r>
            <a:r>
              <a:rPr lang="es-ES" sz="1100" dirty="0"/>
              <a:t>:</a:t>
            </a:r>
          </a:p>
          <a:p>
            <a:r>
              <a:rPr lang="es-ES" sz="1100" dirty="0"/>
              <a:t>&lt;link&gt; de CSS en &lt;head&gt; para renderizado progresivo.</a:t>
            </a:r>
          </a:p>
          <a:p>
            <a:r>
              <a:rPr lang="es-ES" sz="1100" dirty="0"/>
              <a:t>&lt;script&gt; antes de &lt;/</a:t>
            </a:r>
            <a:r>
              <a:rPr lang="es-ES" sz="1100" dirty="0" err="1"/>
              <a:t>body</a:t>
            </a:r>
            <a:r>
              <a:rPr lang="es-ES" sz="1100" dirty="0"/>
              <a:t>&gt; para no bloquear renderizado; usar </a:t>
            </a:r>
            <a:r>
              <a:rPr lang="es-ES" sz="1100" dirty="0" err="1"/>
              <a:t>defer</a:t>
            </a:r>
            <a:r>
              <a:rPr lang="es-ES" sz="1100" dirty="0"/>
              <a:t> si está en &lt;head&gt;.</a:t>
            </a:r>
          </a:p>
        </p:txBody>
      </p:sp>
    </p:spTree>
    <p:extLst>
      <p:ext uri="{BB962C8B-B14F-4D97-AF65-F5344CB8AC3E}">
        <p14:creationId xmlns:p14="http://schemas.microsoft.com/office/powerpoint/2010/main" val="674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B519-E287-8079-673C-5ED5B777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3F6AB12-F6FE-735F-0382-4259D687A289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Renderizado progresivo</a:t>
            </a:r>
            <a:r>
              <a:rPr lang="es-ES" sz="1100" dirty="0"/>
              <a:t>: Mejorar el tiempo de carga percibido cargando primero contenido visible, </a:t>
            </a:r>
            <a:r>
              <a:rPr lang="es-ES" sz="1100" dirty="0" err="1"/>
              <a:t>lazy-loading</a:t>
            </a:r>
            <a:r>
              <a:rPr lang="es-ES" sz="1100" dirty="0"/>
              <a:t> de imágenes y fragmentos HTML asíncronos.</a:t>
            </a:r>
          </a:p>
        </p:txBody>
      </p:sp>
    </p:spTree>
    <p:extLst>
      <p:ext uri="{BB962C8B-B14F-4D97-AF65-F5344CB8AC3E}">
        <p14:creationId xmlns:p14="http://schemas.microsoft.com/office/powerpoint/2010/main" val="18689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3E54-3A7A-5BAE-8E2A-F7CDE6A6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6FE7506-F74F-B25A-A2E3-06FC18D31CDF}"/>
              </a:ext>
            </a:extLst>
          </p:cNvPr>
          <p:cNvSpPr txBox="1"/>
          <p:nvPr/>
        </p:nvSpPr>
        <p:spPr>
          <a:xfrm>
            <a:off x="173905" y="98825"/>
            <a:ext cx="3305628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Imágenes responsivas</a:t>
            </a:r>
            <a:r>
              <a:rPr lang="es-ES" sz="1100" dirty="0"/>
              <a:t>:</a:t>
            </a:r>
          </a:p>
          <a:p>
            <a:r>
              <a:rPr lang="es-ES" sz="1100" dirty="0" err="1"/>
              <a:t>srcset</a:t>
            </a:r>
            <a:r>
              <a:rPr lang="es-ES" sz="1100" dirty="0"/>
              <a:t> permite al navegador elegir la imagen adecuada según resolución y tamaño de pantalla, optimizando calidad y rendimiento.</a:t>
            </a:r>
          </a:p>
        </p:txBody>
      </p:sp>
    </p:spTree>
    <p:extLst>
      <p:ext uri="{BB962C8B-B14F-4D97-AF65-F5344CB8AC3E}">
        <p14:creationId xmlns:p14="http://schemas.microsoft.com/office/powerpoint/2010/main" val="2592015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2033</Words>
  <Application>Microsoft Office PowerPoint</Application>
  <PresentationFormat>Personalizado</PresentationFormat>
  <Paragraphs>170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Monaspace Neon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operadors.civicat</dc:creator>
  <cp:lastModifiedBy>operadors.civicat</cp:lastModifiedBy>
  <cp:revision>11</cp:revision>
  <dcterms:created xsi:type="dcterms:W3CDTF">2025-09-13T10:05:32Z</dcterms:created>
  <dcterms:modified xsi:type="dcterms:W3CDTF">2025-09-13T11:22:12Z</dcterms:modified>
</cp:coreProperties>
</file>