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4" r:id="rId20"/>
    <p:sldId id="295" r:id="rId21"/>
    <p:sldId id="296" r:id="rId22"/>
    <p:sldId id="274" r:id="rId23"/>
    <p:sldId id="275" r:id="rId24"/>
    <p:sldId id="276" r:id="rId25"/>
    <p:sldId id="277" r:id="rId26"/>
    <p:sldId id="293" r:id="rId27"/>
    <p:sldId id="278" r:id="rId28"/>
    <p:sldId id="279" r:id="rId29"/>
    <p:sldId id="280" r:id="rId30"/>
    <p:sldId id="281" r:id="rId31"/>
    <p:sldId id="282" r:id="rId32"/>
    <p:sldId id="283" r:id="rId33"/>
    <p:sldId id="284" r:id="rId34"/>
    <p:sldId id="285" r:id="rId35"/>
    <p:sldId id="290" r:id="rId36"/>
    <p:sldId id="291" r:id="rId37"/>
    <p:sldId id="292" r:id="rId38"/>
    <p:sldId id="287" r:id="rId39"/>
    <p:sldId id="288" r:id="rId40"/>
    <p:sldId id="289" r:id="rId41"/>
    <p:sldId id="286" r:id="rId42"/>
    <p:sldId id="297" r:id="rId43"/>
    <p:sldId id="299" r:id="rId44"/>
    <p:sldId id="300" r:id="rId45"/>
    <p:sldId id="301" r:id="rId46"/>
    <p:sldId id="302" r:id="rId47"/>
    <p:sldId id="298" r:id="rId48"/>
  </p:sldIdLst>
  <p:sldSz cx="3600450" cy="25193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32" d="100"/>
          <a:sy n="132" d="100"/>
        </p:scale>
        <p:origin x="68"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38CB1-2F07-4AFC-93FC-E5C4A30B08A1}" type="datetimeFigureOut">
              <a:rPr lang="ca-ES" smtClean="0"/>
              <a:t>14/9/2025</a:t>
            </a:fld>
            <a:endParaRPr lang="ca-ES"/>
          </a:p>
        </p:txBody>
      </p:sp>
      <p:sp>
        <p:nvSpPr>
          <p:cNvPr id="4" name="Marcador de imagen de diapositiva 3"/>
          <p:cNvSpPr>
            <a:spLocks noGrp="1" noRot="1" noChangeAspect="1"/>
          </p:cNvSpPr>
          <p:nvPr>
            <p:ph type="sldImg" idx="2"/>
          </p:nvPr>
        </p:nvSpPr>
        <p:spPr>
          <a:xfrm>
            <a:off x="1223963" y="1143000"/>
            <a:ext cx="4410075"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C2F23-7AC4-484F-8712-0719D8DD7858}" type="slidenum">
              <a:rPr lang="ca-ES" smtClean="0"/>
              <a:t>‹Nº›</a:t>
            </a:fld>
            <a:endParaRPr lang="ca-ES"/>
          </a:p>
        </p:txBody>
      </p:sp>
    </p:spTree>
    <p:extLst>
      <p:ext uri="{BB962C8B-B14F-4D97-AF65-F5344CB8AC3E}">
        <p14:creationId xmlns:p14="http://schemas.microsoft.com/office/powerpoint/2010/main" val="3531040962"/>
      </p:ext>
    </p:extLst>
  </p:cSld>
  <p:clrMap bg1="lt1" tx1="dk1" bg2="lt2" tx2="dk2" accent1="accent1" accent2="accent2" accent3="accent3" accent4="accent4" accent5="accent5" accent6="accent6" hlink="hlink" folHlink="folHlink"/>
  <p:notesStyle>
    <a:lvl1pPr marL="0" algn="l" defTabSz="293705" rtl="0" eaLnBrk="1" latinLnBrk="0" hangingPunct="1">
      <a:defRPr sz="385" kern="1200">
        <a:solidFill>
          <a:schemeClr val="tx1"/>
        </a:solidFill>
        <a:latin typeface="+mn-lt"/>
        <a:ea typeface="+mn-ea"/>
        <a:cs typeface="+mn-cs"/>
      </a:defRPr>
    </a:lvl1pPr>
    <a:lvl2pPr marL="146853" algn="l" defTabSz="293705" rtl="0" eaLnBrk="1" latinLnBrk="0" hangingPunct="1">
      <a:defRPr sz="385" kern="1200">
        <a:solidFill>
          <a:schemeClr val="tx1"/>
        </a:solidFill>
        <a:latin typeface="+mn-lt"/>
        <a:ea typeface="+mn-ea"/>
        <a:cs typeface="+mn-cs"/>
      </a:defRPr>
    </a:lvl2pPr>
    <a:lvl3pPr marL="293705" algn="l" defTabSz="293705" rtl="0" eaLnBrk="1" latinLnBrk="0" hangingPunct="1">
      <a:defRPr sz="385" kern="1200">
        <a:solidFill>
          <a:schemeClr val="tx1"/>
        </a:solidFill>
        <a:latin typeface="+mn-lt"/>
        <a:ea typeface="+mn-ea"/>
        <a:cs typeface="+mn-cs"/>
      </a:defRPr>
    </a:lvl3pPr>
    <a:lvl4pPr marL="440558" algn="l" defTabSz="293705" rtl="0" eaLnBrk="1" latinLnBrk="0" hangingPunct="1">
      <a:defRPr sz="385" kern="1200">
        <a:solidFill>
          <a:schemeClr val="tx1"/>
        </a:solidFill>
        <a:latin typeface="+mn-lt"/>
        <a:ea typeface="+mn-ea"/>
        <a:cs typeface="+mn-cs"/>
      </a:defRPr>
    </a:lvl4pPr>
    <a:lvl5pPr marL="587411" algn="l" defTabSz="293705" rtl="0" eaLnBrk="1" latinLnBrk="0" hangingPunct="1">
      <a:defRPr sz="385" kern="1200">
        <a:solidFill>
          <a:schemeClr val="tx1"/>
        </a:solidFill>
        <a:latin typeface="+mn-lt"/>
        <a:ea typeface="+mn-ea"/>
        <a:cs typeface="+mn-cs"/>
      </a:defRPr>
    </a:lvl5pPr>
    <a:lvl6pPr marL="734263" algn="l" defTabSz="293705" rtl="0" eaLnBrk="1" latinLnBrk="0" hangingPunct="1">
      <a:defRPr sz="385" kern="1200">
        <a:solidFill>
          <a:schemeClr val="tx1"/>
        </a:solidFill>
        <a:latin typeface="+mn-lt"/>
        <a:ea typeface="+mn-ea"/>
        <a:cs typeface="+mn-cs"/>
      </a:defRPr>
    </a:lvl6pPr>
    <a:lvl7pPr marL="881116" algn="l" defTabSz="293705" rtl="0" eaLnBrk="1" latinLnBrk="0" hangingPunct="1">
      <a:defRPr sz="385" kern="1200">
        <a:solidFill>
          <a:schemeClr val="tx1"/>
        </a:solidFill>
        <a:latin typeface="+mn-lt"/>
        <a:ea typeface="+mn-ea"/>
        <a:cs typeface="+mn-cs"/>
      </a:defRPr>
    </a:lvl7pPr>
    <a:lvl8pPr marL="1027968" algn="l" defTabSz="293705" rtl="0" eaLnBrk="1" latinLnBrk="0" hangingPunct="1">
      <a:defRPr sz="385" kern="1200">
        <a:solidFill>
          <a:schemeClr val="tx1"/>
        </a:solidFill>
        <a:latin typeface="+mn-lt"/>
        <a:ea typeface="+mn-ea"/>
        <a:cs typeface="+mn-cs"/>
      </a:defRPr>
    </a:lvl8pPr>
    <a:lvl9pPr marL="1174821" algn="l" defTabSz="293705" rtl="0" eaLnBrk="1" latinLnBrk="0" hangingPunct="1">
      <a:defRPr sz="3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fld id="{BEFC2F23-7AC4-484F-8712-0719D8DD7858}" type="slidenum">
              <a:rPr lang="ca-ES" smtClean="0"/>
              <a:t>20</a:t>
            </a:fld>
            <a:endParaRPr lang="ca-ES"/>
          </a:p>
        </p:txBody>
      </p:sp>
    </p:spTree>
    <p:extLst>
      <p:ext uri="{BB962C8B-B14F-4D97-AF65-F5344CB8AC3E}">
        <p14:creationId xmlns:p14="http://schemas.microsoft.com/office/powerpoint/2010/main" val="339205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70034" y="412312"/>
            <a:ext cx="3060383" cy="877112"/>
          </a:xfrm>
        </p:spPr>
        <p:txBody>
          <a:bodyPr anchor="b"/>
          <a:lstStyle>
            <a:lvl1pPr algn="ctr">
              <a:defRPr sz="2204"/>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0056" y="1323249"/>
            <a:ext cx="2700338" cy="608263"/>
          </a:xfrm>
        </p:spPr>
        <p:txBody>
          <a:bodyPr/>
          <a:lstStyle>
            <a:lvl1pPr marL="0" indent="0" algn="ctr">
              <a:buNone/>
              <a:defRPr sz="882"/>
            </a:lvl1pPr>
            <a:lvl2pPr marL="167975" indent="0" algn="ctr">
              <a:buNone/>
              <a:defRPr sz="735"/>
            </a:lvl2pPr>
            <a:lvl3pPr marL="335951" indent="0" algn="ctr">
              <a:buNone/>
              <a:defRPr sz="661"/>
            </a:lvl3pPr>
            <a:lvl4pPr marL="503926" indent="0" algn="ctr">
              <a:buNone/>
              <a:defRPr sz="588"/>
            </a:lvl4pPr>
            <a:lvl5pPr marL="671901" indent="0" algn="ctr">
              <a:buNone/>
              <a:defRPr sz="588"/>
            </a:lvl5pPr>
            <a:lvl6pPr marL="839876" indent="0" algn="ctr">
              <a:buNone/>
              <a:defRPr sz="588"/>
            </a:lvl6pPr>
            <a:lvl7pPr marL="1007852" indent="0" algn="ctr">
              <a:buNone/>
              <a:defRPr sz="588"/>
            </a:lvl7pPr>
            <a:lvl8pPr marL="1175827" indent="0" algn="ctr">
              <a:buNone/>
              <a:defRPr sz="588"/>
            </a:lvl8pPr>
            <a:lvl9pPr marL="1343802" indent="0" algn="ctr">
              <a:buNone/>
              <a:defRPr sz="588"/>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C9B36E-23C2-4C6F-98C4-07BE5DC30EF1}" type="datetimeFigureOut">
              <a:rPr lang="ca-ES" smtClean="0"/>
              <a:t>14/9/2025</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177239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C9B36E-23C2-4C6F-98C4-07BE5DC30EF1}" type="datetimeFigureOut">
              <a:rPr lang="ca-ES" smtClean="0"/>
              <a:t>14/9/2025</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161223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572" y="134133"/>
            <a:ext cx="776347" cy="21350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47531" y="134133"/>
            <a:ext cx="2284035" cy="21350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C9B36E-23C2-4C6F-98C4-07BE5DC30EF1}" type="datetimeFigureOut">
              <a:rPr lang="ca-ES" smtClean="0"/>
              <a:t>14/9/2025</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374944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C9B36E-23C2-4C6F-98C4-07BE5DC30EF1}" type="datetimeFigureOut">
              <a:rPr lang="ca-ES" smtClean="0"/>
              <a:t>14/9/2025</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240299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45656" y="628092"/>
            <a:ext cx="3105388" cy="1047985"/>
          </a:xfrm>
        </p:spPr>
        <p:txBody>
          <a:bodyPr anchor="b"/>
          <a:lstStyle>
            <a:lvl1pPr>
              <a:defRPr sz="2204"/>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45656" y="1685991"/>
            <a:ext cx="3105388" cy="551110"/>
          </a:xfrm>
        </p:spPr>
        <p:txBody>
          <a:bodyPr/>
          <a:lstStyle>
            <a:lvl1pPr marL="0" indent="0">
              <a:buNone/>
              <a:defRPr sz="882">
                <a:solidFill>
                  <a:schemeClr val="tx1">
                    <a:tint val="82000"/>
                  </a:schemeClr>
                </a:solidFill>
              </a:defRPr>
            </a:lvl1pPr>
            <a:lvl2pPr marL="167975" indent="0">
              <a:buNone/>
              <a:defRPr sz="735">
                <a:solidFill>
                  <a:schemeClr val="tx1">
                    <a:tint val="82000"/>
                  </a:schemeClr>
                </a:solidFill>
              </a:defRPr>
            </a:lvl2pPr>
            <a:lvl3pPr marL="335951" indent="0">
              <a:buNone/>
              <a:defRPr sz="661">
                <a:solidFill>
                  <a:schemeClr val="tx1">
                    <a:tint val="82000"/>
                  </a:schemeClr>
                </a:solidFill>
              </a:defRPr>
            </a:lvl3pPr>
            <a:lvl4pPr marL="503926" indent="0">
              <a:buNone/>
              <a:defRPr sz="588">
                <a:solidFill>
                  <a:schemeClr val="tx1">
                    <a:tint val="82000"/>
                  </a:schemeClr>
                </a:solidFill>
              </a:defRPr>
            </a:lvl4pPr>
            <a:lvl5pPr marL="671901" indent="0">
              <a:buNone/>
              <a:defRPr sz="588">
                <a:solidFill>
                  <a:schemeClr val="tx1">
                    <a:tint val="82000"/>
                  </a:schemeClr>
                </a:solidFill>
              </a:defRPr>
            </a:lvl5pPr>
            <a:lvl6pPr marL="839876" indent="0">
              <a:buNone/>
              <a:defRPr sz="588">
                <a:solidFill>
                  <a:schemeClr val="tx1">
                    <a:tint val="82000"/>
                  </a:schemeClr>
                </a:solidFill>
              </a:defRPr>
            </a:lvl6pPr>
            <a:lvl7pPr marL="1007852" indent="0">
              <a:buNone/>
              <a:defRPr sz="588">
                <a:solidFill>
                  <a:schemeClr val="tx1">
                    <a:tint val="82000"/>
                  </a:schemeClr>
                </a:solidFill>
              </a:defRPr>
            </a:lvl7pPr>
            <a:lvl8pPr marL="1175827" indent="0">
              <a:buNone/>
              <a:defRPr sz="588">
                <a:solidFill>
                  <a:schemeClr val="tx1">
                    <a:tint val="82000"/>
                  </a:schemeClr>
                </a:solidFill>
              </a:defRPr>
            </a:lvl8pPr>
            <a:lvl9pPr marL="1343802" indent="0">
              <a:buNone/>
              <a:defRPr sz="588">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C9B36E-23C2-4C6F-98C4-07BE5DC30EF1}" type="datetimeFigureOut">
              <a:rPr lang="ca-ES" smtClean="0"/>
              <a:t>14/9/2025</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330636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47531" y="670664"/>
            <a:ext cx="1530191" cy="15985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822728" y="670664"/>
            <a:ext cx="1530191" cy="15985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7C9B36E-23C2-4C6F-98C4-07BE5DC30EF1}" type="datetimeFigureOut">
              <a:rPr lang="ca-ES" smtClean="0"/>
              <a:t>14/9/2025</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270689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48000" y="134133"/>
            <a:ext cx="3105388" cy="48696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48000" y="617594"/>
            <a:ext cx="1523159" cy="302673"/>
          </a:xfrm>
        </p:spPr>
        <p:txBody>
          <a:bodyPr anchor="b"/>
          <a:lstStyle>
            <a:lvl1pPr marL="0" indent="0">
              <a:buNone/>
              <a:defRPr sz="882" b="1"/>
            </a:lvl1pPr>
            <a:lvl2pPr marL="167975" indent="0">
              <a:buNone/>
              <a:defRPr sz="735" b="1"/>
            </a:lvl2pPr>
            <a:lvl3pPr marL="335951" indent="0">
              <a:buNone/>
              <a:defRPr sz="661" b="1"/>
            </a:lvl3pPr>
            <a:lvl4pPr marL="503926" indent="0">
              <a:buNone/>
              <a:defRPr sz="588" b="1"/>
            </a:lvl4pPr>
            <a:lvl5pPr marL="671901" indent="0">
              <a:buNone/>
              <a:defRPr sz="588" b="1"/>
            </a:lvl5pPr>
            <a:lvl6pPr marL="839876" indent="0">
              <a:buNone/>
              <a:defRPr sz="588" b="1"/>
            </a:lvl6pPr>
            <a:lvl7pPr marL="1007852" indent="0">
              <a:buNone/>
              <a:defRPr sz="588" b="1"/>
            </a:lvl7pPr>
            <a:lvl8pPr marL="1175827" indent="0">
              <a:buNone/>
              <a:defRPr sz="588" b="1"/>
            </a:lvl8pPr>
            <a:lvl9pPr marL="1343802" indent="0">
              <a:buNone/>
              <a:defRPr sz="588" b="1"/>
            </a:lvl9pPr>
          </a:lstStyle>
          <a:p>
            <a:pPr lvl="0"/>
            <a:r>
              <a:rPr lang="es-ES"/>
              <a:t>Haga clic para modificar los estilos de texto del patrón</a:t>
            </a:r>
          </a:p>
        </p:txBody>
      </p:sp>
      <p:sp>
        <p:nvSpPr>
          <p:cNvPr id="4" name="Content Placeholder 3"/>
          <p:cNvSpPr>
            <a:spLocks noGrp="1"/>
          </p:cNvSpPr>
          <p:nvPr>
            <p:ph sz="half" idx="2"/>
          </p:nvPr>
        </p:nvSpPr>
        <p:spPr>
          <a:xfrm>
            <a:off x="248000" y="920267"/>
            <a:ext cx="1523159" cy="13535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822728" y="617594"/>
            <a:ext cx="1530660" cy="302673"/>
          </a:xfrm>
        </p:spPr>
        <p:txBody>
          <a:bodyPr anchor="b"/>
          <a:lstStyle>
            <a:lvl1pPr marL="0" indent="0">
              <a:buNone/>
              <a:defRPr sz="882" b="1"/>
            </a:lvl1pPr>
            <a:lvl2pPr marL="167975" indent="0">
              <a:buNone/>
              <a:defRPr sz="735" b="1"/>
            </a:lvl2pPr>
            <a:lvl3pPr marL="335951" indent="0">
              <a:buNone/>
              <a:defRPr sz="661" b="1"/>
            </a:lvl3pPr>
            <a:lvl4pPr marL="503926" indent="0">
              <a:buNone/>
              <a:defRPr sz="588" b="1"/>
            </a:lvl4pPr>
            <a:lvl5pPr marL="671901" indent="0">
              <a:buNone/>
              <a:defRPr sz="588" b="1"/>
            </a:lvl5pPr>
            <a:lvl6pPr marL="839876" indent="0">
              <a:buNone/>
              <a:defRPr sz="588" b="1"/>
            </a:lvl6pPr>
            <a:lvl7pPr marL="1007852" indent="0">
              <a:buNone/>
              <a:defRPr sz="588" b="1"/>
            </a:lvl7pPr>
            <a:lvl8pPr marL="1175827" indent="0">
              <a:buNone/>
              <a:defRPr sz="588" b="1"/>
            </a:lvl8pPr>
            <a:lvl9pPr marL="1343802" indent="0">
              <a:buNone/>
              <a:defRPr sz="588" b="1"/>
            </a:lvl9pPr>
          </a:lstStyle>
          <a:p>
            <a:pPr lvl="0"/>
            <a:r>
              <a:rPr lang="es-ES"/>
              <a:t>Haga clic para modificar los estilos de texto del patrón</a:t>
            </a:r>
          </a:p>
        </p:txBody>
      </p:sp>
      <p:sp>
        <p:nvSpPr>
          <p:cNvPr id="6" name="Content Placeholder 5"/>
          <p:cNvSpPr>
            <a:spLocks noGrp="1"/>
          </p:cNvSpPr>
          <p:nvPr>
            <p:ph sz="quarter" idx="4"/>
          </p:nvPr>
        </p:nvSpPr>
        <p:spPr>
          <a:xfrm>
            <a:off x="1822728" y="920267"/>
            <a:ext cx="1530660" cy="135357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C9B36E-23C2-4C6F-98C4-07BE5DC30EF1}" type="datetimeFigureOut">
              <a:rPr lang="ca-ES" smtClean="0"/>
              <a:t>14/9/2025</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5263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7C9B36E-23C2-4C6F-98C4-07BE5DC30EF1}" type="datetimeFigureOut">
              <a:rPr lang="ca-ES" smtClean="0"/>
              <a:t>14/9/2025</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392809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9B36E-23C2-4C6F-98C4-07BE5DC30EF1}" type="datetimeFigureOut">
              <a:rPr lang="ca-ES" smtClean="0"/>
              <a:t>14/9/2025</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22135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48000" y="167958"/>
            <a:ext cx="1161239" cy="587851"/>
          </a:xfrm>
        </p:spPr>
        <p:txBody>
          <a:bodyPr anchor="b"/>
          <a:lstStyle>
            <a:lvl1pPr>
              <a:defRPr sz="1176"/>
            </a:lvl1pPr>
          </a:lstStyle>
          <a:p>
            <a:r>
              <a:rPr lang="es-ES"/>
              <a:t>Haga clic para modificar el estilo de título del patrón</a:t>
            </a:r>
            <a:endParaRPr lang="en-US" dirty="0"/>
          </a:p>
        </p:txBody>
      </p:sp>
      <p:sp>
        <p:nvSpPr>
          <p:cNvPr id="3" name="Content Placeholder 2"/>
          <p:cNvSpPr>
            <a:spLocks noGrp="1"/>
          </p:cNvSpPr>
          <p:nvPr>
            <p:ph idx="1"/>
          </p:nvPr>
        </p:nvSpPr>
        <p:spPr>
          <a:xfrm>
            <a:off x="1530660" y="362742"/>
            <a:ext cx="1822728" cy="1790381"/>
          </a:xfrm>
        </p:spPr>
        <p:txBody>
          <a:bodyPr/>
          <a:lstStyle>
            <a:lvl1pPr>
              <a:defRPr sz="1176"/>
            </a:lvl1pPr>
            <a:lvl2pPr>
              <a:defRPr sz="1029"/>
            </a:lvl2pPr>
            <a:lvl3pPr>
              <a:defRPr sz="882"/>
            </a:lvl3pPr>
            <a:lvl4pPr>
              <a:defRPr sz="735"/>
            </a:lvl4pPr>
            <a:lvl5pPr>
              <a:defRPr sz="735"/>
            </a:lvl5pPr>
            <a:lvl6pPr>
              <a:defRPr sz="735"/>
            </a:lvl6pPr>
            <a:lvl7pPr>
              <a:defRPr sz="735"/>
            </a:lvl7pPr>
            <a:lvl8pPr>
              <a:defRPr sz="735"/>
            </a:lvl8pPr>
            <a:lvl9pPr>
              <a:defRPr sz="73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48000" y="755809"/>
            <a:ext cx="1161239" cy="1400229"/>
          </a:xfrm>
        </p:spPr>
        <p:txBody>
          <a:bodyPr/>
          <a:lstStyle>
            <a:lvl1pPr marL="0" indent="0">
              <a:buNone/>
              <a:defRPr sz="588"/>
            </a:lvl1pPr>
            <a:lvl2pPr marL="167975" indent="0">
              <a:buNone/>
              <a:defRPr sz="514"/>
            </a:lvl2pPr>
            <a:lvl3pPr marL="335951" indent="0">
              <a:buNone/>
              <a:defRPr sz="441"/>
            </a:lvl3pPr>
            <a:lvl4pPr marL="503926" indent="0">
              <a:buNone/>
              <a:defRPr sz="367"/>
            </a:lvl4pPr>
            <a:lvl5pPr marL="671901" indent="0">
              <a:buNone/>
              <a:defRPr sz="367"/>
            </a:lvl5pPr>
            <a:lvl6pPr marL="839876" indent="0">
              <a:buNone/>
              <a:defRPr sz="367"/>
            </a:lvl6pPr>
            <a:lvl7pPr marL="1007852" indent="0">
              <a:buNone/>
              <a:defRPr sz="367"/>
            </a:lvl7pPr>
            <a:lvl8pPr marL="1175827" indent="0">
              <a:buNone/>
              <a:defRPr sz="367"/>
            </a:lvl8pPr>
            <a:lvl9pPr marL="1343802" indent="0">
              <a:buNone/>
              <a:defRPr sz="3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C9B36E-23C2-4C6F-98C4-07BE5DC30EF1}" type="datetimeFigureOut">
              <a:rPr lang="ca-ES" smtClean="0"/>
              <a:t>14/9/2025</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231208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48000" y="167958"/>
            <a:ext cx="1161239" cy="587851"/>
          </a:xfrm>
        </p:spPr>
        <p:txBody>
          <a:bodyPr anchor="b"/>
          <a:lstStyle>
            <a:lvl1pPr>
              <a:defRPr sz="1176"/>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30660" y="362742"/>
            <a:ext cx="1822728" cy="1790381"/>
          </a:xfrm>
        </p:spPr>
        <p:txBody>
          <a:bodyPr anchor="t"/>
          <a:lstStyle>
            <a:lvl1pPr marL="0" indent="0">
              <a:buNone/>
              <a:defRPr sz="1176"/>
            </a:lvl1pPr>
            <a:lvl2pPr marL="167975" indent="0">
              <a:buNone/>
              <a:defRPr sz="1029"/>
            </a:lvl2pPr>
            <a:lvl3pPr marL="335951" indent="0">
              <a:buNone/>
              <a:defRPr sz="882"/>
            </a:lvl3pPr>
            <a:lvl4pPr marL="503926" indent="0">
              <a:buNone/>
              <a:defRPr sz="735"/>
            </a:lvl4pPr>
            <a:lvl5pPr marL="671901" indent="0">
              <a:buNone/>
              <a:defRPr sz="735"/>
            </a:lvl5pPr>
            <a:lvl6pPr marL="839876" indent="0">
              <a:buNone/>
              <a:defRPr sz="735"/>
            </a:lvl6pPr>
            <a:lvl7pPr marL="1007852" indent="0">
              <a:buNone/>
              <a:defRPr sz="735"/>
            </a:lvl7pPr>
            <a:lvl8pPr marL="1175827" indent="0">
              <a:buNone/>
              <a:defRPr sz="735"/>
            </a:lvl8pPr>
            <a:lvl9pPr marL="1343802" indent="0">
              <a:buNone/>
              <a:defRPr sz="73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48000" y="755809"/>
            <a:ext cx="1161239" cy="1400229"/>
          </a:xfrm>
        </p:spPr>
        <p:txBody>
          <a:bodyPr/>
          <a:lstStyle>
            <a:lvl1pPr marL="0" indent="0">
              <a:buNone/>
              <a:defRPr sz="588"/>
            </a:lvl1pPr>
            <a:lvl2pPr marL="167975" indent="0">
              <a:buNone/>
              <a:defRPr sz="514"/>
            </a:lvl2pPr>
            <a:lvl3pPr marL="335951" indent="0">
              <a:buNone/>
              <a:defRPr sz="441"/>
            </a:lvl3pPr>
            <a:lvl4pPr marL="503926" indent="0">
              <a:buNone/>
              <a:defRPr sz="367"/>
            </a:lvl4pPr>
            <a:lvl5pPr marL="671901" indent="0">
              <a:buNone/>
              <a:defRPr sz="367"/>
            </a:lvl5pPr>
            <a:lvl6pPr marL="839876" indent="0">
              <a:buNone/>
              <a:defRPr sz="367"/>
            </a:lvl6pPr>
            <a:lvl7pPr marL="1007852" indent="0">
              <a:buNone/>
              <a:defRPr sz="367"/>
            </a:lvl7pPr>
            <a:lvl8pPr marL="1175827" indent="0">
              <a:buNone/>
              <a:defRPr sz="367"/>
            </a:lvl8pPr>
            <a:lvl9pPr marL="1343802" indent="0">
              <a:buNone/>
              <a:defRPr sz="3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C9B36E-23C2-4C6F-98C4-07BE5DC30EF1}" type="datetimeFigureOut">
              <a:rPr lang="ca-ES" smtClean="0"/>
              <a:t>14/9/2025</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642EEAD-9221-49F9-98E5-3B0348DD00FB}" type="slidenum">
              <a:rPr lang="ca-ES" smtClean="0"/>
              <a:t>‹Nº›</a:t>
            </a:fld>
            <a:endParaRPr lang="ca-ES"/>
          </a:p>
        </p:txBody>
      </p:sp>
    </p:spTree>
    <p:extLst>
      <p:ext uri="{BB962C8B-B14F-4D97-AF65-F5344CB8AC3E}">
        <p14:creationId xmlns:p14="http://schemas.microsoft.com/office/powerpoint/2010/main" val="246197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531" y="134133"/>
            <a:ext cx="3105388" cy="4869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47531" y="670664"/>
            <a:ext cx="3105388" cy="15985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47531" y="2335077"/>
            <a:ext cx="810101" cy="134133"/>
          </a:xfrm>
          <a:prstGeom prst="rect">
            <a:avLst/>
          </a:prstGeom>
        </p:spPr>
        <p:txBody>
          <a:bodyPr vert="horz" lIns="91440" tIns="45720" rIns="91440" bIns="45720" rtlCol="0" anchor="ctr"/>
          <a:lstStyle>
            <a:lvl1pPr algn="l">
              <a:defRPr sz="441">
                <a:solidFill>
                  <a:schemeClr val="tx1">
                    <a:tint val="82000"/>
                  </a:schemeClr>
                </a:solidFill>
              </a:defRPr>
            </a:lvl1pPr>
          </a:lstStyle>
          <a:p>
            <a:fld id="{E7C9B36E-23C2-4C6F-98C4-07BE5DC30EF1}" type="datetimeFigureOut">
              <a:rPr lang="ca-ES" smtClean="0"/>
              <a:t>14/9/2025</a:t>
            </a:fld>
            <a:endParaRPr lang="ca-ES"/>
          </a:p>
        </p:txBody>
      </p:sp>
      <p:sp>
        <p:nvSpPr>
          <p:cNvPr id="5" name="Footer Placeholder 4"/>
          <p:cNvSpPr>
            <a:spLocks noGrp="1"/>
          </p:cNvSpPr>
          <p:nvPr>
            <p:ph type="ftr" sz="quarter" idx="3"/>
          </p:nvPr>
        </p:nvSpPr>
        <p:spPr>
          <a:xfrm>
            <a:off x="1192649" y="2335077"/>
            <a:ext cx="1215152" cy="134133"/>
          </a:xfrm>
          <a:prstGeom prst="rect">
            <a:avLst/>
          </a:prstGeom>
        </p:spPr>
        <p:txBody>
          <a:bodyPr vert="horz" lIns="91440" tIns="45720" rIns="91440" bIns="45720" rtlCol="0" anchor="ctr"/>
          <a:lstStyle>
            <a:lvl1pPr algn="ctr">
              <a:defRPr sz="441">
                <a:solidFill>
                  <a:schemeClr val="tx1">
                    <a:tint val="82000"/>
                  </a:schemeClr>
                </a:solidFill>
              </a:defRPr>
            </a:lvl1pPr>
          </a:lstStyle>
          <a:p>
            <a:endParaRPr lang="ca-ES"/>
          </a:p>
        </p:txBody>
      </p:sp>
      <p:sp>
        <p:nvSpPr>
          <p:cNvPr id="6" name="Slide Number Placeholder 5"/>
          <p:cNvSpPr>
            <a:spLocks noGrp="1"/>
          </p:cNvSpPr>
          <p:nvPr>
            <p:ph type="sldNum" sz="quarter" idx="4"/>
          </p:nvPr>
        </p:nvSpPr>
        <p:spPr>
          <a:xfrm>
            <a:off x="2542818" y="2335077"/>
            <a:ext cx="810101" cy="134133"/>
          </a:xfrm>
          <a:prstGeom prst="rect">
            <a:avLst/>
          </a:prstGeom>
        </p:spPr>
        <p:txBody>
          <a:bodyPr vert="horz" lIns="91440" tIns="45720" rIns="91440" bIns="45720" rtlCol="0" anchor="ctr"/>
          <a:lstStyle>
            <a:lvl1pPr algn="r">
              <a:defRPr sz="441">
                <a:solidFill>
                  <a:schemeClr val="tx1">
                    <a:tint val="82000"/>
                  </a:schemeClr>
                </a:solidFill>
              </a:defRPr>
            </a:lvl1pPr>
          </a:lstStyle>
          <a:p>
            <a:fld id="{9642EEAD-9221-49F9-98E5-3B0348DD00FB}" type="slidenum">
              <a:rPr lang="ca-ES" smtClean="0"/>
              <a:t>‹Nº›</a:t>
            </a:fld>
            <a:endParaRPr lang="ca-ES"/>
          </a:p>
        </p:txBody>
      </p:sp>
    </p:spTree>
    <p:extLst>
      <p:ext uri="{BB962C8B-B14F-4D97-AF65-F5344CB8AC3E}">
        <p14:creationId xmlns:p14="http://schemas.microsoft.com/office/powerpoint/2010/main" val="2648139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35951" rtl="0" eaLnBrk="1" latinLnBrk="0" hangingPunct="1">
        <a:lnSpc>
          <a:spcPct val="90000"/>
        </a:lnSpc>
        <a:spcBef>
          <a:spcPct val="0"/>
        </a:spcBef>
        <a:buNone/>
        <a:defRPr sz="1617" kern="1200">
          <a:solidFill>
            <a:schemeClr val="tx1"/>
          </a:solidFill>
          <a:latin typeface="+mj-lt"/>
          <a:ea typeface="+mj-ea"/>
          <a:cs typeface="+mj-cs"/>
        </a:defRPr>
      </a:lvl1pPr>
    </p:titleStyle>
    <p:bodyStyle>
      <a:lvl1pPr marL="83988" indent="-83988" algn="l" defTabSz="335951" rtl="0" eaLnBrk="1" latinLnBrk="0" hangingPunct="1">
        <a:lnSpc>
          <a:spcPct val="90000"/>
        </a:lnSpc>
        <a:spcBef>
          <a:spcPts val="367"/>
        </a:spcBef>
        <a:buFont typeface="Arial" panose="020B0604020202020204" pitchFamily="34" charset="0"/>
        <a:buChar char="•"/>
        <a:defRPr sz="1029" kern="1200">
          <a:solidFill>
            <a:schemeClr val="tx1"/>
          </a:solidFill>
          <a:latin typeface="+mn-lt"/>
          <a:ea typeface="+mn-ea"/>
          <a:cs typeface="+mn-cs"/>
        </a:defRPr>
      </a:lvl1pPr>
      <a:lvl2pPr marL="251963" indent="-83988" algn="l" defTabSz="335951" rtl="0" eaLnBrk="1" latinLnBrk="0" hangingPunct="1">
        <a:lnSpc>
          <a:spcPct val="90000"/>
        </a:lnSpc>
        <a:spcBef>
          <a:spcPts val="184"/>
        </a:spcBef>
        <a:buFont typeface="Arial" panose="020B0604020202020204" pitchFamily="34" charset="0"/>
        <a:buChar char="•"/>
        <a:defRPr sz="882" kern="1200">
          <a:solidFill>
            <a:schemeClr val="tx1"/>
          </a:solidFill>
          <a:latin typeface="+mn-lt"/>
          <a:ea typeface="+mn-ea"/>
          <a:cs typeface="+mn-cs"/>
        </a:defRPr>
      </a:lvl2pPr>
      <a:lvl3pPr marL="419938" indent="-83988" algn="l" defTabSz="335951" rtl="0" eaLnBrk="1" latinLnBrk="0" hangingPunct="1">
        <a:lnSpc>
          <a:spcPct val="90000"/>
        </a:lnSpc>
        <a:spcBef>
          <a:spcPts val="184"/>
        </a:spcBef>
        <a:buFont typeface="Arial" panose="020B0604020202020204" pitchFamily="34" charset="0"/>
        <a:buChar char="•"/>
        <a:defRPr sz="735" kern="1200">
          <a:solidFill>
            <a:schemeClr val="tx1"/>
          </a:solidFill>
          <a:latin typeface="+mn-lt"/>
          <a:ea typeface="+mn-ea"/>
          <a:cs typeface="+mn-cs"/>
        </a:defRPr>
      </a:lvl3pPr>
      <a:lvl4pPr marL="587913" indent="-83988" algn="l" defTabSz="335951" rtl="0" eaLnBrk="1" latinLnBrk="0" hangingPunct="1">
        <a:lnSpc>
          <a:spcPct val="90000"/>
        </a:lnSpc>
        <a:spcBef>
          <a:spcPts val="184"/>
        </a:spcBef>
        <a:buFont typeface="Arial" panose="020B0604020202020204" pitchFamily="34" charset="0"/>
        <a:buChar char="•"/>
        <a:defRPr sz="661" kern="1200">
          <a:solidFill>
            <a:schemeClr val="tx1"/>
          </a:solidFill>
          <a:latin typeface="+mn-lt"/>
          <a:ea typeface="+mn-ea"/>
          <a:cs typeface="+mn-cs"/>
        </a:defRPr>
      </a:lvl4pPr>
      <a:lvl5pPr marL="755889" indent="-83988" algn="l" defTabSz="335951" rtl="0" eaLnBrk="1" latinLnBrk="0" hangingPunct="1">
        <a:lnSpc>
          <a:spcPct val="90000"/>
        </a:lnSpc>
        <a:spcBef>
          <a:spcPts val="184"/>
        </a:spcBef>
        <a:buFont typeface="Arial" panose="020B0604020202020204" pitchFamily="34" charset="0"/>
        <a:buChar char="•"/>
        <a:defRPr sz="661" kern="1200">
          <a:solidFill>
            <a:schemeClr val="tx1"/>
          </a:solidFill>
          <a:latin typeface="+mn-lt"/>
          <a:ea typeface="+mn-ea"/>
          <a:cs typeface="+mn-cs"/>
        </a:defRPr>
      </a:lvl5pPr>
      <a:lvl6pPr marL="923864" indent="-83988" algn="l" defTabSz="335951" rtl="0" eaLnBrk="1" latinLnBrk="0" hangingPunct="1">
        <a:lnSpc>
          <a:spcPct val="90000"/>
        </a:lnSpc>
        <a:spcBef>
          <a:spcPts val="184"/>
        </a:spcBef>
        <a:buFont typeface="Arial" panose="020B0604020202020204" pitchFamily="34" charset="0"/>
        <a:buChar char="•"/>
        <a:defRPr sz="661" kern="1200">
          <a:solidFill>
            <a:schemeClr val="tx1"/>
          </a:solidFill>
          <a:latin typeface="+mn-lt"/>
          <a:ea typeface="+mn-ea"/>
          <a:cs typeface="+mn-cs"/>
        </a:defRPr>
      </a:lvl6pPr>
      <a:lvl7pPr marL="1091839" indent="-83988" algn="l" defTabSz="335951" rtl="0" eaLnBrk="1" latinLnBrk="0" hangingPunct="1">
        <a:lnSpc>
          <a:spcPct val="90000"/>
        </a:lnSpc>
        <a:spcBef>
          <a:spcPts val="184"/>
        </a:spcBef>
        <a:buFont typeface="Arial" panose="020B0604020202020204" pitchFamily="34" charset="0"/>
        <a:buChar char="•"/>
        <a:defRPr sz="661" kern="1200">
          <a:solidFill>
            <a:schemeClr val="tx1"/>
          </a:solidFill>
          <a:latin typeface="+mn-lt"/>
          <a:ea typeface="+mn-ea"/>
          <a:cs typeface="+mn-cs"/>
        </a:defRPr>
      </a:lvl7pPr>
      <a:lvl8pPr marL="1259815" indent="-83988" algn="l" defTabSz="335951" rtl="0" eaLnBrk="1" latinLnBrk="0" hangingPunct="1">
        <a:lnSpc>
          <a:spcPct val="90000"/>
        </a:lnSpc>
        <a:spcBef>
          <a:spcPts val="184"/>
        </a:spcBef>
        <a:buFont typeface="Arial" panose="020B0604020202020204" pitchFamily="34" charset="0"/>
        <a:buChar char="•"/>
        <a:defRPr sz="661" kern="1200">
          <a:solidFill>
            <a:schemeClr val="tx1"/>
          </a:solidFill>
          <a:latin typeface="+mn-lt"/>
          <a:ea typeface="+mn-ea"/>
          <a:cs typeface="+mn-cs"/>
        </a:defRPr>
      </a:lvl8pPr>
      <a:lvl9pPr marL="1427790" indent="-83988" algn="l" defTabSz="335951" rtl="0" eaLnBrk="1" latinLnBrk="0" hangingPunct="1">
        <a:lnSpc>
          <a:spcPct val="90000"/>
        </a:lnSpc>
        <a:spcBef>
          <a:spcPts val="184"/>
        </a:spcBef>
        <a:buFont typeface="Arial" panose="020B0604020202020204" pitchFamily="34" charset="0"/>
        <a:buChar char="•"/>
        <a:defRPr sz="661" kern="1200">
          <a:solidFill>
            <a:schemeClr val="tx1"/>
          </a:solidFill>
          <a:latin typeface="+mn-lt"/>
          <a:ea typeface="+mn-ea"/>
          <a:cs typeface="+mn-cs"/>
        </a:defRPr>
      </a:lvl9pPr>
    </p:bodyStyle>
    <p:otherStyle>
      <a:defPPr>
        <a:defRPr lang="en-US"/>
      </a:defPPr>
      <a:lvl1pPr marL="0" algn="l" defTabSz="335951" rtl="0" eaLnBrk="1" latinLnBrk="0" hangingPunct="1">
        <a:defRPr sz="661" kern="1200">
          <a:solidFill>
            <a:schemeClr val="tx1"/>
          </a:solidFill>
          <a:latin typeface="+mn-lt"/>
          <a:ea typeface="+mn-ea"/>
          <a:cs typeface="+mn-cs"/>
        </a:defRPr>
      </a:lvl1pPr>
      <a:lvl2pPr marL="167975" algn="l" defTabSz="335951" rtl="0" eaLnBrk="1" latinLnBrk="0" hangingPunct="1">
        <a:defRPr sz="661" kern="1200">
          <a:solidFill>
            <a:schemeClr val="tx1"/>
          </a:solidFill>
          <a:latin typeface="+mn-lt"/>
          <a:ea typeface="+mn-ea"/>
          <a:cs typeface="+mn-cs"/>
        </a:defRPr>
      </a:lvl2pPr>
      <a:lvl3pPr marL="335951" algn="l" defTabSz="335951" rtl="0" eaLnBrk="1" latinLnBrk="0" hangingPunct="1">
        <a:defRPr sz="661" kern="1200">
          <a:solidFill>
            <a:schemeClr val="tx1"/>
          </a:solidFill>
          <a:latin typeface="+mn-lt"/>
          <a:ea typeface="+mn-ea"/>
          <a:cs typeface="+mn-cs"/>
        </a:defRPr>
      </a:lvl3pPr>
      <a:lvl4pPr marL="503926" algn="l" defTabSz="335951" rtl="0" eaLnBrk="1" latinLnBrk="0" hangingPunct="1">
        <a:defRPr sz="661" kern="1200">
          <a:solidFill>
            <a:schemeClr val="tx1"/>
          </a:solidFill>
          <a:latin typeface="+mn-lt"/>
          <a:ea typeface="+mn-ea"/>
          <a:cs typeface="+mn-cs"/>
        </a:defRPr>
      </a:lvl4pPr>
      <a:lvl5pPr marL="671901" algn="l" defTabSz="335951" rtl="0" eaLnBrk="1" latinLnBrk="0" hangingPunct="1">
        <a:defRPr sz="661" kern="1200">
          <a:solidFill>
            <a:schemeClr val="tx1"/>
          </a:solidFill>
          <a:latin typeface="+mn-lt"/>
          <a:ea typeface="+mn-ea"/>
          <a:cs typeface="+mn-cs"/>
        </a:defRPr>
      </a:lvl5pPr>
      <a:lvl6pPr marL="839876" algn="l" defTabSz="335951" rtl="0" eaLnBrk="1" latinLnBrk="0" hangingPunct="1">
        <a:defRPr sz="661" kern="1200">
          <a:solidFill>
            <a:schemeClr val="tx1"/>
          </a:solidFill>
          <a:latin typeface="+mn-lt"/>
          <a:ea typeface="+mn-ea"/>
          <a:cs typeface="+mn-cs"/>
        </a:defRPr>
      </a:lvl6pPr>
      <a:lvl7pPr marL="1007852" algn="l" defTabSz="335951" rtl="0" eaLnBrk="1" latinLnBrk="0" hangingPunct="1">
        <a:defRPr sz="661" kern="1200">
          <a:solidFill>
            <a:schemeClr val="tx1"/>
          </a:solidFill>
          <a:latin typeface="+mn-lt"/>
          <a:ea typeface="+mn-ea"/>
          <a:cs typeface="+mn-cs"/>
        </a:defRPr>
      </a:lvl7pPr>
      <a:lvl8pPr marL="1175827" algn="l" defTabSz="335951" rtl="0" eaLnBrk="1" latinLnBrk="0" hangingPunct="1">
        <a:defRPr sz="661" kern="1200">
          <a:solidFill>
            <a:schemeClr val="tx1"/>
          </a:solidFill>
          <a:latin typeface="+mn-lt"/>
          <a:ea typeface="+mn-ea"/>
          <a:cs typeface="+mn-cs"/>
        </a:defRPr>
      </a:lvl8pPr>
      <a:lvl9pPr marL="1343802" algn="l" defTabSz="335951" rtl="0" eaLnBrk="1" latinLnBrk="0" hangingPunct="1">
        <a:defRPr sz="6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53E6DCE-E51F-4C2E-AE9E-15983B80A20F}"/>
              </a:ext>
            </a:extLst>
          </p:cNvPr>
          <p:cNvSpPr txBox="1"/>
          <p:nvPr/>
        </p:nvSpPr>
        <p:spPr>
          <a:xfrm>
            <a:off x="173905" y="98825"/>
            <a:ext cx="3305628" cy="938719"/>
          </a:xfrm>
          <a:prstGeom prst="rect">
            <a:avLst/>
          </a:prstGeom>
          <a:noFill/>
          <a:ln>
            <a:solidFill>
              <a:schemeClr val="bg1"/>
            </a:solidFill>
          </a:ln>
        </p:spPr>
        <p:txBody>
          <a:bodyPr wrap="square" rtlCol="0">
            <a:spAutoFit/>
          </a:bodyPr>
          <a:lstStyle/>
          <a:p>
            <a:r>
              <a:rPr lang="es-ES" sz="1100" b="1" dirty="0"/>
              <a:t>DOCTYPE</a:t>
            </a:r>
            <a:r>
              <a:rPr lang="es-ES" sz="1100" dirty="0"/>
              <a:t>: Declara el tipo de documento y la versión de HTML que respeta la página, permitiendo al navegador activar el modo de estándares o modo con peculiaridades. Para HTML5, se usa &lt;!DOCTYPE </a:t>
            </a:r>
            <a:r>
              <a:rPr lang="es-ES" sz="1100" dirty="0" err="1"/>
              <a:t>html</a:t>
            </a:r>
            <a:r>
              <a:rPr lang="es-ES" sz="1100" dirty="0"/>
              <a:t>&gt;.</a:t>
            </a:r>
            <a:endParaRPr lang="ca-ES" sz="1100" dirty="0"/>
          </a:p>
        </p:txBody>
      </p:sp>
    </p:spTree>
    <p:extLst>
      <p:ext uri="{BB962C8B-B14F-4D97-AF65-F5344CB8AC3E}">
        <p14:creationId xmlns:p14="http://schemas.microsoft.com/office/powerpoint/2010/main" val="351944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0995E-27C0-94E4-1FC8-16D7B2BFB9FC}"/>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0308E1E9-2C14-7B54-84A1-9E0912366B31}"/>
              </a:ext>
            </a:extLst>
          </p:cNvPr>
          <p:cNvSpPr txBox="1"/>
          <p:nvPr/>
        </p:nvSpPr>
        <p:spPr>
          <a:xfrm>
            <a:off x="173905" y="98825"/>
            <a:ext cx="3305628" cy="600164"/>
          </a:xfrm>
          <a:prstGeom prst="rect">
            <a:avLst/>
          </a:prstGeom>
          <a:noFill/>
          <a:ln>
            <a:solidFill>
              <a:schemeClr val="bg1"/>
            </a:solidFill>
          </a:ln>
        </p:spPr>
        <p:txBody>
          <a:bodyPr wrap="square" rtlCol="0">
            <a:spAutoFit/>
          </a:bodyPr>
          <a:lstStyle/>
          <a:p>
            <a:r>
              <a:rPr lang="es-ES" sz="1100" b="1" dirty="0"/>
              <a:t>Plantillas HTML</a:t>
            </a:r>
            <a:r>
              <a:rPr lang="es-ES" sz="1100" dirty="0"/>
              <a:t>: Se han usado motores como </a:t>
            </a:r>
            <a:r>
              <a:rPr lang="es-ES" sz="1100" dirty="0" err="1"/>
              <a:t>Pug</a:t>
            </a:r>
            <a:r>
              <a:rPr lang="es-ES" sz="1100" dirty="0"/>
              <a:t>, ERB, Slim, </a:t>
            </a:r>
            <a:r>
              <a:rPr lang="es-ES" sz="1100" dirty="0" err="1"/>
              <a:t>Handlebars</a:t>
            </a:r>
            <a:r>
              <a:rPr lang="es-ES" sz="1100" dirty="0"/>
              <a:t>, </a:t>
            </a:r>
            <a:r>
              <a:rPr lang="es-ES" sz="1100" dirty="0" err="1"/>
              <a:t>Jinja</a:t>
            </a:r>
            <a:r>
              <a:rPr lang="es-ES" sz="1100" dirty="0"/>
              <a:t> y </a:t>
            </a:r>
            <a:r>
              <a:rPr lang="es-ES" sz="1100" dirty="0" err="1"/>
              <a:t>Liquid</a:t>
            </a:r>
            <a:r>
              <a:rPr lang="es-ES" sz="1100" dirty="0"/>
              <a:t> para escape de contenido y filtros personalizados.</a:t>
            </a:r>
          </a:p>
        </p:txBody>
      </p:sp>
    </p:spTree>
    <p:extLst>
      <p:ext uri="{BB962C8B-B14F-4D97-AF65-F5344CB8AC3E}">
        <p14:creationId xmlns:p14="http://schemas.microsoft.com/office/powerpoint/2010/main" val="128949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3410A-55CA-9643-0E00-AF6CB4C2275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18FDFD6-409C-24CA-89FD-DC6A6BD72869}"/>
              </a:ext>
            </a:extLst>
          </p:cNvPr>
          <p:cNvSpPr txBox="1"/>
          <p:nvPr/>
        </p:nvSpPr>
        <p:spPr>
          <a:xfrm>
            <a:off x="173905" y="98825"/>
            <a:ext cx="3305628" cy="1615827"/>
          </a:xfrm>
          <a:prstGeom prst="rect">
            <a:avLst/>
          </a:prstGeom>
          <a:noFill/>
          <a:ln>
            <a:solidFill>
              <a:schemeClr val="bg1"/>
            </a:solidFill>
          </a:ln>
        </p:spPr>
        <p:txBody>
          <a:bodyPr wrap="square" rtlCol="0">
            <a:spAutoFit/>
          </a:bodyPr>
          <a:lstStyle/>
          <a:p>
            <a:r>
              <a:rPr lang="es-ES" sz="1100" b="1" dirty="0"/>
              <a:t>Selector </a:t>
            </a:r>
            <a:r>
              <a:rPr lang="es-ES" sz="1100" b="1" dirty="0" err="1"/>
              <a:t>Specificity</a:t>
            </a:r>
            <a:r>
              <a:rPr lang="es-ES" sz="1100" b="1" dirty="0"/>
              <a:t>: </a:t>
            </a:r>
            <a:r>
              <a:rPr lang="es-ES" sz="1100" dirty="0"/>
              <a:t>Determina qué estilos se aplican cuando hay reglas </a:t>
            </a:r>
            <a:r>
              <a:rPr lang="es-ES" sz="1100" dirty="0" err="1"/>
              <a:t>conflictivas.Calculado</a:t>
            </a:r>
            <a:r>
              <a:rPr lang="es-ES" sz="1100" dirty="0"/>
              <a:t> como una matriz </a:t>
            </a:r>
            <a:r>
              <a:rPr lang="es-ES" sz="1100" dirty="0" err="1"/>
              <a:t>a,b,c,d:a</a:t>
            </a:r>
            <a:r>
              <a:rPr lang="es-ES" sz="1100" dirty="0"/>
              <a:t>: </a:t>
            </a:r>
            <a:r>
              <a:rPr lang="es-ES" sz="1100" dirty="0" err="1"/>
              <a:t>inline</a:t>
            </a:r>
            <a:r>
              <a:rPr lang="es-ES" sz="1100" dirty="0"/>
              <a:t> </a:t>
            </a:r>
            <a:r>
              <a:rPr lang="es-ES" sz="1100" dirty="0" err="1"/>
              <a:t>styles</a:t>
            </a:r>
            <a:r>
              <a:rPr lang="es-ES" sz="1100" dirty="0"/>
              <a:t> (1 si hay, 0 si no)b: ID </a:t>
            </a:r>
            <a:r>
              <a:rPr lang="es-ES" sz="1100" dirty="0" err="1"/>
              <a:t>selectorsc</a:t>
            </a:r>
            <a:r>
              <a:rPr lang="es-ES" sz="1100" dirty="0"/>
              <a:t>: clases, atributos, </a:t>
            </a:r>
            <a:r>
              <a:rPr lang="es-ES" sz="1100" dirty="0" err="1"/>
              <a:t>pseudo-clasesd</a:t>
            </a:r>
            <a:r>
              <a:rPr lang="es-ES" sz="1100" dirty="0"/>
              <a:t>: tags y </a:t>
            </a:r>
            <a:r>
              <a:rPr lang="es-ES" sz="1100" dirty="0" err="1"/>
              <a:t>pseudo-elementos</a:t>
            </a:r>
            <a:r>
              <a:rPr lang="es-ES" sz="1100" dirty="0"/>
              <a:t>. </a:t>
            </a:r>
          </a:p>
          <a:p>
            <a:r>
              <a:rPr lang="es-ES" sz="1100" dirty="0"/>
              <a:t>Regla: Comparar columna por columna; la más a la izquierda tiene mayor prioridad. Empate: la última regla en el CSS </a:t>
            </a:r>
            <a:r>
              <a:rPr lang="es-ES" sz="1100" dirty="0" err="1"/>
              <a:t>gana.Recomendación</a:t>
            </a:r>
            <a:r>
              <a:rPr lang="es-ES" sz="1100" dirty="0"/>
              <a:t>: escribir CSS con baja especificidad para facilitar </a:t>
            </a:r>
            <a:r>
              <a:rPr lang="es-ES" sz="1100" dirty="0" err="1"/>
              <a:t>overrides</a:t>
            </a:r>
            <a:r>
              <a:rPr lang="es-ES" sz="1100" dirty="0"/>
              <a:t>.</a:t>
            </a:r>
          </a:p>
        </p:txBody>
      </p:sp>
    </p:spTree>
    <p:extLst>
      <p:ext uri="{BB962C8B-B14F-4D97-AF65-F5344CB8AC3E}">
        <p14:creationId xmlns:p14="http://schemas.microsoft.com/office/powerpoint/2010/main" val="390622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621A7-A638-3B88-D6BA-374235B3563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298E9DEF-6934-8EA0-DFAC-A4994E7DCCEA}"/>
              </a:ext>
            </a:extLst>
          </p:cNvPr>
          <p:cNvSpPr txBox="1"/>
          <p:nvPr/>
        </p:nvSpPr>
        <p:spPr>
          <a:xfrm>
            <a:off x="173905" y="98825"/>
            <a:ext cx="3305628" cy="1277273"/>
          </a:xfrm>
          <a:prstGeom prst="rect">
            <a:avLst/>
          </a:prstGeom>
          <a:noFill/>
          <a:ln>
            <a:solidFill>
              <a:schemeClr val="bg1"/>
            </a:solidFill>
          </a:ln>
        </p:spPr>
        <p:txBody>
          <a:bodyPr wrap="square" rtlCol="0">
            <a:spAutoFit/>
          </a:bodyPr>
          <a:lstStyle/>
          <a:p>
            <a:r>
              <a:rPr lang="es-ES" sz="1100" b="1" dirty="0" err="1"/>
              <a:t>Reset</a:t>
            </a:r>
            <a:r>
              <a:rPr lang="es-ES" sz="1100" b="1" dirty="0"/>
              <a:t> vs </a:t>
            </a:r>
            <a:r>
              <a:rPr lang="es-ES" sz="1100" b="1" dirty="0" err="1"/>
              <a:t>Normalize</a:t>
            </a:r>
            <a:endParaRPr lang="es-ES" sz="1100" dirty="0"/>
          </a:p>
          <a:p>
            <a:r>
              <a:rPr lang="es-ES" sz="1100" b="1" dirty="0" err="1"/>
              <a:t>Reset</a:t>
            </a:r>
            <a:r>
              <a:rPr lang="es-ES" sz="1100" b="1" dirty="0"/>
              <a:t>:</a:t>
            </a:r>
            <a:r>
              <a:rPr lang="es-ES" sz="1100" dirty="0"/>
              <a:t> elimina todos los estilos predeterminados del navegador.</a:t>
            </a:r>
          </a:p>
          <a:p>
            <a:r>
              <a:rPr lang="es-ES" sz="1100" b="1" dirty="0" err="1"/>
              <a:t>Normalize</a:t>
            </a:r>
            <a:r>
              <a:rPr lang="es-ES" sz="1100" b="1" dirty="0"/>
              <a:t>:</a:t>
            </a:r>
            <a:r>
              <a:rPr lang="es-ES" sz="1100" dirty="0"/>
              <a:t> mantiene estilos útiles y corrige inconsistencias entre navegadores.</a:t>
            </a:r>
          </a:p>
          <a:p>
            <a:r>
              <a:rPr lang="es-ES" sz="1100" b="1" dirty="0"/>
              <a:t>Elección:</a:t>
            </a:r>
            <a:r>
              <a:rPr lang="es-ES" sz="1100" dirty="0"/>
              <a:t> </a:t>
            </a:r>
            <a:r>
              <a:rPr lang="es-ES" sz="1100" dirty="0" err="1"/>
              <a:t>reset</a:t>
            </a:r>
            <a:r>
              <a:rPr lang="es-ES" sz="1100" dirty="0"/>
              <a:t> si diseño muy personalizado; </a:t>
            </a:r>
            <a:r>
              <a:rPr lang="es-ES" sz="1100" dirty="0" err="1"/>
              <a:t>normalize</a:t>
            </a:r>
            <a:r>
              <a:rPr lang="es-ES" sz="1100" dirty="0"/>
              <a:t> si quieres conservar defaults útiles</a:t>
            </a:r>
          </a:p>
        </p:txBody>
      </p:sp>
    </p:spTree>
    <p:extLst>
      <p:ext uri="{BB962C8B-B14F-4D97-AF65-F5344CB8AC3E}">
        <p14:creationId xmlns:p14="http://schemas.microsoft.com/office/powerpoint/2010/main" val="302564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A17C6-4824-0DC2-09A7-AEB143C13166}"/>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506E5519-D77B-6639-ED31-822315EF5D85}"/>
              </a:ext>
            </a:extLst>
          </p:cNvPr>
          <p:cNvSpPr txBox="1"/>
          <p:nvPr/>
        </p:nvSpPr>
        <p:spPr>
          <a:xfrm>
            <a:off x="173905" y="98825"/>
            <a:ext cx="3305628" cy="1954381"/>
          </a:xfrm>
          <a:prstGeom prst="rect">
            <a:avLst/>
          </a:prstGeom>
          <a:noFill/>
          <a:ln>
            <a:solidFill>
              <a:schemeClr val="bg1"/>
            </a:solidFill>
          </a:ln>
        </p:spPr>
        <p:txBody>
          <a:bodyPr wrap="square" rtlCol="0">
            <a:spAutoFit/>
          </a:bodyPr>
          <a:lstStyle/>
          <a:p>
            <a:r>
              <a:rPr lang="es-ES" sz="1100" b="1" dirty="0" err="1"/>
              <a:t>Floats</a:t>
            </a:r>
            <a:endParaRPr lang="es-ES" sz="1100" dirty="0"/>
          </a:p>
          <a:p>
            <a:r>
              <a:rPr lang="es-ES" sz="1100" dirty="0"/>
              <a:t>Posicionamiento que permite que texto u otros elementos fluyan alrededor.</a:t>
            </a:r>
          </a:p>
          <a:p>
            <a:r>
              <a:rPr lang="es-ES" sz="1100" b="1" dirty="0"/>
              <a:t>Clear:</a:t>
            </a:r>
            <a:r>
              <a:rPr lang="es-ES" sz="1100" dirty="0"/>
              <a:t> Detiene el flujo alrededor de flotados, se usa para posicionar elementos debajo.</a:t>
            </a:r>
          </a:p>
          <a:p>
            <a:r>
              <a:rPr lang="es-ES" sz="1100" b="1" dirty="0"/>
              <a:t>Problema:</a:t>
            </a:r>
            <a:r>
              <a:rPr lang="es-ES" sz="1100" dirty="0"/>
              <a:t> padres con solo </a:t>
            </a:r>
            <a:r>
              <a:rPr lang="es-ES" sz="1100" dirty="0" err="1"/>
              <a:t>floats</a:t>
            </a:r>
            <a:r>
              <a:rPr lang="es-ES" sz="1100" dirty="0"/>
              <a:t> colapsan en altura → solución:</a:t>
            </a:r>
          </a:p>
          <a:p>
            <a:r>
              <a:rPr lang="es-ES" sz="1100" dirty="0" err="1"/>
              <a:t>Clearfix</a:t>
            </a:r>
            <a:r>
              <a:rPr lang="es-ES" sz="1100" dirty="0"/>
              <a:t>: </a:t>
            </a:r>
            <a:r>
              <a:rPr lang="es-ES" sz="1100" dirty="0" err="1"/>
              <a:t>Pseudo-elemento</a:t>
            </a:r>
            <a:r>
              <a:rPr lang="es-ES" sz="1100" dirty="0"/>
              <a:t> ::after con </a:t>
            </a:r>
            <a:r>
              <a:rPr lang="es-ES" sz="1100" dirty="0" err="1"/>
              <a:t>clear</a:t>
            </a:r>
            <a:r>
              <a:rPr lang="es-ES" sz="1100" dirty="0"/>
              <a:t>: </a:t>
            </a:r>
            <a:r>
              <a:rPr lang="es-ES" sz="1100" dirty="0" err="1"/>
              <a:t>both</a:t>
            </a:r>
            <a:r>
              <a:rPr lang="es-ES" sz="1100" dirty="0"/>
              <a:t> para expandir contenedor.</a:t>
            </a:r>
          </a:p>
          <a:p>
            <a:r>
              <a:rPr lang="es-ES" sz="1100" dirty="0" err="1"/>
              <a:t>Overflow</a:t>
            </a:r>
            <a:r>
              <a:rPr lang="es-ES" sz="1100" dirty="0"/>
              <a:t>: </a:t>
            </a:r>
            <a:r>
              <a:rPr lang="en-US" sz="1100" dirty="0"/>
              <a:t>overflow: auto/hidden </a:t>
            </a:r>
            <a:r>
              <a:rPr lang="en-US" sz="1100" dirty="0" err="1"/>
              <a:t>crea</a:t>
            </a:r>
            <a:r>
              <a:rPr lang="en-US" sz="1100" dirty="0"/>
              <a:t> block formatting context y </a:t>
            </a:r>
            <a:r>
              <a:rPr lang="en-US" sz="1100" dirty="0" err="1"/>
              <a:t>expande</a:t>
            </a:r>
            <a:r>
              <a:rPr lang="en-US" sz="1100" dirty="0"/>
              <a:t> </a:t>
            </a:r>
            <a:r>
              <a:rPr lang="en-US" sz="1100" dirty="0" err="1"/>
              <a:t>el</a:t>
            </a:r>
            <a:r>
              <a:rPr lang="en-US" sz="1100" dirty="0"/>
              <a:t> </a:t>
            </a:r>
            <a:r>
              <a:rPr lang="en-US" sz="1100" dirty="0" err="1"/>
              <a:t>contenedor</a:t>
            </a:r>
            <a:endParaRPr lang="es-ES" sz="1100" dirty="0"/>
          </a:p>
        </p:txBody>
      </p:sp>
    </p:spTree>
    <p:extLst>
      <p:ext uri="{BB962C8B-B14F-4D97-AF65-F5344CB8AC3E}">
        <p14:creationId xmlns:p14="http://schemas.microsoft.com/office/powerpoint/2010/main" val="228704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BC433-4CA4-21C6-8827-6316B040BE4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93383DF-6364-2310-128B-3A77AE1CF7FD}"/>
              </a:ext>
            </a:extLst>
          </p:cNvPr>
          <p:cNvSpPr txBox="1"/>
          <p:nvPr/>
        </p:nvSpPr>
        <p:spPr>
          <a:xfrm>
            <a:off x="173905" y="98825"/>
            <a:ext cx="3305628" cy="1785104"/>
          </a:xfrm>
          <a:prstGeom prst="rect">
            <a:avLst/>
          </a:prstGeom>
          <a:noFill/>
          <a:ln>
            <a:solidFill>
              <a:schemeClr val="bg1"/>
            </a:solidFill>
          </a:ln>
        </p:spPr>
        <p:txBody>
          <a:bodyPr wrap="square" rtlCol="0">
            <a:spAutoFit/>
          </a:bodyPr>
          <a:lstStyle/>
          <a:p>
            <a:r>
              <a:rPr lang="ca-ES" sz="1100" b="1" dirty="0"/>
              <a:t>Z-</a:t>
            </a:r>
            <a:r>
              <a:rPr lang="ca-ES" sz="1100" b="1" dirty="0" err="1"/>
              <a:t>Index</a:t>
            </a:r>
            <a:r>
              <a:rPr lang="ca-ES" sz="1100" b="1" dirty="0"/>
              <a:t> &amp; </a:t>
            </a:r>
            <a:r>
              <a:rPr lang="ca-ES" sz="1100" b="1" dirty="0" err="1"/>
              <a:t>Stacking</a:t>
            </a:r>
            <a:r>
              <a:rPr lang="ca-ES" sz="1100" b="1" dirty="0"/>
              <a:t> Context</a:t>
            </a:r>
            <a:endParaRPr lang="ca-ES" sz="1100" dirty="0"/>
          </a:p>
          <a:p>
            <a:r>
              <a:rPr lang="es-ES" sz="1100" dirty="0"/>
              <a:t>Controla el orden de apilamiento en el eje Z. </a:t>
            </a:r>
            <a:r>
              <a:rPr lang="it-IT" sz="1100" dirty="0"/>
              <a:t>Solo funciona si position ≠ static.</a:t>
            </a:r>
            <a:endParaRPr lang="es-ES" sz="1100" dirty="0"/>
          </a:p>
          <a:p>
            <a:r>
              <a:rPr lang="ca-ES" sz="1100" b="1" dirty="0" err="1"/>
              <a:t>Stacking</a:t>
            </a:r>
            <a:r>
              <a:rPr lang="ca-ES" sz="1100" b="1" dirty="0"/>
              <a:t> context:</a:t>
            </a:r>
            <a:r>
              <a:rPr lang="ca-ES" sz="1100" dirty="0"/>
              <a:t> </a:t>
            </a:r>
            <a:r>
              <a:rPr lang="ca-ES" sz="1100" dirty="0" err="1"/>
              <a:t>contenedor</a:t>
            </a:r>
            <a:r>
              <a:rPr lang="ca-ES" sz="1100" dirty="0"/>
              <a:t> que </a:t>
            </a:r>
            <a:r>
              <a:rPr lang="ca-ES" sz="1100" dirty="0" err="1"/>
              <a:t>define</a:t>
            </a:r>
            <a:r>
              <a:rPr lang="ca-ES" sz="1100" dirty="0"/>
              <a:t> un </a:t>
            </a:r>
            <a:r>
              <a:rPr lang="ca-ES" sz="1100" dirty="0" err="1"/>
              <a:t>nuevo</a:t>
            </a:r>
            <a:r>
              <a:rPr lang="ca-ES" sz="1100" dirty="0"/>
              <a:t> </a:t>
            </a:r>
            <a:r>
              <a:rPr lang="ca-ES" sz="1100" dirty="0" err="1"/>
              <a:t>contexto</a:t>
            </a:r>
            <a:r>
              <a:rPr lang="ca-ES" sz="1100" dirty="0"/>
              <a:t> para z-</a:t>
            </a:r>
            <a:r>
              <a:rPr lang="ca-ES" sz="1100" dirty="0" err="1"/>
              <a:t>index</a:t>
            </a:r>
            <a:r>
              <a:rPr lang="ca-ES" sz="1100" dirty="0"/>
              <a:t>; </a:t>
            </a:r>
            <a:r>
              <a:rPr lang="ca-ES" sz="1100" dirty="0" err="1"/>
              <a:t>hijos</a:t>
            </a:r>
            <a:r>
              <a:rPr lang="ca-ES" sz="1100" dirty="0"/>
              <a:t> no </a:t>
            </a:r>
            <a:r>
              <a:rPr lang="ca-ES" sz="1100" dirty="0" err="1"/>
              <a:t>pueden</a:t>
            </a:r>
            <a:r>
              <a:rPr lang="ca-ES" sz="1100" dirty="0"/>
              <a:t> </a:t>
            </a:r>
            <a:r>
              <a:rPr lang="ca-ES" sz="1100" dirty="0" err="1"/>
              <a:t>superponerse</a:t>
            </a:r>
            <a:r>
              <a:rPr lang="ca-ES" sz="1100" dirty="0"/>
              <a:t> </a:t>
            </a:r>
            <a:r>
              <a:rPr lang="ca-ES" sz="1100" dirty="0" err="1"/>
              <a:t>fuera</a:t>
            </a:r>
            <a:r>
              <a:rPr lang="ca-ES" sz="1100" dirty="0"/>
              <a:t> de </a:t>
            </a:r>
            <a:r>
              <a:rPr lang="ca-ES" sz="1100" dirty="0" err="1"/>
              <a:t>su</a:t>
            </a:r>
            <a:r>
              <a:rPr lang="ca-ES" sz="1100" dirty="0"/>
              <a:t> </a:t>
            </a:r>
            <a:r>
              <a:rPr lang="ca-ES" sz="1100" dirty="0" err="1"/>
              <a:t>contexto</a:t>
            </a:r>
            <a:r>
              <a:rPr lang="ca-ES" sz="1100" dirty="0"/>
              <a:t>.</a:t>
            </a:r>
          </a:p>
          <a:p>
            <a:r>
              <a:rPr lang="ca-ES" sz="1100" dirty="0" err="1"/>
              <a:t>Propiedades</a:t>
            </a:r>
            <a:r>
              <a:rPr lang="ca-ES" sz="1100" dirty="0"/>
              <a:t> que </a:t>
            </a:r>
            <a:r>
              <a:rPr lang="ca-ES" sz="1100" dirty="0" err="1"/>
              <a:t>crean</a:t>
            </a:r>
            <a:r>
              <a:rPr lang="ca-ES" sz="1100" dirty="0"/>
              <a:t> </a:t>
            </a:r>
            <a:r>
              <a:rPr lang="ca-ES" sz="1100" dirty="0" err="1"/>
              <a:t>stacking</a:t>
            </a:r>
            <a:r>
              <a:rPr lang="ca-ES" sz="1100" dirty="0"/>
              <a:t> context: </a:t>
            </a:r>
            <a:r>
              <a:rPr lang="ca-ES" sz="1100" dirty="0" err="1"/>
              <a:t>position</a:t>
            </a:r>
            <a:r>
              <a:rPr lang="ca-ES" sz="1100" dirty="0"/>
              <a:t> + z-</a:t>
            </a:r>
            <a:r>
              <a:rPr lang="ca-ES" sz="1100" dirty="0" err="1"/>
              <a:t>index</a:t>
            </a:r>
            <a:r>
              <a:rPr lang="ca-ES" sz="1100" dirty="0"/>
              <a:t>, </a:t>
            </a:r>
            <a:r>
              <a:rPr lang="ca-ES" sz="1100" dirty="0" err="1"/>
              <a:t>opacity</a:t>
            </a:r>
            <a:r>
              <a:rPr lang="ca-ES" sz="1100" dirty="0"/>
              <a:t> &lt; 1, </a:t>
            </a:r>
            <a:r>
              <a:rPr lang="ca-ES" sz="1100" dirty="0" err="1"/>
              <a:t>transform</a:t>
            </a:r>
            <a:r>
              <a:rPr lang="ca-ES" sz="1100" dirty="0"/>
              <a:t>, </a:t>
            </a:r>
            <a:r>
              <a:rPr lang="ca-ES" sz="1100" dirty="0" err="1"/>
              <a:t>filter</a:t>
            </a:r>
            <a:r>
              <a:rPr lang="ca-ES" sz="1100" dirty="0"/>
              <a:t>, etc.</a:t>
            </a:r>
          </a:p>
          <a:p>
            <a:r>
              <a:rPr lang="es-ES" sz="1100" dirty="0"/>
              <a:t>Cada </a:t>
            </a:r>
            <a:r>
              <a:rPr lang="es-ES" sz="1100" dirty="0" err="1"/>
              <a:t>stacking</a:t>
            </a:r>
            <a:r>
              <a:rPr lang="es-ES" sz="1100" dirty="0"/>
              <a:t> </a:t>
            </a:r>
            <a:r>
              <a:rPr lang="es-ES" sz="1100" dirty="0" err="1"/>
              <a:t>context</a:t>
            </a:r>
            <a:r>
              <a:rPr lang="es-ES" sz="1100" dirty="0"/>
              <a:t> es independiente del resto.</a:t>
            </a:r>
            <a:endParaRPr lang="ca-ES" sz="1100" dirty="0"/>
          </a:p>
          <a:p>
            <a:endParaRPr lang="es-ES" sz="1100" dirty="0"/>
          </a:p>
        </p:txBody>
      </p:sp>
    </p:spTree>
    <p:extLst>
      <p:ext uri="{BB962C8B-B14F-4D97-AF65-F5344CB8AC3E}">
        <p14:creationId xmlns:p14="http://schemas.microsoft.com/office/powerpoint/2010/main" val="257752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1A894-D5FF-D07C-F545-73C98FAD7C25}"/>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F221E2BD-B272-1DC6-0A9E-5F1A0AAB87BD}"/>
              </a:ext>
            </a:extLst>
          </p:cNvPr>
          <p:cNvSpPr txBox="1"/>
          <p:nvPr/>
        </p:nvSpPr>
        <p:spPr>
          <a:xfrm>
            <a:off x="173905" y="98825"/>
            <a:ext cx="3305628" cy="1277273"/>
          </a:xfrm>
          <a:prstGeom prst="rect">
            <a:avLst/>
          </a:prstGeom>
          <a:noFill/>
          <a:ln>
            <a:solidFill>
              <a:schemeClr val="bg1"/>
            </a:solidFill>
          </a:ln>
        </p:spPr>
        <p:txBody>
          <a:bodyPr wrap="square" rtlCol="0">
            <a:spAutoFit/>
          </a:bodyPr>
          <a:lstStyle/>
          <a:p>
            <a:r>
              <a:rPr lang="ca-ES" sz="1100" b="1" dirty="0" err="1"/>
              <a:t>Block</a:t>
            </a:r>
            <a:r>
              <a:rPr lang="ca-ES" sz="1100" b="1" dirty="0"/>
              <a:t> </a:t>
            </a:r>
            <a:r>
              <a:rPr lang="ca-ES" sz="1100" b="1" dirty="0" err="1"/>
              <a:t>Formatting</a:t>
            </a:r>
            <a:r>
              <a:rPr lang="ca-ES" sz="1100" b="1" dirty="0"/>
              <a:t> Context (BFC)</a:t>
            </a:r>
            <a:endParaRPr lang="ca-ES" sz="1100" dirty="0"/>
          </a:p>
          <a:p>
            <a:r>
              <a:rPr lang="es-ES" sz="1100" dirty="0"/>
              <a:t>Aísla el contenido interno del contenido externo. </a:t>
            </a:r>
            <a:r>
              <a:rPr lang="ca-ES" sz="1100" dirty="0" err="1"/>
              <a:t>Establecido</a:t>
            </a:r>
            <a:r>
              <a:rPr lang="ca-ES" sz="1100" dirty="0"/>
              <a:t> por: </a:t>
            </a:r>
            <a:r>
              <a:rPr lang="en-US" sz="1100" dirty="0" err="1"/>
              <a:t>float≠none</a:t>
            </a:r>
            <a:r>
              <a:rPr lang="en-US" sz="1100" dirty="0"/>
              <a:t>, position=absolute/fixed, display especial, </a:t>
            </a:r>
            <a:r>
              <a:rPr lang="en-US" sz="1100" dirty="0" err="1"/>
              <a:t>overflow≠visible</a:t>
            </a:r>
            <a:r>
              <a:rPr lang="en-US" sz="1100" dirty="0"/>
              <a:t>. </a:t>
            </a:r>
            <a:r>
              <a:rPr lang="ca-ES" sz="1100" dirty="0" err="1"/>
              <a:t>Contiene</a:t>
            </a:r>
            <a:r>
              <a:rPr lang="ca-ES" sz="1100" dirty="0"/>
              <a:t> </a:t>
            </a:r>
            <a:r>
              <a:rPr lang="ca-ES" sz="1100" dirty="0" err="1"/>
              <a:t>elementos</a:t>
            </a:r>
            <a:r>
              <a:rPr lang="ca-ES" sz="1100" dirty="0"/>
              <a:t> </a:t>
            </a:r>
            <a:r>
              <a:rPr lang="ca-ES" sz="1100" dirty="0" err="1"/>
              <a:t>flotados</a:t>
            </a:r>
            <a:r>
              <a:rPr lang="ca-ES" sz="1100" dirty="0"/>
              <a:t>, evita </a:t>
            </a:r>
            <a:r>
              <a:rPr lang="ca-ES" sz="1100" dirty="0" err="1"/>
              <a:t>colapso</a:t>
            </a:r>
            <a:r>
              <a:rPr lang="ca-ES" sz="1100" dirty="0"/>
              <a:t> de altura, controla </a:t>
            </a:r>
            <a:r>
              <a:rPr lang="ca-ES" sz="1100" dirty="0" err="1"/>
              <a:t>colapso</a:t>
            </a:r>
            <a:r>
              <a:rPr lang="ca-ES" sz="1100" dirty="0"/>
              <a:t> de </a:t>
            </a:r>
            <a:r>
              <a:rPr lang="ca-ES" sz="1100" dirty="0" err="1"/>
              <a:t>márgenes</a:t>
            </a:r>
            <a:endParaRPr lang="es-ES" sz="1100" dirty="0"/>
          </a:p>
        </p:txBody>
      </p:sp>
    </p:spTree>
    <p:extLst>
      <p:ext uri="{BB962C8B-B14F-4D97-AF65-F5344CB8AC3E}">
        <p14:creationId xmlns:p14="http://schemas.microsoft.com/office/powerpoint/2010/main" val="149992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FB173-F85B-8978-C199-504F5676F3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EB92B5F-FFD5-3DA0-C655-8113E5018DE8}"/>
              </a:ext>
            </a:extLst>
          </p:cNvPr>
          <p:cNvSpPr txBox="1"/>
          <p:nvPr/>
        </p:nvSpPr>
        <p:spPr>
          <a:xfrm>
            <a:off x="173905" y="98825"/>
            <a:ext cx="3305628" cy="2123658"/>
          </a:xfrm>
          <a:prstGeom prst="rect">
            <a:avLst/>
          </a:prstGeom>
          <a:noFill/>
          <a:ln>
            <a:solidFill>
              <a:schemeClr val="bg1"/>
            </a:solidFill>
          </a:ln>
        </p:spPr>
        <p:txBody>
          <a:bodyPr wrap="square" rtlCol="0">
            <a:spAutoFit/>
          </a:bodyPr>
          <a:lstStyle/>
          <a:p>
            <a:r>
              <a:rPr lang="ca-ES" sz="1100" b="1" dirty="0"/>
              <a:t>Clearing </a:t>
            </a:r>
            <a:r>
              <a:rPr lang="ca-ES" sz="1100" b="1" dirty="0" err="1"/>
              <a:t>Techniques</a:t>
            </a:r>
            <a:endParaRPr lang="ca-ES" sz="1100" dirty="0"/>
          </a:p>
          <a:p>
            <a:r>
              <a:rPr lang="ca-ES" sz="1100" dirty="0" err="1"/>
              <a:t>Empty</a:t>
            </a:r>
            <a:r>
              <a:rPr lang="ca-ES" sz="1100" dirty="0"/>
              <a:t> div: &lt;div </a:t>
            </a:r>
            <a:r>
              <a:rPr lang="ca-ES" sz="1100" dirty="0" err="1"/>
              <a:t>style</a:t>
            </a:r>
            <a:r>
              <a:rPr lang="ca-ES" sz="1100" dirty="0"/>
              <a:t>="</a:t>
            </a:r>
            <a:r>
              <a:rPr lang="ca-ES" sz="1100" dirty="0" err="1"/>
              <a:t>clear:both</a:t>
            </a:r>
            <a:r>
              <a:rPr lang="ca-ES" sz="1100" dirty="0"/>
              <a:t>"&gt;&lt;/div&gt;</a:t>
            </a:r>
          </a:p>
          <a:p>
            <a:r>
              <a:rPr lang="ca-ES" sz="1100" dirty="0" err="1"/>
              <a:t>Clearfix</a:t>
            </a:r>
            <a:r>
              <a:rPr lang="ca-ES" sz="1100" dirty="0"/>
              <a:t>: pseudo-element ::</a:t>
            </a:r>
            <a:r>
              <a:rPr lang="ca-ES" sz="1100" dirty="0" err="1"/>
              <a:t>after</a:t>
            </a:r>
            <a:endParaRPr lang="ca-ES" sz="1100" dirty="0"/>
          </a:p>
          <a:p>
            <a:r>
              <a:rPr lang="ca-ES" sz="1100" dirty="0" err="1"/>
              <a:t>overflow</a:t>
            </a:r>
            <a:r>
              <a:rPr lang="ca-ES" sz="1100" dirty="0"/>
              <a:t>: auto/</a:t>
            </a:r>
            <a:r>
              <a:rPr lang="ca-ES" sz="1100" dirty="0" err="1"/>
              <a:t>hidden</a:t>
            </a:r>
            <a:r>
              <a:rPr lang="ca-ES" sz="1100" dirty="0"/>
              <a:t>: </a:t>
            </a:r>
            <a:r>
              <a:rPr lang="ca-ES" sz="1100" dirty="0" err="1"/>
              <a:t>establece</a:t>
            </a:r>
            <a:r>
              <a:rPr lang="ca-ES" sz="1100" dirty="0"/>
              <a:t> </a:t>
            </a:r>
            <a:r>
              <a:rPr lang="ca-ES" sz="1100" dirty="0" err="1"/>
              <a:t>nuevo</a:t>
            </a:r>
            <a:r>
              <a:rPr lang="ca-ES" sz="1100" dirty="0"/>
              <a:t> BFC</a:t>
            </a:r>
          </a:p>
          <a:p>
            <a:r>
              <a:rPr lang="ca-ES" sz="1100" dirty="0" err="1"/>
              <a:t>Clearfix</a:t>
            </a:r>
            <a:r>
              <a:rPr lang="ca-ES" sz="1100" dirty="0"/>
              <a:t> es </a:t>
            </a:r>
            <a:r>
              <a:rPr lang="ca-ES" sz="1100" dirty="0" err="1"/>
              <a:t>más</a:t>
            </a:r>
            <a:r>
              <a:rPr lang="ca-ES" sz="1100" dirty="0"/>
              <a:t> </a:t>
            </a:r>
            <a:r>
              <a:rPr lang="ca-ES" sz="1100" dirty="0" err="1"/>
              <a:t>recomendado</a:t>
            </a:r>
            <a:r>
              <a:rPr lang="ca-ES" sz="1100" dirty="0"/>
              <a:t> en </a:t>
            </a:r>
            <a:r>
              <a:rPr lang="ca-ES" sz="1100" dirty="0" err="1"/>
              <a:t>proyectos</a:t>
            </a:r>
            <a:r>
              <a:rPr lang="ca-ES" sz="1100" dirty="0"/>
              <a:t> </a:t>
            </a:r>
            <a:r>
              <a:rPr lang="ca-ES" sz="1100" dirty="0" err="1"/>
              <a:t>grandes</a:t>
            </a:r>
            <a:r>
              <a:rPr lang="ca-ES" sz="1100" dirty="0"/>
              <a:t>; </a:t>
            </a:r>
            <a:r>
              <a:rPr lang="ca-ES" sz="1100" dirty="0" err="1"/>
              <a:t>overflow</a:t>
            </a:r>
            <a:r>
              <a:rPr lang="ca-ES" sz="1100" dirty="0"/>
              <a:t> </a:t>
            </a:r>
            <a:r>
              <a:rPr lang="ca-ES" sz="1100" dirty="0" err="1"/>
              <a:t>puede</a:t>
            </a:r>
            <a:r>
              <a:rPr lang="ca-ES" sz="1100" dirty="0"/>
              <a:t> </a:t>
            </a:r>
            <a:r>
              <a:rPr lang="ca-ES" sz="1100" dirty="0" err="1"/>
              <a:t>cortar</a:t>
            </a:r>
            <a:r>
              <a:rPr lang="ca-ES" sz="1100" dirty="0"/>
              <a:t> </a:t>
            </a:r>
            <a:r>
              <a:rPr lang="ca-ES" sz="1100" dirty="0" err="1"/>
              <a:t>contenido</a:t>
            </a:r>
            <a:r>
              <a:rPr lang="ca-ES" sz="1100" dirty="0"/>
              <a:t>.</a:t>
            </a:r>
          </a:p>
          <a:p>
            <a:endParaRPr lang="ca-ES" sz="1100" dirty="0"/>
          </a:p>
          <a:p>
            <a:r>
              <a:rPr lang="en-US" sz="1100" dirty="0"/>
              <a:t>In large projects, I would write a utility .</a:t>
            </a:r>
            <a:r>
              <a:rPr lang="en-US" sz="1100" dirty="0" err="1"/>
              <a:t>clearfix</a:t>
            </a:r>
            <a:r>
              <a:rPr lang="en-US" sz="1100" dirty="0"/>
              <a:t> class and use them in places where I need it. overflow: hidden might clip children if the children is taller than the parent and is not very ideal.</a:t>
            </a:r>
            <a:endParaRPr lang="ca-ES" sz="1100" dirty="0"/>
          </a:p>
          <a:p>
            <a:endParaRPr lang="es-ES" sz="1100" dirty="0"/>
          </a:p>
        </p:txBody>
      </p:sp>
    </p:spTree>
    <p:extLst>
      <p:ext uri="{BB962C8B-B14F-4D97-AF65-F5344CB8AC3E}">
        <p14:creationId xmlns:p14="http://schemas.microsoft.com/office/powerpoint/2010/main" val="132955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32837-CABE-C4D9-11D8-D540680C7235}"/>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620C9EC-A62A-3635-643F-932C9B4FAD5C}"/>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ca-ES" sz="1100" b="1" dirty="0"/>
              <a:t>CSS </a:t>
            </a:r>
            <a:r>
              <a:rPr lang="ca-ES" sz="1100" b="1" dirty="0" err="1"/>
              <a:t>Sprites</a:t>
            </a:r>
            <a:endParaRPr lang="ca-ES" sz="1100" dirty="0"/>
          </a:p>
          <a:p>
            <a:r>
              <a:rPr lang="ca-ES" sz="1100" dirty="0"/>
              <a:t>Combinar múltiples </a:t>
            </a:r>
            <a:r>
              <a:rPr lang="ca-ES" sz="1100" dirty="0" err="1"/>
              <a:t>imágenes</a:t>
            </a:r>
            <a:r>
              <a:rPr lang="ca-ES" sz="1100" dirty="0"/>
              <a:t> en una sola para </a:t>
            </a:r>
            <a:r>
              <a:rPr lang="ca-ES" sz="1100" dirty="0" err="1"/>
              <a:t>reducir</a:t>
            </a:r>
            <a:r>
              <a:rPr lang="ca-ES" sz="1100" dirty="0"/>
              <a:t> </a:t>
            </a:r>
            <a:r>
              <a:rPr lang="ca-ES" sz="1100" dirty="0" err="1"/>
              <a:t>requests</a:t>
            </a:r>
            <a:r>
              <a:rPr lang="ca-ES" sz="1100" dirty="0"/>
              <a:t>.</a:t>
            </a:r>
          </a:p>
          <a:p>
            <a:r>
              <a:rPr lang="ca-ES" sz="1100" dirty="0"/>
              <a:t>Cada </a:t>
            </a:r>
            <a:r>
              <a:rPr lang="ca-ES" sz="1100" dirty="0" err="1"/>
              <a:t>icono</a:t>
            </a:r>
            <a:r>
              <a:rPr lang="ca-ES" sz="1100" dirty="0"/>
              <a:t> </a:t>
            </a:r>
            <a:r>
              <a:rPr lang="ca-ES" sz="1100" dirty="0" err="1"/>
              <a:t>tiene</a:t>
            </a:r>
            <a:r>
              <a:rPr lang="ca-ES" sz="1100" dirty="0"/>
              <a:t> </a:t>
            </a:r>
            <a:r>
              <a:rPr lang="ca-ES" sz="1100" dirty="0" err="1"/>
              <a:t>clase</a:t>
            </a:r>
            <a:r>
              <a:rPr lang="ca-ES" sz="1100" dirty="0"/>
              <a:t> con </a:t>
            </a:r>
            <a:r>
              <a:rPr lang="ca-ES" sz="1100" dirty="0" err="1"/>
              <a:t>background-image</a:t>
            </a:r>
            <a:r>
              <a:rPr lang="ca-ES" sz="1100" dirty="0"/>
              <a:t>, </a:t>
            </a:r>
            <a:r>
              <a:rPr lang="ca-ES" sz="1100" dirty="0" err="1"/>
              <a:t>background-position</a:t>
            </a:r>
            <a:r>
              <a:rPr lang="ca-ES" sz="1100" dirty="0"/>
              <a:t>, </a:t>
            </a:r>
            <a:r>
              <a:rPr lang="ca-ES" sz="1100" dirty="0" err="1"/>
              <a:t>background-size</a:t>
            </a:r>
            <a:r>
              <a:rPr lang="ca-ES" sz="1100" dirty="0"/>
              <a:t>.</a:t>
            </a:r>
          </a:p>
          <a:p>
            <a:endParaRPr lang="es-ES" sz="1100" dirty="0"/>
          </a:p>
        </p:txBody>
      </p:sp>
    </p:spTree>
    <p:extLst>
      <p:ext uri="{BB962C8B-B14F-4D97-AF65-F5344CB8AC3E}">
        <p14:creationId xmlns:p14="http://schemas.microsoft.com/office/powerpoint/2010/main" val="268882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79CE8-4CF7-CA28-0547-2343FABB372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A4429DC3-39EA-309F-E224-0164EFC80F75}"/>
              </a:ext>
            </a:extLst>
          </p:cNvPr>
          <p:cNvSpPr txBox="1"/>
          <p:nvPr/>
        </p:nvSpPr>
        <p:spPr>
          <a:xfrm>
            <a:off x="173905" y="98825"/>
            <a:ext cx="3305628" cy="769441"/>
          </a:xfrm>
          <a:prstGeom prst="rect">
            <a:avLst/>
          </a:prstGeom>
          <a:noFill/>
          <a:ln>
            <a:solidFill>
              <a:schemeClr val="bg1"/>
            </a:solidFill>
          </a:ln>
        </p:spPr>
        <p:txBody>
          <a:bodyPr wrap="square" rtlCol="0">
            <a:spAutoFit/>
          </a:bodyPr>
          <a:lstStyle/>
          <a:p>
            <a:r>
              <a:rPr lang="ca-ES" sz="1100" b="1" dirty="0" err="1"/>
              <a:t>Browser-specific</a:t>
            </a:r>
            <a:r>
              <a:rPr lang="ca-ES" sz="1100" b="1" dirty="0"/>
              <a:t> Fixes</a:t>
            </a:r>
            <a:endParaRPr lang="ca-ES" sz="1100" dirty="0"/>
          </a:p>
          <a:p>
            <a:r>
              <a:rPr lang="ca-ES" sz="1100" dirty="0"/>
              <a:t>CSS </a:t>
            </a:r>
            <a:r>
              <a:rPr lang="ca-ES" sz="1100" dirty="0" err="1"/>
              <a:t>separado</a:t>
            </a:r>
            <a:r>
              <a:rPr lang="ca-ES" sz="1100" dirty="0"/>
              <a:t> por navegador, </a:t>
            </a:r>
            <a:r>
              <a:rPr lang="ca-ES" sz="1100" dirty="0" err="1"/>
              <a:t>autoprefixer</a:t>
            </a:r>
            <a:r>
              <a:rPr lang="ca-ES" sz="1100" dirty="0"/>
              <a:t>, </a:t>
            </a:r>
            <a:r>
              <a:rPr lang="ca-ES" sz="1100" dirty="0" err="1"/>
              <a:t>Reset</a:t>
            </a:r>
            <a:r>
              <a:rPr lang="ca-ES" sz="1100" dirty="0"/>
              <a:t>/</a:t>
            </a:r>
            <a:r>
              <a:rPr lang="ca-ES" sz="1100" dirty="0" err="1"/>
              <a:t>Normalize</a:t>
            </a:r>
            <a:r>
              <a:rPr lang="ca-ES" sz="1100" dirty="0"/>
              <a:t>, </a:t>
            </a:r>
            <a:r>
              <a:rPr lang="ca-ES" sz="1100" dirty="0" err="1"/>
              <a:t>librerías</a:t>
            </a:r>
            <a:r>
              <a:rPr lang="ca-ES" sz="1100" dirty="0"/>
              <a:t> (Bootstrap).</a:t>
            </a:r>
          </a:p>
          <a:p>
            <a:endParaRPr lang="es-ES" sz="1100" dirty="0"/>
          </a:p>
        </p:txBody>
      </p:sp>
    </p:spTree>
    <p:extLst>
      <p:ext uri="{BB962C8B-B14F-4D97-AF65-F5344CB8AC3E}">
        <p14:creationId xmlns:p14="http://schemas.microsoft.com/office/powerpoint/2010/main" val="60368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896FE-7803-9D1C-BF8D-3805AD028933}"/>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ABDAF1B-A1F5-7952-5608-B6CBFDCF6788}"/>
              </a:ext>
            </a:extLst>
          </p:cNvPr>
          <p:cNvSpPr txBox="1"/>
          <p:nvPr/>
        </p:nvSpPr>
        <p:spPr>
          <a:xfrm>
            <a:off x="173905" y="98825"/>
            <a:ext cx="3305628" cy="2292935"/>
          </a:xfrm>
          <a:prstGeom prst="rect">
            <a:avLst/>
          </a:prstGeom>
          <a:noFill/>
          <a:ln>
            <a:solidFill>
              <a:schemeClr val="bg1"/>
            </a:solidFill>
          </a:ln>
        </p:spPr>
        <p:txBody>
          <a:bodyPr wrap="square" rtlCol="0">
            <a:spAutoFit/>
          </a:bodyPr>
          <a:lstStyle/>
          <a:p>
            <a:r>
              <a:rPr lang="en-US" sz="1100" b="1" dirty="0"/>
              <a:t> How do you serve your pages for feature-constrained browsers? What techniques/processes do you use? </a:t>
            </a:r>
            <a:r>
              <a:rPr lang="en-US" sz="1100" dirty="0"/>
              <a:t>Graceful degradation - The practice of building an application for modern browsers while ensuring it remains functional in older browsers. Progressive enhancement - The practice of building an application for a base level of user experience, but adding functional enhancements when a browser supports it. Use caniuse.com to check for feature support. </a:t>
            </a:r>
            <a:r>
              <a:rPr lang="en-US" sz="1100" dirty="0" err="1"/>
              <a:t>Autoprefixer</a:t>
            </a:r>
            <a:r>
              <a:rPr lang="en-US" sz="1100" dirty="0"/>
              <a:t> for automatic vendor prefix insertion. Feature detection using </a:t>
            </a:r>
            <a:r>
              <a:rPr lang="en-US" sz="1100" dirty="0" err="1"/>
              <a:t>Modernizr</a:t>
            </a:r>
            <a:r>
              <a:rPr lang="en-US" sz="1100" dirty="0"/>
              <a:t>. Use CSS Feature queries @support</a:t>
            </a:r>
            <a:endParaRPr lang="es-ES" sz="1100" dirty="0"/>
          </a:p>
        </p:txBody>
      </p:sp>
    </p:spTree>
    <p:extLst>
      <p:ext uri="{BB962C8B-B14F-4D97-AF65-F5344CB8AC3E}">
        <p14:creationId xmlns:p14="http://schemas.microsoft.com/office/powerpoint/2010/main" val="4256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9DE88-F9F5-0F31-8C4C-9C2C258B090E}"/>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60E51B4-330A-EBFF-F7CB-E5CAD3BF8C1E}"/>
              </a:ext>
            </a:extLst>
          </p:cNvPr>
          <p:cNvSpPr txBox="1"/>
          <p:nvPr/>
        </p:nvSpPr>
        <p:spPr>
          <a:xfrm>
            <a:off x="173905" y="98825"/>
            <a:ext cx="3305628" cy="1615827"/>
          </a:xfrm>
          <a:prstGeom prst="rect">
            <a:avLst/>
          </a:prstGeom>
          <a:noFill/>
          <a:ln>
            <a:solidFill>
              <a:schemeClr val="bg1"/>
            </a:solidFill>
          </a:ln>
        </p:spPr>
        <p:txBody>
          <a:bodyPr wrap="square" rtlCol="0">
            <a:spAutoFit/>
          </a:bodyPr>
          <a:lstStyle/>
          <a:p>
            <a:r>
              <a:rPr lang="es-ES" sz="1100" b="1" dirty="0"/>
              <a:t>Sitios multilenguaje</a:t>
            </a:r>
            <a:r>
              <a:rPr lang="es-ES" sz="1100" dirty="0"/>
              <a:t>:</a:t>
            </a:r>
          </a:p>
          <a:p>
            <a:r>
              <a:rPr lang="es-ES" sz="1100" dirty="0"/>
              <a:t>Usar el atributo </a:t>
            </a:r>
            <a:r>
              <a:rPr lang="es-ES" sz="1100" dirty="0" err="1"/>
              <a:t>lang</a:t>
            </a:r>
            <a:r>
              <a:rPr lang="es-ES" sz="1100" dirty="0"/>
              <a:t> en &lt;</a:t>
            </a:r>
            <a:r>
              <a:rPr lang="es-ES" sz="1100" dirty="0" err="1"/>
              <a:t>html</a:t>
            </a:r>
            <a:r>
              <a:rPr lang="es-ES" sz="1100" dirty="0"/>
              <a:t>&gt;.</a:t>
            </a:r>
          </a:p>
          <a:p>
            <a:r>
              <a:rPr lang="es-ES" sz="1100" dirty="0"/>
              <a:t>Detectar y dirigir a los usuarios a su idioma mediante </a:t>
            </a:r>
            <a:r>
              <a:rPr lang="es-ES" sz="1100" dirty="0" err="1"/>
              <a:t>Accept-Language</a:t>
            </a:r>
            <a:r>
              <a:rPr lang="es-ES" sz="1100" dirty="0"/>
              <a:t> o selección manual.</a:t>
            </a:r>
          </a:p>
          <a:p>
            <a:r>
              <a:rPr lang="es-ES" sz="1100" dirty="0"/>
              <a:t>Evitar texto en imágenes o concatenar cadenas traducidas.</a:t>
            </a:r>
          </a:p>
          <a:p>
            <a:r>
              <a:rPr lang="es-ES" sz="1100" dirty="0"/>
              <a:t>Considerar longitud de texto, formato de fechas/monedas, dirección de lectura y percepción de colores.</a:t>
            </a:r>
          </a:p>
        </p:txBody>
      </p:sp>
    </p:spTree>
    <p:extLst>
      <p:ext uri="{BB962C8B-B14F-4D97-AF65-F5344CB8AC3E}">
        <p14:creationId xmlns:p14="http://schemas.microsoft.com/office/powerpoint/2010/main" val="308839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2AA2E-47F8-8B1E-DC24-5573BDDFEE82}"/>
            </a:ext>
          </a:extLst>
        </p:cNvPr>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900ECF8A-AA8C-C8C0-48FA-130438D2B819}"/>
              </a:ext>
            </a:extLst>
          </p:cNvPr>
          <p:cNvGraphicFramePr>
            <a:graphicFrameLocks noGrp="1"/>
          </p:cNvGraphicFramePr>
          <p:nvPr>
            <p:extLst>
              <p:ext uri="{D42A27DB-BD31-4B8C-83A1-F6EECF244321}">
                <p14:modId xmlns:p14="http://schemas.microsoft.com/office/powerpoint/2010/main" val="1726954666"/>
              </p:ext>
            </p:extLst>
          </p:nvPr>
        </p:nvGraphicFramePr>
        <p:xfrm>
          <a:off x="175460" y="188303"/>
          <a:ext cx="3105150" cy="781177"/>
        </p:xfrm>
        <a:graphic>
          <a:graphicData uri="http://schemas.openxmlformats.org/drawingml/2006/table">
            <a:tbl>
              <a:tblPr/>
              <a:tblGrid>
                <a:gridCol w="1035050">
                  <a:extLst>
                    <a:ext uri="{9D8B030D-6E8A-4147-A177-3AD203B41FA5}">
                      <a16:colId xmlns:a16="http://schemas.microsoft.com/office/drawing/2014/main" val="687440512"/>
                    </a:ext>
                  </a:extLst>
                </a:gridCol>
                <a:gridCol w="1035050">
                  <a:extLst>
                    <a:ext uri="{9D8B030D-6E8A-4147-A177-3AD203B41FA5}">
                      <a16:colId xmlns:a16="http://schemas.microsoft.com/office/drawing/2014/main" val="1883953263"/>
                    </a:ext>
                  </a:extLst>
                </a:gridCol>
                <a:gridCol w="1035050">
                  <a:extLst>
                    <a:ext uri="{9D8B030D-6E8A-4147-A177-3AD203B41FA5}">
                      <a16:colId xmlns:a16="http://schemas.microsoft.com/office/drawing/2014/main" val="1754789092"/>
                    </a:ext>
                  </a:extLst>
                </a:gridCol>
              </a:tblGrid>
              <a:tr h="0">
                <a:tc>
                  <a:txBody>
                    <a:bodyPr/>
                    <a:lstStyle/>
                    <a:p>
                      <a:pPr>
                        <a:buNone/>
                      </a:pPr>
                      <a:r>
                        <a:rPr lang="ca-ES" b="1" dirty="0" err="1">
                          <a:effectLst/>
                        </a:rPr>
                        <a:t>Graceful</a:t>
                      </a:r>
                      <a:r>
                        <a:rPr lang="ca-ES" b="1" dirty="0">
                          <a:effectLst/>
                        </a:rPr>
                        <a:t> </a:t>
                      </a:r>
                      <a:r>
                        <a:rPr lang="ca-ES" b="1" dirty="0" err="1">
                          <a:effectLst/>
                        </a:rPr>
                        <a:t>Degradation</a:t>
                      </a:r>
                      <a:endParaRPr lang="ca-ES" dirty="0">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es-ES">
                          <a:effectLst/>
                        </a:rPr>
                        <a:t>Se construye la aplicación para navegadores modernos y luego se asegura que funcione de forma básica en navegadores antiguos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es-ES" dirty="0">
                          <a:effectLst/>
                        </a:rPr>
                        <a:t>Cuando tu público usa mayormente navegadores nuevos, pero necesitas soporte mínimo para antiguos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147045398"/>
                  </a:ext>
                </a:extLst>
              </a:tr>
            </a:tbl>
          </a:graphicData>
        </a:graphic>
      </p:graphicFrame>
      <p:graphicFrame>
        <p:nvGraphicFramePr>
          <p:cNvPr id="5" name="Tabla 4">
            <a:extLst>
              <a:ext uri="{FF2B5EF4-FFF2-40B4-BE49-F238E27FC236}">
                <a16:creationId xmlns:a16="http://schemas.microsoft.com/office/drawing/2014/main" id="{6B06D811-2C0A-777A-A7A4-E989A8A53080}"/>
              </a:ext>
            </a:extLst>
          </p:cNvPr>
          <p:cNvGraphicFramePr>
            <a:graphicFrameLocks noGrp="1"/>
          </p:cNvGraphicFramePr>
          <p:nvPr>
            <p:extLst>
              <p:ext uri="{D42A27DB-BD31-4B8C-83A1-F6EECF244321}">
                <p14:modId xmlns:p14="http://schemas.microsoft.com/office/powerpoint/2010/main" val="125820023"/>
              </p:ext>
            </p:extLst>
          </p:nvPr>
        </p:nvGraphicFramePr>
        <p:xfrm>
          <a:off x="175460" y="969480"/>
          <a:ext cx="3105150" cy="781177"/>
        </p:xfrm>
        <a:graphic>
          <a:graphicData uri="http://schemas.openxmlformats.org/drawingml/2006/table">
            <a:tbl>
              <a:tblPr/>
              <a:tblGrid>
                <a:gridCol w="1035050">
                  <a:extLst>
                    <a:ext uri="{9D8B030D-6E8A-4147-A177-3AD203B41FA5}">
                      <a16:colId xmlns:a16="http://schemas.microsoft.com/office/drawing/2014/main" val="2092104962"/>
                    </a:ext>
                  </a:extLst>
                </a:gridCol>
                <a:gridCol w="1035050">
                  <a:extLst>
                    <a:ext uri="{9D8B030D-6E8A-4147-A177-3AD203B41FA5}">
                      <a16:colId xmlns:a16="http://schemas.microsoft.com/office/drawing/2014/main" val="3890048495"/>
                    </a:ext>
                  </a:extLst>
                </a:gridCol>
                <a:gridCol w="1035050">
                  <a:extLst>
                    <a:ext uri="{9D8B030D-6E8A-4147-A177-3AD203B41FA5}">
                      <a16:colId xmlns:a16="http://schemas.microsoft.com/office/drawing/2014/main" val="1416687649"/>
                    </a:ext>
                  </a:extLst>
                </a:gridCol>
              </a:tblGrid>
              <a:tr h="0">
                <a:tc>
                  <a:txBody>
                    <a:bodyPr/>
                    <a:lstStyle/>
                    <a:p>
                      <a:pPr>
                        <a:buNone/>
                      </a:pPr>
                      <a:r>
                        <a:rPr lang="ca-ES" b="1">
                          <a:effectLst/>
                        </a:rPr>
                        <a:t>Progressive Enhancement</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a:effectLst/>
                        </a:rPr>
                        <a:t>Se construye una base funcional que funciona en todos los navegadores, y luego se agregan mejoras que solo funcionan en navegadores modernos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dirty="0">
                          <a:effectLst/>
                        </a:rPr>
                        <a:t>Ideal cuando quieres garantizar funcionalidad básica a todos los usuarios y mejorar la experiencia donde sea posible</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741887812"/>
                  </a:ext>
                </a:extLst>
              </a:tr>
            </a:tbl>
          </a:graphicData>
        </a:graphic>
      </p:graphicFrame>
      <p:graphicFrame>
        <p:nvGraphicFramePr>
          <p:cNvPr id="6" name="Tabla 5">
            <a:extLst>
              <a:ext uri="{FF2B5EF4-FFF2-40B4-BE49-F238E27FC236}">
                <a16:creationId xmlns:a16="http://schemas.microsoft.com/office/drawing/2014/main" id="{3D4D9AA3-B431-E936-56FC-F18BDB34F8E3}"/>
              </a:ext>
            </a:extLst>
          </p:cNvPr>
          <p:cNvGraphicFramePr>
            <a:graphicFrameLocks noGrp="1"/>
          </p:cNvGraphicFramePr>
          <p:nvPr>
            <p:extLst>
              <p:ext uri="{D42A27DB-BD31-4B8C-83A1-F6EECF244321}">
                <p14:modId xmlns:p14="http://schemas.microsoft.com/office/powerpoint/2010/main" val="1850093439"/>
              </p:ext>
            </p:extLst>
          </p:nvPr>
        </p:nvGraphicFramePr>
        <p:xfrm>
          <a:off x="175460" y="1750657"/>
          <a:ext cx="3105150" cy="479044"/>
        </p:xfrm>
        <a:graphic>
          <a:graphicData uri="http://schemas.openxmlformats.org/drawingml/2006/table">
            <a:tbl>
              <a:tblPr/>
              <a:tblGrid>
                <a:gridCol w="1035050">
                  <a:extLst>
                    <a:ext uri="{9D8B030D-6E8A-4147-A177-3AD203B41FA5}">
                      <a16:colId xmlns:a16="http://schemas.microsoft.com/office/drawing/2014/main" val="1147291765"/>
                    </a:ext>
                  </a:extLst>
                </a:gridCol>
                <a:gridCol w="1035050">
                  <a:extLst>
                    <a:ext uri="{9D8B030D-6E8A-4147-A177-3AD203B41FA5}">
                      <a16:colId xmlns:a16="http://schemas.microsoft.com/office/drawing/2014/main" val="89681135"/>
                    </a:ext>
                  </a:extLst>
                </a:gridCol>
                <a:gridCol w="1035050">
                  <a:extLst>
                    <a:ext uri="{9D8B030D-6E8A-4147-A177-3AD203B41FA5}">
                      <a16:colId xmlns:a16="http://schemas.microsoft.com/office/drawing/2014/main" val="3412798504"/>
                    </a:ext>
                  </a:extLst>
                </a:gridCol>
              </a:tblGrid>
              <a:tr h="0">
                <a:tc>
                  <a:txBody>
                    <a:bodyPr/>
                    <a:lstStyle/>
                    <a:p>
                      <a:pPr>
                        <a:buNone/>
                      </a:pPr>
                      <a:r>
                        <a:rPr lang="ca-ES" b="1">
                          <a:effectLst/>
                        </a:rPr>
                        <a:t>Feature Detection (Modernizr)</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ca-ES">
                          <a:effectLst/>
                        </a:rPr>
                        <a:t>Detecta si el navegador soporta ciertas funcionalidades antes de usarlas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es-ES" dirty="0">
                          <a:effectLst/>
                        </a:rPr>
                        <a:t>Evitar errores y aplicar mejoras solo cuando el navegador las soporte</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746287579"/>
                  </a:ext>
                </a:extLst>
              </a:tr>
            </a:tbl>
          </a:graphicData>
        </a:graphic>
      </p:graphicFrame>
    </p:spTree>
    <p:extLst>
      <p:ext uri="{BB962C8B-B14F-4D97-AF65-F5344CB8AC3E}">
        <p14:creationId xmlns:p14="http://schemas.microsoft.com/office/powerpoint/2010/main" val="252001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5AD23929-473D-4E33-284D-E17D1FD87BF9}"/>
              </a:ext>
            </a:extLst>
          </p:cNvPr>
          <p:cNvGraphicFramePr>
            <a:graphicFrameLocks noGrp="1"/>
          </p:cNvGraphicFramePr>
          <p:nvPr>
            <p:extLst>
              <p:ext uri="{D42A27DB-BD31-4B8C-83A1-F6EECF244321}">
                <p14:modId xmlns:p14="http://schemas.microsoft.com/office/powerpoint/2010/main" val="2665408283"/>
              </p:ext>
            </p:extLst>
          </p:nvPr>
        </p:nvGraphicFramePr>
        <p:xfrm>
          <a:off x="247650" y="286433"/>
          <a:ext cx="3105150" cy="479044"/>
        </p:xfrm>
        <a:graphic>
          <a:graphicData uri="http://schemas.openxmlformats.org/drawingml/2006/table">
            <a:tbl>
              <a:tblPr/>
              <a:tblGrid>
                <a:gridCol w="1035050">
                  <a:extLst>
                    <a:ext uri="{9D8B030D-6E8A-4147-A177-3AD203B41FA5}">
                      <a16:colId xmlns:a16="http://schemas.microsoft.com/office/drawing/2014/main" val="2644956326"/>
                    </a:ext>
                  </a:extLst>
                </a:gridCol>
                <a:gridCol w="1035050">
                  <a:extLst>
                    <a:ext uri="{9D8B030D-6E8A-4147-A177-3AD203B41FA5}">
                      <a16:colId xmlns:a16="http://schemas.microsoft.com/office/drawing/2014/main" val="1590786874"/>
                    </a:ext>
                  </a:extLst>
                </a:gridCol>
                <a:gridCol w="1035050">
                  <a:extLst>
                    <a:ext uri="{9D8B030D-6E8A-4147-A177-3AD203B41FA5}">
                      <a16:colId xmlns:a16="http://schemas.microsoft.com/office/drawing/2014/main" val="2524937165"/>
                    </a:ext>
                  </a:extLst>
                </a:gridCol>
              </a:tblGrid>
              <a:tr h="0">
                <a:tc>
                  <a:txBody>
                    <a:bodyPr/>
                    <a:lstStyle/>
                    <a:p>
                      <a:pPr>
                        <a:buNone/>
                      </a:pPr>
                      <a:r>
                        <a:rPr lang="ca-ES" b="1">
                          <a:effectLst/>
                        </a:rPr>
                        <a:t>CSS Feature Queries (</a:t>
                      </a:r>
                      <a:r>
                        <a:rPr lang="ca-ES" b="1">
                          <a:effectLst/>
                          <a:latin typeface="Monaspace Neon"/>
                        </a:rPr>
                        <a:t>@supports</a:t>
                      </a:r>
                      <a:r>
                        <a:rPr lang="ca-ES" b="1">
                          <a:effectLst/>
                        </a:rPr>
                        <a:t>)</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a:effectLst/>
                        </a:rPr>
                        <a:t>Permite aplicar estilos solo si el navegador soporta cierta propiedad CSS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dirty="0">
                          <a:effectLst/>
                        </a:rPr>
                        <a:t>Aplicar estilos avanzados solo donde se puedan renderizar correctamente</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1098568516"/>
                  </a:ext>
                </a:extLst>
              </a:tr>
            </a:tbl>
          </a:graphicData>
        </a:graphic>
      </p:graphicFrame>
      <p:graphicFrame>
        <p:nvGraphicFramePr>
          <p:cNvPr id="5" name="Tabla 4">
            <a:extLst>
              <a:ext uri="{FF2B5EF4-FFF2-40B4-BE49-F238E27FC236}">
                <a16:creationId xmlns:a16="http://schemas.microsoft.com/office/drawing/2014/main" id="{55F16343-7C29-8E53-0C92-24A9BD42003C}"/>
              </a:ext>
            </a:extLst>
          </p:cNvPr>
          <p:cNvGraphicFramePr>
            <a:graphicFrameLocks noGrp="1"/>
          </p:cNvGraphicFramePr>
          <p:nvPr>
            <p:extLst>
              <p:ext uri="{D42A27DB-BD31-4B8C-83A1-F6EECF244321}">
                <p14:modId xmlns:p14="http://schemas.microsoft.com/office/powerpoint/2010/main" val="3206716777"/>
              </p:ext>
            </p:extLst>
          </p:nvPr>
        </p:nvGraphicFramePr>
        <p:xfrm>
          <a:off x="247650" y="765477"/>
          <a:ext cx="3105150" cy="579755"/>
        </p:xfrm>
        <a:graphic>
          <a:graphicData uri="http://schemas.openxmlformats.org/drawingml/2006/table">
            <a:tbl>
              <a:tblPr/>
              <a:tblGrid>
                <a:gridCol w="1035050">
                  <a:extLst>
                    <a:ext uri="{9D8B030D-6E8A-4147-A177-3AD203B41FA5}">
                      <a16:colId xmlns:a16="http://schemas.microsoft.com/office/drawing/2014/main" val="1832795604"/>
                    </a:ext>
                  </a:extLst>
                </a:gridCol>
                <a:gridCol w="1035050">
                  <a:extLst>
                    <a:ext uri="{9D8B030D-6E8A-4147-A177-3AD203B41FA5}">
                      <a16:colId xmlns:a16="http://schemas.microsoft.com/office/drawing/2014/main" val="3033399808"/>
                    </a:ext>
                  </a:extLst>
                </a:gridCol>
                <a:gridCol w="1035050">
                  <a:extLst>
                    <a:ext uri="{9D8B030D-6E8A-4147-A177-3AD203B41FA5}">
                      <a16:colId xmlns:a16="http://schemas.microsoft.com/office/drawing/2014/main" val="2119102626"/>
                    </a:ext>
                  </a:extLst>
                </a:gridCol>
              </a:tblGrid>
              <a:tr h="0">
                <a:tc>
                  <a:txBody>
                    <a:bodyPr/>
                    <a:lstStyle/>
                    <a:p>
                      <a:pPr>
                        <a:buNone/>
                      </a:pPr>
                      <a:r>
                        <a:rPr lang="ca-ES" b="1">
                          <a:effectLst/>
                        </a:rPr>
                        <a:t>Autoprefixer</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ca-ES">
                          <a:effectLst/>
                        </a:rPr>
                        <a:t>Inserta automáticamente prefijos de proveedor (vendor prefixes) en CSS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es-ES" dirty="0">
                          <a:effectLst/>
                        </a:rPr>
                        <a:t>Ahorrar tiempo y garantizar compatibilidad con navegadores que requieren prefijos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990338096"/>
                  </a:ext>
                </a:extLst>
              </a:tr>
            </a:tbl>
          </a:graphicData>
        </a:graphic>
      </p:graphicFrame>
      <p:graphicFrame>
        <p:nvGraphicFramePr>
          <p:cNvPr id="6" name="Tabla 5">
            <a:extLst>
              <a:ext uri="{FF2B5EF4-FFF2-40B4-BE49-F238E27FC236}">
                <a16:creationId xmlns:a16="http://schemas.microsoft.com/office/drawing/2014/main" id="{306443CC-CEB3-9B0B-FFAC-664781DE9FFE}"/>
              </a:ext>
            </a:extLst>
          </p:cNvPr>
          <p:cNvGraphicFramePr>
            <a:graphicFrameLocks noGrp="1"/>
          </p:cNvGraphicFramePr>
          <p:nvPr>
            <p:extLst>
              <p:ext uri="{D42A27DB-BD31-4B8C-83A1-F6EECF244321}">
                <p14:modId xmlns:p14="http://schemas.microsoft.com/office/powerpoint/2010/main" val="2021511832"/>
              </p:ext>
            </p:extLst>
          </p:nvPr>
        </p:nvGraphicFramePr>
        <p:xfrm>
          <a:off x="247650" y="1345232"/>
          <a:ext cx="3105150" cy="579755"/>
        </p:xfrm>
        <a:graphic>
          <a:graphicData uri="http://schemas.openxmlformats.org/drawingml/2006/table">
            <a:tbl>
              <a:tblPr/>
              <a:tblGrid>
                <a:gridCol w="1035050">
                  <a:extLst>
                    <a:ext uri="{9D8B030D-6E8A-4147-A177-3AD203B41FA5}">
                      <a16:colId xmlns:a16="http://schemas.microsoft.com/office/drawing/2014/main" val="718592243"/>
                    </a:ext>
                  </a:extLst>
                </a:gridCol>
                <a:gridCol w="1035050">
                  <a:extLst>
                    <a:ext uri="{9D8B030D-6E8A-4147-A177-3AD203B41FA5}">
                      <a16:colId xmlns:a16="http://schemas.microsoft.com/office/drawing/2014/main" val="337629909"/>
                    </a:ext>
                  </a:extLst>
                </a:gridCol>
                <a:gridCol w="1035050">
                  <a:extLst>
                    <a:ext uri="{9D8B030D-6E8A-4147-A177-3AD203B41FA5}">
                      <a16:colId xmlns:a16="http://schemas.microsoft.com/office/drawing/2014/main" val="2385844575"/>
                    </a:ext>
                  </a:extLst>
                </a:gridCol>
              </a:tblGrid>
              <a:tr h="0">
                <a:tc>
                  <a:txBody>
                    <a:bodyPr/>
                    <a:lstStyle/>
                    <a:p>
                      <a:pPr>
                        <a:buNone/>
                      </a:pPr>
                      <a:r>
                        <a:rPr lang="ca-ES" b="1">
                          <a:effectLst/>
                        </a:rPr>
                        <a:t>Comprobar compatibilidad (caniuse.com)</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a:effectLst/>
                        </a:rPr>
                        <a:t>Verificar si un navegador soporta una propiedad o API antes de usarla</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dirty="0">
                          <a:effectLst/>
                        </a:rPr>
                        <a:t>Planificación y desarrollo de funcionalidades modernas con seguridad</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3692548674"/>
                  </a:ext>
                </a:extLst>
              </a:tr>
            </a:tbl>
          </a:graphicData>
        </a:graphic>
      </p:graphicFrame>
    </p:spTree>
    <p:extLst>
      <p:ext uri="{BB962C8B-B14F-4D97-AF65-F5344CB8AC3E}">
        <p14:creationId xmlns:p14="http://schemas.microsoft.com/office/powerpoint/2010/main" val="7263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BD1A9-7D21-5555-DF32-5EFC6022175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434D8DA2-A4A1-2CC0-0A99-711209344F45}"/>
              </a:ext>
            </a:extLst>
          </p:cNvPr>
          <p:cNvSpPr txBox="1"/>
          <p:nvPr/>
        </p:nvSpPr>
        <p:spPr>
          <a:xfrm>
            <a:off x="173905" y="98825"/>
            <a:ext cx="3305628" cy="1446550"/>
          </a:xfrm>
          <a:prstGeom prst="rect">
            <a:avLst/>
          </a:prstGeom>
          <a:noFill/>
          <a:ln>
            <a:solidFill>
              <a:schemeClr val="bg1"/>
            </a:solidFill>
          </a:ln>
        </p:spPr>
        <p:txBody>
          <a:bodyPr wrap="square" rtlCol="0">
            <a:spAutoFit/>
          </a:bodyPr>
          <a:lstStyle/>
          <a:p>
            <a:r>
              <a:rPr lang="ca-ES" sz="1100" b="1" dirty="0" err="1"/>
              <a:t>Responsive</a:t>
            </a:r>
            <a:r>
              <a:rPr lang="ca-ES" sz="1100" b="1" dirty="0"/>
              <a:t> &amp; Mobile-</a:t>
            </a:r>
            <a:r>
              <a:rPr lang="ca-ES" sz="1100" b="1" dirty="0" err="1"/>
              <a:t>first</a:t>
            </a:r>
            <a:endParaRPr lang="ca-ES" sz="1100" dirty="0"/>
          </a:p>
          <a:p>
            <a:r>
              <a:rPr lang="ca-ES" sz="1100" b="1" dirty="0" err="1"/>
              <a:t>Responsive</a:t>
            </a:r>
            <a:r>
              <a:rPr lang="ca-ES" sz="1100" b="1" dirty="0"/>
              <a:t>:</a:t>
            </a:r>
            <a:r>
              <a:rPr lang="ca-ES" sz="1100" dirty="0"/>
              <a:t> </a:t>
            </a:r>
            <a:r>
              <a:rPr lang="ca-ES" sz="1100" dirty="0" err="1"/>
              <a:t>layout</a:t>
            </a:r>
            <a:r>
              <a:rPr lang="ca-ES" sz="1100" dirty="0"/>
              <a:t> </a:t>
            </a:r>
            <a:r>
              <a:rPr lang="ca-ES" sz="1100" dirty="0" err="1"/>
              <a:t>fluido</a:t>
            </a:r>
            <a:r>
              <a:rPr lang="ca-ES" sz="1100" dirty="0"/>
              <a:t> que se adapta </a:t>
            </a:r>
            <a:r>
              <a:rPr lang="ca-ES" sz="1100" dirty="0" err="1"/>
              <a:t>según</a:t>
            </a:r>
            <a:r>
              <a:rPr lang="ca-ES" sz="1100" dirty="0"/>
              <a:t> </a:t>
            </a:r>
            <a:r>
              <a:rPr lang="ca-ES" sz="1100" dirty="0" err="1"/>
              <a:t>media</a:t>
            </a:r>
            <a:r>
              <a:rPr lang="ca-ES" sz="1100" dirty="0"/>
              <a:t> </a:t>
            </a:r>
            <a:r>
              <a:rPr lang="ca-ES" sz="1100" dirty="0" err="1"/>
              <a:t>queries</a:t>
            </a:r>
            <a:r>
              <a:rPr lang="ca-ES" sz="1100" dirty="0"/>
              <a:t>.</a:t>
            </a:r>
          </a:p>
          <a:p>
            <a:r>
              <a:rPr lang="ca-ES" sz="1100" b="1" dirty="0"/>
              <a:t>Mobile-</a:t>
            </a:r>
            <a:r>
              <a:rPr lang="ca-ES" sz="1100" b="1" dirty="0" err="1"/>
              <a:t>first</a:t>
            </a:r>
            <a:r>
              <a:rPr lang="ca-ES" sz="1100" b="1" dirty="0"/>
              <a:t>:</a:t>
            </a:r>
            <a:r>
              <a:rPr lang="ca-ES" sz="1100" dirty="0"/>
              <a:t> definir </a:t>
            </a:r>
            <a:r>
              <a:rPr lang="ca-ES" sz="1100" dirty="0" err="1"/>
              <a:t>estilos</a:t>
            </a:r>
            <a:r>
              <a:rPr lang="ca-ES" sz="1100" dirty="0"/>
              <a:t> base para </a:t>
            </a:r>
            <a:r>
              <a:rPr lang="ca-ES" sz="1100" dirty="0" err="1"/>
              <a:t>móviles</a:t>
            </a:r>
            <a:r>
              <a:rPr lang="ca-ES" sz="1100" dirty="0"/>
              <a:t> y agregar </a:t>
            </a:r>
            <a:r>
              <a:rPr lang="ca-ES" sz="1100" dirty="0" err="1"/>
              <a:t>mejoras</a:t>
            </a:r>
            <a:r>
              <a:rPr lang="ca-ES" sz="1100" dirty="0"/>
              <a:t> para </a:t>
            </a:r>
            <a:r>
              <a:rPr lang="ca-ES" sz="1100" dirty="0" err="1"/>
              <a:t>pantallas</a:t>
            </a:r>
            <a:r>
              <a:rPr lang="ca-ES" sz="1100" dirty="0"/>
              <a:t> </a:t>
            </a:r>
            <a:r>
              <a:rPr lang="ca-ES" sz="1100" dirty="0" err="1"/>
              <a:t>mayores</a:t>
            </a:r>
            <a:r>
              <a:rPr lang="ca-ES" sz="1100" dirty="0"/>
              <a:t>.</a:t>
            </a:r>
          </a:p>
          <a:p>
            <a:r>
              <a:rPr lang="ca-ES" sz="1100" b="1" dirty="0" err="1"/>
              <a:t>Adaptive</a:t>
            </a:r>
            <a:r>
              <a:rPr lang="ca-ES" sz="1100" b="1" dirty="0"/>
              <a:t>:</a:t>
            </a:r>
            <a:r>
              <a:rPr lang="ca-ES" sz="1100" dirty="0"/>
              <a:t> </a:t>
            </a:r>
            <a:r>
              <a:rPr lang="ca-ES" sz="1100" dirty="0" err="1"/>
              <a:t>layouts</a:t>
            </a:r>
            <a:r>
              <a:rPr lang="ca-ES" sz="1100" dirty="0"/>
              <a:t> </a:t>
            </a:r>
            <a:r>
              <a:rPr lang="ca-ES" sz="1100" dirty="0" err="1"/>
              <a:t>predefinidos</a:t>
            </a:r>
            <a:r>
              <a:rPr lang="ca-ES" sz="1100" dirty="0"/>
              <a:t> </a:t>
            </a:r>
            <a:r>
              <a:rPr lang="ca-ES" sz="1100" dirty="0" err="1"/>
              <a:t>según</a:t>
            </a:r>
            <a:r>
              <a:rPr lang="ca-ES" sz="1100" dirty="0"/>
              <a:t> </a:t>
            </a:r>
            <a:r>
              <a:rPr lang="ca-ES" sz="1100" dirty="0" err="1"/>
              <a:t>dispositivo</a:t>
            </a:r>
            <a:r>
              <a:rPr lang="ca-ES" sz="1100" dirty="0"/>
              <a:t> (</a:t>
            </a:r>
            <a:r>
              <a:rPr lang="ca-ES" sz="1100" dirty="0" err="1"/>
              <a:t>user</a:t>
            </a:r>
            <a:r>
              <a:rPr lang="ca-ES" sz="1100" dirty="0"/>
              <a:t> agent)</a:t>
            </a:r>
          </a:p>
          <a:p>
            <a:endParaRPr lang="es-ES" sz="1100" dirty="0"/>
          </a:p>
        </p:txBody>
      </p:sp>
    </p:spTree>
    <p:extLst>
      <p:ext uri="{BB962C8B-B14F-4D97-AF65-F5344CB8AC3E}">
        <p14:creationId xmlns:p14="http://schemas.microsoft.com/office/powerpoint/2010/main" val="551293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6C6D0-6F47-DE76-6FF5-5298805C5B8C}"/>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9802879-1F69-547E-127A-CA99042EFCA4}"/>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ca-ES" sz="1100" b="1" dirty="0" err="1"/>
              <a:t>Hiding</a:t>
            </a:r>
            <a:r>
              <a:rPr lang="ca-ES" sz="1100" b="1" dirty="0"/>
              <a:t> content (a11y)</a:t>
            </a:r>
            <a:endParaRPr lang="ca-ES" sz="1100" dirty="0"/>
          </a:p>
          <a:p>
            <a:r>
              <a:rPr lang="ca-ES" sz="1100" dirty="0"/>
              <a:t>width:0;height:0</a:t>
            </a:r>
          </a:p>
          <a:p>
            <a:r>
              <a:rPr lang="ca-ES" sz="1100" dirty="0" err="1"/>
              <a:t>position:absolute</a:t>
            </a:r>
            <a:r>
              <a:rPr lang="ca-ES" sz="1100" dirty="0"/>
              <a:t>; </a:t>
            </a:r>
            <a:r>
              <a:rPr lang="ca-ES" sz="1100" dirty="0" err="1"/>
              <a:t>left</a:t>
            </a:r>
            <a:r>
              <a:rPr lang="ca-ES" sz="1100" dirty="0"/>
              <a:t>:-99999px</a:t>
            </a:r>
          </a:p>
          <a:p>
            <a:r>
              <a:rPr lang="ca-ES" sz="1100" dirty="0"/>
              <a:t>text-</a:t>
            </a:r>
            <a:r>
              <a:rPr lang="ca-ES" sz="1100" dirty="0" err="1"/>
              <a:t>indent</a:t>
            </a:r>
            <a:r>
              <a:rPr lang="ca-ES" sz="1100" dirty="0"/>
              <a:t>:-9999px (para </a:t>
            </a:r>
            <a:r>
              <a:rPr lang="ca-ES" sz="1100" dirty="0" err="1"/>
              <a:t>texto</a:t>
            </a:r>
            <a:r>
              <a:rPr lang="ca-ES" sz="1100" dirty="0"/>
              <a:t>)</a:t>
            </a:r>
          </a:p>
          <a:p>
            <a:r>
              <a:rPr lang="ca-ES" sz="1100" dirty="0"/>
              <a:t>WAI-ARIA y meta </a:t>
            </a:r>
            <a:r>
              <a:rPr lang="ca-ES" sz="1100" dirty="0" err="1"/>
              <a:t>tags</a:t>
            </a:r>
            <a:r>
              <a:rPr lang="ca-ES" sz="1100" dirty="0"/>
              <a:t> para </a:t>
            </a:r>
            <a:r>
              <a:rPr lang="ca-ES" sz="1100" dirty="0" err="1"/>
              <a:t>accesibilidad</a:t>
            </a:r>
            <a:endParaRPr lang="ca-ES" sz="1100" dirty="0"/>
          </a:p>
          <a:p>
            <a:endParaRPr lang="es-ES" sz="1100" dirty="0"/>
          </a:p>
        </p:txBody>
      </p:sp>
    </p:spTree>
    <p:extLst>
      <p:ext uri="{BB962C8B-B14F-4D97-AF65-F5344CB8AC3E}">
        <p14:creationId xmlns:p14="http://schemas.microsoft.com/office/powerpoint/2010/main" val="392952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67BB8-1647-996E-3B98-82BA9B4E5DF6}"/>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0747BB71-14D1-3E71-91FE-283D3346F33E}"/>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es-ES" sz="1100" b="1" dirty="0" err="1"/>
              <a:t>Flexbox</a:t>
            </a:r>
            <a:r>
              <a:rPr lang="es-ES" sz="1100" b="1" dirty="0"/>
              <a:t> vs </a:t>
            </a:r>
            <a:r>
              <a:rPr lang="es-ES" sz="1100" b="1" dirty="0" err="1"/>
              <a:t>Grid</a:t>
            </a:r>
            <a:endParaRPr lang="es-ES" sz="1100" dirty="0"/>
          </a:p>
          <a:p>
            <a:r>
              <a:rPr lang="es-ES" sz="1100" dirty="0"/>
              <a:t>Flex: 1D </a:t>
            </a:r>
            <a:r>
              <a:rPr lang="es-ES" sz="1100" dirty="0" err="1"/>
              <a:t>layouts</a:t>
            </a:r>
            <a:r>
              <a:rPr lang="es-ES" sz="1100" dirty="0"/>
              <a:t> (horizontal o vertical)</a:t>
            </a:r>
          </a:p>
          <a:p>
            <a:r>
              <a:rPr lang="es-ES" sz="1100" dirty="0" err="1"/>
              <a:t>Grid</a:t>
            </a:r>
            <a:r>
              <a:rPr lang="es-ES" sz="1100" dirty="0"/>
              <a:t>: 2D </a:t>
            </a:r>
            <a:r>
              <a:rPr lang="es-ES" sz="1100" dirty="0" err="1"/>
              <a:t>layouts</a:t>
            </a:r>
            <a:r>
              <a:rPr lang="es-ES" sz="1100" dirty="0"/>
              <a:t> (filas y columnas)</a:t>
            </a:r>
          </a:p>
          <a:p>
            <a:r>
              <a:rPr lang="es-ES" sz="1100" dirty="0" err="1"/>
              <a:t>Grid</a:t>
            </a:r>
            <a:r>
              <a:rPr lang="es-ES" sz="1100" dirty="0"/>
              <a:t> es más intuitivo, Flex tiene amplio soporte y casos de uso frecuentes.</a:t>
            </a:r>
          </a:p>
          <a:p>
            <a:endParaRPr lang="es-ES" sz="1100" dirty="0"/>
          </a:p>
        </p:txBody>
      </p:sp>
    </p:spTree>
    <p:extLst>
      <p:ext uri="{BB962C8B-B14F-4D97-AF65-F5344CB8AC3E}">
        <p14:creationId xmlns:p14="http://schemas.microsoft.com/office/powerpoint/2010/main" val="8324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AD0AA-28F2-DE0C-0A6B-6A022845825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DAA871C4-B4A2-314A-AEC5-40007CAFFA15}"/>
              </a:ext>
            </a:extLst>
          </p:cNvPr>
          <p:cNvSpPr txBox="1"/>
          <p:nvPr/>
        </p:nvSpPr>
        <p:spPr>
          <a:xfrm>
            <a:off x="173905" y="98825"/>
            <a:ext cx="3305628" cy="938719"/>
          </a:xfrm>
          <a:prstGeom prst="rect">
            <a:avLst/>
          </a:prstGeom>
          <a:noFill/>
          <a:ln>
            <a:solidFill>
              <a:schemeClr val="bg1"/>
            </a:solidFill>
          </a:ln>
        </p:spPr>
        <p:txBody>
          <a:bodyPr wrap="square" rtlCol="0">
            <a:spAutoFit/>
          </a:bodyPr>
          <a:lstStyle/>
          <a:p>
            <a:r>
              <a:rPr lang="ca-ES" sz="1100" b="1" dirty="0"/>
              <a:t>Box Model &amp; Box-</a:t>
            </a:r>
            <a:r>
              <a:rPr lang="ca-ES" sz="1100" b="1" dirty="0" err="1"/>
              <a:t>sizing</a:t>
            </a:r>
            <a:endParaRPr lang="ca-ES" sz="1100" dirty="0"/>
          </a:p>
          <a:p>
            <a:r>
              <a:rPr lang="ca-ES" sz="1100" dirty="0"/>
              <a:t>Box: content + </a:t>
            </a:r>
            <a:r>
              <a:rPr lang="ca-ES" sz="1100" dirty="0" err="1"/>
              <a:t>padding</a:t>
            </a:r>
            <a:r>
              <a:rPr lang="ca-ES" sz="1100" dirty="0"/>
              <a:t> + border + </a:t>
            </a:r>
            <a:r>
              <a:rPr lang="ca-ES" sz="1100" dirty="0" err="1"/>
              <a:t>margin</a:t>
            </a:r>
            <a:endParaRPr lang="ca-ES" sz="1100" dirty="0"/>
          </a:p>
          <a:p>
            <a:r>
              <a:rPr lang="ca-ES" sz="1100" dirty="0"/>
              <a:t>box-</a:t>
            </a:r>
            <a:r>
              <a:rPr lang="ca-ES" sz="1100" dirty="0" err="1"/>
              <a:t>sizing</a:t>
            </a:r>
            <a:r>
              <a:rPr lang="ca-ES" sz="1100" dirty="0"/>
              <a:t>: border-box → </a:t>
            </a:r>
            <a:r>
              <a:rPr lang="ca-ES" sz="1100" dirty="0" err="1"/>
              <a:t>ancho</a:t>
            </a:r>
            <a:r>
              <a:rPr lang="ca-ES" sz="1100" dirty="0"/>
              <a:t> y alto </a:t>
            </a:r>
            <a:r>
              <a:rPr lang="ca-ES" sz="1100" dirty="0" err="1"/>
              <a:t>incluyen</a:t>
            </a:r>
            <a:r>
              <a:rPr lang="ca-ES" sz="1100" dirty="0"/>
              <a:t> </a:t>
            </a:r>
            <a:r>
              <a:rPr lang="ca-ES" sz="1100" dirty="0" err="1"/>
              <a:t>padding</a:t>
            </a:r>
            <a:r>
              <a:rPr lang="ca-ES" sz="1100" dirty="0"/>
              <a:t> y </a:t>
            </a:r>
            <a:r>
              <a:rPr lang="ca-ES" sz="1100" dirty="0" err="1"/>
              <a:t>borde</a:t>
            </a:r>
            <a:r>
              <a:rPr lang="ca-ES" sz="1100" dirty="0"/>
              <a:t>, facilita </a:t>
            </a:r>
            <a:r>
              <a:rPr lang="ca-ES" sz="1100" dirty="0" err="1"/>
              <a:t>layouts</a:t>
            </a:r>
            <a:r>
              <a:rPr lang="ca-ES" sz="1100" dirty="0"/>
              <a:t> precisos.</a:t>
            </a:r>
          </a:p>
          <a:p>
            <a:endParaRPr lang="es-ES" sz="1100" dirty="0"/>
          </a:p>
        </p:txBody>
      </p:sp>
    </p:spTree>
    <p:extLst>
      <p:ext uri="{BB962C8B-B14F-4D97-AF65-F5344CB8AC3E}">
        <p14:creationId xmlns:p14="http://schemas.microsoft.com/office/powerpoint/2010/main" val="156885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C43B9-9F6A-27C4-83CA-F28A16FB418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79EEA4F-56A8-16B7-62A3-C907E4055BA7}"/>
              </a:ext>
            </a:extLst>
          </p:cNvPr>
          <p:cNvSpPr txBox="1"/>
          <p:nvPr/>
        </p:nvSpPr>
        <p:spPr>
          <a:xfrm>
            <a:off x="173905" y="98825"/>
            <a:ext cx="3305628" cy="1446550"/>
          </a:xfrm>
          <a:prstGeom prst="rect">
            <a:avLst/>
          </a:prstGeom>
          <a:noFill/>
          <a:ln>
            <a:solidFill>
              <a:schemeClr val="bg1"/>
            </a:solidFill>
          </a:ln>
        </p:spPr>
        <p:txBody>
          <a:bodyPr wrap="square" rtlCol="0">
            <a:spAutoFit/>
          </a:bodyPr>
          <a:lstStyle/>
          <a:p>
            <a:r>
              <a:rPr lang="ca-ES" sz="1100" b="1" dirty="0"/>
              <a:t>Box Model</a:t>
            </a:r>
          </a:p>
          <a:p>
            <a:r>
              <a:rPr lang="ca-ES" sz="1100" dirty="0"/>
              <a:t>Cada </a:t>
            </a:r>
            <a:r>
              <a:rPr lang="ca-ES" sz="1100" dirty="0" err="1"/>
              <a:t>elemento</a:t>
            </a:r>
            <a:r>
              <a:rPr lang="ca-ES" sz="1100" dirty="0"/>
              <a:t> HTML se </a:t>
            </a:r>
            <a:r>
              <a:rPr lang="ca-ES" sz="1100" dirty="0" err="1"/>
              <a:t>compone</a:t>
            </a:r>
            <a:r>
              <a:rPr lang="ca-ES" sz="1100" dirty="0"/>
              <a:t> de </a:t>
            </a:r>
            <a:r>
              <a:rPr lang="ca-ES" sz="1100" dirty="0" err="1"/>
              <a:t>cuatro</a:t>
            </a:r>
            <a:r>
              <a:rPr lang="ca-ES" sz="1100" dirty="0"/>
              <a:t> capes.</a:t>
            </a:r>
          </a:p>
          <a:p>
            <a:endParaRPr lang="ca-ES" sz="1100" b="1" dirty="0"/>
          </a:p>
          <a:p>
            <a:pPr marL="171450" indent="-171450">
              <a:buFont typeface="Arial" panose="020B0604020202020204" pitchFamily="34" charset="0"/>
              <a:buChar char="•"/>
            </a:pPr>
            <a:r>
              <a:rPr lang="es-ES" sz="1100" dirty="0" err="1"/>
              <a:t>width</a:t>
            </a:r>
            <a:r>
              <a:rPr lang="es-ES" sz="1100" dirty="0"/>
              <a:t> y </a:t>
            </a:r>
            <a:r>
              <a:rPr lang="es-ES" sz="1100" dirty="0" err="1"/>
              <a:t>height</a:t>
            </a:r>
            <a:r>
              <a:rPr lang="es-ES" sz="1100" dirty="0"/>
              <a:t> afectan solo el </a:t>
            </a:r>
            <a:r>
              <a:rPr lang="es-ES" sz="1100" b="1" dirty="0" err="1"/>
              <a:t>content</a:t>
            </a:r>
            <a:r>
              <a:rPr lang="es-ES" sz="1100" dirty="0"/>
              <a:t> por defecto.</a:t>
            </a:r>
          </a:p>
          <a:p>
            <a:pPr marL="171450" indent="-171450">
              <a:buFont typeface="Arial" panose="020B0604020202020204" pitchFamily="34" charset="0"/>
              <a:buChar char="•"/>
            </a:pPr>
            <a:r>
              <a:rPr lang="es-ES" sz="1100" dirty="0"/>
              <a:t>Para incluir </a:t>
            </a:r>
            <a:r>
              <a:rPr lang="es-ES" sz="1100" b="1" dirty="0" err="1"/>
              <a:t>padding</a:t>
            </a:r>
            <a:r>
              <a:rPr lang="es-ES" sz="1100" dirty="0"/>
              <a:t> y </a:t>
            </a:r>
            <a:r>
              <a:rPr lang="es-ES" sz="1100" b="1" dirty="0" err="1"/>
              <a:t>border</a:t>
            </a:r>
            <a:r>
              <a:rPr lang="es-ES" sz="1100" dirty="0"/>
              <a:t> dentro del ancho total: box-</a:t>
            </a:r>
            <a:r>
              <a:rPr lang="es-ES" sz="1100" dirty="0" err="1"/>
              <a:t>sizing</a:t>
            </a:r>
            <a:r>
              <a:rPr lang="es-ES" sz="1100" dirty="0"/>
              <a:t>: </a:t>
            </a:r>
            <a:r>
              <a:rPr lang="es-ES" sz="1100" dirty="0" err="1"/>
              <a:t>border</a:t>
            </a:r>
            <a:r>
              <a:rPr lang="es-ES" sz="1100" dirty="0"/>
              <a:t>-box;</a:t>
            </a:r>
          </a:p>
          <a:p>
            <a:endParaRPr lang="ca-ES" sz="1100" b="1" dirty="0"/>
          </a:p>
        </p:txBody>
      </p:sp>
    </p:spTree>
    <p:extLst>
      <p:ext uri="{BB962C8B-B14F-4D97-AF65-F5344CB8AC3E}">
        <p14:creationId xmlns:p14="http://schemas.microsoft.com/office/powerpoint/2010/main" val="273708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6B15-8E12-664E-536C-A543690D6876}"/>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7D68A36-1FB7-76CF-68E9-533CC5F827E9}"/>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en-US" sz="1100" b="1" dirty="0"/>
              <a:t>Display Property</a:t>
            </a:r>
            <a:endParaRPr lang="en-US" sz="1100" dirty="0"/>
          </a:p>
          <a:p>
            <a:r>
              <a:rPr lang="en-US" sz="1100" dirty="0"/>
              <a:t>none, block, inline, inline-block, flex, grid, table, list-item</a:t>
            </a:r>
          </a:p>
          <a:p>
            <a:r>
              <a:rPr lang="en-US" sz="1100" dirty="0" err="1"/>
              <a:t>Diferencias</a:t>
            </a:r>
            <a:r>
              <a:rPr lang="en-US" sz="1100" dirty="0"/>
              <a:t> entre inline, inline-block y block: ancho, alto, </a:t>
            </a:r>
            <a:r>
              <a:rPr lang="en-US" sz="1100" dirty="0" err="1"/>
              <a:t>alineación</a:t>
            </a:r>
            <a:r>
              <a:rPr lang="en-US" sz="1100" dirty="0"/>
              <a:t> y </a:t>
            </a:r>
            <a:r>
              <a:rPr lang="en-US" sz="1100" dirty="0" err="1"/>
              <a:t>margen</a:t>
            </a:r>
            <a:r>
              <a:rPr lang="en-US" sz="1100" dirty="0"/>
              <a:t> </a:t>
            </a:r>
            <a:r>
              <a:rPr lang="en-US" sz="1100" dirty="0" err="1"/>
              <a:t>respetado</a:t>
            </a:r>
            <a:r>
              <a:rPr lang="en-US" sz="1100" dirty="0"/>
              <a:t>.</a:t>
            </a:r>
          </a:p>
          <a:p>
            <a:endParaRPr lang="es-ES" sz="1100" dirty="0"/>
          </a:p>
        </p:txBody>
      </p:sp>
    </p:spTree>
    <p:extLst>
      <p:ext uri="{BB962C8B-B14F-4D97-AF65-F5344CB8AC3E}">
        <p14:creationId xmlns:p14="http://schemas.microsoft.com/office/powerpoint/2010/main" val="964582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21421-2C2E-AB6C-9F9A-48E5C8AEF442}"/>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4815F0A7-2434-910A-CE64-D684ACAEFD22}"/>
              </a:ext>
            </a:extLst>
          </p:cNvPr>
          <p:cNvSpPr txBox="1"/>
          <p:nvPr/>
        </p:nvSpPr>
        <p:spPr>
          <a:xfrm>
            <a:off x="173905" y="98825"/>
            <a:ext cx="3305628" cy="430887"/>
          </a:xfrm>
          <a:prstGeom prst="rect">
            <a:avLst/>
          </a:prstGeom>
          <a:noFill/>
          <a:ln>
            <a:solidFill>
              <a:schemeClr val="bg1"/>
            </a:solidFill>
          </a:ln>
        </p:spPr>
        <p:txBody>
          <a:bodyPr wrap="square" rtlCol="0">
            <a:spAutoFit/>
          </a:bodyPr>
          <a:lstStyle/>
          <a:p>
            <a:r>
              <a:rPr lang="es-ES" sz="1100" b="1" dirty="0"/>
              <a:t>Propiedades de posición y diferencias:</a:t>
            </a:r>
          </a:p>
          <a:p>
            <a:endParaRPr lang="es-ES" sz="1100" dirty="0"/>
          </a:p>
        </p:txBody>
      </p:sp>
      <p:sp>
        <p:nvSpPr>
          <p:cNvPr id="32" name="CuadroTexto 31">
            <a:extLst>
              <a:ext uri="{FF2B5EF4-FFF2-40B4-BE49-F238E27FC236}">
                <a16:creationId xmlns:a16="http://schemas.microsoft.com/office/drawing/2014/main" id="{3C90D5E6-B109-4256-C166-501E9B7BE80F}"/>
              </a:ext>
            </a:extLst>
          </p:cNvPr>
          <p:cNvSpPr txBox="1"/>
          <p:nvPr/>
        </p:nvSpPr>
        <p:spPr>
          <a:xfrm>
            <a:off x="120917" y="399522"/>
            <a:ext cx="3401929" cy="1785104"/>
          </a:xfrm>
          <a:prstGeom prst="rect">
            <a:avLst/>
          </a:prstGeom>
          <a:noFill/>
        </p:spPr>
        <p:txBody>
          <a:bodyPr wrap="square">
            <a:spAutoFit/>
          </a:bodyPr>
          <a:lstStyle/>
          <a:p>
            <a:r>
              <a:rPr lang="ca-ES" sz="1100" dirty="0" err="1"/>
              <a:t>Static</a:t>
            </a:r>
            <a:r>
              <a:rPr lang="ca-ES" sz="1100" dirty="0"/>
              <a:t>: Por </a:t>
            </a:r>
            <a:r>
              <a:rPr lang="ca-ES" sz="1100" dirty="0" err="1"/>
              <a:t>defecto</a:t>
            </a:r>
            <a:r>
              <a:rPr lang="ca-ES" sz="1100" dirty="0"/>
              <a:t>. </a:t>
            </a:r>
            <a:r>
              <a:rPr lang="es-ES" sz="1100" dirty="0"/>
              <a:t>sigue el flujo normal del documento. </a:t>
            </a:r>
            <a:r>
              <a:rPr lang="ca-ES" sz="1100" dirty="0"/>
              <a:t>top, </a:t>
            </a:r>
            <a:r>
              <a:rPr lang="ca-ES" sz="1100" dirty="0" err="1"/>
              <a:t>left</a:t>
            </a:r>
            <a:r>
              <a:rPr lang="ca-ES" sz="1100" dirty="0"/>
              <a:t>, z-</a:t>
            </a:r>
            <a:r>
              <a:rPr lang="ca-ES" sz="1100" dirty="0" err="1"/>
              <a:t>index</a:t>
            </a:r>
            <a:r>
              <a:rPr lang="ca-ES" sz="1100" dirty="0"/>
              <a:t> no </a:t>
            </a:r>
            <a:r>
              <a:rPr lang="ca-ES" sz="1100" dirty="0" err="1"/>
              <a:t>aplican</a:t>
            </a:r>
            <a:r>
              <a:rPr lang="ca-ES" sz="1100" dirty="0"/>
              <a:t>. </a:t>
            </a:r>
          </a:p>
          <a:p>
            <a:r>
              <a:rPr lang="ca-ES" sz="1100" dirty="0" err="1"/>
              <a:t>Relative</a:t>
            </a:r>
            <a:r>
              <a:rPr lang="ca-ES" sz="1100" dirty="0"/>
              <a:t>: </a:t>
            </a:r>
            <a:r>
              <a:rPr lang="es-ES" sz="1100" dirty="0"/>
              <a:t>Relativo a su posición original; se mueve con top, </a:t>
            </a:r>
            <a:r>
              <a:rPr lang="es-ES" sz="1100" dirty="0" err="1"/>
              <a:t>left</a:t>
            </a:r>
            <a:r>
              <a:rPr lang="es-ES" sz="1100" dirty="0"/>
              <a:t>, etc.</a:t>
            </a:r>
          </a:p>
          <a:p>
            <a:r>
              <a:rPr lang="ca-ES" sz="1100" dirty="0" err="1"/>
              <a:t>Absolute</a:t>
            </a:r>
            <a:r>
              <a:rPr lang="ca-ES" sz="1100" dirty="0"/>
              <a:t>: </a:t>
            </a:r>
            <a:r>
              <a:rPr lang="es-ES" sz="1100" dirty="0"/>
              <a:t>Relativo al primer padre posicionado (no estático); sale del flujo normal.</a:t>
            </a:r>
          </a:p>
          <a:p>
            <a:r>
              <a:rPr lang="es-ES" sz="1100" dirty="0" err="1"/>
              <a:t>Fixed</a:t>
            </a:r>
            <a:r>
              <a:rPr lang="es-ES" sz="1100" dirty="0"/>
              <a:t>: Fijo respecto a la ventana; no se mueve al hacer </a:t>
            </a:r>
            <a:r>
              <a:rPr lang="es-ES" sz="1100" dirty="0" err="1"/>
              <a:t>scroll</a:t>
            </a:r>
            <a:r>
              <a:rPr lang="es-ES" sz="1100" dirty="0"/>
              <a:t>.</a:t>
            </a:r>
          </a:p>
          <a:p>
            <a:r>
              <a:rPr lang="es-ES" sz="1100" dirty="0" err="1"/>
              <a:t>Sticky</a:t>
            </a:r>
            <a:r>
              <a:rPr lang="es-ES" sz="1100" dirty="0"/>
              <a:t>: Se comporta como relative hasta que se alcanza un punto de </a:t>
            </a:r>
            <a:r>
              <a:rPr lang="es-ES" sz="1100" dirty="0" err="1"/>
              <a:t>scroll</a:t>
            </a:r>
            <a:r>
              <a:rPr lang="es-ES" sz="1100" dirty="0"/>
              <a:t>, luego se fija como </a:t>
            </a:r>
            <a:r>
              <a:rPr lang="es-ES" sz="1100" dirty="0" err="1"/>
              <a:t>fixed</a:t>
            </a:r>
            <a:r>
              <a:rPr lang="es-ES" sz="1100" dirty="0"/>
              <a:t>.</a:t>
            </a:r>
            <a:endParaRPr lang="ca-ES" sz="1100" dirty="0"/>
          </a:p>
        </p:txBody>
      </p:sp>
    </p:spTree>
    <p:extLst>
      <p:ext uri="{BB962C8B-B14F-4D97-AF65-F5344CB8AC3E}">
        <p14:creationId xmlns:p14="http://schemas.microsoft.com/office/powerpoint/2010/main" val="281718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45C8A-5F1F-E48A-DA6A-89C19F366610}"/>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5B5226A2-46A3-E9FC-6256-38A5C209D7A8}"/>
              </a:ext>
            </a:extLst>
          </p:cNvPr>
          <p:cNvSpPr txBox="1"/>
          <p:nvPr/>
        </p:nvSpPr>
        <p:spPr>
          <a:xfrm>
            <a:off x="173905" y="98825"/>
            <a:ext cx="3305628" cy="1277273"/>
          </a:xfrm>
          <a:prstGeom prst="rect">
            <a:avLst/>
          </a:prstGeom>
          <a:noFill/>
          <a:ln>
            <a:solidFill>
              <a:schemeClr val="bg1"/>
            </a:solidFill>
          </a:ln>
        </p:spPr>
        <p:txBody>
          <a:bodyPr wrap="square" rtlCol="0">
            <a:spAutoFit/>
          </a:bodyPr>
          <a:lstStyle/>
          <a:p>
            <a:r>
              <a:rPr lang="ca-ES" sz="1100" b="1" dirty="0"/>
              <a:t>CSS </a:t>
            </a:r>
            <a:r>
              <a:rPr lang="ca-ES" sz="1100" b="1" dirty="0" err="1"/>
              <a:t>Efficiency</a:t>
            </a:r>
            <a:r>
              <a:rPr lang="ca-ES" sz="1100" b="1" dirty="0"/>
              <a:t> / </a:t>
            </a:r>
            <a:r>
              <a:rPr lang="ca-ES" sz="1100" b="1" dirty="0" err="1"/>
              <a:t>Gotchas</a:t>
            </a:r>
            <a:endParaRPr lang="ca-ES" sz="1100" dirty="0"/>
          </a:p>
          <a:p>
            <a:r>
              <a:rPr lang="ca-ES" sz="1100" dirty="0" err="1"/>
              <a:t>Browsers</a:t>
            </a:r>
            <a:r>
              <a:rPr lang="ca-ES" sz="1100" dirty="0"/>
              <a:t> </a:t>
            </a:r>
            <a:r>
              <a:rPr lang="ca-ES" sz="1100" dirty="0" err="1"/>
              <a:t>match</a:t>
            </a:r>
            <a:r>
              <a:rPr lang="ca-ES" sz="1100" dirty="0"/>
              <a:t> selectors </a:t>
            </a:r>
            <a:r>
              <a:rPr lang="ca-ES" sz="1100" b="1" dirty="0" err="1"/>
              <a:t>right</a:t>
            </a:r>
            <a:r>
              <a:rPr lang="ca-ES" sz="1100" b="1" dirty="0"/>
              <a:t>-to-</a:t>
            </a:r>
            <a:r>
              <a:rPr lang="ca-ES" sz="1100" b="1" dirty="0" err="1"/>
              <a:t>left</a:t>
            </a:r>
            <a:endParaRPr lang="ca-ES" sz="1100" dirty="0"/>
          </a:p>
          <a:p>
            <a:r>
              <a:rPr lang="ca-ES" sz="1100" dirty="0"/>
              <a:t>Evitar selectores largos y </a:t>
            </a:r>
            <a:r>
              <a:rPr lang="ca-ES" sz="1100" dirty="0" err="1"/>
              <a:t>universales</a:t>
            </a:r>
            <a:endParaRPr lang="ca-ES" sz="1100" dirty="0"/>
          </a:p>
          <a:p>
            <a:r>
              <a:rPr lang="ca-ES" sz="1100" dirty="0"/>
              <a:t>Usar </a:t>
            </a:r>
            <a:r>
              <a:rPr lang="ca-ES" sz="1100" dirty="0" err="1"/>
              <a:t>metodología</a:t>
            </a:r>
            <a:r>
              <a:rPr lang="ca-ES" sz="1100" dirty="0"/>
              <a:t> BEM</a:t>
            </a:r>
          </a:p>
          <a:p>
            <a:r>
              <a:rPr lang="ca-ES" sz="1100" dirty="0"/>
              <a:t>Evitar </a:t>
            </a:r>
            <a:r>
              <a:rPr lang="ca-ES" sz="1100" dirty="0" err="1"/>
              <a:t>propiedades</a:t>
            </a:r>
            <a:r>
              <a:rPr lang="ca-ES" sz="1100" dirty="0"/>
              <a:t> que disparen </a:t>
            </a:r>
            <a:r>
              <a:rPr lang="ca-ES" sz="1100" dirty="0" err="1"/>
              <a:t>reflow</a:t>
            </a:r>
            <a:r>
              <a:rPr lang="ca-ES" sz="1100" dirty="0"/>
              <a:t>/</a:t>
            </a:r>
            <a:r>
              <a:rPr lang="ca-ES" sz="1100" dirty="0" err="1"/>
              <a:t>repaint</a:t>
            </a:r>
            <a:r>
              <a:rPr lang="ca-ES" sz="1100" dirty="0"/>
              <a:t> </a:t>
            </a:r>
            <a:r>
              <a:rPr lang="ca-ES" sz="1100" dirty="0" err="1"/>
              <a:t>innecesarios</a:t>
            </a:r>
            <a:endParaRPr lang="ca-ES" sz="1100" dirty="0"/>
          </a:p>
          <a:p>
            <a:endParaRPr lang="es-ES" sz="1100" dirty="0"/>
          </a:p>
        </p:txBody>
      </p:sp>
    </p:spTree>
    <p:extLst>
      <p:ext uri="{BB962C8B-B14F-4D97-AF65-F5344CB8AC3E}">
        <p14:creationId xmlns:p14="http://schemas.microsoft.com/office/powerpoint/2010/main" val="127803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512F3-4E18-0762-F100-BA98AC86D91F}"/>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165A399C-096C-D873-B9BF-C27288F6D304}"/>
              </a:ext>
            </a:extLst>
          </p:cNvPr>
          <p:cNvSpPr txBox="1"/>
          <p:nvPr/>
        </p:nvSpPr>
        <p:spPr>
          <a:xfrm>
            <a:off x="173905" y="98825"/>
            <a:ext cx="3305628" cy="600164"/>
          </a:xfrm>
          <a:prstGeom prst="rect">
            <a:avLst/>
          </a:prstGeom>
          <a:noFill/>
          <a:ln>
            <a:solidFill>
              <a:schemeClr val="bg1"/>
            </a:solidFill>
          </a:ln>
        </p:spPr>
        <p:txBody>
          <a:bodyPr wrap="square" rtlCol="0">
            <a:spAutoFit/>
          </a:bodyPr>
          <a:lstStyle/>
          <a:p>
            <a:r>
              <a:rPr lang="es-ES" sz="1100" b="1" dirty="0"/>
              <a:t>Atributo data-</a:t>
            </a:r>
            <a:r>
              <a:rPr lang="es-ES" sz="1100" dirty="0"/>
              <a:t>: Permite almacenar datos personalizados en el DOM, útil como gancho para </a:t>
            </a:r>
            <a:r>
              <a:rPr lang="es-ES" sz="1100" dirty="0" err="1"/>
              <a:t>tests</a:t>
            </a:r>
            <a:r>
              <a:rPr lang="es-ES" sz="1100" dirty="0"/>
              <a:t>, aunque no es seguro para datos sensibles.</a:t>
            </a:r>
          </a:p>
        </p:txBody>
      </p:sp>
    </p:spTree>
    <p:extLst>
      <p:ext uri="{BB962C8B-B14F-4D97-AF65-F5344CB8AC3E}">
        <p14:creationId xmlns:p14="http://schemas.microsoft.com/office/powerpoint/2010/main" val="2216391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9E78E-2994-C549-E646-E76291FB9E92}"/>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F3F9F054-DA19-3A32-5C85-AE36A271D93F}"/>
              </a:ext>
            </a:extLst>
          </p:cNvPr>
          <p:cNvSpPr txBox="1"/>
          <p:nvPr/>
        </p:nvSpPr>
        <p:spPr>
          <a:xfrm>
            <a:off x="173905" y="98825"/>
            <a:ext cx="3305628" cy="1446550"/>
          </a:xfrm>
          <a:prstGeom prst="rect">
            <a:avLst/>
          </a:prstGeom>
          <a:noFill/>
          <a:ln>
            <a:solidFill>
              <a:schemeClr val="bg1"/>
            </a:solidFill>
          </a:ln>
        </p:spPr>
        <p:txBody>
          <a:bodyPr wrap="square" rtlCol="0">
            <a:spAutoFit/>
          </a:bodyPr>
          <a:lstStyle/>
          <a:p>
            <a:r>
              <a:rPr lang="es-ES" sz="1100" b="1" dirty="0"/>
              <a:t>CSS </a:t>
            </a:r>
            <a:r>
              <a:rPr lang="es-ES" sz="1100" b="1" dirty="0" err="1"/>
              <a:t>Preprocessors</a:t>
            </a:r>
            <a:endParaRPr lang="es-ES" sz="1100" dirty="0"/>
          </a:p>
          <a:p>
            <a:r>
              <a:rPr lang="es-ES" sz="1100" dirty="0"/>
              <a:t>Ventajas: variables, </a:t>
            </a:r>
            <a:r>
              <a:rPr lang="es-ES" sz="1100" dirty="0" err="1"/>
              <a:t>mixins</a:t>
            </a:r>
            <a:r>
              <a:rPr lang="es-ES" sz="1100" dirty="0"/>
              <a:t>, </a:t>
            </a:r>
            <a:r>
              <a:rPr lang="es-ES" sz="1100" dirty="0" err="1"/>
              <a:t>nesting</a:t>
            </a:r>
            <a:r>
              <a:rPr lang="es-ES" sz="1100" dirty="0"/>
              <a:t>, </a:t>
            </a:r>
            <a:r>
              <a:rPr lang="es-ES" sz="1100" dirty="0" err="1"/>
              <a:t>modularización</a:t>
            </a:r>
            <a:endParaRPr lang="es-ES" sz="1100" dirty="0"/>
          </a:p>
          <a:p>
            <a:r>
              <a:rPr lang="es-ES" sz="1100" dirty="0"/>
              <a:t>Desventajas: </a:t>
            </a:r>
            <a:r>
              <a:rPr lang="es-ES" sz="1100" dirty="0" err="1"/>
              <a:t>recompilación</a:t>
            </a:r>
            <a:r>
              <a:rPr lang="es-ES" sz="1100" dirty="0"/>
              <a:t>, herramientas necesarias, aprendizaje adicional</a:t>
            </a:r>
          </a:p>
          <a:p>
            <a:r>
              <a:rPr lang="es-ES" sz="1100" dirty="0"/>
              <a:t>Preferencias: </a:t>
            </a:r>
            <a:r>
              <a:rPr lang="es-ES" sz="1100" dirty="0" err="1"/>
              <a:t>Sass</a:t>
            </a:r>
            <a:r>
              <a:rPr lang="es-ES" sz="1100" dirty="0"/>
              <a:t> sobre </a:t>
            </a:r>
            <a:r>
              <a:rPr lang="es-ES" sz="1100" dirty="0" err="1"/>
              <a:t>Less</a:t>
            </a:r>
            <a:r>
              <a:rPr lang="es-ES" sz="1100" dirty="0"/>
              <a:t> por consistencia y características avanzadas</a:t>
            </a:r>
          </a:p>
          <a:p>
            <a:endParaRPr lang="es-ES" sz="1100" dirty="0"/>
          </a:p>
        </p:txBody>
      </p:sp>
    </p:spTree>
    <p:extLst>
      <p:ext uri="{BB962C8B-B14F-4D97-AF65-F5344CB8AC3E}">
        <p14:creationId xmlns:p14="http://schemas.microsoft.com/office/powerpoint/2010/main" val="280551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3FD80-1DE6-3243-33B5-94311305575B}"/>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29C1DCE-BF37-CD85-EC85-6F84147DB043}"/>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ca-ES" sz="1100" b="1" dirty="0"/>
              <a:t>SVG </a:t>
            </a:r>
            <a:r>
              <a:rPr lang="ca-ES" sz="1100" b="1" dirty="0" err="1"/>
              <a:t>Styling</a:t>
            </a:r>
            <a:endParaRPr lang="ca-ES" sz="1100" dirty="0"/>
          </a:p>
          <a:p>
            <a:r>
              <a:rPr lang="ca-ES" sz="1100" dirty="0" err="1"/>
              <a:t>Inline</a:t>
            </a:r>
            <a:r>
              <a:rPr lang="ca-ES" sz="1100" dirty="0"/>
              <a:t>, </a:t>
            </a:r>
            <a:r>
              <a:rPr lang="ca-ES" sz="1100" dirty="0" err="1"/>
              <a:t>embedded</a:t>
            </a:r>
            <a:r>
              <a:rPr lang="ca-ES" sz="1100" dirty="0"/>
              <a:t>, </a:t>
            </a:r>
            <a:r>
              <a:rPr lang="ca-ES" sz="1100" dirty="0" err="1"/>
              <a:t>external</a:t>
            </a:r>
            <a:r>
              <a:rPr lang="ca-ES" sz="1100" dirty="0"/>
              <a:t> CSS</a:t>
            </a:r>
          </a:p>
          <a:p>
            <a:r>
              <a:rPr lang="ca-ES" sz="1100" dirty="0"/>
              <a:t>fill y </a:t>
            </a:r>
            <a:r>
              <a:rPr lang="ca-ES" sz="1100" dirty="0" err="1"/>
              <a:t>stroke</a:t>
            </a:r>
            <a:r>
              <a:rPr lang="ca-ES" sz="1100" dirty="0"/>
              <a:t> para colores</a:t>
            </a:r>
          </a:p>
          <a:p>
            <a:r>
              <a:rPr lang="ca-ES" sz="1100" dirty="0" err="1"/>
              <a:t>Presentational</a:t>
            </a:r>
            <a:r>
              <a:rPr lang="ca-ES" sz="1100" dirty="0"/>
              <a:t> </a:t>
            </a:r>
            <a:r>
              <a:rPr lang="ca-ES" sz="1100" dirty="0" err="1"/>
              <a:t>attributes</a:t>
            </a:r>
            <a:r>
              <a:rPr lang="ca-ES" sz="1100" dirty="0"/>
              <a:t> </a:t>
            </a:r>
            <a:r>
              <a:rPr lang="ca-ES" sz="1100" dirty="0" err="1"/>
              <a:t>pueden</a:t>
            </a:r>
            <a:r>
              <a:rPr lang="ca-ES" sz="1100" dirty="0"/>
              <a:t> ser </a:t>
            </a:r>
            <a:r>
              <a:rPr lang="ca-ES" sz="1100" dirty="0" err="1"/>
              <a:t>sobrescritos</a:t>
            </a:r>
            <a:r>
              <a:rPr lang="ca-ES" sz="1100" dirty="0"/>
              <a:t> por CS</a:t>
            </a:r>
          </a:p>
          <a:p>
            <a:endParaRPr lang="es-ES" sz="1100" dirty="0"/>
          </a:p>
        </p:txBody>
      </p:sp>
    </p:spTree>
    <p:extLst>
      <p:ext uri="{BB962C8B-B14F-4D97-AF65-F5344CB8AC3E}">
        <p14:creationId xmlns:p14="http://schemas.microsoft.com/office/powerpoint/2010/main" val="3379261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5B252-9FE4-910C-EE93-75546AB3BC1A}"/>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28E471D2-4EE4-45D5-246E-CA8959316B67}"/>
              </a:ext>
            </a:extLst>
          </p:cNvPr>
          <p:cNvSpPr txBox="1"/>
          <p:nvPr/>
        </p:nvSpPr>
        <p:spPr>
          <a:xfrm>
            <a:off x="173905" y="98825"/>
            <a:ext cx="3305628" cy="769441"/>
          </a:xfrm>
          <a:prstGeom prst="rect">
            <a:avLst/>
          </a:prstGeom>
          <a:noFill/>
          <a:ln>
            <a:solidFill>
              <a:schemeClr val="bg1"/>
            </a:solidFill>
          </a:ln>
        </p:spPr>
        <p:txBody>
          <a:bodyPr wrap="square" rtlCol="0">
            <a:spAutoFit/>
          </a:bodyPr>
          <a:lstStyle/>
          <a:p>
            <a:r>
              <a:rPr lang="ca-ES" sz="1100" b="1" dirty="0"/>
              <a:t>Media </a:t>
            </a:r>
            <a:r>
              <a:rPr lang="ca-ES" sz="1100" b="1" dirty="0" err="1"/>
              <a:t>Queries</a:t>
            </a:r>
            <a:endParaRPr lang="ca-ES" sz="1100" dirty="0"/>
          </a:p>
          <a:p>
            <a:r>
              <a:rPr lang="ca-ES" sz="1100" dirty="0" err="1"/>
              <a:t>Tipos</a:t>
            </a:r>
            <a:r>
              <a:rPr lang="ca-ES" sz="1100" dirty="0"/>
              <a:t>: all, </a:t>
            </a:r>
            <a:r>
              <a:rPr lang="ca-ES" sz="1100" dirty="0" err="1"/>
              <a:t>screen</a:t>
            </a:r>
            <a:r>
              <a:rPr lang="ca-ES" sz="1100" dirty="0"/>
              <a:t>, </a:t>
            </a:r>
            <a:r>
              <a:rPr lang="ca-ES" sz="1100" dirty="0" err="1"/>
              <a:t>print</a:t>
            </a:r>
            <a:r>
              <a:rPr lang="ca-ES" sz="1100" dirty="0"/>
              <a:t>, </a:t>
            </a:r>
            <a:r>
              <a:rPr lang="ca-ES" sz="1100" dirty="0" err="1"/>
              <a:t>speech</a:t>
            </a:r>
            <a:endParaRPr lang="ca-ES" sz="1100" dirty="0"/>
          </a:p>
          <a:p>
            <a:r>
              <a:rPr lang="ca-ES" sz="1100" dirty="0" err="1"/>
              <a:t>Ejemplo</a:t>
            </a:r>
            <a:r>
              <a:rPr lang="ca-ES" sz="1100" dirty="0"/>
              <a:t>: @media </a:t>
            </a:r>
            <a:r>
              <a:rPr lang="ca-ES" sz="1100" dirty="0" err="1"/>
              <a:t>print</a:t>
            </a:r>
            <a:r>
              <a:rPr lang="ca-ES" sz="1100" dirty="0"/>
              <a:t> { </a:t>
            </a:r>
            <a:r>
              <a:rPr lang="ca-ES" sz="1100" dirty="0" err="1"/>
              <a:t>body</a:t>
            </a:r>
            <a:r>
              <a:rPr lang="ca-ES" sz="1100" dirty="0"/>
              <a:t> { color: </a:t>
            </a:r>
            <a:r>
              <a:rPr lang="ca-ES" sz="1100" dirty="0" err="1"/>
              <a:t>black</a:t>
            </a:r>
            <a:r>
              <a:rPr lang="ca-ES" sz="1100" dirty="0"/>
              <a:t>; } }</a:t>
            </a:r>
          </a:p>
          <a:p>
            <a:endParaRPr lang="es-ES" sz="1100" dirty="0"/>
          </a:p>
        </p:txBody>
      </p:sp>
    </p:spTree>
    <p:extLst>
      <p:ext uri="{BB962C8B-B14F-4D97-AF65-F5344CB8AC3E}">
        <p14:creationId xmlns:p14="http://schemas.microsoft.com/office/powerpoint/2010/main" val="702724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6A0F1-19B2-7CBF-226C-4096A85BBEA0}"/>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66470659-AEC4-99FC-2901-78C032680DB0}"/>
              </a:ext>
            </a:extLst>
          </p:cNvPr>
          <p:cNvSpPr txBox="1"/>
          <p:nvPr/>
        </p:nvSpPr>
        <p:spPr>
          <a:xfrm>
            <a:off x="173905" y="98825"/>
            <a:ext cx="3305628" cy="769441"/>
          </a:xfrm>
          <a:prstGeom prst="rect">
            <a:avLst/>
          </a:prstGeom>
          <a:noFill/>
          <a:ln>
            <a:solidFill>
              <a:schemeClr val="bg1"/>
            </a:solidFill>
          </a:ln>
        </p:spPr>
        <p:txBody>
          <a:bodyPr wrap="square" rtlCol="0">
            <a:spAutoFit/>
          </a:bodyPr>
          <a:lstStyle/>
          <a:p>
            <a:r>
              <a:rPr lang="ca-ES" sz="1100" b="1" dirty="0" err="1"/>
              <a:t>High-resolution</a:t>
            </a:r>
            <a:r>
              <a:rPr lang="ca-ES" sz="1100" b="1" dirty="0"/>
              <a:t> / Retina </a:t>
            </a:r>
            <a:r>
              <a:rPr lang="ca-ES" sz="1100" b="1" dirty="0" err="1"/>
              <a:t>graphics</a:t>
            </a:r>
            <a:endParaRPr lang="ca-ES" sz="1100" dirty="0"/>
          </a:p>
          <a:p>
            <a:r>
              <a:rPr lang="ca-ES" sz="1100" dirty="0"/>
              <a:t>Usar </a:t>
            </a:r>
            <a:r>
              <a:rPr lang="ca-ES" sz="1100" dirty="0" err="1"/>
              <a:t>imágenes</a:t>
            </a:r>
            <a:r>
              <a:rPr lang="ca-ES" sz="1100" dirty="0"/>
              <a:t> con múltiples </a:t>
            </a:r>
            <a:r>
              <a:rPr lang="ca-ES" sz="1100" dirty="0" err="1"/>
              <a:t>resoluciones</a:t>
            </a:r>
            <a:r>
              <a:rPr lang="ca-ES" sz="1100" dirty="0"/>
              <a:t> (</a:t>
            </a:r>
            <a:r>
              <a:rPr lang="ca-ES" sz="1100" dirty="0" err="1"/>
              <a:t>srcset</a:t>
            </a:r>
            <a:r>
              <a:rPr lang="ca-ES" sz="1100" dirty="0"/>
              <a:t>)</a:t>
            </a:r>
          </a:p>
          <a:p>
            <a:r>
              <a:rPr lang="ca-ES" sz="1100" dirty="0"/>
              <a:t>SVG o </a:t>
            </a:r>
            <a:r>
              <a:rPr lang="ca-ES" sz="1100" dirty="0" err="1"/>
              <a:t>icon</a:t>
            </a:r>
            <a:r>
              <a:rPr lang="ca-ES" sz="1100" dirty="0"/>
              <a:t> fonts para </a:t>
            </a:r>
            <a:r>
              <a:rPr lang="ca-ES" sz="1100" dirty="0" err="1"/>
              <a:t>escalabilidad</a:t>
            </a:r>
            <a:endParaRPr lang="ca-ES" sz="1100" dirty="0"/>
          </a:p>
          <a:p>
            <a:endParaRPr lang="es-ES" sz="1100" dirty="0"/>
          </a:p>
        </p:txBody>
      </p:sp>
    </p:spTree>
    <p:extLst>
      <p:ext uri="{BB962C8B-B14F-4D97-AF65-F5344CB8AC3E}">
        <p14:creationId xmlns:p14="http://schemas.microsoft.com/office/powerpoint/2010/main" val="2627820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7736B-2214-AA91-415C-3E3B2BEA62C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23645DD1-06A2-4991-7613-8B22341471AA}"/>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ca-ES" sz="1100" b="1" dirty="0" err="1"/>
              <a:t>Transforms</a:t>
            </a:r>
            <a:r>
              <a:rPr lang="ca-ES" sz="1100" b="1" dirty="0"/>
              <a:t> </a:t>
            </a:r>
            <a:r>
              <a:rPr lang="ca-ES" sz="1100" b="1" dirty="0" err="1"/>
              <a:t>vs</a:t>
            </a:r>
            <a:r>
              <a:rPr lang="ca-ES" sz="1100" b="1" dirty="0"/>
              <a:t> </a:t>
            </a:r>
            <a:r>
              <a:rPr lang="ca-ES" sz="1100" b="1" dirty="0" err="1"/>
              <a:t>Absolute</a:t>
            </a:r>
            <a:r>
              <a:rPr lang="ca-ES" sz="1100" b="1" dirty="0"/>
              <a:t> </a:t>
            </a:r>
            <a:r>
              <a:rPr lang="ca-ES" sz="1100" b="1" dirty="0" err="1"/>
              <a:t>Positioning</a:t>
            </a:r>
            <a:endParaRPr lang="ca-ES" sz="1100" dirty="0"/>
          </a:p>
          <a:p>
            <a:r>
              <a:rPr lang="ca-ES" sz="1100" dirty="0" err="1"/>
              <a:t>translate</a:t>
            </a:r>
            <a:r>
              <a:rPr lang="ca-ES" sz="1100" dirty="0"/>
              <a:t>() → GPU </a:t>
            </a:r>
            <a:r>
              <a:rPr lang="ca-ES" sz="1100" dirty="0" err="1"/>
              <a:t>compositing</a:t>
            </a:r>
            <a:r>
              <a:rPr lang="ca-ES" sz="1100" dirty="0"/>
              <a:t>, no </a:t>
            </a:r>
            <a:r>
              <a:rPr lang="ca-ES" sz="1100" dirty="0" err="1"/>
              <a:t>reflow</a:t>
            </a:r>
            <a:r>
              <a:rPr lang="ca-ES" sz="1100" dirty="0"/>
              <a:t>, </a:t>
            </a:r>
            <a:r>
              <a:rPr lang="ca-ES" sz="1100" dirty="0" err="1"/>
              <a:t>más</a:t>
            </a:r>
            <a:r>
              <a:rPr lang="ca-ES" sz="1100" dirty="0"/>
              <a:t> </a:t>
            </a:r>
            <a:r>
              <a:rPr lang="ca-ES" sz="1100" dirty="0" err="1"/>
              <a:t>eficiente</a:t>
            </a:r>
            <a:r>
              <a:rPr lang="ca-ES" sz="1100" dirty="0"/>
              <a:t> para </a:t>
            </a:r>
            <a:r>
              <a:rPr lang="ca-ES" sz="1100" dirty="0" err="1"/>
              <a:t>animaciones</a:t>
            </a:r>
            <a:endParaRPr lang="ca-ES" sz="1100" dirty="0"/>
          </a:p>
          <a:p>
            <a:r>
              <a:rPr lang="ca-ES" sz="1100" dirty="0" err="1"/>
              <a:t>Absolute</a:t>
            </a:r>
            <a:r>
              <a:rPr lang="ca-ES" sz="1100" dirty="0"/>
              <a:t> </a:t>
            </a:r>
            <a:r>
              <a:rPr lang="ca-ES" sz="1100" dirty="0" err="1"/>
              <a:t>positioning</a:t>
            </a:r>
            <a:r>
              <a:rPr lang="ca-ES" sz="1100" dirty="0"/>
              <a:t> → CPU, afecta </a:t>
            </a:r>
            <a:r>
              <a:rPr lang="ca-ES" sz="1100" dirty="0" err="1"/>
              <a:t>layout</a:t>
            </a:r>
            <a:r>
              <a:rPr lang="ca-ES" sz="1100" dirty="0"/>
              <a:t>, </a:t>
            </a:r>
            <a:r>
              <a:rPr lang="ca-ES" sz="1100" dirty="0" err="1"/>
              <a:t>puede</a:t>
            </a:r>
            <a:r>
              <a:rPr lang="ca-ES" sz="1100" dirty="0"/>
              <a:t> ser </a:t>
            </a:r>
            <a:r>
              <a:rPr lang="ca-ES" sz="1100" dirty="0" err="1"/>
              <a:t>menos</a:t>
            </a:r>
            <a:r>
              <a:rPr lang="ca-ES" sz="1100" dirty="0"/>
              <a:t> </a:t>
            </a:r>
            <a:r>
              <a:rPr lang="ca-ES" sz="1100" dirty="0" err="1"/>
              <a:t>performante</a:t>
            </a:r>
            <a:endParaRPr lang="ca-ES" sz="1100" dirty="0"/>
          </a:p>
          <a:p>
            <a:endParaRPr lang="es-ES" sz="1100" dirty="0"/>
          </a:p>
        </p:txBody>
      </p:sp>
    </p:spTree>
    <p:extLst>
      <p:ext uri="{BB962C8B-B14F-4D97-AF65-F5344CB8AC3E}">
        <p14:creationId xmlns:p14="http://schemas.microsoft.com/office/powerpoint/2010/main" val="1899604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C2506-74CF-6FC9-5DF9-FE82083DA27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D4DC7E39-9DFC-3A63-22E1-8B12BF9E02E6}"/>
              </a:ext>
            </a:extLst>
          </p:cNvPr>
          <p:cNvSpPr txBox="1"/>
          <p:nvPr/>
        </p:nvSpPr>
        <p:spPr>
          <a:xfrm>
            <a:off x="173905" y="98825"/>
            <a:ext cx="3305628" cy="1785104"/>
          </a:xfrm>
          <a:prstGeom prst="rect">
            <a:avLst/>
          </a:prstGeom>
          <a:noFill/>
          <a:ln>
            <a:solidFill>
              <a:schemeClr val="bg1"/>
            </a:solidFill>
          </a:ln>
        </p:spPr>
        <p:txBody>
          <a:bodyPr wrap="square" rtlCol="0">
            <a:spAutoFit/>
          </a:bodyPr>
          <a:lstStyle/>
          <a:p>
            <a:r>
              <a:rPr lang="es-ES" sz="1100" b="1" dirty="0" err="1"/>
              <a:t>Closures</a:t>
            </a:r>
            <a:endParaRPr lang="es-ES" sz="1100" b="1" dirty="0"/>
          </a:p>
          <a:p>
            <a:r>
              <a:rPr lang="es-ES" sz="1100" dirty="0"/>
              <a:t>función que “recuerda” el alcance léxico en el que fue creada, incluso después de que ese contexto haya terminado de ejecutarse</a:t>
            </a:r>
          </a:p>
          <a:p>
            <a:r>
              <a:rPr lang="es-ES" sz="1100" dirty="0"/>
              <a:t>Función + </a:t>
            </a:r>
            <a:r>
              <a:rPr lang="es-ES" sz="1100" b="1" dirty="0"/>
              <a:t>entorno léxico</a:t>
            </a:r>
            <a:r>
              <a:rPr lang="es-ES" sz="1100" dirty="0"/>
              <a:t> donde se declara</a:t>
            </a:r>
          </a:p>
          <a:p>
            <a:r>
              <a:rPr lang="es-ES" sz="1100" dirty="0"/>
              <a:t>Permite acceder a variables externas aunque la función externa haya terminado</a:t>
            </a:r>
          </a:p>
          <a:p>
            <a:r>
              <a:rPr lang="es-ES" sz="1100" b="1" dirty="0"/>
              <a:t>Usos:</a:t>
            </a:r>
            <a:r>
              <a:rPr lang="es-ES" sz="1100" dirty="0"/>
              <a:t> Emular métodos privados con </a:t>
            </a:r>
            <a:r>
              <a:rPr lang="es-ES" sz="1100" dirty="0" err="1"/>
              <a:t>closures</a:t>
            </a:r>
            <a:r>
              <a:rPr lang="es-ES" sz="1100" dirty="0"/>
              <a:t>.</a:t>
            </a:r>
          </a:p>
          <a:p>
            <a:r>
              <a:rPr lang="es-ES" sz="1100" dirty="0"/>
              <a:t>Comúnmente usada en el patrón </a:t>
            </a:r>
            <a:r>
              <a:rPr lang="es-ES" sz="1100" b="1" dirty="0"/>
              <a:t>módulo</a:t>
            </a:r>
            <a:r>
              <a:rPr lang="es-ES" sz="1100" dirty="0"/>
              <a:t>.</a:t>
            </a:r>
          </a:p>
          <a:p>
            <a:endParaRPr lang="es-ES" sz="1100" dirty="0"/>
          </a:p>
        </p:txBody>
      </p:sp>
    </p:spTree>
    <p:extLst>
      <p:ext uri="{BB962C8B-B14F-4D97-AF65-F5344CB8AC3E}">
        <p14:creationId xmlns:p14="http://schemas.microsoft.com/office/powerpoint/2010/main" val="1498685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556A-8CC4-0459-4AFB-0913C796A78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D0AA50E3-4C1E-C941-B83E-620C66B601E9}"/>
              </a:ext>
            </a:extLst>
          </p:cNvPr>
          <p:cNvSpPr txBox="1"/>
          <p:nvPr/>
        </p:nvSpPr>
        <p:spPr>
          <a:xfrm>
            <a:off x="173905" y="98825"/>
            <a:ext cx="3305628" cy="1954381"/>
          </a:xfrm>
          <a:prstGeom prst="rect">
            <a:avLst/>
          </a:prstGeom>
          <a:noFill/>
          <a:ln>
            <a:solidFill>
              <a:schemeClr val="bg1"/>
            </a:solidFill>
          </a:ln>
        </p:spPr>
        <p:txBody>
          <a:bodyPr wrap="square" rtlCol="0">
            <a:spAutoFit/>
          </a:bodyPr>
          <a:lstStyle/>
          <a:p>
            <a:r>
              <a:rPr lang="es-ES" sz="1100" b="1" dirty="0" err="1"/>
              <a:t>Promises</a:t>
            </a:r>
            <a:endParaRPr lang="es-ES" sz="1100" b="1" dirty="0"/>
          </a:p>
          <a:p>
            <a:r>
              <a:rPr lang="es-ES" sz="1100" dirty="0"/>
              <a:t>Objeto que representa la eventual finalización (o falla) de una operación asíncrona y su valor resultante.</a:t>
            </a:r>
          </a:p>
          <a:p>
            <a:r>
              <a:rPr lang="es-ES" sz="1100" b="1" dirty="0"/>
              <a:t>Estados de un </a:t>
            </a:r>
            <a:r>
              <a:rPr lang="es-ES" sz="1100" b="1" dirty="0" err="1"/>
              <a:t>promise</a:t>
            </a:r>
            <a:r>
              <a:rPr lang="es-ES" sz="1100" b="1" dirty="0"/>
              <a:t>:</a:t>
            </a:r>
            <a:endParaRPr lang="es-ES" sz="1100" dirty="0"/>
          </a:p>
          <a:p>
            <a:r>
              <a:rPr lang="es-ES" sz="1100" b="1" dirty="0" err="1"/>
              <a:t>pending</a:t>
            </a:r>
            <a:r>
              <a:rPr lang="es-ES" sz="1100" dirty="0"/>
              <a:t> (pendiente)</a:t>
            </a:r>
          </a:p>
          <a:p>
            <a:r>
              <a:rPr lang="es-ES" sz="1100" b="1" dirty="0" err="1"/>
              <a:t>fulfilled</a:t>
            </a:r>
            <a:r>
              <a:rPr lang="es-ES" sz="1100" dirty="0"/>
              <a:t> (resuelta)</a:t>
            </a:r>
          </a:p>
          <a:p>
            <a:r>
              <a:rPr lang="es-ES" sz="1100" b="1" dirty="0" err="1"/>
              <a:t>rejected</a:t>
            </a:r>
            <a:r>
              <a:rPr lang="es-ES" sz="1100" dirty="0"/>
              <a:t> (rechazada)</a:t>
            </a:r>
          </a:p>
          <a:p>
            <a:r>
              <a:rPr lang="es-ES" sz="1100" dirty="0"/>
              <a:t>Permite encadenar múltiples operaciones con .</a:t>
            </a:r>
            <a:r>
              <a:rPr lang="es-ES" sz="1100" dirty="0" err="1"/>
              <a:t>then</a:t>
            </a:r>
            <a:r>
              <a:rPr lang="es-ES" sz="1100" dirty="0"/>
              <a:t>() y manejar errores con .catch().</a:t>
            </a:r>
          </a:p>
          <a:p>
            <a:endParaRPr lang="es-ES" sz="1100" dirty="0"/>
          </a:p>
        </p:txBody>
      </p:sp>
    </p:spTree>
    <p:extLst>
      <p:ext uri="{BB962C8B-B14F-4D97-AF65-F5344CB8AC3E}">
        <p14:creationId xmlns:p14="http://schemas.microsoft.com/office/powerpoint/2010/main" val="677866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FDE1E-8AB0-3413-38D6-F76207D553B3}"/>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0412EF36-547D-98C8-7BCC-0FD3649362BD}"/>
              </a:ext>
            </a:extLst>
          </p:cNvPr>
          <p:cNvSpPr txBox="1"/>
          <p:nvPr/>
        </p:nvSpPr>
        <p:spPr>
          <a:xfrm>
            <a:off x="173905" y="98825"/>
            <a:ext cx="3305628" cy="430887"/>
          </a:xfrm>
          <a:prstGeom prst="rect">
            <a:avLst/>
          </a:prstGeom>
          <a:noFill/>
          <a:ln>
            <a:solidFill>
              <a:schemeClr val="bg1"/>
            </a:solidFill>
          </a:ln>
        </p:spPr>
        <p:txBody>
          <a:bodyPr wrap="square" rtlCol="0">
            <a:spAutoFit/>
          </a:bodyPr>
          <a:lstStyle/>
          <a:p>
            <a:r>
              <a:rPr lang="es-ES" sz="1100" b="1" dirty="0"/>
              <a:t>Diferencia entre </a:t>
            </a:r>
            <a:r>
              <a:rPr lang="es-ES" sz="1100" b="1" dirty="0" err="1"/>
              <a:t>Promise</a:t>
            </a:r>
            <a:r>
              <a:rPr lang="es-ES" sz="1100" b="1" dirty="0"/>
              <a:t> y </a:t>
            </a:r>
            <a:r>
              <a:rPr lang="es-ES" sz="1100" b="1" dirty="0" err="1"/>
              <a:t>Callback</a:t>
            </a:r>
            <a:endParaRPr lang="es-ES" sz="1100" b="1" dirty="0"/>
          </a:p>
          <a:p>
            <a:endParaRPr lang="es-ES" sz="1100" dirty="0"/>
          </a:p>
        </p:txBody>
      </p:sp>
      <p:graphicFrame>
        <p:nvGraphicFramePr>
          <p:cNvPr id="2" name="Tabla 1">
            <a:extLst>
              <a:ext uri="{FF2B5EF4-FFF2-40B4-BE49-F238E27FC236}">
                <a16:creationId xmlns:a16="http://schemas.microsoft.com/office/drawing/2014/main" id="{466311C8-9C38-C60A-0A5B-8B3AB5A6695E}"/>
              </a:ext>
            </a:extLst>
          </p:cNvPr>
          <p:cNvGraphicFramePr>
            <a:graphicFrameLocks noGrp="1"/>
          </p:cNvGraphicFramePr>
          <p:nvPr>
            <p:extLst>
              <p:ext uri="{D42A27DB-BD31-4B8C-83A1-F6EECF244321}">
                <p14:modId xmlns:p14="http://schemas.microsoft.com/office/powerpoint/2010/main" val="3158531255"/>
              </p:ext>
            </p:extLst>
          </p:nvPr>
        </p:nvGraphicFramePr>
        <p:xfrm>
          <a:off x="173905" y="421271"/>
          <a:ext cx="3105150" cy="1287399"/>
        </p:xfrm>
        <a:graphic>
          <a:graphicData uri="http://schemas.openxmlformats.org/drawingml/2006/table">
            <a:tbl>
              <a:tblPr/>
              <a:tblGrid>
                <a:gridCol w="1035050">
                  <a:extLst>
                    <a:ext uri="{9D8B030D-6E8A-4147-A177-3AD203B41FA5}">
                      <a16:colId xmlns:a16="http://schemas.microsoft.com/office/drawing/2014/main" val="787127348"/>
                    </a:ext>
                  </a:extLst>
                </a:gridCol>
                <a:gridCol w="1035050">
                  <a:extLst>
                    <a:ext uri="{9D8B030D-6E8A-4147-A177-3AD203B41FA5}">
                      <a16:colId xmlns:a16="http://schemas.microsoft.com/office/drawing/2014/main" val="3745700427"/>
                    </a:ext>
                  </a:extLst>
                </a:gridCol>
                <a:gridCol w="1035050">
                  <a:extLst>
                    <a:ext uri="{9D8B030D-6E8A-4147-A177-3AD203B41FA5}">
                      <a16:colId xmlns:a16="http://schemas.microsoft.com/office/drawing/2014/main" val="2178111604"/>
                    </a:ext>
                  </a:extLst>
                </a:gridCol>
              </a:tblGrid>
              <a:tr h="0">
                <a:tc>
                  <a:txBody>
                    <a:bodyPr/>
                    <a:lstStyle/>
                    <a:p>
                      <a:pPr>
                        <a:buNone/>
                      </a:pPr>
                      <a:r>
                        <a:rPr lang="ca-ES" b="1">
                          <a:effectLst/>
                        </a:rPr>
                        <a:t>Característica</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ca-ES" b="1">
                          <a:effectLst/>
                        </a:rPr>
                        <a:t>Callback</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ca-ES" b="1">
                          <a:effectLst/>
                        </a:rPr>
                        <a:t>Promise</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229996970"/>
                  </a:ext>
                </a:extLst>
              </a:tr>
              <a:tr h="0">
                <a:tc>
                  <a:txBody>
                    <a:bodyPr/>
                    <a:lstStyle/>
                    <a:p>
                      <a:pPr>
                        <a:buNone/>
                      </a:pPr>
                      <a:r>
                        <a:rPr lang="ca-ES">
                          <a:effectLst/>
                        </a:rPr>
                        <a:t>Encadenamiento</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es-ES" dirty="0">
                          <a:effectLst/>
                        </a:rPr>
                        <a:t>Difícil, puede generar “</a:t>
                      </a:r>
                      <a:r>
                        <a:rPr lang="es-ES" dirty="0" err="1">
                          <a:effectLst/>
                        </a:rPr>
                        <a:t>callback</a:t>
                      </a:r>
                      <a:r>
                        <a:rPr lang="es-ES" dirty="0">
                          <a:effectLst/>
                        </a:rPr>
                        <a:t> </a:t>
                      </a:r>
                      <a:r>
                        <a:rPr lang="es-ES" dirty="0" err="1">
                          <a:effectLst/>
                        </a:rPr>
                        <a:t>hell</a:t>
                      </a:r>
                      <a:r>
                        <a:rPr lang="es-ES" dirty="0">
                          <a:effectLst/>
                        </a:rPr>
                        <a:t>”</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ca-ES">
                          <a:effectLst/>
                        </a:rPr>
                        <a:t>Fácil con </a:t>
                      </a:r>
                      <a:r>
                        <a:rPr lang="ca-ES">
                          <a:effectLst/>
                          <a:latin typeface="Monaspace Neon"/>
                        </a:rPr>
                        <a:t>.then()</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227328193"/>
                  </a:ext>
                </a:extLst>
              </a:tr>
              <a:tr h="0">
                <a:tc>
                  <a:txBody>
                    <a:bodyPr/>
                    <a:lstStyle/>
                    <a:p>
                      <a:pPr>
                        <a:buNone/>
                      </a:pPr>
                      <a:r>
                        <a:rPr lang="ca-ES">
                          <a:effectLst/>
                        </a:rPr>
                        <a:t>Manejo de errores</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es-ES">
                          <a:effectLst/>
                        </a:rPr>
                        <a:t>Cada callback maneja su error</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ca-ES">
                          <a:effectLst/>
                          <a:latin typeface="Monaspace Neon"/>
                        </a:rPr>
                        <a:t>.catch()</a:t>
                      </a:r>
                      <a:r>
                        <a:rPr lang="ca-ES">
                          <a:effectLst/>
                        </a:rPr>
                        <a:t> centralizado</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343386445"/>
                  </a:ext>
                </a:extLst>
              </a:tr>
              <a:tr h="0">
                <a:tc>
                  <a:txBody>
                    <a:bodyPr/>
                    <a:lstStyle/>
                    <a:p>
                      <a:pPr>
                        <a:buNone/>
                      </a:pPr>
                      <a:r>
                        <a:rPr lang="ca-ES">
                          <a:effectLst/>
                        </a:rPr>
                        <a:t>Valor resultante</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es-ES">
                          <a:effectLst/>
                        </a:rPr>
                        <a:t>Pasado a la función callback</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tc>
                  <a:txBody>
                    <a:bodyPr/>
                    <a:lstStyle/>
                    <a:p>
                      <a:pPr>
                        <a:buNone/>
                      </a:pPr>
                      <a:r>
                        <a:rPr lang="ca-ES">
                          <a:effectLst/>
                        </a:rPr>
                        <a:t>Resuelto con </a:t>
                      </a:r>
                      <a:r>
                        <a:rPr lang="ca-ES">
                          <a:effectLst/>
                          <a:latin typeface="Monaspace Neon"/>
                        </a:rPr>
                        <a:t>resolve</a:t>
                      </a:r>
                      <a:endParaRPr lang="ca-ES">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4074849934"/>
                  </a:ext>
                </a:extLst>
              </a:tr>
              <a:tr h="0">
                <a:tc>
                  <a:txBody>
                    <a:bodyPr/>
                    <a:lstStyle/>
                    <a:p>
                      <a:pPr>
                        <a:buNone/>
                      </a:pPr>
                      <a:r>
                        <a:rPr lang="ca-ES" dirty="0">
                          <a:effectLst/>
                        </a:rPr>
                        <a:t>Estado</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ca-ES">
                          <a:effectLst/>
                        </a:rPr>
                        <a:t>No hay estado definido</a:t>
                      </a: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tc>
                  <a:txBody>
                    <a:bodyPr/>
                    <a:lstStyle/>
                    <a:p>
                      <a:pPr>
                        <a:buNone/>
                      </a:pPr>
                      <a:r>
                        <a:rPr lang="ca-ES" dirty="0" err="1">
                          <a:effectLst/>
                          <a:latin typeface="Monaspace Neon"/>
                        </a:rPr>
                        <a:t>pending</a:t>
                      </a:r>
                      <a:r>
                        <a:rPr lang="ca-ES" dirty="0">
                          <a:effectLst/>
                        </a:rPr>
                        <a:t>, </a:t>
                      </a:r>
                      <a:r>
                        <a:rPr lang="ca-ES" dirty="0" err="1">
                          <a:effectLst/>
                          <a:latin typeface="Monaspace Neon"/>
                        </a:rPr>
                        <a:t>fulfilled</a:t>
                      </a:r>
                      <a:r>
                        <a:rPr lang="ca-ES" dirty="0">
                          <a:effectLst/>
                        </a:rPr>
                        <a:t>, </a:t>
                      </a:r>
                      <a:r>
                        <a:rPr lang="ca-ES" dirty="0" err="1">
                          <a:effectLst/>
                          <a:latin typeface="Monaspace Neon"/>
                        </a:rPr>
                        <a:t>rejected</a:t>
                      </a:r>
                      <a:endParaRPr lang="ca-ES" dirty="0">
                        <a:effectLst/>
                      </a:endParaRPr>
                    </a:p>
                  </a:txBody>
                  <a:tcPr marL="82550" marR="82550" marT="38100" marB="38100" anchor="ctr">
                    <a:lnL w="4229" cap="flat" cmpd="sng" algn="ctr">
                      <a:solidFill>
                        <a:srgbClr val="D1D9E0"/>
                      </a:solidFill>
                      <a:prstDash val="solid"/>
                      <a:round/>
                      <a:headEnd type="none" w="med" len="med"/>
                      <a:tailEnd type="none" w="med" len="med"/>
                    </a:lnL>
                    <a:lnR w="4229" cap="flat" cmpd="sng" algn="ctr">
                      <a:solidFill>
                        <a:srgbClr val="D1D9E0"/>
                      </a:solidFill>
                      <a:prstDash val="solid"/>
                      <a:round/>
                      <a:headEnd type="none" w="med" len="med"/>
                      <a:tailEnd type="none" w="med" len="med"/>
                    </a:lnR>
                    <a:lnT w="4229" cap="flat" cmpd="sng" algn="ctr">
                      <a:solidFill>
                        <a:srgbClr val="D1D9E0"/>
                      </a:solidFill>
                      <a:prstDash val="solid"/>
                      <a:round/>
                      <a:headEnd type="none" w="med" len="med"/>
                      <a:tailEnd type="none" w="med" len="med"/>
                    </a:lnT>
                    <a:lnB w="4229"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4255317830"/>
                  </a:ext>
                </a:extLst>
              </a:tr>
            </a:tbl>
          </a:graphicData>
        </a:graphic>
      </p:graphicFrame>
    </p:spTree>
    <p:extLst>
      <p:ext uri="{BB962C8B-B14F-4D97-AF65-F5344CB8AC3E}">
        <p14:creationId xmlns:p14="http://schemas.microsoft.com/office/powerpoint/2010/main" val="4109312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F960-E139-3ED8-461E-6707510829E2}"/>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1E961641-4458-01F4-7739-BF1A86DBDF78}"/>
              </a:ext>
            </a:extLst>
          </p:cNvPr>
          <p:cNvSpPr txBox="1"/>
          <p:nvPr/>
        </p:nvSpPr>
        <p:spPr>
          <a:xfrm>
            <a:off x="173905" y="98825"/>
            <a:ext cx="3305628" cy="1615827"/>
          </a:xfrm>
          <a:prstGeom prst="rect">
            <a:avLst/>
          </a:prstGeom>
          <a:noFill/>
          <a:ln>
            <a:solidFill>
              <a:schemeClr val="bg1"/>
            </a:solidFill>
          </a:ln>
        </p:spPr>
        <p:txBody>
          <a:bodyPr wrap="square" rtlCol="0">
            <a:spAutoFit/>
          </a:bodyPr>
          <a:lstStyle/>
          <a:p>
            <a:r>
              <a:rPr lang="ca-ES" sz="1100" b="1" dirty="0" err="1"/>
              <a:t>this</a:t>
            </a:r>
            <a:endParaRPr lang="ca-ES" sz="1100" dirty="0"/>
          </a:p>
          <a:p>
            <a:r>
              <a:rPr lang="ca-ES" sz="1100" dirty="0" err="1"/>
              <a:t>Depende</a:t>
            </a:r>
            <a:r>
              <a:rPr lang="ca-ES" sz="1100" dirty="0"/>
              <a:t> de </a:t>
            </a:r>
            <a:r>
              <a:rPr lang="ca-ES" sz="1100" b="1" dirty="0" err="1"/>
              <a:t>cómo</a:t>
            </a:r>
            <a:r>
              <a:rPr lang="ca-ES" sz="1100" b="1" dirty="0"/>
              <a:t> se llama la </a:t>
            </a:r>
            <a:r>
              <a:rPr lang="ca-ES" sz="1100" b="1" dirty="0" err="1"/>
              <a:t>función</a:t>
            </a:r>
            <a:endParaRPr lang="ca-ES" sz="1100" dirty="0"/>
          </a:p>
          <a:p>
            <a:pPr lvl="1"/>
            <a:r>
              <a:rPr lang="ca-ES" sz="1100" dirty="0" err="1"/>
              <a:t>new</a:t>
            </a:r>
            <a:r>
              <a:rPr lang="ca-ES" sz="1100" dirty="0"/>
              <a:t> </a:t>
            </a:r>
            <a:r>
              <a:rPr lang="ca-ES" sz="1100" dirty="0" err="1"/>
              <a:t>Func</a:t>
            </a:r>
            <a:r>
              <a:rPr lang="ca-ES" sz="1100" dirty="0"/>
              <a:t>() → </a:t>
            </a:r>
            <a:r>
              <a:rPr lang="ca-ES" sz="1100" dirty="0" err="1"/>
              <a:t>this</a:t>
            </a:r>
            <a:r>
              <a:rPr lang="ca-ES" sz="1100" dirty="0"/>
              <a:t> = </a:t>
            </a:r>
            <a:r>
              <a:rPr lang="ca-ES" sz="1100" dirty="0" err="1"/>
              <a:t>objeto</a:t>
            </a:r>
            <a:r>
              <a:rPr lang="ca-ES" sz="1100" dirty="0"/>
              <a:t> </a:t>
            </a:r>
            <a:r>
              <a:rPr lang="ca-ES" sz="1100" dirty="0" err="1"/>
              <a:t>nuevo</a:t>
            </a:r>
            <a:endParaRPr lang="ca-ES" sz="1100" dirty="0"/>
          </a:p>
          <a:p>
            <a:pPr lvl="1"/>
            <a:r>
              <a:rPr lang="ca-ES" sz="1100" dirty="0" err="1"/>
              <a:t>obj.metodo</a:t>
            </a:r>
            <a:r>
              <a:rPr lang="ca-ES" sz="1100" dirty="0"/>
              <a:t>() → </a:t>
            </a:r>
            <a:r>
              <a:rPr lang="ca-ES" sz="1100" dirty="0" err="1"/>
              <a:t>this</a:t>
            </a:r>
            <a:r>
              <a:rPr lang="ca-ES" sz="1100" dirty="0"/>
              <a:t> = </a:t>
            </a:r>
            <a:r>
              <a:rPr lang="ca-ES" sz="1100" dirty="0" err="1"/>
              <a:t>obj</a:t>
            </a:r>
            <a:endParaRPr lang="ca-ES" sz="1100" dirty="0"/>
          </a:p>
          <a:p>
            <a:pPr lvl="1"/>
            <a:r>
              <a:rPr lang="ca-ES" sz="1100" dirty="0"/>
              <a:t>call/</a:t>
            </a:r>
            <a:r>
              <a:rPr lang="ca-ES" sz="1100" dirty="0" err="1"/>
              <a:t>apply</a:t>
            </a:r>
            <a:r>
              <a:rPr lang="ca-ES" sz="1100" dirty="0"/>
              <a:t>/</a:t>
            </a:r>
            <a:r>
              <a:rPr lang="ca-ES" sz="1100" dirty="0" err="1"/>
              <a:t>bind</a:t>
            </a:r>
            <a:r>
              <a:rPr lang="ca-ES" sz="1100" dirty="0"/>
              <a:t> → </a:t>
            </a:r>
            <a:r>
              <a:rPr lang="ca-ES" sz="1100" dirty="0" err="1"/>
              <a:t>this</a:t>
            </a:r>
            <a:r>
              <a:rPr lang="ca-ES" sz="1100" dirty="0"/>
              <a:t> = </a:t>
            </a:r>
            <a:r>
              <a:rPr lang="ca-ES" sz="1100" dirty="0" err="1"/>
              <a:t>objeto</a:t>
            </a:r>
            <a:r>
              <a:rPr lang="ca-ES" sz="1100" dirty="0"/>
              <a:t> </a:t>
            </a:r>
            <a:r>
              <a:rPr lang="ca-ES" sz="1100" dirty="0" err="1"/>
              <a:t>pasado</a:t>
            </a:r>
            <a:endParaRPr lang="ca-ES" sz="1100" dirty="0"/>
          </a:p>
          <a:p>
            <a:pPr lvl="1"/>
            <a:r>
              <a:rPr lang="ca-ES" sz="1100" dirty="0" err="1"/>
              <a:t>Llamada</a:t>
            </a:r>
            <a:r>
              <a:rPr lang="ca-ES" sz="1100" dirty="0"/>
              <a:t> normal → </a:t>
            </a:r>
            <a:r>
              <a:rPr lang="ca-ES" sz="1100" dirty="0" err="1"/>
              <a:t>this</a:t>
            </a:r>
            <a:r>
              <a:rPr lang="ca-ES" sz="1100" dirty="0"/>
              <a:t> = </a:t>
            </a:r>
            <a:r>
              <a:rPr lang="ca-ES" sz="1100" dirty="0" err="1"/>
              <a:t>window</a:t>
            </a:r>
            <a:r>
              <a:rPr lang="ca-ES" sz="1100" dirty="0"/>
              <a:t> o </a:t>
            </a:r>
            <a:r>
              <a:rPr lang="ca-ES" sz="1100" dirty="0" err="1"/>
              <a:t>undefined</a:t>
            </a:r>
            <a:r>
              <a:rPr lang="ca-ES" sz="1100" dirty="0"/>
              <a:t> (</a:t>
            </a:r>
            <a:r>
              <a:rPr lang="ca-ES" sz="1100" i="1" dirty="0" err="1"/>
              <a:t>strict</a:t>
            </a:r>
            <a:r>
              <a:rPr lang="ca-ES" sz="1100" i="1" dirty="0"/>
              <a:t> mode</a:t>
            </a:r>
            <a:r>
              <a:rPr lang="ca-ES" sz="1100" dirty="0"/>
              <a:t>)</a:t>
            </a:r>
          </a:p>
          <a:p>
            <a:pPr lvl="1"/>
            <a:r>
              <a:rPr lang="ca-ES" sz="1100" b="1" dirty="0" err="1"/>
              <a:t>Flechas</a:t>
            </a:r>
            <a:r>
              <a:rPr lang="ca-ES" sz="1100" b="1" dirty="0"/>
              <a:t> → </a:t>
            </a:r>
            <a:r>
              <a:rPr lang="ca-ES" sz="1100" b="1" dirty="0" err="1"/>
              <a:t>this</a:t>
            </a:r>
            <a:r>
              <a:rPr lang="ca-ES" sz="1100" b="1" dirty="0"/>
              <a:t> = </a:t>
            </a:r>
            <a:r>
              <a:rPr lang="ca-ES" sz="1100" b="1" dirty="0" err="1"/>
              <a:t>contexto</a:t>
            </a:r>
            <a:r>
              <a:rPr lang="ca-ES" sz="1100" b="1" dirty="0"/>
              <a:t> </a:t>
            </a:r>
            <a:r>
              <a:rPr lang="ca-ES" sz="1100" b="1" dirty="0" err="1"/>
              <a:t>donde</a:t>
            </a:r>
            <a:r>
              <a:rPr lang="ca-ES" sz="1100" b="1" dirty="0"/>
              <a:t> se </a:t>
            </a:r>
            <a:r>
              <a:rPr lang="ca-ES" sz="1100" b="1" dirty="0" err="1"/>
              <a:t>creó</a:t>
            </a:r>
            <a:endParaRPr lang="ca-ES" sz="1100" dirty="0"/>
          </a:p>
          <a:p>
            <a:endParaRPr lang="es-ES" sz="1100" dirty="0"/>
          </a:p>
        </p:txBody>
      </p:sp>
    </p:spTree>
    <p:extLst>
      <p:ext uri="{BB962C8B-B14F-4D97-AF65-F5344CB8AC3E}">
        <p14:creationId xmlns:p14="http://schemas.microsoft.com/office/powerpoint/2010/main" val="2164404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02B8-1261-E912-BA3E-34556DA21D40}"/>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A9128D89-4DA8-860C-B8E0-2637AB7D45C7}"/>
              </a:ext>
            </a:extLst>
          </p:cNvPr>
          <p:cNvSpPr txBox="1"/>
          <p:nvPr/>
        </p:nvSpPr>
        <p:spPr>
          <a:xfrm>
            <a:off x="173905" y="98825"/>
            <a:ext cx="3305628" cy="2462213"/>
          </a:xfrm>
          <a:prstGeom prst="rect">
            <a:avLst/>
          </a:prstGeom>
          <a:noFill/>
          <a:ln>
            <a:solidFill>
              <a:schemeClr val="bg1"/>
            </a:solidFill>
          </a:ln>
        </p:spPr>
        <p:txBody>
          <a:bodyPr wrap="square" rtlCol="0">
            <a:spAutoFit/>
          </a:bodyPr>
          <a:lstStyle/>
          <a:p>
            <a:r>
              <a:rPr lang="es-ES" sz="1100" b="1" dirty="0"/>
              <a:t>Herencia de prototipos</a:t>
            </a:r>
            <a:endParaRPr lang="es-ES" sz="1100" dirty="0"/>
          </a:p>
          <a:p>
            <a:r>
              <a:rPr lang="es-ES" sz="1100" dirty="0"/>
              <a:t>Objetos tienen __proto__ → busca propiedades en la cadena de prototipos.</a:t>
            </a:r>
          </a:p>
          <a:p>
            <a:r>
              <a:rPr lang="es-ES" sz="1100" dirty="0"/>
              <a:t> Todos lo objetos de </a:t>
            </a:r>
            <a:r>
              <a:rPr lang="es-ES" sz="1100" dirty="0" err="1"/>
              <a:t>Javascript</a:t>
            </a:r>
            <a:r>
              <a:rPr lang="es-ES" sz="1100" dirty="0"/>
              <a:t> tienen una propiedad proto que referencia a otro objetos, el cual se llama el prototipo del objeto. Cuando se accede a una propiedad de un objeto, se busca si el objeto tiene esa propiedad, si no la tiene, el </a:t>
            </a:r>
            <a:r>
              <a:rPr lang="es-ES" sz="1100" dirty="0" err="1"/>
              <a:t>engine</a:t>
            </a:r>
            <a:r>
              <a:rPr lang="es-ES" sz="1100" dirty="0"/>
              <a:t> de </a:t>
            </a:r>
            <a:r>
              <a:rPr lang="es-ES" sz="1100" dirty="0" err="1"/>
              <a:t>Javascript</a:t>
            </a:r>
            <a:r>
              <a:rPr lang="es-ES" sz="1100" dirty="0"/>
              <a:t> buscara en el objeto referenciado por proto y si este no tuviese la propiedad, </a:t>
            </a:r>
            <a:r>
              <a:rPr lang="es-ES" sz="1100" dirty="0" err="1"/>
              <a:t>seguira</a:t>
            </a:r>
            <a:r>
              <a:rPr lang="es-ES" sz="1100" dirty="0"/>
              <a:t> buscando por la cadena de prototipos hasta encontrar la propiedad o hasta llegar al final de la cadena de prototipo.</a:t>
            </a:r>
          </a:p>
          <a:p>
            <a:endParaRPr lang="es-ES" sz="1100" dirty="0"/>
          </a:p>
        </p:txBody>
      </p:sp>
    </p:spTree>
    <p:extLst>
      <p:ext uri="{BB962C8B-B14F-4D97-AF65-F5344CB8AC3E}">
        <p14:creationId xmlns:p14="http://schemas.microsoft.com/office/powerpoint/2010/main" val="274058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E930-E9BF-FE73-43D6-0333509F9F5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EDAFA247-E4BF-F1F5-A838-7A9A77886DB4}"/>
              </a:ext>
            </a:extLst>
          </p:cNvPr>
          <p:cNvSpPr txBox="1"/>
          <p:nvPr/>
        </p:nvSpPr>
        <p:spPr>
          <a:xfrm>
            <a:off x="173905" y="98825"/>
            <a:ext cx="3305628" cy="769441"/>
          </a:xfrm>
          <a:prstGeom prst="rect">
            <a:avLst/>
          </a:prstGeom>
          <a:noFill/>
          <a:ln>
            <a:solidFill>
              <a:schemeClr val="bg1"/>
            </a:solidFill>
          </a:ln>
        </p:spPr>
        <p:txBody>
          <a:bodyPr wrap="square" rtlCol="0">
            <a:spAutoFit/>
          </a:bodyPr>
          <a:lstStyle/>
          <a:p>
            <a:r>
              <a:rPr lang="es-ES" sz="1100" b="1" dirty="0"/>
              <a:t>HTML5 como plataforma abierta</a:t>
            </a:r>
            <a:r>
              <a:rPr lang="es-ES" sz="1100" dirty="0"/>
              <a:t>: Incluye semántica, conectividad, almacenamiento offline, multimedia, gráficos 2D/3D, rendimiento, acceso a dispositivos y estilo avanzado.</a:t>
            </a:r>
          </a:p>
        </p:txBody>
      </p:sp>
    </p:spTree>
    <p:extLst>
      <p:ext uri="{BB962C8B-B14F-4D97-AF65-F5344CB8AC3E}">
        <p14:creationId xmlns:p14="http://schemas.microsoft.com/office/powerpoint/2010/main" val="301372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8547D-2403-EC78-9563-00D8249D811A}"/>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437C1A-2F02-7E3E-CC5D-7823BF3CCEC9}"/>
              </a:ext>
            </a:extLst>
          </p:cNvPr>
          <p:cNvSpPr txBox="1"/>
          <p:nvPr/>
        </p:nvSpPr>
        <p:spPr>
          <a:xfrm>
            <a:off x="57752" y="98825"/>
            <a:ext cx="3421781" cy="2292935"/>
          </a:xfrm>
          <a:prstGeom prst="rect">
            <a:avLst/>
          </a:prstGeom>
          <a:noFill/>
          <a:ln>
            <a:solidFill>
              <a:schemeClr val="bg1"/>
            </a:solidFill>
          </a:ln>
        </p:spPr>
        <p:txBody>
          <a:bodyPr wrap="square" rtlCol="0">
            <a:spAutoFit/>
          </a:bodyPr>
          <a:lstStyle/>
          <a:p>
            <a:r>
              <a:rPr lang="ca-ES" sz="1100" b="1" dirty="0" err="1"/>
              <a:t>Null</a:t>
            </a:r>
            <a:r>
              <a:rPr lang="ca-ES" sz="1100" b="1" dirty="0"/>
              <a:t> / </a:t>
            </a:r>
            <a:r>
              <a:rPr lang="ca-ES" sz="1100" b="1" dirty="0" err="1"/>
              <a:t>Undefined</a:t>
            </a:r>
            <a:r>
              <a:rPr lang="ca-ES" sz="1100" b="1" dirty="0"/>
              <a:t> / </a:t>
            </a:r>
            <a:r>
              <a:rPr lang="ca-ES" sz="1100" b="1" dirty="0" err="1"/>
              <a:t>Undeclared</a:t>
            </a:r>
            <a:endParaRPr lang="ca-ES" sz="1100" b="1" dirty="0"/>
          </a:p>
          <a:p>
            <a:r>
              <a:rPr lang="es-ES" sz="1100" dirty="0" err="1"/>
              <a:t>Undeclared</a:t>
            </a:r>
            <a:r>
              <a:rPr lang="es-ES" sz="1100" dirty="0"/>
              <a:t> (no declarada) no creada previamente con </a:t>
            </a:r>
            <a:r>
              <a:rPr lang="es-ES" sz="1100" dirty="0" err="1"/>
              <a:t>var</a:t>
            </a:r>
            <a:r>
              <a:rPr lang="es-ES" sz="1100" dirty="0"/>
              <a:t>, </a:t>
            </a:r>
            <a:r>
              <a:rPr lang="es-ES" sz="1100" dirty="0" err="1"/>
              <a:t>let</a:t>
            </a:r>
            <a:r>
              <a:rPr lang="es-ES" sz="1100" dirty="0"/>
              <a:t> o </a:t>
            </a:r>
            <a:r>
              <a:rPr lang="es-ES" sz="1100" dirty="0" err="1"/>
              <a:t>const.</a:t>
            </a:r>
            <a:r>
              <a:rPr lang="es-ES" sz="1100" dirty="0"/>
              <a:t> Si se asigna fuera de contexto estricto, se crea como global. En modo estricto, lanza </a:t>
            </a:r>
            <a:r>
              <a:rPr lang="es-ES" sz="1100" dirty="0" err="1"/>
              <a:t>ReferenceError</a:t>
            </a:r>
            <a:r>
              <a:rPr lang="es-ES" sz="1100" dirty="0"/>
              <a:t>. Mala práctica.  </a:t>
            </a:r>
            <a:r>
              <a:rPr lang="es-ES" sz="1100" dirty="0" err="1"/>
              <a:t>Undefined</a:t>
            </a:r>
            <a:r>
              <a:rPr lang="es-ES" sz="1100" dirty="0"/>
              <a:t> Variable declarada pero sin valor asignado. También es el valor por defecto que devuelve una función sin </a:t>
            </a:r>
            <a:r>
              <a:rPr lang="es-ES" sz="1100" dirty="0" err="1"/>
              <a:t>return</a:t>
            </a:r>
            <a:r>
              <a:rPr lang="es-ES" sz="1100" dirty="0"/>
              <a:t>. | variable === </a:t>
            </a:r>
            <a:r>
              <a:rPr lang="es-ES" sz="1100" dirty="0" err="1"/>
              <a:t>undefined</a:t>
            </a:r>
            <a:r>
              <a:rPr lang="es-ES" sz="1100" dirty="0"/>
              <a:t> o </a:t>
            </a:r>
            <a:r>
              <a:rPr lang="es-ES" sz="1100" dirty="0" err="1"/>
              <a:t>typeof</a:t>
            </a:r>
            <a:r>
              <a:rPr lang="es-ES" sz="1100" dirty="0"/>
              <a:t> variable === '</a:t>
            </a:r>
            <a:r>
              <a:rPr lang="es-ES" sz="1100" dirty="0" err="1"/>
              <a:t>undefined</a:t>
            </a:r>
            <a:r>
              <a:rPr lang="es-ES" sz="1100" dirty="0"/>
              <a:t>' | No usar == </a:t>
            </a:r>
            <a:r>
              <a:rPr lang="es-ES" sz="1100" dirty="0" err="1"/>
              <a:t>undefined</a:t>
            </a:r>
            <a:r>
              <a:rPr lang="es-ES" sz="1100" dirty="0"/>
              <a:t> porque también devuelve true para </a:t>
            </a:r>
            <a:r>
              <a:rPr lang="es-ES" sz="1100" dirty="0" err="1"/>
              <a:t>null</a:t>
            </a:r>
            <a:r>
              <a:rPr lang="es-ES" sz="1100" dirty="0"/>
              <a:t>.  </a:t>
            </a:r>
            <a:r>
              <a:rPr lang="es-ES" sz="1100" dirty="0" err="1"/>
              <a:t>Null</a:t>
            </a:r>
            <a:r>
              <a:rPr lang="es-ES" sz="1100" dirty="0"/>
              <a:t> Variable a la que se le ha asignado explícitamente el valor </a:t>
            </a:r>
            <a:r>
              <a:rPr lang="es-ES" sz="1100" dirty="0" err="1"/>
              <a:t>null</a:t>
            </a:r>
            <a:r>
              <a:rPr lang="es-ES" sz="1100" dirty="0"/>
              <a:t>. | variable === </a:t>
            </a:r>
            <a:r>
              <a:rPr lang="es-ES" sz="1100" dirty="0" err="1"/>
              <a:t>null</a:t>
            </a:r>
            <a:r>
              <a:rPr lang="es-ES" sz="1100" dirty="0"/>
              <a:t> | No usar == </a:t>
            </a:r>
            <a:r>
              <a:rPr lang="es-ES" sz="1100" dirty="0" err="1"/>
              <a:t>null</a:t>
            </a:r>
            <a:r>
              <a:rPr lang="es-ES" sz="1100" dirty="0"/>
              <a:t> porque también devolverá true para </a:t>
            </a:r>
            <a:r>
              <a:rPr lang="es-ES" sz="1100" dirty="0" err="1"/>
              <a:t>undefined</a:t>
            </a:r>
            <a:r>
              <a:rPr lang="es-ES" sz="1100" dirty="0"/>
              <a:t>. </a:t>
            </a:r>
          </a:p>
        </p:txBody>
      </p:sp>
    </p:spTree>
    <p:extLst>
      <p:ext uri="{BB962C8B-B14F-4D97-AF65-F5344CB8AC3E}">
        <p14:creationId xmlns:p14="http://schemas.microsoft.com/office/powerpoint/2010/main" val="3407668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794C4-EF8A-95E6-3E71-F1070868288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87AA3B68-4894-409B-6919-FD1043E35E5A}"/>
              </a:ext>
            </a:extLst>
          </p:cNvPr>
          <p:cNvSpPr txBox="1"/>
          <p:nvPr/>
        </p:nvSpPr>
        <p:spPr>
          <a:xfrm>
            <a:off x="173905" y="98825"/>
            <a:ext cx="3305628" cy="2123658"/>
          </a:xfrm>
          <a:prstGeom prst="rect">
            <a:avLst/>
          </a:prstGeom>
          <a:noFill/>
          <a:ln>
            <a:solidFill>
              <a:schemeClr val="bg1"/>
            </a:solidFill>
          </a:ln>
        </p:spPr>
        <p:txBody>
          <a:bodyPr wrap="square" rtlCol="0">
            <a:spAutoFit/>
          </a:bodyPr>
          <a:lstStyle/>
          <a:p>
            <a:r>
              <a:rPr lang="es-ES" sz="1100" b="1" dirty="0"/>
              <a:t>Delegación de eventos</a:t>
            </a:r>
            <a:endParaRPr lang="es-ES" sz="1100" dirty="0"/>
          </a:p>
          <a:p>
            <a:r>
              <a:rPr lang="es-ES" sz="1100" dirty="0"/>
              <a:t>técnica de JavaScript donde se asigna un escuchador (</a:t>
            </a:r>
            <a:r>
              <a:rPr lang="es-ES" sz="1100" dirty="0" err="1"/>
              <a:t>listener</a:t>
            </a:r>
            <a:r>
              <a:rPr lang="es-ES" sz="1100" dirty="0"/>
              <a:t>) a un elemento padre en lugar de a cada hijo. Cuando ocurre un evento en un hijo, este “sube” (propagación o </a:t>
            </a:r>
            <a:r>
              <a:rPr lang="es-ES" sz="1100" dirty="0" err="1"/>
              <a:t>bubbling</a:t>
            </a:r>
            <a:r>
              <a:rPr lang="es-ES" sz="1100" dirty="0"/>
              <a:t>) hasta el padre, que puede capturarlo y actuar según sea necesario. </a:t>
            </a:r>
          </a:p>
          <a:p>
            <a:r>
              <a:rPr lang="es-ES" sz="1100" dirty="0"/>
              <a:t>Menor uso de memoria Solo necesitas un </a:t>
            </a:r>
            <a:r>
              <a:rPr lang="es-ES" sz="1100" dirty="0" err="1"/>
              <a:t>listener</a:t>
            </a:r>
            <a:r>
              <a:rPr lang="es-ES" sz="1100" dirty="0"/>
              <a:t> en el padre, en lugar de uno en cada hijo. No hay que manejar dinámicamente elementos. Si se eliminan o agregan hijos, no necesitas quitar ni agregar </a:t>
            </a:r>
            <a:r>
              <a:rPr lang="es-ES" sz="1100" dirty="0" err="1"/>
              <a:t>listeners</a:t>
            </a:r>
            <a:r>
              <a:rPr lang="es-ES" sz="1100" dirty="0"/>
              <a:t>.</a:t>
            </a:r>
          </a:p>
        </p:txBody>
      </p:sp>
    </p:spTree>
    <p:extLst>
      <p:ext uri="{BB962C8B-B14F-4D97-AF65-F5344CB8AC3E}">
        <p14:creationId xmlns:p14="http://schemas.microsoft.com/office/powerpoint/2010/main" val="691377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2EE79-682D-4EB4-7FAF-CE7A9981FD8F}"/>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692D3E10-E9F4-A49E-097C-D3EC50320C3D}"/>
              </a:ext>
            </a:extLst>
          </p:cNvPr>
          <p:cNvSpPr txBox="1"/>
          <p:nvPr/>
        </p:nvSpPr>
        <p:spPr>
          <a:xfrm>
            <a:off x="80033" y="65136"/>
            <a:ext cx="3413937" cy="2123658"/>
          </a:xfrm>
          <a:prstGeom prst="rect">
            <a:avLst/>
          </a:prstGeom>
          <a:noFill/>
          <a:ln>
            <a:solidFill>
              <a:schemeClr val="bg1"/>
            </a:solidFill>
          </a:ln>
        </p:spPr>
        <p:txBody>
          <a:bodyPr wrap="square" rtlCol="0">
            <a:spAutoFit/>
          </a:bodyPr>
          <a:lstStyle/>
          <a:p>
            <a:r>
              <a:rPr lang="es-ES" sz="1100" b="1" dirty="0" err="1"/>
              <a:t>Hoisting</a:t>
            </a:r>
            <a:r>
              <a:rPr lang="es-ES" sz="1100" b="1" dirty="0"/>
              <a:t>:</a:t>
            </a:r>
          </a:p>
          <a:p>
            <a:r>
              <a:rPr lang="es-ES" sz="1100" b="1" dirty="0"/>
              <a:t>“mover” las declaraciones de variables y funciones al inicio de su ámbito (</a:t>
            </a:r>
            <a:r>
              <a:rPr lang="es-ES" sz="1100" b="1" dirty="0" err="1"/>
              <a:t>scope</a:t>
            </a:r>
            <a:r>
              <a:rPr lang="es-ES" sz="1100" b="1" dirty="0"/>
              <a:t>)</a:t>
            </a:r>
            <a:r>
              <a:rPr lang="es-ES" sz="1100" dirty="0"/>
              <a:t> durante la fase de compilación. Cuando usas </a:t>
            </a:r>
            <a:r>
              <a:rPr lang="es-ES" sz="1100" dirty="0" err="1"/>
              <a:t>var</a:t>
            </a:r>
            <a:r>
              <a:rPr lang="es-ES" sz="1100" dirty="0"/>
              <a:t>, la declaración se eleva, pero la asignación </a:t>
            </a:r>
            <a:r>
              <a:rPr lang="es-ES" sz="1100" dirty="0" err="1"/>
              <a:t>no.Esto</a:t>
            </a:r>
            <a:r>
              <a:rPr lang="es-ES" sz="1100" dirty="0"/>
              <a:t> significa que la variable existe desde el principio del código, pero su valor será </a:t>
            </a:r>
            <a:r>
              <a:rPr lang="es-ES" sz="1100" dirty="0" err="1"/>
              <a:t>undefined</a:t>
            </a:r>
            <a:r>
              <a:rPr lang="es-ES" sz="1100" dirty="0"/>
              <a:t> hasta que llegue a la línea donde se le asigna un valor. No es que el código se reordene de verdad, sino que el motor de JavaScript registra las declaraciones antes de ejecutar el código. Lo visualizamos como si las "subiera" al inicio del </a:t>
            </a:r>
            <a:r>
              <a:rPr lang="es-ES" sz="1100" dirty="0" err="1"/>
              <a:t>scope</a:t>
            </a:r>
            <a:r>
              <a:rPr lang="es-ES" sz="1100" dirty="0"/>
              <a:t>.</a:t>
            </a:r>
          </a:p>
          <a:p>
            <a:endParaRPr lang="es-ES" sz="1100" dirty="0"/>
          </a:p>
        </p:txBody>
      </p:sp>
    </p:spTree>
    <p:extLst>
      <p:ext uri="{BB962C8B-B14F-4D97-AF65-F5344CB8AC3E}">
        <p14:creationId xmlns:p14="http://schemas.microsoft.com/office/powerpoint/2010/main" val="3617321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530B6-FBED-D468-8096-0D1C1C99723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E0143090-CBC2-5FB2-92E9-66E3002A29C8}"/>
              </a:ext>
            </a:extLst>
          </p:cNvPr>
          <p:cNvSpPr txBox="1"/>
          <p:nvPr/>
        </p:nvSpPr>
        <p:spPr>
          <a:xfrm>
            <a:off x="80033" y="65136"/>
            <a:ext cx="3413937" cy="430887"/>
          </a:xfrm>
          <a:prstGeom prst="rect">
            <a:avLst/>
          </a:prstGeom>
          <a:noFill/>
          <a:ln>
            <a:solidFill>
              <a:schemeClr val="bg1"/>
            </a:solidFill>
          </a:ln>
        </p:spPr>
        <p:txBody>
          <a:bodyPr wrap="square" rtlCol="0">
            <a:spAutoFit/>
          </a:bodyPr>
          <a:lstStyle/>
          <a:p>
            <a:r>
              <a:rPr lang="es-ES" sz="1100" b="1" dirty="0" err="1"/>
              <a:t>Event</a:t>
            </a:r>
            <a:r>
              <a:rPr lang="es-ES" sz="1100" b="1" dirty="0"/>
              <a:t> </a:t>
            </a:r>
            <a:r>
              <a:rPr lang="es-ES" sz="1100" b="1" dirty="0" err="1"/>
              <a:t>Bubbling</a:t>
            </a:r>
            <a:r>
              <a:rPr lang="es-ES" sz="1100" b="1" dirty="0"/>
              <a:t>:</a:t>
            </a:r>
          </a:p>
          <a:p>
            <a:endParaRPr lang="es-ES" sz="1100" dirty="0"/>
          </a:p>
        </p:txBody>
      </p:sp>
    </p:spTree>
    <p:extLst>
      <p:ext uri="{BB962C8B-B14F-4D97-AF65-F5344CB8AC3E}">
        <p14:creationId xmlns:p14="http://schemas.microsoft.com/office/powerpoint/2010/main" val="223300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4ED47-15F5-9ABB-DE6B-3A5FB4A9794B}"/>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8F2C7F7E-8684-C746-43D9-C34B9E1D4E6F}"/>
              </a:ext>
            </a:extLst>
          </p:cNvPr>
          <p:cNvSpPr txBox="1"/>
          <p:nvPr/>
        </p:nvSpPr>
        <p:spPr>
          <a:xfrm>
            <a:off x="80033" y="65136"/>
            <a:ext cx="3413937" cy="769441"/>
          </a:xfrm>
          <a:prstGeom prst="rect">
            <a:avLst/>
          </a:prstGeom>
          <a:noFill/>
          <a:ln>
            <a:solidFill>
              <a:schemeClr val="bg1"/>
            </a:solidFill>
          </a:ln>
        </p:spPr>
        <p:txBody>
          <a:bodyPr wrap="square" rtlCol="0">
            <a:spAutoFit/>
          </a:bodyPr>
          <a:lstStyle/>
          <a:p>
            <a:r>
              <a:rPr lang="en-US" sz="1100" b="1" dirty="0"/>
              <a:t>What is the event loop in JavaScript runtimes?</a:t>
            </a:r>
          </a:p>
          <a:p>
            <a:r>
              <a:rPr lang="en-US" sz="1100" b="1" dirty="0"/>
              <a:t>What is the difference between call stack and task queue?</a:t>
            </a:r>
            <a:r>
              <a:rPr lang="es-ES" sz="1100" b="1" dirty="0"/>
              <a:t>:</a:t>
            </a:r>
          </a:p>
          <a:p>
            <a:endParaRPr lang="es-ES" sz="1100" dirty="0"/>
          </a:p>
        </p:txBody>
      </p:sp>
    </p:spTree>
    <p:extLst>
      <p:ext uri="{BB962C8B-B14F-4D97-AF65-F5344CB8AC3E}">
        <p14:creationId xmlns:p14="http://schemas.microsoft.com/office/powerpoint/2010/main" val="255281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548E9-AEB8-4A7A-B727-5F29F03FE6D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282A577-0B43-2C75-18F5-CE8E7066EBC7}"/>
              </a:ext>
            </a:extLst>
          </p:cNvPr>
          <p:cNvSpPr txBox="1"/>
          <p:nvPr/>
        </p:nvSpPr>
        <p:spPr>
          <a:xfrm>
            <a:off x="80033" y="65136"/>
            <a:ext cx="3413937" cy="430887"/>
          </a:xfrm>
          <a:prstGeom prst="rect">
            <a:avLst/>
          </a:prstGeom>
          <a:noFill/>
          <a:ln>
            <a:solidFill>
              <a:schemeClr val="bg1"/>
            </a:solidFill>
          </a:ln>
        </p:spPr>
        <p:txBody>
          <a:bodyPr wrap="square" rtlCol="0">
            <a:spAutoFit/>
          </a:bodyPr>
          <a:lstStyle/>
          <a:p>
            <a:r>
              <a:rPr lang="en-US" sz="1100" b="1" dirty="0"/>
              <a:t>What are the pros and cons of using Promises instead of callbacks in JavaScript?</a:t>
            </a:r>
            <a:endParaRPr lang="es-ES" sz="1100" dirty="0"/>
          </a:p>
        </p:txBody>
      </p:sp>
    </p:spTree>
    <p:extLst>
      <p:ext uri="{BB962C8B-B14F-4D97-AF65-F5344CB8AC3E}">
        <p14:creationId xmlns:p14="http://schemas.microsoft.com/office/powerpoint/2010/main" val="1194354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95C5A-E563-25EC-72DF-ABC3D5A6C48B}"/>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F31D7361-100D-414A-C77B-D24FFF6C610A}"/>
              </a:ext>
            </a:extLst>
          </p:cNvPr>
          <p:cNvSpPr txBox="1"/>
          <p:nvPr/>
        </p:nvSpPr>
        <p:spPr>
          <a:xfrm>
            <a:off x="80033" y="65136"/>
            <a:ext cx="3413937" cy="600164"/>
          </a:xfrm>
          <a:prstGeom prst="rect">
            <a:avLst/>
          </a:prstGeom>
          <a:noFill/>
          <a:ln>
            <a:solidFill>
              <a:schemeClr val="bg1"/>
            </a:solidFill>
          </a:ln>
        </p:spPr>
        <p:txBody>
          <a:bodyPr wrap="square" rtlCol="0">
            <a:spAutoFit/>
          </a:bodyPr>
          <a:lstStyle/>
          <a:p>
            <a:r>
              <a:rPr lang="en-US" sz="1100" b="1" dirty="0"/>
              <a:t>Explain your understanding of the box model and how you would tell the browser in CSS to render your layout in different box models.</a:t>
            </a:r>
            <a:endParaRPr lang="es-ES" sz="1100" dirty="0"/>
          </a:p>
        </p:txBody>
      </p:sp>
    </p:spTree>
    <p:extLst>
      <p:ext uri="{BB962C8B-B14F-4D97-AF65-F5344CB8AC3E}">
        <p14:creationId xmlns:p14="http://schemas.microsoft.com/office/powerpoint/2010/main" val="4203421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1B09B-7315-F237-1BFB-9D4DA1E63C0A}"/>
            </a:ext>
          </a:extLst>
        </p:cNvPr>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BA606FB-B235-A7AA-97C0-971C30DDDB5E}"/>
              </a:ext>
            </a:extLst>
          </p:cNvPr>
          <p:cNvGraphicFramePr>
            <a:graphicFrameLocks noGrp="1"/>
          </p:cNvGraphicFramePr>
          <p:nvPr>
            <p:extLst>
              <p:ext uri="{D42A27DB-BD31-4B8C-83A1-F6EECF244321}">
                <p14:modId xmlns:p14="http://schemas.microsoft.com/office/powerpoint/2010/main" val="2549195424"/>
              </p:ext>
            </p:extLst>
          </p:nvPr>
        </p:nvGraphicFramePr>
        <p:xfrm>
          <a:off x="124434" y="-3857"/>
          <a:ext cx="2570640" cy="2523219"/>
        </p:xfrm>
        <a:graphic>
          <a:graphicData uri="http://schemas.openxmlformats.org/drawingml/2006/table">
            <a:tbl>
              <a:tblPr/>
              <a:tblGrid>
                <a:gridCol w="514128">
                  <a:extLst>
                    <a:ext uri="{9D8B030D-6E8A-4147-A177-3AD203B41FA5}">
                      <a16:colId xmlns:a16="http://schemas.microsoft.com/office/drawing/2014/main" val="424751070"/>
                    </a:ext>
                  </a:extLst>
                </a:gridCol>
                <a:gridCol w="514128">
                  <a:extLst>
                    <a:ext uri="{9D8B030D-6E8A-4147-A177-3AD203B41FA5}">
                      <a16:colId xmlns:a16="http://schemas.microsoft.com/office/drawing/2014/main" val="1701749249"/>
                    </a:ext>
                  </a:extLst>
                </a:gridCol>
                <a:gridCol w="514128">
                  <a:extLst>
                    <a:ext uri="{9D8B030D-6E8A-4147-A177-3AD203B41FA5}">
                      <a16:colId xmlns:a16="http://schemas.microsoft.com/office/drawing/2014/main" val="2229852004"/>
                    </a:ext>
                  </a:extLst>
                </a:gridCol>
                <a:gridCol w="514128">
                  <a:extLst>
                    <a:ext uri="{9D8B030D-6E8A-4147-A177-3AD203B41FA5}">
                      <a16:colId xmlns:a16="http://schemas.microsoft.com/office/drawing/2014/main" val="2433753190"/>
                    </a:ext>
                  </a:extLst>
                </a:gridCol>
                <a:gridCol w="514128">
                  <a:extLst>
                    <a:ext uri="{9D8B030D-6E8A-4147-A177-3AD203B41FA5}">
                      <a16:colId xmlns:a16="http://schemas.microsoft.com/office/drawing/2014/main" val="496459444"/>
                    </a:ext>
                  </a:extLst>
                </a:gridCol>
              </a:tblGrid>
              <a:tr h="409199">
                <a:tc>
                  <a:txBody>
                    <a:bodyPr/>
                    <a:lstStyle/>
                    <a:p>
                      <a:pPr>
                        <a:buNone/>
                      </a:pPr>
                      <a:r>
                        <a:rPr lang="es-ES" sz="400"/>
                        <a:t>Tipo</a:t>
                      </a:r>
                    </a:p>
                  </a:txBody>
                  <a:tcPr marL="75699" marR="75699" marT="37850" marB="37850" anchor="ctr">
                    <a:lnL>
                      <a:noFill/>
                    </a:lnL>
                    <a:lnR>
                      <a:noFill/>
                    </a:lnR>
                    <a:lnT>
                      <a:noFill/>
                    </a:lnT>
                    <a:lnB>
                      <a:noFill/>
                    </a:lnB>
                    <a:noFill/>
                  </a:tcPr>
                </a:tc>
                <a:tc>
                  <a:txBody>
                    <a:bodyPr/>
                    <a:lstStyle/>
                    <a:p>
                      <a:pPr>
                        <a:buNone/>
                      </a:pPr>
                      <a:r>
                        <a:rPr lang="es-ES" sz="400"/>
                        <a:t>¿Se aplica hoisting?</a:t>
                      </a:r>
                    </a:p>
                  </a:txBody>
                  <a:tcPr marL="75699" marR="75699" marT="37850" marB="37850" anchor="ctr">
                    <a:lnL>
                      <a:noFill/>
                    </a:lnL>
                    <a:lnR>
                      <a:noFill/>
                    </a:lnR>
                    <a:lnT>
                      <a:noFill/>
                    </a:lnT>
                    <a:lnB>
                      <a:noFill/>
                    </a:lnB>
                    <a:noFill/>
                  </a:tcPr>
                </a:tc>
                <a:tc>
                  <a:txBody>
                    <a:bodyPr/>
                    <a:lstStyle/>
                    <a:p>
                      <a:pPr>
                        <a:buNone/>
                      </a:pPr>
                      <a:r>
                        <a:rPr lang="es-ES" sz="400"/>
                        <a:t>¿Se inicializa automáticamente?</a:t>
                      </a:r>
                    </a:p>
                  </a:txBody>
                  <a:tcPr marL="75699" marR="75699" marT="37850" marB="37850" anchor="ctr">
                    <a:lnL>
                      <a:noFill/>
                    </a:lnL>
                    <a:lnR>
                      <a:noFill/>
                    </a:lnR>
                    <a:lnT>
                      <a:noFill/>
                    </a:lnT>
                    <a:lnB>
                      <a:noFill/>
                    </a:lnB>
                    <a:noFill/>
                  </a:tcPr>
                </a:tc>
                <a:tc>
                  <a:txBody>
                    <a:bodyPr/>
                    <a:lstStyle/>
                    <a:p>
                      <a:pPr>
                        <a:buNone/>
                      </a:pPr>
                      <a:r>
                        <a:rPr lang="es-ES" sz="400"/>
                        <a:t>¿Accesible antes de la declaración?</a:t>
                      </a:r>
                    </a:p>
                  </a:txBody>
                  <a:tcPr marL="75699" marR="75699" marT="37850" marB="37850" anchor="ctr">
                    <a:lnL>
                      <a:noFill/>
                    </a:lnL>
                    <a:lnR>
                      <a:noFill/>
                    </a:lnR>
                    <a:lnT>
                      <a:noFill/>
                    </a:lnT>
                    <a:lnB>
                      <a:noFill/>
                    </a:lnB>
                    <a:noFill/>
                  </a:tcPr>
                </a:tc>
                <a:tc>
                  <a:txBody>
                    <a:bodyPr/>
                    <a:lstStyle/>
                    <a:p>
                      <a:pPr>
                        <a:buNone/>
                      </a:pPr>
                      <a:r>
                        <a:rPr lang="es-ES" sz="400"/>
                        <a:t>¿Redeclarable en el mismo scope?</a:t>
                      </a:r>
                    </a:p>
                  </a:txBody>
                  <a:tcPr marL="75699" marR="75699" marT="37850" marB="37850" anchor="ctr">
                    <a:lnL>
                      <a:noFill/>
                    </a:lnL>
                    <a:lnR>
                      <a:noFill/>
                    </a:lnR>
                    <a:lnT>
                      <a:noFill/>
                    </a:lnT>
                    <a:lnB>
                      <a:noFill/>
                    </a:lnB>
                    <a:noFill/>
                  </a:tcPr>
                </a:tc>
                <a:extLst>
                  <a:ext uri="{0D108BD9-81ED-4DB2-BD59-A6C34878D82A}">
                    <a16:rowId xmlns:a16="http://schemas.microsoft.com/office/drawing/2014/main" val="1186967879"/>
                  </a:ext>
                </a:extLst>
              </a:tr>
              <a:tr h="325824">
                <a:tc>
                  <a:txBody>
                    <a:bodyPr/>
                    <a:lstStyle/>
                    <a:p>
                      <a:pPr>
                        <a:buNone/>
                      </a:pPr>
                      <a:r>
                        <a:rPr lang="es-ES" sz="400">
                          <a:latin typeface="Courier New" panose="02070309020205020404" pitchFamily="49" charset="0"/>
                        </a:rPr>
                        <a:t>var</a:t>
                      </a:r>
                      <a:endParaRPr lang="es-ES" sz="400"/>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tc>
                  <a:txBody>
                    <a:bodyPr/>
                    <a:lstStyle/>
                    <a:p>
                      <a:pPr>
                        <a:buNone/>
                      </a:pPr>
                      <a:r>
                        <a:rPr lang="es-ES" sz="400"/>
                        <a:t>✅ Sí (</a:t>
                      </a:r>
                      <a:r>
                        <a:rPr lang="es-ES" sz="400">
                          <a:latin typeface="Courier New" panose="02070309020205020404" pitchFamily="49" charset="0"/>
                        </a:rPr>
                        <a:t>undefined</a:t>
                      </a:r>
                      <a:r>
                        <a:rPr lang="es-ES" sz="400"/>
                        <a:t>)</a:t>
                      </a:r>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extLst>
                  <a:ext uri="{0D108BD9-81ED-4DB2-BD59-A6C34878D82A}">
                    <a16:rowId xmlns:a16="http://schemas.microsoft.com/office/drawing/2014/main" val="3829091638"/>
                  </a:ext>
                </a:extLst>
              </a:tr>
              <a:tr h="159075">
                <a:tc>
                  <a:txBody>
                    <a:bodyPr/>
                    <a:lstStyle/>
                    <a:p>
                      <a:pPr>
                        <a:buNone/>
                      </a:pPr>
                      <a:r>
                        <a:rPr lang="es-ES" sz="400">
                          <a:latin typeface="Courier New" panose="02070309020205020404" pitchFamily="49" charset="0"/>
                        </a:rPr>
                        <a:t>let</a:t>
                      </a:r>
                      <a:endParaRPr lang="es-ES" sz="400"/>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extLst>
                  <a:ext uri="{0D108BD9-81ED-4DB2-BD59-A6C34878D82A}">
                    <a16:rowId xmlns:a16="http://schemas.microsoft.com/office/drawing/2014/main" val="3015770976"/>
                  </a:ext>
                </a:extLst>
              </a:tr>
              <a:tr h="159075">
                <a:tc>
                  <a:txBody>
                    <a:bodyPr/>
                    <a:lstStyle/>
                    <a:p>
                      <a:pPr>
                        <a:buNone/>
                      </a:pPr>
                      <a:r>
                        <a:rPr lang="es-ES" sz="400">
                          <a:latin typeface="Courier New" panose="02070309020205020404" pitchFamily="49" charset="0"/>
                        </a:rPr>
                        <a:t>const</a:t>
                      </a:r>
                      <a:endParaRPr lang="es-ES" sz="400"/>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extLst>
                  <a:ext uri="{0D108BD9-81ED-4DB2-BD59-A6C34878D82A}">
                    <a16:rowId xmlns:a16="http://schemas.microsoft.com/office/drawing/2014/main" val="3137087039"/>
                  </a:ext>
                </a:extLst>
              </a:tr>
              <a:tr h="325824">
                <a:tc>
                  <a:txBody>
                    <a:bodyPr/>
                    <a:lstStyle/>
                    <a:p>
                      <a:pPr>
                        <a:buNone/>
                      </a:pPr>
                      <a:r>
                        <a:rPr lang="es-ES" sz="400" b="1"/>
                        <a:t>function declaration</a:t>
                      </a:r>
                      <a:endParaRPr lang="es-ES" sz="400"/>
                    </a:p>
                  </a:txBody>
                  <a:tcPr marL="75699" marR="75699" marT="37850" marB="37850" anchor="ctr">
                    <a:lnL>
                      <a:noFill/>
                    </a:lnL>
                    <a:lnR>
                      <a:noFill/>
                    </a:lnR>
                    <a:lnT>
                      <a:noFill/>
                    </a:lnT>
                    <a:lnB>
                      <a:noFill/>
                    </a:lnB>
                    <a:noFill/>
                  </a:tcPr>
                </a:tc>
                <a:tc>
                  <a:txBody>
                    <a:bodyPr/>
                    <a:lstStyle/>
                    <a:p>
                      <a:pPr>
                        <a:buNone/>
                      </a:pPr>
                      <a:r>
                        <a:rPr lang="es-ES" sz="400"/>
                        <a:t>✅ Sí (completa)</a:t>
                      </a:r>
                    </a:p>
                  </a:txBody>
                  <a:tcPr marL="75699" marR="75699" marT="37850" marB="37850" anchor="ctr">
                    <a:lnL>
                      <a:noFill/>
                    </a:lnL>
                    <a:lnR>
                      <a:noFill/>
                    </a:lnR>
                    <a:lnT>
                      <a:noFill/>
                    </a:lnT>
                    <a:lnB>
                      <a:noFill/>
                    </a:lnB>
                    <a:noFill/>
                  </a:tcPr>
                </a:tc>
                <a:tc>
                  <a:txBody>
                    <a:bodyPr/>
                    <a:lstStyle/>
                    <a:p>
                      <a:pPr>
                        <a:buNone/>
                      </a:pPr>
                      <a:r>
                        <a:rPr lang="es-ES" sz="400"/>
                        <a:t>✅ Sí (con su valor completo)</a:t>
                      </a:r>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extLst>
                  <a:ext uri="{0D108BD9-81ED-4DB2-BD59-A6C34878D82A}">
                    <a16:rowId xmlns:a16="http://schemas.microsoft.com/office/drawing/2014/main" val="1512250743"/>
                  </a:ext>
                </a:extLst>
              </a:tr>
              <a:tr h="325824">
                <a:tc>
                  <a:txBody>
                    <a:bodyPr/>
                    <a:lstStyle/>
                    <a:p>
                      <a:pPr>
                        <a:buNone/>
                      </a:pPr>
                      <a:r>
                        <a:rPr lang="es-ES" sz="400" b="1"/>
                        <a:t>function expression</a:t>
                      </a:r>
                      <a:endParaRPr lang="es-ES" sz="400"/>
                    </a:p>
                  </a:txBody>
                  <a:tcPr marL="75699" marR="75699" marT="37850" marB="37850" anchor="ctr">
                    <a:lnL>
                      <a:noFill/>
                    </a:lnL>
                    <a:lnR>
                      <a:noFill/>
                    </a:lnR>
                    <a:lnT>
                      <a:noFill/>
                    </a:lnT>
                    <a:lnB>
                      <a:noFill/>
                    </a:lnB>
                    <a:noFill/>
                  </a:tcPr>
                </a:tc>
                <a:tc>
                  <a:txBody>
                    <a:bodyPr/>
                    <a:lstStyle/>
                    <a:p>
                      <a:pPr>
                        <a:buNone/>
                      </a:pPr>
                      <a:r>
                        <a:rPr lang="es-ES" sz="400"/>
                        <a:t>⚠️ Solo si es </a:t>
                      </a:r>
                      <a:r>
                        <a:rPr lang="es-ES" sz="400">
                          <a:latin typeface="Courier New" panose="02070309020205020404" pitchFamily="49" charset="0"/>
                        </a:rPr>
                        <a:t>var</a:t>
                      </a:r>
                      <a:endParaRPr lang="es-ES" sz="400"/>
                    </a:p>
                  </a:txBody>
                  <a:tcPr marL="75699" marR="75699" marT="37850" marB="37850" anchor="ctr">
                    <a:lnL>
                      <a:noFill/>
                    </a:lnL>
                    <a:lnR>
                      <a:noFill/>
                    </a:lnR>
                    <a:lnT>
                      <a:noFill/>
                    </a:lnT>
                    <a:lnB>
                      <a:noFill/>
                    </a:lnB>
                    <a:noFill/>
                  </a:tcPr>
                </a:tc>
                <a:tc>
                  <a:txBody>
                    <a:bodyPr/>
                    <a:lstStyle/>
                    <a:p>
                      <a:pPr>
                        <a:buNone/>
                      </a:pPr>
                      <a:r>
                        <a:rPr lang="es-ES" sz="400"/>
                        <a:t>⚠️ </a:t>
                      </a:r>
                      <a:r>
                        <a:rPr lang="es-ES" sz="400">
                          <a:latin typeface="Courier New" panose="02070309020205020404" pitchFamily="49" charset="0"/>
                        </a:rPr>
                        <a:t>undefined</a:t>
                      </a:r>
                      <a:r>
                        <a:rPr lang="es-ES" sz="400"/>
                        <a:t> si es </a:t>
                      </a:r>
                      <a:r>
                        <a:rPr lang="es-ES" sz="400">
                          <a:latin typeface="Courier New" panose="02070309020205020404" pitchFamily="49" charset="0"/>
                        </a:rPr>
                        <a:t>var</a:t>
                      </a:r>
                      <a:endParaRPr lang="es-ES" sz="400"/>
                    </a:p>
                  </a:txBody>
                  <a:tcPr marL="75699" marR="75699" marT="37850" marB="37850" anchor="ctr">
                    <a:lnL>
                      <a:noFill/>
                    </a:lnL>
                    <a:lnR>
                      <a:noFill/>
                    </a:lnR>
                    <a:lnT>
                      <a:noFill/>
                    </a:lnT>
                    <a:lnB>
                      <a:noFill/>
                    </a:lnB>
                    <a:noFill/>
                  </a:tcPr>
                </a:tc>
                <a:tc>
                  <a:txBody>
                    <a:bodyPr/>
                    <a:lstStyle/>
                    <a:p>
                      <a:pPr>
                        <a:buNone/>
                      </a:pPr>
                      <a:r>
                        <a:rPr lang="es-ES" sz="400"/>
                        <a:t>⚠️ No (da error)</a:t>
                      </a:r>
                    </a:p>
                  </a:txBody>
                  <a:tcPr marL="75699" marR="75699" marT="37850" marB="37850" anchor="ctr">
                    <a:lnL>
                      <a:noFill/>
                    </a:lnL>
                    <a:lnR>
                      <a:noFill/>
                    </a:lnR>
                    <a:lnT>
                      <a:noFill/>
                    </a:lnT>
                    <a:lnB>
                      <a:noFill/>
                    </a:lnB>
                    <a:noFill/>
                  </a:tcPr>
                </a:tc>
                <a:tc>
                  <a:txBody>
                    <a:bodyPr/>
                    <a:lstStyle/>
                    <a:p>
                      <a:pPr>
                        <a:buNone/>
                      </a:pPr>
                      <a:r>
                        <a:rPr lang="es-ES" sz="400"/>
                        <a:t>⚠️ Sí si es </a:t>
                      </a:r>
                      <a:r>
                        <a:rPr lang="es-ES" sz="400">
                          <a:latin typeface="Courier New" panose="02070309020205020404" pitchFamily="49" charset="0"/>
                        </a:rPr>
                        <a:t>var</a:t>
                      </a:r>
                      <a:endParaRPr lang="es-ES" sz="400"/>
                    </a:p>
                  </a:txBody>
                  <a:tcPr marL="75699" marR="75699" marT="37850" marB="37850" anchor="ctr">
                    <a:lnL>
                      <a:noFill/>
                    </a:lnL>
                    <a:lnR>
                      <a:noFill/>
                    </a:lnR>
                    <a:lnT>
                      <a:noFill/>
                    </a:lnT>
                    <a:lnB>
                      <a:noFill/>
                    </a:lnB>
                    <a:noFill/>
                  </a:tcPr>
                </a:tc>
                <a:extLst>
                  <a:ext uri="{0D108BD9-81ED-4DB2-BD59-A6C34878D82A}">
                    <a16:rowId xmlns:a16="http://schemas.microsoft.com/office/drawing/2014/main" val="2392471725"/>
                  </a:ext>
                </a:extLst>
              </a:tr>
              <a:tr h="409199">
                <a:tc>
                  <a:txBody>
                    <a:bodyPr/>
                    <a:lstStyle/>
                    <a:p>
                      <a:pPr>
                        <a:buNone/>
                      </a:pPr>
                      <a:r>
                        <a:rPr lang="es-ES" sz="400" b="1"/>
                        <a:t>class declaration</a:t>
                      </a:r>
                      <a:endParaRPr lang="es-ES" sz="400"/>
                    </a:p>
                  </a:txBody>
                  <a:tcPr marL="75699" marR="75699" marT="37850" marB="37850" anchor="ctr">
                    <a:lnL>
                      <a:noFill/>
                    </a:lnL>
                    <a:lnR>
                      <a:noFill/>
                    </a:lnR>
                    <a:lnT>
                      <a:noFill/>
                    </a:lnT>
                    <a:lnB>
                      <a:noFill/>
                    </a:lnB>
                    <a:noFill/>
                  </a:tcPr>
                </a:tc>
                <a:tc>
                  <a:txBody>
                    <a:bodyPr/>
                    <a:lstStyle/>
                    <a:p>
                      <a:pPr>
                        <a:buNone/>
                      </a:pPr>
                      <a:r>
                        <a:rPr lang="es-ES" sz="400"/>
                        <a:t>✅ Sí (solo la referencia)</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tc>
                  <a:txBody>
                    <a:bodyPr/>
                    <a:lstStyle/>
                    <a:p>
                      <a:pPr>
                        <a:buNone/>
                      </a:pPr>
                      <a:r>
                        <a:rPr lang="es-ES" sz="400"/>
                        <a:t>❌ No (zona muerta temporal)</a:t>
                      </a:r>
                    </a:p>
                  </a:txBody>
                  <a:tcPr marL="75699" marR="75699" marT="37850" marB="37850" anchor="ctr">
                    <a:lnL>
                      <a:noFill/>
                    </a:lnL>
                    <a:lnR>
                      <a:noFill/>
                    </a:lnR>
                    <a:lnT>
                      <a:noFill/>
                    </a:lnT>
                    <a:lnB>
                      <a:noFill/>
                    </a:lnB>
                    <a:noFill/>
                  </a:tcPr>
                </a:tc>
                <a:tc>
                  <a:txBody>
                    <a:bodyPr/>
                    <a:lstStyle/>
                    <a:p>
                      <a:pPr>
                        <a:buNone/>
                      </a:pPr>
                      <a:r>
                        <a:rPr lang="es-ES" sz="400"/>
                        <a:t>❌ No</a:t>
                      </a:r>
                    </a:p>
                  </a:txBody>
                  <a:tcPr marL="75699" marR="75699" marT="37850" marB="37850" anchor="ctr">
                    <a:lnL>
                      <a:noFill/>
                    </a:lnL>
                    <a:lnR>
                      <a:noFill/>
                    </a:lnR>
                    <a:lnT>
                      <a:noFill/>
                    </a:lnT>
                    <a:lnB>
                      <a:noFill/>
                    </a:lnB>
                    <a:noFill/>
                  </a:tcPr>
                </a:tc>
                <a:extLst>
                  <a:ext uri="{0D108BD9-81ED-4DB2-BD59-A6C34878D82A}">
                    <a16:rowId xmlns:a16="http://schemas.microsoft.com/office/drawing/2014/main" val="248189022"/>
                  </a:ext>
                </a:extLst>
              </a:tr>
              <a:tr h="409199">
                <a:tc>
                  <a:txBody>
                    <a:bodyPr/>
                    <a:lstStyle/>
                    <a:p>
                      <a:pPr>
                        <a:buNone/>
                      </a:pPr>
                      <a:r>
                        <a:rPr lang="es-ES" sz="400" b="1"/>
                        <a:t>import</a:t>
                      </a:r>
                      <a:endParaRPr lang="es-ES" sz="400"/>
                    </a:p>
                  </a:txBody>
                  <a:tcPr marL="75699" marR="75699" marT="37850" marB="37850" anchor="ctr">
                    <a:lnL>
                      <a:noFill/>
                    </a:lnL>
                    <a:lnR>
                      <a:noFill/>
                    </a:lnR>
                    <a:lnT>
                      <a:noFill/>
                    </a:lnT>
                    <a:lnB>
                      <a:noFill/>
                    </a:lnB>
                    <a:noFill/>
                  </a:tcPr>
                </a:tc>
                <a:tc>
                  <a:txBody>
                    <a:bodyPr/>
                    <a:lstStyle/>
                    <a:p>
                      <a:pPr>
                        <a:buNone/>
                      </a:pPr>
                      <a:r>
                        <a:rPr lang="es-ES" sz="400"/>
                        <a:t>✅ Sí (antes de todo el código)</a:t>
                      </a:r>
                    </a:p>
                  </a:txBody>
                  <a:tcPr marL="75699" marR="75699" marT="37850" marB="37850" anchor="ctr">
                    <a:lnL>
                      <a:noFill/>
                    </a:lnL>
                    <a:lnR>
                      <a:noFill/>
                    </a:lnR>
                    <a:lnT>
                      <a:noFill/>
                    </a:lnT>
                    <a:lnB>
                      <a:noFill/>
                    </a:lnB>
                    <a:noFill/>
                  </a:tcPr>
                </a:tc>
                <a:tc>
                  <a:txBody>
                    <a:bodyPr/>
                    <a:lstStyle/>
                    <a:p>
                      <a:pPr>
                        <a:buNone/>
                      </a:pPr>
                      <a:r>
                        <a:rPr lang="es-ES" sz="400"/>
                        <a:t>✅ Sí (valor real)</a:t>
                      </a:r>
                    </a:p>
                  </a:txBody>
                  <a:tcPr marL="75699" marR="75699" marT="37850" marB="37850" anchor="ctr">
                    <a:lnL>
                      <a:noFill/>
                    </a:lnL>
                    <a:lnR>
                      <a:noFill/>
                    </a:lnR>
                    <a:lnT>
                      <a:noFill/>
                    </a:lnT>
                    <a:lnB>
                      <a:noFill/>
                    </a:lnB>
                    <a:noFill/>
                  </a:tcPr>
                </a:tc>
                <a:tc>
                  <a:txBody>
                    <a:bodyPr/>
                    <a:lstStyle/>
                    <a:p>
                      <a:pPr>
                        <a:buNone/>
                      </a:pPr>
                      <a:r>
                        <a:rPr lang="es-ES" sz="400"/>
                        <a:t>✅ Sí</a:t>
                      </a:r>
                    </a:p>
                  </a:txBody>
                  <a:tcPr marL="75699" marR="75699" marT="37850" marB="37850" anchor="ctr">
                    <a:lnL>
                      <a:noFill/>
                    </a:lnL>
                    <a:lnR>
                      <a:noFill/>
                    </a:lnR>
                    <a:lnT>
                      <a:noFill/>
                    </a:lnT>
                    <a:lnB>
                      <a:noFill/>
                    </a:lnB>
                    <a:noFill/>
                  </a:tcPr>
                </a:tc>
                <a:tc>
                  <a:txBody>
                    <a:bodyPr/>
                    <a:lstStyle/>
                    <a:p>
                      <a:pPr>
                        <a:buNone/>
                      </a:pPr>
                      <a:r>
                        <a:rPr lang="es-ES" sz="400" dirty="0"/>
                        <a:t>❌ No</a:t>
                      </a:r>
                    </a:p>
                  </a:txBody>
                  <a:tcPr marL="75699" marR="75699" marT="37850" marB="37850" anchor="ctr">
                    <a:lnL>
                      <a:noFill/>
                    </a:lnL>
                    <a:lnR>
                      <a:noFill/>
                    </a:lnR>
                    <a:lnT>
                      <a:noFill/>
                    </a:lnT>
                    <a:lnB>
                      <a:noFill/>
                    </a:lnB>
                    <a:noFill/>
                  </a:tcPr>
                </a:tc>
                <a:extLst>
                  <a:ext uri="{0D108BD9-81ED-4DB2-BD59-A6C34878D82A}">
                    <a16:rowId xmlns:a16="http://schemas.microsoft.com/office/drawing/2014/main" val="681278118"/>
                  </a:ext>
                </a:extLst>
              </a:tr>
            </a:tbl>
          </a:graphicData>
        </a:graphic>
      </p:graphicFrame>
    </p:spTree>
    <p:extLst>
      <p:ext uri="{BB962C8B-B14F-4D97-AF65-F5344CB8AC3E}">
        <p14:creationId xmlns:p14="http://schemas.microsoft.com/office/powerpoint/2010/main" val="367911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3059B-EB4C-53E5-5005-62D456CC84AA}"/>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1DDAB0FF-76DB-1987-FC15-3D60B3EFE3C0}"/>
              </a:ext>
            </a:extLst>
          </p:cNvPr>
          <p:cNvSpPr txBox="1"/>
          <p:nvPr/>
        </p:nvSpPr>
        <p:spPr>
          <a:xfrm>
            <a:off x="173905" y="98825"/>
            <a:ext cx="3305628" cy="1277273"/>
          </a:xfrm>
          <a:prstGeom prst="rect">
            <a:avLst/>
          </a:prstGeom>
          <a:noFill/>
          <a:ln>
            <a:solidFill>
              <a:schemeClr val="bg1"/>
            </a:solidFill>
          </a:ln>
        </p:spPr>
        <p:txBody>
          <a:bodyPr wrap="square" rtlCol="0">
            <a:spAutoFit/>
          </a:bodyPr>
          <a:lstStyle/>
          <a:p>
            <a:r>
              <a:rPr lang="es-ES" sz="1100" b="1" dirty="0"/>
              <a:t>Almacenamiento cliente</a:t>
            </a:r>
            <a:r>
              <a:rPr lang="es-ES" sz="1100" dirty="0"/>
              <a:t>:</a:t>
            </a:r>
          </a:p>
          <a:p>
            <a:r>
              <a:rPr lang="es-ES" sz="1100" dirty="0"/>
              <a:t>cookie: se envía al servidor, persiste según expiración, 4KB.</a:t>
            </a:r>
          </a:p>
          <a:p>
            <a:r>
              <a:rPr lang="es-ES" sz="1100" dirty="0" err="1"/>
              <a:t>localStorage</a:t>
            </a:r>
            <a:r>
              <a:rPr lang="es-ES" sz="1100" dirty="0"/>
              <a:t>: persiste siempre en el navegador, 5MB, accesible desde cualquier ventana.</a:t>
            </a:r>
          </a:p>
          <a:p>
            <a:r>
              <a:rPr lang="es-ES" sz="1100" dirty="0" err="1"/>
              <a:t>sessionStorage</a:t>
            </a:r>
            <a:r>
              <a:rPr lang="es-ES" sz="1100" dirty="0"/>
              <a:t>: persiste solo en la misma ventana, 5MB.</a:t>
            </a:r>
          </a:p>
        </p:txBody>
      </p:sp>
    </p:spTree>
    <p:extLst>
      <p:ext uri="{BB962C8B-B14F-4D97-AF65-F5344CB8AC3E}">
        <p14:creationId xmlns:p14="http://schemas.microsoft.com/office/powerpoint/2010/main" val="180247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D984E-68FF-482F-367F-C2FE72AF374E}"/>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144F2CF6-CB60-381F-2B8A-46F719368FD6}"/>
              </a:ext>
            </a:extLst>
          </p:cNvPr>
          <p:cNvSpPr txBox="1"/>
          <p:nvPr/>
        </p:nvSpPr>
        <p:spPr>
          <a:xfrm>
            <a:off x="173905" y="98825"/>
            <a:ext cx="3305628" cy="1107996"/>
          </a:xfrm>
          <a:prstGeom prst="rect">
            <a:avLst/>
          </a:prstGeom>
          <a:noFill/>
          <a:ln>
            <a:solidFill>
              <a:schemeClr val="bg1"/>
            </a:solidFill>
          </a:ln>
        </p:spPr>
        <p:txBody>
          <a:bodyPr wrap="square" rtlCol="0">
            <a:spAutoFit/>
          </a:bodyPr>
          <a:lstStyle/>
          <a:p>
            <a:r>
              <a:rPr lang="es-ES" sz="1100" b="1" dirty="0"/>
              <a:t>Carga de scripts</a:t>
            </a:r>
            <a:r>
              <a:rPr lang="es-ES" sz="1100" dirty="0"/>
              <a:t>:</a:t>
            </a:r>
          </a:p>
          <a:p>
            <a:r>
              <a:rPr lang="es-ES" sz="1100" dirty="0"/>
              <a:t>&lt;script&gt;: bloquea HTML hasta ejecutarse.</a:t>
            </a:r>
          </a:p>
          <a:p>
            <a:r>
              <a:rPr lang="es-ES" sz="1100" dirty="0"/>
              <a:t>&lt;script </a:t>
            </a:r>
            <a:r>
              <a:rPr lang="es-ES" sz="1100" dirty="0" err="1"/>
              <a:t>async</a:t>
            </a:r>
            <a:r>
              <a:rPr lang="es-ES" sz="1100" dirty="0"/>
              <a:t>&gt;: se descarga y ejecuta paralelo al HTML, independiente.</a:t>
            </a:r>
          </a:p>
          <a:p>
            <a:r>
              <a:rPr lang="es-ES" sz="1100" dirty="0"/>
              <a:t>&lt;script </a:t>
            </a:r>
            <a:r>
              <a:rPr lang="es-ES" sz="1100" dirty="0" err="1"/>
              <a:t>defer</a:t>
            </a:r>
            <a:r>
              <a:rPr lang="es-ES" sz="1100" dirty="0"/>
              <a:t>&gt;: se descarga paralelo al HTML y se ejecuta tras </a:t>
            </a:r>
            <a:r>
              <a:rPr lang="es-ES" sz="1100" dirty="0" err="1"/>
              <a:t>parseo</a:t>
            </a:r>
            <a:r>
              <a:rPr lang="es-ES" sz="1100" dirty="0"/>
              <a:t>.</a:t>
            </a:r>
          </a:p>
        </p:txBody>
      </p:sp>
    </p:spTree>
    <p:extLst>
      <p:ext uri="{BB962C8B-B14F-4D97-AF65-F5344CB8AC3E}">
        <p14:creationId xmlns:p14="http://schemas.microsoft.com/office/powerpoint/2010/main" val="178622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2FBB-F30B-1557-D2FF-1AD38EF1A5C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9E94E90-D322-A801-F4F5-B65E98F8D054}"/>
              </a:ext>
            </a:extLst>
          </p:cNvPr>
          <p:cNvSpPr txBox="1"/>
          <p:nvPr/>
        </p:nvSpPr>
        <p:spPr>
          <a:xfrm>
            <a:off x="173905" y="98825"/>
            <a:ext cx="3305628" cy="938719"/>
          </a:xfrm>
          <a:prstGeom prst="rect">
            <a:avLst/>
          </a:prstGeom>
          <a:noFill/>
          <a:ln>
            <a:solidFill>
              <a:schemeClr val="bg1"/>
            </a:solidFill>
          </a:ln>
        </p:spPr>
        <p:txBody>
          <a:bodyPr wrap="square" rtlCol="0">
            <a:spAutoFit/>
          </a:bodyPr>
          <a:lstStyle/>
          <a:p>
            <a:r>
              <a:rPr lang="es-ES" sz="1100" b="1" dirty="0"/>
              <a:t>Ubicación de recursos</a:t>
            </a:r>
            <a:r>
              <a:rPr lang="es-ES" sz="1100" dirty="0"/>
              <a:t>:</a:t>
            </a:r>
          </a:p>
          <a:p>
            <a:r>
              <a:rPr lang="es-ES" sz="1100" dirty="0"/>
              <a:t>&lt;link&gt; de CSS en &lt;head&gt; para renderizado progresivo.</a:t>
            </a:r>
          </a:p>
          <a:p>
            <a:r>
              <a:rPr lang="es-ES" sz="1100" dirty="0"/>
              <a:t>&lt;script&gt; antes de &lt;/</a:t>
            </a:r>
            <a:r>
              <a:rPr lang="es-ES" sz="1100" dirty="0" err="1"/>
              <a:t>body</a:t>
            </a:r>
            <a:r>
              <a:rPr lang="es-ES" sz="1100" dirty="0"/>
              <a:t>&gt; para no bloquear renderizado; usar </a:t>
            </a:r>
            <a:r>
              <a:rPr lang="es-ES" sz="1100" dirty="0" err="1"/>
              <a:t>defer</a:t>
            </a:r>
            <a:r>
              <a:rPr lang="es-ES" sz="1100" dirty="0"/>
              <a:t> si está en &lt;head&gt;.</a:t>
            </a:r>
          </a:p>
        </p:txBody>
      </p:sp>
    </p:spTree>
    <p:extLst>
      <p:ext uri="{BB962C8B-B14F-4D97-AF65-F5344CB8AC3E}">
        <p14:creationId xmlns:p14="http://schemas.microsoft.com/office/powerpoint/2010/main" val="6740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6B519-E287-8079-673C-5ED5B7776217}"/>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3F6AB12-F6FE-735F-0382-4259D687A289}"/>
              </a:ext>
            </a:extLst>
          </p:cNvPr>
          <p:cNvSpPr txBox="1"/>
          <p:nvPr/>
        </p:nvSpPr>
        <p:spPr>
          <a:xfrm>
            <a:off x="173905" y="98825"/>
            <a:ext cx="3305628" cy="769441"/>
          </a:xfrm>
          <a:prstGeom prst="rect">
            <a:avLst/>
          </a:prstGeom>
          <a:noFill/>
          <a:ln>
            <a:solidFill>
              <a:schemeClr val="bg1"/>
            </a:solidFill>
          </a:ln>
        </p:spPr>
        <p:txBody>
          <a:bodyPr wrap="square" rtlCol="0">
            <a:spAutoFit/>
          </a:bodyPr>
          <a:lstStyle/>
          <a:p>
            <a:r>
              <a:rPr lang="es-ES" sz="1100" b="1" dirty="0"/>
              <a:t>Renderizado progresivo</a:t>
            </a:r>
            <a:r>
              <a:rPr lang="es-ES" sz="1100" dirty="0"/>
              <a:t>: Mejorar el tiempo de carga percibido cargando primero contenido visible, </a:t>
            </a:r>
            <a:r>
              <a:rPr lang="es-ES" sz="1100" dirty="0" err="1"/>
              <a:t>lazy-loading</a:t>
            </a:r>
            <a:r>
              <a:rPr lang="es-ES" sz="1100" dirty="0"/>
              <a:t> de imágenes y fragmentos HTML asíncronos.</a:t>
            </a:r>
          </a:p>
        </p:txBody>
      </p:sp>
    </p:spTree>
    <p:extLst>
      <p:ext uri="{BB962C8B-B14F-4D97-AF65-F5344CB8AC3E}">
        <p14:creationId xmlns:p14="http://schemas.microsoft.com/office/powerpoint/2010/main" val="186894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23E54-3A7A-5BAE-8E2A-F7CDE6A6B953}"/>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16FE7506-F74F-B25A-A2E3-06FC18D31CDF}"/>
              </a:ext>
            </a:extLst>
          </p:cNvPr>
          <p:cNvSpPr txBox="1"/>
          <p:nvPr/>
        </p:nvSpPr>
        <p:spPr>
          <a:xfrm>
            <a:off x="173905" y="98825"/>
            <a:ext cx="3305628" cy="769441"/>
          </a:xfrm>
          <a:prstGeom prst="rect">
            <a:avLst/>
          </a:prstGeom>
          <a:noFill/>
          <a:ln>
            <a:solidFill>
              <a:schemeClr val="bg1"/>
            </a:solidFill>
          </a:ln>
        </p:spPr>
        <p:txBody>
          <a:bodyPr wrap="square" rtlCol="0">
            <a:spAutoFit/>
          </a:bodyPr>
          <a:lstStyle/>
          <a:p>
            <a:r>
              <a:rPr lang="es-ES" sz="1100" b="1" dirty="0"/>
              <a:t>Imágenes responsivas</a:t>
            </a:r>
            <a:r>
              <a:rPr lang="es-ES" sz="1100" dirty="0"/>
              <a:t>:</a:t>
            </a:r>
          </a:p>
          <a:p>
            <a:r>
              <a:rPr lang="es-ES" sz="1100" dirty="0" err="1"/>
              <a:t>srcset</a:t>
            </a:r>
            <a:r>
              <a:rPr lang="es-ES" sz="1100" dirty="0"/>
              <a:t> permite al navegador elegir la imagen adecuada según resolución y tamaño de pantalla, optimizando calidad y rendimiento.</a:t>
            </a:r>
          </a:p>
        </p:txBody>
      </p:sp>
    </p:spTree>
    <p:extLst>
      <p:ext uri="{BB962C8B-B14F-4D97-AF65-F5344CB8AC3E}">
        <p14:creationId xmlns:p14="http://schemas.microsoft.com/office/powerpoint/2010/main" val="259201595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2341</Words>
  <Application>Microsoft Office PowerPoint</Application>
  <PresentationFormat>Personalizado</PresentationFormat>
  <Paragraphs>217</Paragraphs>
  <Slides>47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Aptos</vt:lpstr>
      <vt:lpstr>Aptos Display</vt:lpstr>
      <vt:lpstr>Arial</vt:lpstr>
      <vt:lpstr>Courier New</vt:lpstr>
      <vt:lpstr>Monaspace Neon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operadors.civicat</dc:creator>
  <cp:lastModifiedBy>operadors.civicat</cp:lastModifiedBy>
  <cp:revision>14</cp:revision>
  <dcterms:created xsi:type="dcterms:W3CDTF">2025-09-13T10:05:32Z</dcterms:created>
  <dcterms:modified xsi:type="dcterms:W3CDTF">2025-09-14T19:04:20Z</dcterms:modified>
</cp:coreProperties>
</file>