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9.png" ContentType="image/png"/>
  <Override PartName="/ppt/media/image28.png" ContentType="image/png"/>
  <Override PartName="/ppt/media/image27.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media/image18.png" ContentType="image/png"/>
  <Override PartName="/ppt/media/image9.png" ContentType="image/png"/>
  <Override PartName="/ppt/media/image20.png" ContentType="image/png"/>
  <Override PartName="/ppt/media/image13.png" ContentType="image/png"/>
  <Override PartName="/ppt/media/image4.png" ContentType="image/png"/>
  <Override PartName="/ppt/media/image30.png" ContentType="image/png"/>
  <Override PartName="/ppt/media/image31.png" ContentType="image/png"/>
  <Override PartName="/ppt/media/image32.png" ContentType="image/png"/>
  <Override PartName="/ppt/media/image7.png" ContentType="image/png"/>
  <Override PartName="/ppt/media/image16.png" ContentType="image/png"/>
  <Override PartName="/ppt/media/image10.png" ContentType="image/png"/>
  <Override PartName="/ppt/media/image1.png" ContentType="image/png"/>
  <Override PartName="/ppt/media/image6.png" ContentType="image/png"/>
  <Override PartName="/ppt/media/image15.png" ContentType="image/png"/>
  <Override PartName="/ppt/media/image5.png" ContentType="image/png"/>
  <Override PartName="/ppt/media/image14.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4.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Lst>
  <p:sldSz cx="18288000" cy="10287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Montserrat"/>
              </a:rPr>
              <a:t>Click to move the slide</a:t>
            </a:r>
            <a:endParaRPr b="0" lang="en-US" sz="4400" spc="-1" strike="noStrike">
              <a:solidFill>
                <a:srgbClr val="000000"/>
              </a:solidFill>
              <a:latin typeface="Montserrat"/>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Montserrat"/>
              </a:rPr>
              <a:t>Click to edit the notes format</a:t>
            </a:r>
            <a:endParaRPr b="0" lang="en-US" sz="2000" spc="-1" strike="noStrike">
              <a:solidFill>
                <a:srgbClr val="000000"/>
              </a:solidFill>
              <a:latin typeface="Montserrat"/>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Montserrat"/>
              </a:rPr>
              <a:t>&lt;header&gt;</a:t>
            </a:r>
            <a:endParaRPr b="0" lang="en-US" sz="1400" spc="-1" strike="noStrike">
              <a:solidFill>
                <a:srgbClr val="000000"/>
              </a:solidFill>
              <a:latin typeface="Montserrat"/>
            </a:endParaRPr>
          </a:p>
        </p:txBody>
      </p:sp>
      <p:sp>
        <p:nvSpPr>
          <p:cNvPr id="95"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Montserrat"/>
              </a:defRPr>
            </a:lvl1pPr>
          </a:lstStyle>
          <a:p>
            <a:pPr indent="0" algn="r">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
        <p:nvSpPr>
          <p:cNvPr id="96"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&lt;footer&gt;</a:t>
            </a:r>
            <a:endParaRPr b="0" lang="en-US" sz="1400" spc="-1" strike="noStrike">
              <a:solidFill>
                <a:srgbClr val="000000"/>
              </a:solidFill>
              <a:latin typeface="Montserrat"/>
            </a:endParaRPr>
          </a:p>
        </p:txBody>
      </p:sp>
      <p:sp>
        <p:nvSpPr>
          <p:cNvPr id="97"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Montserrat"/>
              </a:defRPr>
            </a:lvl1pPr>
          </a:lstStyle>
          <a:p>
            <a:pPr indent="0" algn="r">
              <a:buNone/>
            </a:pPr>
            <a:fld id="{773311A9-8E78-4807-B0CE-99965C83DC25}" type="slidenum">
              <a:rPr b="0" lang="en-US" sz="1400" spc="-1" strike="noStrike">
                <a:solidFill>
                  <a:srgbClr val="000000"/>
                </a:solidFill>
                <a:latin typeface="Montserrat"/>
              </a:rPr>
              <a:t>&lt;number&gt;</a:t>
            </a:fld>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hdr"/>
          </p:nvPr>
        </p:nvSpPr>
        <p:spPr>
          <a:xfrm>
            <a:off x="0" y="0"/>
            <a:ext cx="3959640" cy="340200"/>
          </a:xfrm>
          <a:prstGeom prst="rect">
            <a:avLst/>
          </a:prstGeom>
          <a:noFill/>
          <a:ln w="0">
            <a:noFill/>
          </a:ln>
        </p:spPr>
        <p:txBody>
          <a:bodyPr lIns="0" rIns="0" tIns="0" bIns="0" anchor="t">
            <a:noAutofit/>
          </a:bodyPr>
          <a:p>
            <a:pPr indent="0">
              <a:buNone/>
            </a:pPr>
            <a:endParaRPr b="0" lang="en-US" sz="1800" spc="-1" strike="noStrike">
              <a:solidFill>
                <a:srgbClr val="000000"/>
              </a:solidFill>
              <a:latin typeface="Montserrat"/>
            </a:endParaRPr>
          </a:p>
        </p:txBody>
      </p:sp>
      <p:sp>
        <p:nvSpPr>
          <p:cNvPr id="393" name="PlaceHolder 2"/>
          <p:cNvSpPr>
            <a:spLocks noGrp="1"/>
          </p:cNvSpPr>
          <p:nvPr>
            <p:ph type="dt" idx="43"/>
          </p:nvPr>
        </p:nvSpPr>
        <p:spPr>
          <a:xfrm>
            <a:off x="5180040" y="0"/>
            <a:ext cx="3959640" cy="340200"/>
          </a:xfrm>
          <a:prstGeom prst="rect">
            <a:avLst/>
          </a:prstGeom>
          <a:noFill/>
          <a:ln w="0">
            <a:noFill/>
          </a:ln>
        </p:spPr>
        <p:txBody>
          <a:bodyPr lIns="0" rIns="0" tIns="0" bIns="0" anchor="t">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r>
              <a:rPr b="0" lang="cs-CZ" sz="1200" spc="-1" strike="noStrike">
                <a:solidFill>
                  <a:srgbClr val="000000"/>
                </a:solidFill>
                <a:latin typeface="Open Sans"/>
              </a:rPr>
              <a:t>1.7.2013</a:t>
            </a:r>
            <a:endParaRPr b="0" lang="en-US" sz="1200" spc="-1" strike="noStrike">
              <a:solidFill>
                <a:srgbClr val="000000"/>
              </a:solidFill>
              <a:latin typeface="Montserrat"/>
            </a:endParaRPr>
          </a:p>
        </p:txBody>
      </p:sp>
      <p:sp>
        <p:nvSpPr>
          <p:cNvPr id="394" name="PlaceHolder 3"/>
          <p:cNvSpPr>
            <a:spLocks noGrp="1"/>
          </p:cNvSpPr>
          <p:nvPr>
            <p:ph type="sldImg"/>
          </p:nvPr>
        </p:nvSpPr>
        <p:spPr>
          <a:xfrm>
            <a:off x="2857680" y="512640"/>
            <a:ext cx="3426120" cy="2564280"/>
          </a:xfrm>
          <a:prstGeom prst="rect">
            <a:avLst/>
          </a:prstGeom>
          <a:ln w="0">
            <a:noFill/>
          </a:ln>
        </p:spPr>
      </p:sp>
      <p:sp>
        <p:nvSpPr>
          <p:cNvPr id="395" name="PlaceHolder 4"/>
          <p:cNvSpPr>
            <a:spLocks noGrp="1"/>
          </p:cNvSpPr>
          <p:nvPr>
            <p:ph type="body"/>
          </p:nvPr>
        </p:nvSpPr>
        <p:spPr>
          <a:xfrm>
            <a:off x="914400" y="3251160"/>
            <a:ext cx="7312320" cy="30783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Open Sans"/>
              </a:rPr>
              <a:t>poker planning : https://www.scrumpoker-online.org/fr/ </a:t>
            </a:r>
            <a:endParaRPr b="0" lang="en-US" sz="2000" spc="-1" strike="noStrike">
              <a:solidFill>
                <a:srgbClr val="000000"/>
              </a:solidFill>
              <a:latin typeface="Montserrat"/>
            </a:endParaRPr>
          </a:p>
        </p:txBody>
      </p:sp>
      <p:sp>
        <p:nvSpPr>
          <p:cNvPr id="396" name="PlaceHolder 5"/>
          <p:cNvSpPr>
            <a:spLocks noGrp="1"/>
          </p:cNvSpPr>
          <p:nvPr>
            <p:ph type="ftr" idx="44"/>
          </p:nvPr>
        </p:nvSpPr>
        <p:spPr>
          <a:xfrm>
            <a:off x="0" y="6502320"/>
            <a:ext cx="3959640" cy="33840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FiraCode Nerd Font Propo"/>
            </a:endParaRPr>
          </a:p>
        </p:txBody>
      </p:sp>
      <p:sp>
        <p:nvSpPr>
          <p:cNvPr id="397" name="PlaceHolder 6"/>
          <p:cNvSpPr>
            <a:spLocks noGrp="1"/>
          </p:cNvSpPr>
          <p:nvPr>
            <p:ph type="sldNum" idx="45"/>
          </p:nvPr>
        </p:nvSpPr>
        <p:spPr>
          <a:xfrm>
            <a:off x="5180040" y="6502320"/>
            <a:ext cx="3959640" cy="338400"/>
          </a:xfrm>
          <a:prstGeom prst="rect">
            <a:avLst/>
          </a:prstGeom>
          <a:noFill/>
          <a:ln w="0">
            <a:noFill/>
          </a:ln>
        </p:spPr>
        <p:txBody>
          <a:bodyPr lIns="0" rIns="0" tIns="0" bIns="0" anchor="b">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fld id="{A6853DE5-9F08-4550-B6EB-D933C59D9893}" type="slidenum">
              <a:rPr b="0" lang="cs-CZ" sz="1200" spc="-1" strike="noStrike">
                <a:solidFill>
                  <a:srgbClr val="000000"/>
                </a:solidFill>
                <a:latin typeface="Open Sans"/>
              </a:rPr>
              <a:t>&lt;number&gt;</a:t>
            </a:fld>
            <a:endParaRPr b="0" lang="en-US" sz="1200" spc="-1" strike="noStrike">
              <a:solidFill>
                <a:srgbClr val="000000"/>
              </a:solidFill>
              <a:latin typeface="Montserrat"/>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hdr"/>
          </p:nvPr>
        </p:nvSpPr>
        <p:spPr>
          <a:xfrm>
            <a:off x="0" y="0"/>
            <a:ext cx="3959640" cy="340200"/>
          </a:xfrm>
          <a:prstGeom prst="rect">
            <a:avLst/>
          </a:prstGeom>
          <a:noFill/>
          <a:ln w="0">
            <a:noFill/>
          </a:ln>
        </p:spPr>
        <p:txBody>
          <a:bodyPr lIns="0" rIns="0" tIns="0" bIns="0" anchor="t">
            <a:noAutofit/>
          </a:bodyPr>
          <a:p>
            <a:pPr indent="0">
              <a:buNone/>
            </a:pPr>
            <a:endParaRPr b="0" lang="en-US" sz="1800" spc="-1" strike="noStrike">
              <a:solidFill>
                <a:srgbClr val="000000"/>
              </a:solidFill>
              <a:latin typeface="Montserrat"/>
            </a:endParaRPr>
          </a:p>
        </p:txBody>
      </p:sp>
      <p:sp>
        <p:nvSpPr>
          <p:cNvPr id="399" name="PlaceHolder 2"/>
          <p:cNvSpPr>
            <a:spLocks noGrp="1"/>
          </p:cNvSpPr>
          <p:nvPr>
            <p:ph type="dt" idx="46"/>
          </p:nvPr>
        </p:nvSpPr>
        <p:spPr>
          <a:xfrm>
            <a:off x="5180040" y="0"/>
            <a:ext cx="3959640" cy="340200"/>
          </a:xfrm>
          <a:prstGeom prst="rect">
            <a:avLst/>
          </a:prstGeom>
          <a:noFill/>
          <a:ln w="0">
            <a:noFill/>
          </a:ln>
        </p:spPr>
        <p:txBody>
          <a:bodyPr lIns="0" rIns="0" tIns="0" bIns="0" anchor="t">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r>
              <a:rPr b="0" lang="cs-CZ" sz="1200" spc="-1" strike="noStrike">
                <a:solidFill>
                  <a:srgbClr val="000000"/>
                </a:solidFill>
                <a:latin typeface="Open Sans"/>
              </a:rPr>
              <a:t>1.7.2013</a:t>
            </a:r>
            <a:endParaRPr b="0" lang="en-US" sz="1200" spc="-1" strike="noStrike">
              <a:solidFill>
                <a:srgbClr val="000000"/>
              </a:solidFill>
              <a:latin typeface="Montserrat"/>
            </a:endParaRPr>
          </a:p>
        </p:txBody>
      </p:sp>
      <p:sp>
        <p:nvSpPr>
          <p:cNvPr id="400" name="PlaceHolder 3"/>
          <p:cNvSpPr>
            <a:spLocks noGrp="1"/>
          </p:cNvSpPr>
          <p:nvPr>
            <p:ph type="sldImg"/>
          </p:nvPr>
        </p:nvSpPr>
        <p:spPr>
          <a:xfrm>
            <a:off x="2857680" y="512640"/>
            <a:ext cx="3426120" cy="2564280"/>
          </a:xfrm>
          <a:prstGeom prst="rect">
            <a:avLst/>
          </a:prstGeom>
          <a:ln w="0">
            <a:noFill/>
          </a:ln>
        </p:spPr>
      </p:sp>
      <p:sp>
        <p:nvSpPr>
          <p:cNvPr id="401" name="PlaceHolder 4"/>
          <p:cNvSpPr>
            <a:spLocks noGrp="1"/>
          </p:cNvSpPr>
          <p:nvPr>
            <p:ph type="body"/>
          </p:nvPr>
        </p:nvSpPr>
        <p:spPr>
          <a:xfrm>
            <a:off x="914400" y="3251160"/>
            <a:ext cx="7312320" cy="30783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Open Sans"/>
              </a:rPr>
              <a:t>poker planning : https://www.scrumpoker-online.org/fr/ </a:t>
            </a:r>
            <a:endParaRPr b="0" lang="en-US" sz="2000" spc="-1" strike="noStrike">
              <a:solidFill>
                <a:srgbClr val="000000"/>
              </a:solidFill>
              <a:latin typeface="Montserrat"/>
            </a:endParaRPr>
          </a:p>
        </p:txBody>
      </p:sp>
      <p:sp>
        <p:nvSpPr>
          <p:cNvPr id="402" name="PlaceHolder 5"/>
          <p:cNvSpPr>
            <a:spLocks noGrp="1"/>
          </p:cNvSpPr>
          <p:nvPr>
            <p:ph type="ftr" idx="47"/>
          </p:nvPr>
        </p:nvSpPr>
        <p:spPr>
          <a:xfrm>
            <a:off x="0" y="6502320"/>
            <a:ext cx="3959640" cy="33840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FiraCode Nerd Font Propo"/>
            </a:endParaRPr>
          </a:p>
        </p:txBody>
      </p:sp>
      <p:sp>
        <p:nvSpPr>
          <p:cNvPr id="403" name="PlaceHolder 6"/>
          <p:cNvSpPr>
            <a:spLocks noGrp="1"/>
          </p:cNvSpPr>
          <p:nvPr>
            <p:ph type="sldNum" idx="48"/>
          </p:nvPr>
        </p:nvSpPr>
        <p:spPr>
          <a:xfrm>
            <a:off x="5180040" y="6502320"/>
            <a:ext cx="3959640" cy="338400"/>
          </a:xfrm>
          <a:prstGeom prst="rect">
            <a:avLst/>
          </a:prstGeom>
          <a:noFill/>
          <a:ln w="0">
            <a:noFill/>
          </a:ln>
        </p:spPr>
        <p:txBody>
          <a:bodyPr lIns="0" rIns="0" tIns="0" bIns="0" anchor="b">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fld id="{EA1DEB1E-E9C8-47C3-A94A-0B65FE66780B}" type="slidenum">
              <a:rPr b="0" lang="cs-CZ" sz="1200" spc="-1" strike="noStrike">
                <a:solidFill>
                  <a:srgbClr val="000000"/>
                </a:solidFill>
                <a:latin typeface="Open Sans"/>
              </a:rPr>
              <a:t>&lt;number&gt;</a:t>
            </a:fld>
            <a:endParaRPr b="0" lang="en-US" sz="1200" spc="-1" strike="noStrike">
              <a:solidFill>
                <a:srgbClr val="000000"/>
              </a:solidFill>
              <a:latin typeface="Montserrat"/>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hdr"/>
          </p:nvPr>
        </p:nvSpPr>
        <p:spPr>
          <a:xfrm>
            <a:off x="0" y="0"/>
            <a:ext cx="3959640" cy="340200"/>
          </a:xfrm>
          <a:prstGeom prst="rect">
            <a:avLst/>
          </a:prstGeom>
          <a:noFill/>
          <a:ln w="0">
            <a:noFill/>
          </a:ln>
        </p:spPr>
        <p:txBody>
          <a:bodyPr lIns="0" rIns="0" tIns="0" bIns="0" anchor="t">
            <a:noAutofit/>
          </a:bodyPr>
          <a:p>
            <a:pPr indent="0">
              <a:buNone/>
            </a:pPr>
            <a:endParaRPr b="0" lang="en-US" sz="1800" spc="-1" strike="noStrike">
              <a:solidFill>
                <a:srgbClr val="000000"/>
              </a:solidFill>
              <a:latin typeface="Montserrat"/>
            </a:endParaRPr>
          </a:p>
        </p:txBody>
      </p:sp>
      <p:sp>
        <p:nvSpPr>
          <p:cNvPr id="405" name="PlaceHolder 2"/>
          <p:cNvSpPr>
            <a:spLocks noGrp="1"/>
          </p:cNvSpPr>
          <p:nvPr>
            <p:ph type="dt" idx="49"/>
          </p:nvPr>
        </p:nvSpPr>
        <p:spPr>
          <a:xfrm>
            <a:off x="5180040" y="0"/>
            <a:ext cx="3959640" cy="340200"/>
          </a:xfrm>
          <a:prstGeom prst="rect">
            <a:avLst/>
          </a:prstGeom>
          <a:noFill/>
          <a:ln w="0">
            <a:noFill/>
          </a:ln>
        </p:spPr>
        <p:txBody>
          <a:bodyPr lIns="0" rIns="0" tIns="0" bIns="0" anchor="t">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r>
              <a:rPr b="0" lang="cs-CZ" sz="1200" spc="-1" strike="noStrike">
                <a:solidFill>
                  <a:srgbClr val="000000"/>
                </a:solidFill>
                <a:latin typeface="Open Sans"/>
              </a:rPr>
              <a:t>1.7.2013</a:t>
            </a:r>
            <a:endParaRPr b="0" lang="en-US" sz="1200" spc="-1" strike="noStrike">
              <a:solidFill>
                <a:srgbClr val="000000"/>
              </a:solidFill>
              <a:latin typeface="Montserrat"/>
            </a:endParaRPr>
          </a:p>
        </p:txBody>
      </p:sp>
      <p:sp>
        <p:nvSpPr>
          <p:cNvPr id="406" name="PlaceHolder 3"/>
          <p:cNvSpPr>
            <a:spLocks noGrp="1"/>
          </p:cNvSpPr>
          <p:nvPr>
            <p:ph type="sldImg"/>
          </p:nvPr>
        </p:nvSpPr>
        <p:spPr>
          <a:xfrm>
            <a:off x="2857680" y="512640"/>
            <a:ext cx="3426120" cy="2564280"/>
          </a:xfrm>
          <a:prstGeom prst="rect">
            <a:avLst/>
          </a:prstGeom>
          <a:ln w="0">
            <a:noFill/>
          </a:ln>
        </p:spPr>
      </p:sp>
      <p:sp>
        <p:nvSpPr>
          <p:cNvPr id="407" name="PlaceHolder 4"/>
          <p:cNvSpPr>
            <a:spLocks noGrp="1"/>
          </p:cNvSpPr>
          <p:nvPr>
            <p:ph type="body"/>
          </p:nvPr>
        </p:nvSpPr>
        <p:spPr>
          <a:xfrm>
            <a:off x="914400" y="3251160"/>
            <a:ext cx="7312320" cy="30783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Open Sans"/>
              </a:rPr>
              <a:t>poker planning : https://www.scrumpoker-online.org/fr/ </a:t>
            </a:r>
            <a:endParaRPr b="0" lang="en-US" sz="2000" spc="-1" strike="noStrike">
              <a:solidFill>
                <a:srgbClr val="000000"/>
              </a:solidFill>
              <a:latin typeface="Montserrat"/>
            </a:endParaRPr>
          </a:p>
        </p:txBody>
      </p:sp>
      <p:sp>
        <p:nvSpPr>
          <p:cNvPr id="408" name="PlaceHolder 5"/>
          <p:cNvSpPr>
            <a:spLocks noGrp="1"/>
          </p:cNvSpPr>
          <p:nvPr>
            <p:ph type="ftr" idx="50"/>
          </p:nvPr>
        </p:nvSpPr>
        <p:spPr>
          <a:xfrm>
            <a:off x="0" y="6502320"/>
            <a:ext cx="3959640" cy="33840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FiraCode Nerd Font Propo"/>
            </a:endParaRPr>
          </a:p>
        </p:txBody>
      </p:sp>
      <p:sp>
        <p:nvSpPr>
          <p:cNvPr id="409" name="PlaceHolder 6"/>
          <p:cNvSpPr>
            <a:spLocks noGrp="1"/>
          </p:cNvSpPr>
          <p:nvPr>
            <p:ph type="sldNum" idx="51"/>
          </p:nvPr>
        </p:nvSpPr>
        <p:spPr>
          <a:xfrm>
            <a:off x="5180040" y="6502320"/>
            <a:ext cx="3959640" cy="338400"/>
          </a:xfrm>
          <a:prstGeom prst="rect">
            <a:avLst/>
          </a:prstGeom>
          <a:noFill/>
          <a:ln w="0">
            <a:noFill/>
          </a:ln>
        </p:spPr>
        <p:txBody>
          <a:bodyPr lIns="0" rIns="0" tIns="0" bIns="0" anchor="b">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fld id="{3ECC83FD-43A8-4059-94FB-9FCCECF7C164}" type="slidenum">
              <a:rPr b="0" lang="cs-CZ" sz="1200" spc="-1" strike="noStrike">
                <a:solidFill>
                  <a:srgbClr val="000000"/>
                </a:solidFill>
                <a:latin typeface="Open Sans"/>
              </a:rPr>
              <a:t>&lt;number&gt;</a:t>
            </a:fld>
            <a:endParaRPr b="0" lang="en-US" sz="1200" spc="-1" strike="noStrike">
              <a:solidFill>
                <a:srgbClr val="000000"/>
              </a:solidFill>
              <a:latin typeface="Montserrat"/>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hdr"/>
          </p:nvPr>
        </p:nvSpPr>
        <p:spPr>
          <a:xfrm>
            <a:off x="0" y="0"/>
            <a:ext cx="3959640" cy="340200"/>
          </a:xfrm>
          <a:prstGeom prst="rect">
            <a:avLst/>
          </a:prstGeom>
          <a:noFill/>
          <a:ln w="0">
            <a:noFill/>
          </a:ln>
        </p:spPr>
        <p:txBody>
          <a:bodyPr lIns="0" rIns="0" tIns="0" bIns="0" anchor="t">
            <a:noAutofit/>
          </a:bodyPr>
          <a:p>
            <a:pPr indent="0">
              <a:buNone/>
            </a:pPr>
            <a:endParaRPr b="0" lang="en-US" sz="1800" spc="-1" strike="noStrike">
              <a:solidFill>
                <a:srgbClr val="000000"/>
              </a:solidFill>
              <a:latin typeface="Montserrat"/>
            </a:endParaRPr>
          </a:p>
        </p:txBody>
      </p:sp>
      <p:sp>
        <p:nvSpPr>
          <p:cNvPr id="387" name="PlaceHolder 2"/>
          <p:cNvSpPr>
            <a:spLocks noGrp="1"/>
          </p:cNvSpPr>
          <p:nvPr>
            <p:ph type="dt" idx="40"/>
          </p:nvPr>
        </p:nvSpPr>
        <p:spPr>
          <a:xfrm>
            <a:off x="5180040" y="0"/>
            <a:ext cx="3959640" cy="340200"/>
          </a:xfrm>
          <a:prstGeom prst="rect">
            <a:avLst/>
          </a:prstGeom>
          <a:noFill/>
          <a:ln w="0">
            <a:noFill/>
          </a:ln>
        </p:spPr>
        <p:txBody>
          <a:bodyPr lIns="0" rIns="0" tIns="0" bIns="0" anchor="t">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r>
              <a:rPr b="0" lang="cs-CZ" sz="1200" spc="-1" strike="noStrike">
                <a:solidFill>
                  <a:srgbClr val="000000"/>
                </a:solidFill>
                <a:latin typeface="Open Sans"/>
              </a:rPr>
              <a:t>1.7.2013</a:t>
            </a:r>
            <a:endParaRPr b="0" lang="en-US" sz="1200" spc="-1" strike="noStrike">
              <a:solidFill>
                <a:srgbClr val="000000"/>
              </a:solidFill>
              <a:latin typeface="Montserrat"/>
            </a:endParaRPr>
          </a:p>
        </p:txBody>
      </p:sp>
      <p:sp>
        <p:nvSpPr>
          <p:cNvPr id="388" name="PlaceHolder 3"/>
          <p:cNvSpPr>
            <a:spLocks noGrp="1"/>
          </p:cNvSpPr>
          <p:nvPr>
            <p:ph type="sldImg"/>
          </p:nvPr>
        </p:nvSpPr>
        <p:spPr>
          <a:xfrm>
            <a:off x="2857680" y="512640"/>
            <a:ext cx="3426120" cy="2564280"/>
          </a:xfrm>
          <a:prstGeom prst="rect">
            <a:avLst/>
          </a:prstGeom>
          <a:ln w="0">
            <a:noFill/>
          </a:ln>
        </p:spPr>
      </p:sp>
      <p:sp>
        <p:nvSpPr>
          <p:cNvPr id="389" name="PlaceHolder 4"/>
          <p:cNvSpPr>
            <a:spLocks noGrp="1"/>
          </p:cNvSpPr>
          <p:nvPr>
            <p:ph type="body"/>
          </p:nvPr>
        </p:nvSpPr>
        <p:spPr>
          <a:xfrm>
            <a:off x="914400" y="3251160"/>
            <a:ext cx="7312320" cy="30783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Open Sans"/>
              </a:rPr>
              <a:t>11-13 février 2001</a:t>
            </a:r>
            <a:endParaRPr b="0" lang="en-US" sz="2000" spc="-1" strike="noStrike">
              <a:solidFill>
                <a:srgbClr val="000000"/>
              </a:solidFill>
              <a:latin typeface="Montserrat"/>
            </a:endParaRPr>
          </a:p>
          <a:p>
            <a:pPr marL="216000" indent="0">
              <a:lnSpc>
                <a:spcPct val="100000"/>
              </a:lnSpc>
              <a:buNone/>
              <a:tabLst>
                <a:tab algn="l" pos="0"/>
              </a:tabLst>
            </a:pPr>
            <a:r>
              <a:rPr b="0" lang="en-US" sz="2000" spc="-1" strike="noStrike">
                <a:solidFill>
                  <a:srgbClr val="000000"/>
                </a:solidFill>
                <a:latin typeface="Open Sans"/>
              </a:rPr>
              <a:t>Martin Fowler, Robert C. Martin</a:t>
            </a:r>
            <a:endParaRPr b="0" lang="en-US" sz="2000" spc="-1" strike="noStrike">
              <a:solidFill>
                <a:srgbClr val="000000"/>
              </a:solidFill>
              <a:latin typeface="Montserrat"/>
            </a:endParaRPr>
          </a:p>
          <a:p>
            <a:pPr marL="216000" indent="0">
              <a:lnSpc>
                <a:spcPct val="100000"/>
              </a:lnSpc>
              <a:buNone/>
              <a:tabLst>
                <a:tab algn="l" pos="0"/>
              </a:tabLst>
            </a:pPr>
            <a:endParaRPr b="0" lang="en-US" sz="2000" spc="-1" strike="noStrike">
              <a:solidFill>
                <a:srgbClr val="000000"/>
              </a:solidFill>
              <a:latin typeface="Montserrat"/>
            </a:endParaRPr>
          </a:p>
          <a:p>
            <a:pPr marL="216000" indent="0">
              <a:lnSpc>
                <a:spcPct val="100000"/>
              </a:lnSpc>
              <a:buNone/>
              <a:tabLst>
                <a:tab algn="l" pos="0"/>
              </a:tabLst>
            </a:pPr>
            <a:r>
              <a:rPr b="0" lang="en-US" sz="2000" spc="-1" strike="noStrike">
                <a:solidFill>
                  <a:srgbClr val="000000"/>
                </a:solidFill>
                <a:latin typeface="Open Sans"/>
              </a:rPr>
              <a:t>https://agilemanifesto.org/iso/fr/principles.html</a:t>
            </a:r>
            <a:endParaRPr b="0" lang="en-US" sz="2000" spc="-1" strike="noStrike">
              <a:solidFill>
                <a:srgbClr val="000000"/>
              </a:solidFill>
              <a:latin typeface="Montserrat"/>
            </a:endParaRPr>
          </a:p>
        </p:txBody>
      </p:sp>
      <p:sp>
        <p:nvSpPr>
          <p:cNvPr id="390" name="PlaceHolder 5"/>
          <p:cNvSpPr>
            <a:spLocks noGrp="1"/>
          </p:cNvSpPr>
          <p:nvPr>
            <p:ph type="ftr" idx="41"/>
          </p:nvPr>
        </p:nvSpPr>
        <p:spPr>
          <a:xfrm>
            <a:off x="0" y="6502320"/>
            <a:ext cx="3959640" cy="33840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FiraCode Nerd Font Propo"/>
            </a:endParaRPr>
          </a:p>
        </p:txBody>
      </p:sp>
      <p:sp>
        <p:nvSpPr>
          <p:cNvPr id="391" name="PlaceHolder 6"/>
          <p:cNvSpPr>
            <a:spLocks noGrp="1"/>
          </p:cNvSpPr>
          <p:nvPr>
            <p:ph type="sldNum" idx="42"/>
          </p:nvPr>
        </p:nvSpPr>
        <p:spPr>
          <a:xfrm>
            <a:off x="5180040" y="6502320"/>
            <a:ext cx="3959640" cy="338400"/>
          </a:xfrm>
          <a:prstGeom prst="rect">
            <a:avLst/>
          </a:prstGeom>
          <a:noFill/>
          <a:ln w="0">
            <a:noFill/>
          </a:ln>
        </p:spPr>
        <p:txBody>
          <a:bodyPr lIns="0" rIns="0" tIns="0" bIns="0" anchor="b">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fld id="{FD6E9A90-C3D6-4CA3-9E26-C9AE451FF1C7}" type="slidenum">
              <a:rPr b="0" lang="cs-CZ" sz="1200" spc="-1" strike="noStrike">
                <a:solidFill>
                  <a:srgbClr val="000000"/>
                </a:solidFill>
                <a:latin typeface="Open Sans"/>
              </a:rPr>
              <a:t>&lt;number&gt;</a:t>
            </a:fld>
            <a:endParaRPr b="0" lang="en-US" sz="1200" spc="-1" strike="noStrike">
              <a:solidFill>
                <a:srgbClr val="000000"/>
              </a:solidFill>
              <a:latin typeface="Montserrat"/>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8" name="PlaceHolder 2"/>
          <p:cNvSpPr>
            <a:spLocks noGrp="1"/>
          </p:cNvSpPr>
          <p:nvPr>
            <p:ph/>
          </p:nvPr>
        </p:nvSpPr>
        <p:spPr>
          <a:xfrm>
            <a:off x="914400" y="240696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9" name="PlaceHolder 3"/>
          <p:cNvSpPr>
            <a:spLocks noGrp="1"/>
          </p:cNvSpPr>
          <p:nvPr>
            <p:ph/>
          </p:nvPr>
        </p:nvSpPr>
        <p:spPr>
          <a:xfrm>
            <a:off x="1894320" y="240696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10" name="PlaceHolder 4"/>
          <p:cNvSpPr>
            <a:spLocks noGrp="1"/>
          </p:cNvSpPr>
          <p:nvPr>
            <p:ph/>
          </p:nvPr>
        </p:nvSpPr>
        <p:spPr>
          <a:xfrm>
            <a:off x="914400" y="2744640"/>
            <a:ext cx="1911600" cy="308160"/>
          </a:xfrm>
          <a:prstGeom prst="rect">
            <a:avLst/>
          </a:prstGeom>
          <a:noFill/>
          <a:ln w="0">
            <a:noFill/>
          </a:ln>
        </p:spPr>
        <p:txBody>
          <a:bodyPr lIns="0" rIns="0" tIns="0" bIns="0" anchor="t">
            <a:normAutofit fontScale="43745"/>
          </a:bodyPr>
          <a:p>
            <a:pPr indent="0">
              <a:spcBef>
                <a:spcPts val="1417"/>
              </a:spcBef>
              <a:buNone/>
            </a:pPr>
            <a:endParaRPr b="0" lang="en-US" sz="3200" spc="-1" strike="noStrike">
              <a:solidFill>
                <a:srgbClr val="000000"/>
              </a:solidFill>
              <a:latin typeface="Montserra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D87275F-29D6-445A-9E14-CB86009050E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213E5CF-E5FA-462D-B072-E3BE9FA7E66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78" name="PlaceHolder 2"/>
          <p:cNvSpPr>
            <a:spLocks noGrp="1"/>
          </p:cNvSpPr>
          <p:nvPr>
            <p:ph/>
          </p:nvPr>
        </p:nvSpPr>
        <p:spPr>
          <a:xfrm>
            <a:off x="914400" y="240696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79" name="PlaceHolder 3"/>
          <p:cNvSpPr>
            <a:spLocks noGrp="1"/>
          </p:cNvSpPr>
          <p:nvPr>
            <p:ph/>
          </p:nvPr>
        </p:nvSpPr>
        <p:spPr>
          <a:xfrm>
            <a:off x="1894320" y="2406960"/>
            <a:ext cx="932760" cy="646560"/>
          </a:xfrm>
          <a:prstGeom prst="rect">
            <a:avLst/>
          </a:prstGeom>
          <a:noFill/>
          <a:ln w="0">
            <a:noFill/>
          </a:ln>
        </p:spPr>
        <p:txBody>
          <a:bodyPr lIns="0" rIns="0" tIns="0" bIns="0" anchor="t">
            <a:normAutofit fontScale="40621" lnSpcReduction="20000"/>
          </a:bodyPr>
          <a:p>
            <a:pPr indent="0">
              <a:spcBef>
                <a:spcPts val="1417"/>
              </a:spcBef>
              <a:buNone/>
            </a:pPr>
            <a:endParaRPr b="0" lang="en-US" sz="3200" spc="-1" strike="noStrike">
              <a:solidFill>
                <a:srgbClr val="000000"/>
              </a:solidFill>
              <a:latin typeface="Montserrat"/>
            </a:endParaRPr>
          </a:p>
        </p:txBody>
      </p:sp>
      <p:sp>
        <p:nvSpPr>
          <p:cNvPr id="80" name="PlaceHolder 4"/>
          <p:cNvSpPr>
            <a:spLocks noGrp="1"/>
          </p:cNvSpPr>
          <p:nvPr>
            <p:ph/>
          </p:nvPr>
        </p:nvSpPr>
        <p:spPr>
          <a:xfrm>
            <a:off x="914400" y="274464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7FDE6DF7-9217-455E-A1B5-32C410CA1881}"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89" name="PlaceHolder 2"/>
          <p:cNvSpPr>
            <a:spLocks noGrp="1"/>
          </p:cNvSpPr>
          <p:nvPr>
            <p:ph/>
          </p:nvPr>
        </p:nvSpPr>
        <p:spPr>
          <a:xfrm>
            <a:off x="914400" y="2406960"/>
            <a:ext cx="932760" cy="646560"/>
          </a:xfrm>
          <a:prstGeom prst="rect">
            <a:avLst/>
          </a:prstGeom>
          <a:noFill/>
          <a:ln w="0">
            <a:noFill/>
          </a:ln>
        </p:spPr>
        <p:txBody>
          <a:bodyPr lIns="0" rIns="0" tIns="0" bIns="0" anchor="t">
            <a:normAutofit fontScale="40621" lnSpcReduction="20000"/>
          </a:bodyPr>
          <a:p>
            <a:pPr indent="0">
              <a:spcBef>
                <a:spcPts val="1417"/>
              </a:spcBef>
              <a:buNone/>
            </a:pPr>
            <a:endParaRPr b="0" lang="en-US" sz="3200" spc="-1" strike="noStrike">
              <a:solidFill>
                <a:srgbClr val="000000"/>
              </a:solidFill>
              <a:latin typeface="Montserrat"/>
            </a:endParaRPr>
          </a:p>
        </p:txBody>
      </p:sp>
      <p:sp>
        <p:nvSpPr>
          <p:cNvPr id="90" name="PlaceHolder 3"/>
          <p:cNvSpPr>
            <a:spLocks noGrp="1"/>
          </p:cNvSpPr>
          <p:nvPr>
            <p:ph/>
          </p:nvPr>
        </p:nvSpPr>
        <p:spPr>
          <a:xfrm>
            <a:off x="1894320" y="240696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91" name="PlaceHolder 4"/>
          <p:cNvSpPr>
            <a:spLocks noGrp="1"/>
          </p:cNvSpPr>
          <p:nvPr>
            <p:ph/>
          </p:nvPr>
        </p:nvSpPr>
        <p:spPr>
          <a:xfrm>
            <a:off x="1894320" y="274464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82263427-656B-42AC-8CA1-80E4806F1644}"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18" name="PlaceHolder 2"/>
          <p:cNvSpPr>
            <a:spLocks noGrp="1"/>
          </p:cNvSpPr>
          <p:nvPr>
            <p:ph/>
          </p:nvPr>
        </p:nvSpPr>
        <p:spPr>
          <a:xfrm>
            <a:off x="914400" y="2406960"/>
            <a:ext cx="1911600" cy="308160"/>
          </a:xfrm>
          <a:prstGeom prst="rect">
            <a:avLst/>
          </a:prstGeom>
          <a:noFill/>
          <a:ln w="0">
            <a:noFill/>
          </a:ln>
        </p:spPr>
        <p:txBody>
          <a:bodyPr lIns="0" rIns="0" tIns="0" bIns="0" anchor="t">
            <a:normAutofit fontScale="43745"/>
          </a:bodyPr>
          <a:p>
            <a:pPr indent="0">
              <a:spcBef>
                <a:spcPts val="1417"/>
              </a:spcBef>
              <a:buNone/>
            </a:pPr>
            <a:endParaRPr b="0" lang="en-US" sz="3200" spc="-1" strike="noStrike">
              <a:solidFill>
                <a:srgbClr val="000000"/>
              </a:solidFill>
              <a:latin typeface="Montserrat"/>
            </a:endParaRPr>
          </a:p>
        </p:txBody>
      </p:sp>
      <p:sp>
        <p:nvSpPr>
          <p:cNvPr id="19" name="PlaceHolder 3"/>
          <p:cNvSpPr>
            <a:spLocks noGrp="1"/>
          </p:cNvSpPr>
          <p:nvPr>
            <p:ph/>
          </p:nvPr>
        </p:nvSpPr>
        <p:spPr>
          <a:xfrm>
            <a:off x="914400" y="2744640"/>
            <a:ext cx="1911600" cy="308160"/>
          </a:xfrm>
          <a:prstGeom prst="rect">
            <a:avLst/>
          </a:prstGeom>
          <a:noFill/>
          <a:ln w="0">
            <a:noFill/>
          </a:ln>
        </p:spPr>
        <p:txBody>
          <a:bodyPr lIns="0" rIns="0" tIns="0" bIns="0" anchor="t">
            <a:normAutofit fontScale="43745"/>
          </a:bodyPr>
          <a:p>
            <a:pPr indent="0">
              <a:spcBef>
                <a:spcPts val="1417"/>
              </a:spcBef>
              <a:buNone/>
            </a:pPr>
            <a:endParaRPr b="0" lang="en-US" sz="3200" spc="-1" strike="noStrike">
              <a:solidFill>
                <a:srgbClr val="000000"/>
              </a:solidFill>
              <a:latin typeface="Montserrat"/>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127C2B0-3A24-45C1-B7FA-947D4900D3E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29" name="PlaceHolder 2"/>
          <p:cNvSpPr>
            <a:spLocks noGrp="1"/>
          </p:cNvSpPr>
          <p:nvPr>
            <p:ph/>
          </p:nvPr>
        </p:nvSpPr>
        <p:spPr>
          <a:xfrm>
            <a:off x="914400" y="240696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30" name="PlaceHolder 3"/>
          <p:cNvSpPr>
            <a:spLocks noGrp="1"/>
          </p:cNvSpPr>
          <p:nvPr>
            <p:ph/>
          </p:nvPr>
        </p:nvSpPr>
        <p:spPr>
          <a:xfrm>
            <a:off x="1894320" y="240696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31" name="PlaceHolder 4"/>
          <p:cNvSpPr>
            <a:spLocks noGrp="1"/>
          </p:cNvSpPr>
          <p:nvPr>
            <p:ph/>
          </p:nvPr>
        </p:nvSpPr>
        <p:spPr>
          <a:xfrm>
            <a:off x="914400" y="274464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32" name="PlaceHolder 5"/>
          <p:cNvSpPr>
            <a:spLocks noGrp="1"/>
          </p:cNvSpPr>
          <p:nvPr>
            <p:ph/>
          </p:nvPr>
        </p:nvSpPr>
        <p:spPr>
          <a:xfrm>
            <a:off x="1894320" y="2744640"/>
            <a:ext cx="932760" cy="308160"/>
          </a:xfrm>
          <a:prstGeom prst="rect">
            <a:avLst/>
          </a:prstGeom>
          <a:noFill/>
          <a:ln w="0">
            <a:noFill/>
          </a:ln>
        </p:spPr>
        <p:txBody>
          <a:bodyPr lIns="0" rIns="0" tIns="0" bIns="0" anchor="t">
            <a:normAutofit fontScale="28122"/>
          </a:bodyPr>
          <a:p>
            <a:pPr indent="0">
              <a:spcBef>
                <a:spcPts val="1417"/>
              </a:spcBef>
              <a:buNone/>
            </a:pPr>
            <a:endParaRPr b="0" lang="en-US" sz="3200" spc="-1" strike="noStrike">
              <a:solidFill>
                <a:srgbClr val="000000"/>
              </a:solidFill>
              <a:latin typeface="Montserrat"/>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3DAB9F6-C85F-4CB6-8B1E-1B900FCF44D7}"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B02AFA7-946F-4800-8DBB-8E066627B84B}"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2C1FE0A-F5A0-4269-AFAF-3CA4D3F2802C}"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45" name="PlaceHolder 2"/>
          <p:cNvSpPr>
            <a:spLocks noGrp="1"/>
          </p:cNvSpPr>
          <p:nvPr>
            <p:ph/>
          </p:nvPr>
        </p:nvSpPr>
        <p:spPr>
          <a:xfrm>
            <a:off x="914400" y="2406960"/>
            <a:ext cx="1911600" cy="646560"/>
          </a:xfrm>
          <a:prstGeom prst="rect">
            <a:avLst/>
          </a:prstGeom>
          <a:noFill/>
          <a:ln w="0">
            <a:noFill/>
          </a:ln>
        </p:spPr>
        <p:txBody>
          <a:bodyPr lIns="0" rIns="0" tIns="0" bIns="0" anchor="t">
            <a:normAutofit fontScale="65306"/>
          </a:bodyPr>
          <a:p>
            <a:pPr indent="0">
              <a:spcBef>
                <a:spcPts val="1417"/>
              </a:spcBef>
              <a:buNone/>
            </a:pPr>
            <a:endParaRPr b="0" lang="en-US" sz="3200" spc="-1" strike="noStrike">
              <a:solidFill>
                <a:srgbClr val="000000"/>
              </a:solidFill>
              <a:latin typeface="Montserrat"/>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94F3CE21-17FB-40A9-96EB-D3E09F1351AD}"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52" name="PlaceHolder 2"/>
          <p:cNvSpPr>
            <a:spLocks noGrp="1"/>
          </p:cNvSpPr>
          <p:nvPr>
            <p:ph/>
          </p:nvPr>
        </p:nvSpPr>
        <p:spPr>
          <a:xfrm>
            <a:off x="914400" y="2406960"/>
            <a:ext cx="1911600" cy="646560"/>
          </a:xfrm>
          <a:prstGeom prst="rect">
            <a:avLst/>
          </a:prstGeom>
          <a:noFill/>
          <a:ln w="0">
            <a:noFill/>
          </a:ln>
        </p:spPr>
        <p:txBody>
          <a:bodyPr lIns="0" rIns="0" tIns="0" bIns="0" anchor="t">
            <a:normAutofit fontScale="65306"/>
          </a:bodyPr>
          <a:p>
            <a:pPr indent="0">
              <a:spcBef>
                <a:spcPts val="1417"/>
              </a:spcBef>
              <a:buNone/>
            </a:pPr>
            <a:endParaRPr b="0" lang="en-US" sz="3200" spc="-1" strike="noStrike">
              <a:solidFill>
                <a:srgbClr val="000000"/>
              </a:solidFill>
              <a:latin typeface="Montserrat"/>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3AAC047C-D3F7-47E5-A1F2-A2F4AB858C72}"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60" name="PlaceHolder 2"/>
          <p:cNvSpPr>
            <a:spLocks noGrp="1"/>
          </p:cNvSpPr>
          <p:nvPr>
            <p:ph/>
          </p:nvPr>
        </p:nvSpPr>
        <p:spPr>
          <a:xfrm>
            <a:off x="914400" y="2406960"/>
            <a:ext cx="932760" cy="646560"/>
          </a:xfrm>
          <a:prstGeom prst="rect">
            <a:avLst/>
          </a:prstGeom>
          <a:noFill/>
          <a:ln w="0">
            <a:noFill/>
          </a:ln>
        </p:spPr>
        <p:txBody>
          <a:bodyPr lIns="0" rIns="0" tIns="0" bIns="0" anchor="t">
            <a:normAutofit fontScale="40621" lnSpcReduction="20000"/>
          </a:bodyPr>
          <a:p>
            <a:pPr indent="0">
              <a:spcBef>
                <a:spcPts val="1417"/>
              </a:spcBef>
              <a:buNone/>
            </a:pPr>
            <a:endParaRPr b="0" lang="en-US" sz="3200" spc="-1" strike="noStrike">
              <a:solidFill>
                <a:srgbClr val="000000"/>
              </a:solidFill>
              <a:latin typeface="Montserrat"/>
            </a:endParaRPr>
          </a:p>
        </p:txBody>
      </p:sp>
      <p:sp>
        <p:nvSpPr>
          <p:cNvPr id="61" name="PlaceHolder 3"/>
          <p:cNvSpPr>
            <a:spLocks noGrp="1"/>
          </p:cNvSpPr>
          <p:nvPr>
            <p:ph/>
          </p:nvPr>
        </p:nvSpPr>
        <p:spPr>
          <a:xfrm>
            <a:off x="1894320" y="2406960"/>
            <a:ext cx="932760" cy="646560"/>
          </a:xfrm>
          <a:prstGeom prst="rect">
            <a:avLst/>
          </a:prstGeom>
          <a:noFill/>
          <a:ln w="0">
            <a:noFill/>
          </a:ln>
        </p:spPr>
        <p:txBody>
          <a:bodyPr lIns="0" rIns="0" tIns="0" bIns="0" anchor="t">
            <a:normAutofit fontScale="40621" lnSpcReduction="20000"/>
          </a:bodyPr>
          <a:p>
            <a:pPr indent="0">
              <a:spcBef>
                <a:spcPts val="1417"/>
              </a:spcBef>
              <a:buNone/>
            </a:pPr>
            <a:endParaRPr b="0" lang="en-US" sz="3200" spc="-1" strike="noStrike">
              <a:solidFill>
                <a:srgbClr val="000000"/>
              </a:solidFill>
              <a:latin typeface="Montserrat"/>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8E7A9F9E-9E6D-446F-9203-7035A34B1EBC}"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Montserrat"/>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2E4C93AB-D19F-4E9F-9BB2-CCB62E3F7C7F}"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1" name="PlaceHolder 2"/>
          <p:cNvSpPr>
            <a:spLocks noGrp="1"/>
          </p:cNvSpPr>
          <p:nvPr>
            <p:ph type="body"/>
          </p:nvPr>
        </p:nvSpPr>
        <p:spPr>
          <a:xfrm>
            <a:off x="914400" y="240696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2" name="PlaceHolder 3"/>
          <p:cNvSpPr>
            <a:spLocks noGrp="1"/>
          </p:cNvSpPr>
          <p:nvPr>
            <p:ph type="body"/>
          </p:nvPr>
        </p:nvSpPr>
        <p:spPr>
          <a:xfrm>
            <a:off x="2922480" y="240696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3" name="PlaceHolder 4"/>
          <p:cNvSpPr>
            <a:spLocks noGrp="1"/>
          </p:cNvSpPr>
          <p:nvPr>
            <p:ph type="body"/>
          </p:nvPr>
        </p:nvSpPr>
        <p:spPr>
          <a:xfrm>
            <a:off x="914400" y="3115800"/>
            <a:ext cx="3918240" cy="646560"/>
          </a:xfrm>
          <a:prstGeom prst="rect">
            <a:avLst/>
          </a:prstGeom>
          <a:noFill/>
          <a:ln w="0">
            <a:noFill/>
          </a:ln>
        </p:spPr>
        <p:txBody>
          <a:bodyPr lIns="0" rIns="0" tIns="0" bIns="0" anchor="t">
            <a:normAutofit fontScale="1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4" name="PlaceHolder 5"/>
          <p:cNvSpPr>
            <a:spLocks noGrp="1"/>
          </p:cNvSpPr>
          <p:nvPr>
            <p:ph type="ftr" idx="1"/>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5" name="PlaceHolder 6"/>
          <p:cNvSpPr>
            <a:spLocks noGrp="1"/>
          </p:cNvSpPr>
          <p:nvPr>
            <p:ph type="sldNum" idx="2"/>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C6DD08A-59B1-4E7D-ABAD-6E2A21198E39}"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6" name="PlaceHolder 7"/>
          <p:cNvSpPr>
            <a:spLocks noGrp="1"/>
          </p:cNvSpPr>
          <p:nvPr>
            <p:ph type="dt" idx="3"/>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ftr" idx="28"/>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68" name="PlaceHolder 2"/>
          <p:cNvSpPr>
            <a:spLocks noGrp="1"/>
          </p:cNvSpPr>
          <p:nvPr>
            <p:ph type="sldNum" idx="29"/>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5D09808-58C5-4070-B87E-0A2FA30592EB}"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69" name="PlaceHolder 3"/>
          <p:cNvSpPr>
            <a:spLocks noGrp="1"/>
          </p:cNvSpPr>
          <p:nvPr>
            <p:ph type="dt" idx="30"/>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71" name="PlaceHolder 2"/>
          <p:cNvSpPr>
            <a:spLocks noGrp="1"/>
          </p:cNvSpPr>
          <p:nvPr>
            <p:ph type="body"/>
          </p:nvPr>
        </p:nvSpPr>
        <p:spPr>
          <a:xfrm>
            <a:off x="914400" y="240696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72" name="PlaceHolder 3"/>
          <p:cNvSpPr>
            <a:spLocks noGrp="1"/>
          </p:cNvSpPr>
          <p:nvPr>
            <p:ph type="body"/>
          </p:nvPr>
        </p:nvSpPr>
        <p:spPr>
          <a:xfrm>
            <a:off x="2922480" y="2406960"/>
            <a:ext cx="1911600" cy="1356120"/>
          </a:xfrm>
          <a:prstGeom prst="rect">
            <a:avLst/>
          </a:prstGeom>
          <a:noFill/>
          <a:ln w="0">
            <a:noFill/>
          </a:ln>
        </p:spPr>
        <p:txBody>
          <a:bodyPr lIns="0" rIns="0" tIns="0" bIns="0" anchor="t">
            <a:normAutofit fontScale="6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73" name="PlaceHolder 4"/>
          <p:cNvSpPr>
            <a:spLocks noGrp="1"/>
          </p:cNvSpPr>
          <p:nvPr>
            <p:ph type="body"/>
          </p:nvPr>
        </p:nvSpPr>
        <p:spPr>
          <a:xfrm>
            <a:off x="914400" y="311580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74" name="PlaceHolder 5"/>
          <p:cNvSpPr>
            <a:spLocks noGrp="1"/>
          </p:cNvSpPr>
          <p:nvPr>
            <p:ph type="ftr" idx="31"/>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75" name="PlaceHolder 6"/>
          <p:cNvSpPr>
            <a:spLocks noGrp="1"/>
          </p:cNvSpPr>
          <p:nvPr>
            <p:ph type="sldNum" idx="32"/>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AB2F22F0-6211-456B-9E3E-B3B64DBCADDA}"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76" name="PlaceHolder 7"/>
          <p:cNvSpPr>
            <a:spLocks noGrp="1"/>
          </p:cNvSpPr>
          <p:nvPr>
            <p:ph type="dt" idx="33"/>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82" name="PlaceHolder 2"/>
          <p:cNvSpPr>
            <a:spLocks noGrp="1"/>
          </p:cNvSpPr>
          <p:nvPr>
            <p:ph type="body"/>
          </p:nvPr>
        </p:nvSpPr>
        <p:spPr>
          <a:xfrm>
            <a:off x="914400" y="2406960"/>
            <a:ext cx="1911600" cy="1356120"/>
          </a:xfrm>
          <a:prstGeom prst="rect">
            <a:avLst/>
          </a:prstGeom>
          <a:noFill/>
          <a:ln w="0">
            <a:noFill/>
          </a:ln>
        </p:spPr>
        <p:txBody>
          <a:bodyPr lIns="0" rIns="0" tIns="0" bIns="0" anchor="t">
            <a:normAutofit fontScale="6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83" name="PlaceHolder 3"/>
          <p:cNvSpPr>
            <a:spLocks noGrp="1"/>
          </p:cNvSpPr>
          <p:nvPr>
            <p:ph type="body"/>
          </p:nvPr>
        </p:nvSpPr>
        <p:spPr>
          <a:xfrm>
            <a:off x="2922480" y="240696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84" name="PlaceHolder 4"/>
          <p:cNvSpPr>
            <a:spLocks noGrp="1"/>
          </p:cNvSpPr>
          <p:nvPr>
            <p:ph type="body"/>
          </p:nvPr>
        </p:nvSpPr>
        <p:spPr>
          <a:xfrm>
            <a:off x="2922480" y="311580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85" name="PlaceHolder 5"/>
          <p:cNvSpPr>
            <a:spLocks noGrp="1"/>
          </p:cNvSpPr>
          <p:nvPr>
            <p:ph type="ftr" idx="34"/>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86" name="PlaceHolder 6"/>
          <p:cNvSpPr>
            <a:spLocks noGrp="1"/>
          </p:cNvSpPr>
          <p:nvPr>
            <p:ph type="sldNum" idx="35"/>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BAE93F3F-5E74-45CD-BEA1-421EF3A81326}"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87" name="PlaceHolder 7"/>
          <p:cNvSpPr>
            <a:spLocks noGrp="1"/>
          </p:cNvSpPr>
          <p:nvPr>
            <p:ph type="dt" idx="36"/>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12" name="PlaceHolder 2"/>
          <p:cNvSpPr>
            <a:spLocks noGrp="1"/>
          </p:cNvSpPr>
          <p:nvPr>
            <p:ph type="body"/>
          </p:nvPr>
        </p:nvSpPr>
        <p:spPr>
          <a:xfrm>
            <a:off x="914400" y="2406960"/>
            <a:ext cx="3918240" cy="646560"/>
          </a:xfrm>
          <a:prstGeom prst="rect">
            <a:avLst/>
          </a:prstGeom>
          <a:noFill/>
          <a:ln w="0">
            <a:noFill/>
          </a:ln>
        </p:spPr>
        <p:txBody>
          <a:bodyPr lIns="0" rIns="0" tIns="0" bIns="0" anchor="t">
            <a:normAutofit fontScale="1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13" name="PlaceHolder 3"/>
          <p:cNvSpPr>
            <a:spLocks noGrp="1"/>
          </p:cNvSpPr>
          <p:nvPr>
            <p:ph type="body"/>
          </p:nvPr>
        </p:nvSpPr>
        <p:spPr>
          <a:xfrm>
            <a:off x="914400" y="3115800"/>
            <a:ext cx="3918240" cy="646560"/>
          </a:xfrm>
          <a:prstGeom prst="rect">
            <a:avLst/>
          </a:prstGeom>
          <a:noFill/>
          <a:ln w="0">
            <a:noFill/>
          </a:ln>
        </p:spPr>
        <p:txBody>
          <a:bodyPr lIns="0" rIns="0" tIns="0" bIns="0" anchor="t">
            <a:normAutofit fontScale="1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14" name="PlaceHolder 4"/>
          <p:cNvSpPr>
            <a:spLocks noGrp="1"/>
          </p:cNvSpPr>
          <p:nvPr>
            <p:ph type="ftr" idx="4"/>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15" name="PlaceHolder 5"/>
          <p:cNvSpPr>
            <a:spLocks noGrp="1"/>
          </p:cNvSpPr>
          <p:nvPr>
            <p:ph type="sldNum" idx="5"/>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2439064E-B3A5-4774-87F3-71CF87101DAF}"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16" name="PlaceHolder 6"/>
          <p:cNvSpPr>
            <a:spLocks noGrp="1"/>
          </p:cNvSpPr>
          <p:nvPr>
            <p:ph type="dt" idx="6"/>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21" name="PlaceHolder 2"/>
          <p:cNvSpPr>
            <a:spLocks noGrp="1"/>
          </p:cNvSpPr>
          <p:nvPr>
            <p:ph type="body"/>
          </p:nvPr>
        </p:nvSpPr>
        <p:spPr>
          <a:xfrm>
            <a:off x="914400" y="240696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22" name="PlaceHolder 3"/>
          <p:cNvSpPr>
            <a:spLocks noGrp="1"/>
          </p:cNvSpPr>
          <p:nvPr>
            <p:ph type="body"/>
          </p:nvPr>
        </p:nvSpPr>
        <p:spPr>
          <a:xfrm>
            <a:off x="2922480" y="240696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23" name="PlaceHolder 4"/>
          <p:cNvSpPr>
            <a:spLocks noGrp="1"/>
          </p:cNvSpPr>
          <p:nvPr>
            <p:ph type="body"/>
          </p:nvPr>
        </p:nvSpPr>
        <p:spPr>
          <a:xfrm>
            <a:off x="914400" y="311580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24" name="PlaceHolder 5"/>
          <p:cNvSpPr>
            <a:spLocks noGrp="1"/>
          </p:cNvSpPr>
          <p:nvPr>
            <p:ph type="body"/>
          </p:nvPr>
        </p:nvSpPr>
        <p:spPr>
          <a:xfrm>
            <a:off x="2922480" y="3115800"/>
            <a:ext cx="1911600" cy="64656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25" name="PlaceHolder 6"/>
          <p:cNvSpPr>
            <a:spLocks noGrp="1"/>
          </p:cNvSpPr>
          <p:nvPr>
            <p:ph type="ftr" idx="7"/>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26" name="PlaceHolder 7"/>
          <p:cNvSpPr>
            <a:spLocks noGrp="1"/>
          </p:cNvSpPr>
          <p:nvPr>
            <p:ph type="sldNum" idx="8"/>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78659AB-01EB-4D0C-885B-23464C867366}"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27" name="PlaceHolder 8"/>
          <p:cNvSpPr>
            <a:spLocks noGrp="1"/>
          </p:cNvSpPr>
          <p:nvPr>
            <p:ph type="dt" idx="9"/>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0"/>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34" name="PlaceHolder 2"/>
          <p:cNvSpPr>
            <a:spLocks noGrp="1"/>
          </p:cNvSpPr>
          <p:nvPr>
            <p:ph type="sldNum" idx="11"/>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7BCB78D-3D85-417A-87C3-761CBE2C5D75}"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35" name="PlaceHolder 3"/>
          <p:cNvSpPr>
            <a:spLocks noGrp="1"/>
          </p:cNvSpPr>
          <p:nvPr>
            <p:ph type="dt" idx="12"/>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ftr" idx="13"/>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37" name="PlaceHolder 2"/>
          <p:cNvSpPr>
            <a:spLocks noGrp="1"/>
          </p:cNvSpPr>
          <p:nvPr>
            <p:ph type="sldNum" idx="14"/>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2D94821-7A1E-4EA9-A95D-0433107A789A}"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38" name="PlaceHolder 3"/>
          <p:cNvSpPr>
            <a:spLocks noGrp="1"/>
          </p:cNvSpPr>
          <p:nvPr>
            <p:ph type="dt" idx="15"/>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40" name="PlaceHolder 2"/>
          <p:cNvSpPr>
            <a:spLocks noGrp="1"/>
          </p:cNvSpPr>
          <p:nvPr>
            <p:ph type="body"/>
          </p:nvPr>
        </p:nvSpPr>
        <p:spPr>
          <a:xfrm>
            <a:off x="914400" y="2406960"/>
            <a:ext cx="3918240" cy="1356120"/>
          </a:xfrm>
          <a:prstGeom prst="rect">
            <a:avLst/>
          </a:prstGeom>
          <a:noFill/>
          <a:ln w="0">
            <a:noFill/>
          </a:ln>
        </p:spPr>
        <p:txBody>
          <a:bodyPr lIns="0" rIns="0" tIns="0" bIns="0" anchor="t">
            <a:normAutofit fontScale="3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41" name="PlaceHolder 3"/>
          <p:cNvSpPr>
            <a:spLocks noGrp="1"/>
          </p:cNvSpPr>
          <p:nvPr>
            <p:ph type="ftr" idx="16"/>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42" name="PlaceHolder 4"/>
          <p:cNvSpPr>
            <a:spLocks noGrp="1"/>
          </p:cNvSpPr>
          <p:nvPr>
            <p:ph type="sldNum" idx="17"/>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71A856A2-D5B7-4FD8-9D1A-D5E806E5FF2B}"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43" name="PlaceHolder 5"/>
          <p:cNvSpPr>
            <a:spLocks noGrp="1"/>
          </p:cNvSpPr>
          <p:nvPr>
            <p:ph type="dt" idx="18"/>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47" name="PlaceHolder 2"/>
          <p:cNvSpPr>
            <a:spLocks noGrp="1"/>
          </p:cNvSpPr>
          <p:nvPr>
            <p:ph type="body"/>
          </p:nvPr>
        </p:nvSpPr>
        <p:spPr>
          <a:xfrm>
            <a:off x="914400" y="2406960"/>
            <a:ext cx="3918240" cy="1356120"/>
          </a:xfrm>
          <a:prstGeom prst="rect">
            <a:avLst/>
          </a:prstGeom>
          <a:noFill/>
          <a:ln w="0">
            <a:noFill/>
          </a:ln>
        </p:spPr>
        <p:txBody>
          <a:bodyPr lIns="0" rIns="0" tIns="0" bIns="0" anchor="t">
            <a:normAutofit fontScale="3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48" name="PlaceHolder 3"/>
          <p:cNvSpPr>
            <a:spLocks noGrp="1"/>
          </p:cNvSpPr>
          <p:nvPr>
            <p:ph type="ftr" idx="19"/>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49" name="PlaceHolder 4"/>
          <p:cNvSpPr>
            <a:spLocks noGrp="1"/>
          </p:cNvSpPr>
          <p:nvPr>
            <p:ph type="sldNum" idx="20"/>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06CC94A-FA1F-43AB-A43A-639385A82697}"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50" name="PlaceHolder 5"/>
          <p:cNvSpPr>
            <a:spLocks noGrp="1"/>
          </p:cNvSpPr>
          <p:nvPr>
            <p:ph type="dt" idx="21"/>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54" name="PlaceHolder 2"/>
          <p:cNvSpPr>
            <a:spLocks noGrp="1"/>
          </p:cNvSpPr>
          <p:nvPr>
            <p:ph type="body"/>
          </p:nvPr>
        </p:nvSpPr>
        <p:spPr>
          <a:xfrm>
            <a:off x="914400" y="2406960"/>
            <a:ext cx="1911600" cy="1356120"/>
          </a:xfrm>
          <a:prstGeom prst="rect">
            <a:avLst/>
          </a:prstGeom>
          <a:noFill/>
          <a:ln w="0">
            <a:noFill/>
          </a:ln>
        </p:spPr>
        <p:txBody>
          <a:bodyPr lIns="0" rIns="0" tIns="0" bIns="0" anchor="t">
            <a:normAutofit fontScale="6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55" name="PlaceHolder 3"/>
          <p:cNvSpPr>
            <a:spLocks noGrp="1"/>
          </p:cNvSpPr>
          <p:nvPr>
            <p:ph type="body"/>
          </p:nvPr>
        </p:nvSpPr>
        <p:spPr>
          <a:xfrm>
            <a:off x="2922480" y="2406960"/>
            <a:ext cx="1911600" cy="1356120"/>
          </a:xfrm>
          <a:prstGeom prst="rect">
            <a:avLst/>
          </a:prstGeom>
          <a:noFill/>
          <a:ln w="0">
            <a:noFill/>
          </a:ln>
        </p:spPr>
        <p:txBody>
          <a:bodyPr lIns="0" rIns="0" tIns="0" bIns="0" anchor="t">
            <a:normAutofit fontScale="6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Montserrat"/>
              </a:rPr>
              <a:t>Click to edit the outline text format</a:t>
            </a:r>
            <a:endParaRPr b="0" lang="en-US" sz="1800" spc="-1" strike="noStrike">
              <a:solidFill>
                <a:srgbClr val="000000"/>
              </a:solidFill>
              <a:latin typeface="Montserra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Montserrat"/>
              </a:rPr>
              <a:t>Second Outline Level</a:t>
            </a:r>
            <a:endParaRPr b="0" lang="en-US" sz="1800" spc="-1" strike="noStrike">
              <a:solidFill>
                <a:srgbClr val="000000"/>
              </a:solidFill>
              <a:latin typeface="Montserra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Montserrat"/>
              </a:rPr>
              <a:t>Third Outline Level</a:t>
            </a:r>
            <a:endParaRPr b="0" lang="en-US" sz="1800" spc="-1" strike="noStrike">
              <a:solidFill>
                <a:srgbClr val="000000"/>
              </a:solidFill>
              <a:latin typeface="Montserra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Montserrat"/>
              </a:rPr>
              <a:t>Fourth Outline Level</a:t>
            </a:r>
            <a:endParaRPr b="0" lang="en-US" sz="1800" spc="-1" strike="noStrike">
              <a:solidFill>
                <a:srgbClr val="000000"/>
              </a:solidFill>
              <a:latin typeface="Montserrat"/>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Montserrat"/>
              </a:rPr>
              <a:t>Fifth Outline Level</a:t>
            </a:r>
            <a:endParaRPr b="0" lang="en-US" sz="1800" spc="-1" strike="noStrike">
              <a:solidFill>
                <a:srgbClr val="000000"/>
              </a:solidFill>
              <a:latin typeface="Montserrat"/>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Montserrat"/>
              </a:rPr>
              <a:t>Sixth Outline Level</a:t>
            </a:r>
            <a:endParaRPr b="0" lang="en-US" sz="1800" spc="-1" strike="noStrike">
              <a:solidFill>
                <a:srgbClr val="000000"/>
              </a:solidFill>
              <a:latin typeface="Montserrat"/>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Montserrat"/>
              </a:rPr>
              <a:t>Seventh Outline Level</a:t>
            </a:r>
            <a:endParaRPr b="0" lang="en-US" sz="1800" spc="-1" strike="noStrike">
              <a:solidFill>
                <a:srgbClr val="000000"/>
              </a:solidFill>
              <a:latin typeface="Montserrat"/>
            </a:endParaRPr>
          </a:p>
        </p:txBody>
      </p:sp>
      <p:sp>
        <p:nvSpPr>
          <p:cNvPr id="56" name="PlaceHolder 4"/>
          <p:cNvSpPr>
            <a:spLocks noGrp="1"/>
          </p:cNvSpPr>
          <p:nvPr>
            <p:ph type="ftr" idx="22"/>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57" name="PlaceHolder 5"/>
          <p:cNvSpPr>
            <a:spLocks noGrp="1"/>
          </p:cNvSpPr>
          <p:nvPr>
            <p:ph type="sldNum" idx="23"/>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BE757DB-B4D2-4F81-8FCB-FBC0CF99523E}"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58" name="PlaceHolder 6"/>
          <p:cNvSpPr>
            <a:spLocks noGrp="1"/>
          </p:cNvSpPr>
          <p:nvPr>
            <p:ph type="dt" idx="24"/>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410400"/>
            <a:ext cx="16457760" cy="1716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Montserrat"/>
              </a:rPr>
              <a:t>Click to edit the title text format</a:t>
            </a:r>
            <a:endParaRPr b="0" lang="en-US" sz="1800" spc="-1" strike="noStrike">
              <a:solidFill>
                <a:srgbClr val="000000"/>
              </a:solidFill>
              <a:latin typeface="Montserrat"/>
            </a:endParaRPr>
          </a:p>
        </p:txBody>
      </p:sp>
      <p:sp>
        <p:nvSpPr>
          <p:cNvPr id="63" name="PlaceHolder 2"/>
          <p:cNvSpPr>
            <a:spLocks noGrp="1"/>
          </p:cNvSpPr>
          <p:nvPr>
            <p:ph type="ftr" idx="25"/>
          </p:nvPr>
        </p:nvSpPr>
        <p:spPr>
          <a:xfrm>
            <a:off x="3124080" y="6356520"/>
            <a:ext cx="2892600" cy="3621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Montserrat"/>
            </a:endParaRPr>
          </a:p>
        </p:txBody>
      </p:sp>
      <p:sp>
        <p:nvSpPr>
          <p:cNvPr id="64" name="PlaceHolder 3"/>
          <p:cNvSpPr>
            <a:spLocks noGrp="1"/>
          </p:cNvSpPr>
          <p:nvPr>
            <p:ph type="sldNum" idx="26"/>
          </p:nvPr>
        </p:nvSpPr>
        <p:spPr>
          <a:xfrm>
            <a:off x="6553080" y="6356520"/>
            <a:ext cx="2130840" cy="3621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FB5DAE05-EC32-4A73-BF15-0DD6A123C969}" type="slidenum">
              <a:rPr b="0" lang="en-US" sz="1200" spc="-1" strike="noStrike">
                <a:solidFill>
                  <a:srgbClr val="8b8b8b"/>
                </a:solidFill>
                <a:latin typeface="Calibri"/>
              </a:rPr>
              <a:t>&lt;number&gt;</a:t>
            </a:fld>
            <a:endParaRPr b="0" lang="en-US" sz="1200" spc="-1" strike="noStrike">
              <a:solidFill>
                <a:srgbClr val="000000"/>
              </a:solidFill>
              <a:latin typeface="Montserrat"/>
            </a:endParaRPr>
          </a:p>
        </p:txBody>
      </p:sp>
      <p:sp>
        <p:nvSpPr>
          <p:cNvPr id="65" name="PlaceHolder 4"/>
          <p:cNvSpPr>
            <a:spLocks noGrp="1"/>
          </p:cNvSpPr>
          <p:nvPr>
            <p:ph type="dt" idx="27"/>
          </p:nvPr>
        </p:nvSpPr>
        <p:spPr>
          <a:xfrm>
            <a:off x="457200" y="6356520"/>
            <a:ext cx="2130840" cy="3621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Montserrat"/>
              </a:defRPr>
            </a:lvl1pPr>
          </a:lstStyle>
          <a:p>
            <a:pPr indent="0">
              <a:buNone/>
            </a:pPr>
            <a:r>
              <a:rPr b="0" lang="en-US" sz="1400" spc="-1" strike="noStrike">
                <a:solidFill>
                  <a:srgbClr val="000000"/>
                </a:solidFill>
                <a:latin typeface="Montserrat"/>
              </a:rPr>
              <a:t>&lt;date/time&gt;</a:t>
            </a:r>
            <a:endParaRPr b="0" lang="en-US" sz="1400" spc="-1" strike="noStrike">
              <a:solidFill>
                <a:srgbClr val="000000"/>
              </a:solidFill>
              <a:latin typeface="Montserrat"/>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4.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8.png"/><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10.png"/><Relationship Id="rId3" Type="http://schemas.openxmlformats.org/officeDocument/2006/relationships/image" Target="../media/image6.png"/><Relationship Id="rId4" Type="http://schemas.openxmlformats.org/officeDocument/2006/relationships/image" Target="../media/image6.png"/><Relationship Id="rId5"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hyperlink" Target="https://www.atlassian.com/fr/agile/scrum/scrum-of-scrums" TargetMode="External"/><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hyperlink" Target="https://www.uv.es/nemiche/cursos/Scrum.pdf"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65a4"/>
        </a:solidFill>
      </p:bgPr>
    </p:bg>
    <p:spTree>
      <p:nvGrpSpPr>
        <p:cNvPr id="1" name=""/>
        <p:cNvGrpSpPr/>
        <p:nvPr/>
      </p:nvGrpSpPr>
      <p:grpSpPr>
        <a:xfrm>
          <a:off x="0" y="0"/>
          <a:ext cx="0" cy="0"/>
          <a:chOff x="0" y="0"/>
          <a:chExt cx="0" cy="0"/>
        </a:xfrm>
      </p:grpSpPr>
      <p:sp>
        <p:nvSpPr>
          <p:cNvPr id="98" name="TextBox 3"/>
          <p:cNvSpPr/>
          <p:nvPr/>
        </p:nvSpPr>
        <p:spPr>
          <a:xfrm>
            <a:off x="1028880" y="1219320"/>
            <a:ext cx="16227720" cy="5479560"/>
          </a:xfrm>
          <a:prstGeom prst="rect">
            <a:avLst/>
          </a:prstGeom>
          <a:noFill/>
          <a:ln w="0">
            <a:noFill/>
          </a:ln>
        </p:spPr>
        <p:style>
          <a:lnRef idx="0"/>
          <a:fillRef idx="0"/>
          <a:effectRef idx="0"/>
          <a:fontRef idx="minor"/>
        </p:style>
        <p:txBody>
          <a:bodyPr lIns="0" rIns="0" tIns="0" bIns="0" anchor="t">
            <a:spAutoFit/>
          </a:bodyPr>
          <a:p>
            <a:pPr algn="ctr">
              <a:lnSpc>
                <a:spcPts val="21574"/>
              </a:lnSpc>
            </a:pPr>
            <a:r>
              <a:rPr b="0" lang="en-US" sz="19620" spc="-1" strike="noStrike">
                <a:solidFill>
                  <a:srgbClr val="f4bc33"/>
                </a:solidFill>
                <a:latin typeface="Gagalin Bold"/>
                <a:ea typeface="DejaVu Sans"/>
              </a:rPr>
              <a:t>Méthodes agiles</a:t>
            </a:r>
            <a:endParaRPr b="0" lang="en-US" sz="19620" spc="-1" strike="noStrike">
              <a:solidFill>
                <a:srgbClr val="000000"/>
              </a:solidFill>
              <a:latin typeface="Montserrat"/>
            </a:endParaRPr>
          </a:p>
        </p:txBody>
      </p:sp>
      <p:sp>
        <p:nvSpPr>
          <p:cNvPr id="99" name="TextBox 5"/>
          <p:cNvSpPr/>
          <p:nvPr/>
        </p:nvSpPr>
        <p:spPr>
          <a:xfrm>
            <a:off x="14308200" y="8579160"/>
            <a:ext cx="2948040" cy="335160"/>
          </a:xfrm>
          <a:prstGeom prst="rect">
            <a:avLst/>
          </a:prstGeom>
          <a:noFill/>
          <a:ln w="0">
            <a:noFill/>
          </a:ln>
        </p:spPr>
        <p:style>
          <a:lnRef idx="0"/>
          <a:fillRef idx="0"/>
          <a:effectRef idx="0"/>
          <a:fontRef idx="minor"/>
        </p:style>
        <p:txBody>
          <a:bodyPr lIns="0" rIns="0" tIns="0" bIns="0" anchor="t">
            <a:spAutoFit/>
          </a:bodyPr>
          <a:p>
            <a:pPr algn="r">
              <a:lnSpc>
                <a:spcPts val="2642"/>
              </a:lnSpc>
            </a:pPr>
            <a:r>
              <a:rPr b="0" lang="en-US" sz="1890" spc="-1" strike="noStrike">
                <a:solidFill>
                  <a:srgbClr val="f4bc33"/>
                </a:solidFill>
                <a:latin typeface="Montserrat Light Bold Italics"/>
                <a:ea typeface="DejaVu Sans"/>
              </a:rPr>
              <a:t>Tom Avenel</a:t>
            </a:r>
            <a:endParaRPr b="0" lang="en-US" sz="189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162" name="TextBox 3"/>
          <p:cNvSpPr/>
          <p:nvPr/>
        </p:nvSpPr>
        <p:spPr>
          <a:xfrm>
            <a:off x="1068840" y="-118440"/>
            <a:ext cx="16147800" cy="9311400"/>
          </a:xfrm>
          <a:prstGeom prst="rect">
            <a:avLst/>
          </a:prstGeom>
          <a:noFill/>
          <a:ln w="0">
            <a:noFill/>
          </a:ln>
        </p:spPr>
        <p:style>
          <a:lnRef idx="0"/>
          <a:fillRef idx="0"/>
          <a:effectRef idx="0"/>
          <a:fontRef idx="minor"/>
        </p:style>
        <p:txBody>
          <a:bodyPr lIns="0" rIns="0" tIns="0" bIns="0" anchor="t">
            <a:spAutoFit/>
          </a:bodyPr>
          <a:p>
            <a:pPr algn="ctr">
              <a:lnSpc>
                <a:spcPts val="36660"/>
              </a:lnSpc>
              <a:tabLst>
                <a:tab algn="l" pos="0"/>
              </a:tabLst>
            </a:pPr>
            <a:r>
              <a:rPr b="0" lang="en-US" sz="18570" spc="437" strike="noStrike">
                <a:solidFill>
                  <a:srgbClr val="158466"/>
                </a:solidFill>
                <a:latin typeface="Open Sans ExtraBold"/>
                <a:ea typeface="DejaVu Sans"/>
              </a:rPr>
              <a:t>Chapitre II : SCRUM</a:t>
            </a:r>
            <a:endParaRPr b="0" lang="en-US" sz="18570" spc="-1" strike="noStrike">
              <a:solidFill>
                <a:srgbClr val="000000"/>
              </a:solidFill>
              <a:latin typeface="Montserrat"/>
            </a:endParaRPr>
          </a:p>
        </p:txBody>
      </p:sp>
      <p:sp>
        <p:nvSpPr>
          <p:cNvPr id="163" name="TextBox 4"/>
          <p:cNvSpPr/>
          <p:nvPr/>
        </p:nvSpPr>
        <p:spPr>
          <a:xfrm>
            <a:off x="1528920" y="1434960"/>
            <a:ext cx="15227280" cy="8654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be3f9"/>
        </a:solidFill>
      </p:bgPr>
    </p:bg>
    <p:spTree>
      <p:nvGrpSpPr>
        <p:cNvPr id="1" name=""/>
        <p:cNvGrpSpPr/>
        <p:nvPr/>
      </p:nvGrpSpPr>
      <p:grpSpPr>
        <a:xfrm>
          <a:off x="0" y="0"/>
          <a:ext cx="0" cy="0"/>
          <a:chOff x="0" y="0"/>
          <a:chExt cx="0" cy="0"/>
        </a:xfrm>
      </p:grpSpPr>
      <p:sp>
        <p:nvSpPr>
          <p:cNvPr id="164"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65" name="TextBox 3"/>
          <p:cNvSpPr/>
          <p:nvPr/>
        </p:nvSpPr>
        <p:spPr>
          <a:xfrm>
            <a:off x="1028880" y="2834280"/>
            <a:ext cx="13624920" cy="97596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a:ea typeface="DejaVu Sans"/>
              </a:rPr>
              <a:t>Scrum est (de loin) la méthode agile la plus utilisée.</a:t>
            </a:r>
            <a:endParaRPr b="0" lang="en-US" sz="2400" spc="-1" strike="noStrike">
              <a:solidFill>
                <a:srgbClr val="000000"/>
              </a:solidFill>
              <a:latin typeface="Montserrat"/>
            </a:endParaRPr>
          </a:p>
          <a:p>
            <a:pPr algn="just">
              <a:lnSpc>
                <a:spcPts val="3841"/>
              </a:lnSpc>
            </a:pPr>
            <a:r>
              <a:rPr b="0" lang="en-US" sz="2400" spc="26" strike="noStrike">
                <a:solidFill>
                  <a:srgbClr val="3e484f"/>
                </a:solidFill>
                <a:latin typeface="Montserrat Classic Italics"/>
                <a:ea typeface="DejaVu Sans"/>
              </a:rPr>
              <a:t>C'est un modèle complet pour gérer des projets à la fois imprévisibles et complexes.</a:t>
            </a:r>
            <a:endParaRPr b="0" lang="en-US" sz="2400" spc="-1" strike="noStrike">
              <a:solidFill>
                <a:srgbClr val="000000"/>
              </a:solidFill>
              <a:latin typeface="Montserrat"/>
            </a:endParaRPr>
          </a:p>
        </p:txBody>
      </p:sp>
      <p:sp>
        <p:nvSpPr>
          <p:cNvPr id="166" name="TextBox 4"/>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LA MÉTHODOLOGIE SCRUM</a:t>
            </a:r>
            <a:endParaRPr b="0" lang="en-US" sz="6190" spc="-1" strike="noStrike">
              <a:solidFill>
                <a:srgbClr val="000000"/>
              </a:solidFill>
              <a:latin typeface="Montserrat"/>
            </a:endParaRPr>
          </a:p>
        </p:txBody>
      </p:sp>
      <p:sp>
        <p:nvSpPr>
          <p:cNvPr id="167" name="TextBox 5"/>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68" name="TextBox 6"/>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169" name="TextBox 7"/>
          <p:cNvSpPr/>
          <p:nvPr/>
        </p:nvSpPr>
        <p:spPr>
          <a:xfrm>
            <a:off x="1028880" y="4632120"/>
            <a:ext cx="15982560" cy="341496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La méthode Scrum repose sur trois piliers :</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Italics"/>
                <a:ea typeface="DejaVu Sans"/>
              </a:rPr>
              <a:t>Transparence</a:t>
            </a:r>
            <a:endParaRPr b="0" lang="en-US" sz="2400" spc="-1" strike="noStrike">
              <a:solidFill>
                <a:srgbClr val="000000"/>
              </a:solidFill>
              <a:latin typeface="Montserrat"/>
            </a:endParaRPr>
          </a:p>
          <a:p>
            <a:pPr lvl="2" marL="1036440" indent="-345600" algn="just">
              <a:lnSpc>
                <a:spcPts val="3841"/>
              </a:lnSpc>
              <a:buClr>
                <a:srgbClr val="3e484f"/>
              </a:buClr>
              <a:buFont typeface="Wingdings" charset="2"/>
              <a:buChar char=""/>
            </a:pPr>
            <a:r>
              <a:rPr b="0" lang="en-US" sz="2400" spc="26" strike="noStrike">
                <a:solidFill>
                  <a:srgbClr val="3e484f"/>
                </a:solidFill>
                <a:latin typeface="Montserrat Classic Italics"/>
                <a:ea typeface="DejaVu Sans"/>
              </a:rPr>
              <a:t>L'ensemble des acteurs (client, développeur, ...) doit avoir accès à toute l'information nécessaire</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Italics"/>
                <a:ea typeface="DejaVu Sans"/>
              </a:rPr>
              <a:t>Inspection</a:t>
            </a:r>
            <a:endParaRPr b="0" lang="en-US" sz="2400" spc="-1" strike="noStrike">
              <a:solidFill>
                <a:srgbClr val="000000"/>
              </a:solidFill>
              <a:latin typeface="Montserrat"/>
            </a:endParaRPr>
          </a:p>
          <a:p>
            <a:pPr lvl="2" marL="1036440" indent="-345600" algn="just">
              <a:lnSpc>
                <a:spcPts val="3841"/>
              </a:lnSpc>
              <a:buClr>
                <a:srgbClr val="3e484f"/>
              </a:buClr>
              <a:buFont typeface="Wingdings" charset="2"/>
              <a:buChar char=""/>
            </a:pPr>
            <a:r>
              <a:rPr b="0" lang="en-US" sz="2400" spc="26" strike="noStrike">
                <a:solidFill>
                  <a:srgbClr val="3e484f"/>
                </a:solidFill>
                <a:latin typeface="Montserrat Classic Italics"/>
                <a:ea typeface="DejaVu Sans"/>
              </a:rPr>
              <a:t>Le contenu du projet est validé périodiquement par l'équipe et le client</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Italics"/>
                <a:ea typeface="DejaVu Sans"/>
              </a:rPr>
              <a:t>Adaptation</a:t>
            </a:r>
            <a:endParaRPr b="0" lang="en-US" sz="2400" spc="-1" strike="noStrike">
              <a:solidFill>
                <a:srgbClr val="000000"/>
              </a:solidFill>
              <a:latin typeface="Montserrat"/>
            </a:endParaRPr>
          </a:p>
          <a:p>
            <a:pPr lvl="2" marL="1036440" indent="-345600" algn="just">
              <a:lnSpc>
                <a:spcPts val="3841"/>
              </a:lnSpc>
              <a:buClr>
                <a:srgbClr val="3e484f"/>
              </a:buClr>
              <a:buFont typeface="Wingdings" charset="2"/>
              <a:buChar char=""/>
            </a:pPr>
            <a:r>
              <a:rPr b="0" lang="en-US" sz="2400" spc="26" strike="noStrike">
                <a:solidFill>
                  <a:srgbClr val="3e484f"/>
                </a:solidFill>
                <a:latin typeface="Montserrat Classic Italics"/>
                <a:ea typeface="DejaVu Sans"/>
              </a:rPr>
              <a:t>Le projet évolue continuellement pour se rapprocher des demandes du client</a:t>
            </a:r>
            <a:endParaRPr b="0" lang="en-US" sz="24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e265"/>
        </a:solidFill>
      </p:bgPr>
    </p:bg>
    <p:spTree>
      <p:nvGrpSpPr>
        <p:cNvPr id="1" name=""/>
        <p:cNvGrpSpPr/>
        <p:nvPr/>
      </p:nvGrpSpPr>
      <p:grpSpPr>
        <a:xfrm>
          <a:off x="0" y="0"/>
          <a:ext cx="0" cy="0"/>
          <a:chOff x="0" y="0"/>
          <a:chExt cx="0" cy="0"/>
        </a:xfrm>
      </p:grpSpPr>
      <p:sp>
        <p:nvSpPr>
          <p:cNvPr id="170"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71" name="TextBox 3"/>
          <p:cNvSpPr/>
          <p:nvPr/>
        </p:nvSpPr>
        <p:spPr>
          <a:xfrm>
            <a:off x="1028880" y="2769840"/>
            <a:ext cx="12756600" cy="439056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La méthode Scrum est un schéma d'organisation utilisant :</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Bold Italics"/>
                <a:ea typeface="DejaVu Sans"/>
              </a:rPr>
              <a:t>Une approche empirique</a:t>
            </a:r>
            <a:r>
              <a:rPr b="0" lang="en-US" sz="2400" spc="26" strike="noStrike">
                <a:solidFill>
                  <a:srgbClr val="3e484f"/>
                </a:solidFill>
                <a:latin typeface="Montserrat Classic Italics"/>
                <a:ea typeface="DejaVu Sans"/>
              </a:rPr>
              <a:t> : amélioration continue du produit par une inspection quotidienne de l'état du projet pour orienter les décisions.</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Bold Italics"/>
                <a:ea typeface="DejaVu Sans"/>
              </a:rPr>
              <a:t>Un cadre de travail global</a:t>
            </a:r>
            <a:r>
              <a:rPr b="0" lang="en-US" sz="2400" spc="26" strike="noStrike">
                <a:solidFill>
                  <a:srgbClr val="3e484f"/>
                </a:solidFill>
                <a:latin typeface="Montserrat Classic Italics"/>
                <a:ea typeface="DejaVu Sans"/>
              </a:rPr>
              <a:t> : Le produit n'a de valeur que dans son ensemble</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Bold Italics"/>
                <a:ea typeface="DejaVu Sans"/>
              </a:rPr>
              <a:t>Une méthode itérative</a:t>
            </a:r>
            <a:r>
              <a:rPr b="0" lang="en-US" sz="2400" spc="26" strike="noStrike">
                <a:solidFill>
                  <a:srgbClr val="3e484f"/>
                </a:solidFill>
                <a:latin typeface="Montserrat Classic Italics"/>
                <a:ea typeface="DejaVu Sans"/>
              </a:rPr>
              <a:t> : Le développement du projet est réalisé en cycles de durée identique (itérations)</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Bold Italics"/>
                <a:ea typeface="DejaVu Sans"/>
              </a:rPr>
              <a:t>Un développement incrémental</a:t>
            </a:r>
            <a:r>
              <a:rPr b="0" lang="en-US" sz="2400" spc="26" strike="noStrike">
                <a:solidFill>
                  <a:srgbClr val="3e484f"/>
                </a:solidFill>
                <a:latin typeface="Montserrat Classic Italics"/>
                <a:ea typeface="DejaVu Sans"/>
              </a:rPr>
              <a:t> : Chaque itération doit être utilisable</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Bold Italics"/>
                <a:ea typeface="DejaVu Sans"/>
              </a:rPr>
              <a:t>Une pratique agile</a:t>
            </a:r>
            <a:r>
              <a:rPr b="0" lang="en-US" sz="2400" spc="26" strike="noStrike">
                <a:solidFill>
                  <a:srgbClr val="3e484f"/>
                </a:solidFill>
                <a:latin typeface="Montserrat Classic Italics"/>
                <a:ea typeface="DejaVu Sans"/>
              </a:rPr>
              <a:t> : Le client et les utilisateurs finaux participent à la gestion de projet</a:t>
            </a:r>
            <a:endParaRPr b="0" lang="en-US" sz="2400" spc="-1" strike="noStrike">
              <a:solidFill>
                <a:srgbClr val="000000"/>
              </a:solidFill>
              <a:latin typeface="Montserrat"/>
            </a:endParaRPr>
          </a:p>
        </p:txBody>
      </p:sp>
      <p:sp>
        <p:nvSpPr>
          <p:cNvPr id="172" name="TextBox 4"/>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LA MÉTHODOLOGIE SCRUM</a:t>
            </a:r>
            <a:endParaRPr b="0" lang="en-US" sz="6190" spc="-1" strike="noStrike">
              <a:solidFill>
                <a:srgbClr val="000000"/>
              </a:solidFill>
              <a:latin typeface="Montserrat"/>
            </a:endParaRPr>
          </a:p>
        </p:txBody>
      </p:sp>
      <p:pic>
        <p:nvPicPr>
          <p:cNvPr id="173" name="Picture 5" descr=""/>
          <p:cNvPicPr/>
          <p:nvPr/>
        </p:nvPicPr>
        <p:blipFill>
          <a:blip r:embed="rId1"/>
          <a:stretch/>
        </p:blipFill>
        <p:spPr>
          <a:xfrm>
            <a:off x="14094720" y="5143680"/>
            <a:ext cx="3161880" cy="4111920"/>
          </a:xfrm>
          <a:prstGeom prst="rect">
            <a:avLst/>
          </a:prstGeom>
          <a:ln w="0">
            <a:noFill/>
          </a:ln>
        </p:spPr>
      </p:pic>
      <p:sp>
        <p:nvSpPr>
          <p:cNvPr id="174" name="TextBox 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75" name="TextBox 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ceff"/>
        </a:solidFill>
      </p:bgPr>
    </p:bg>
    <p:spTree>
      <p:nvGrpSpPr>
        <p:cNvPr id="1" name=""/>
        <p:cNvGrpSpPr/>
        <p:nvPr/>
      </p:nvGrpSpPr>
      <p:grpSpPr>
        <a:xfrm>
          <a:off x="0" y="0"/>
          <a:ext cx="0" cy="0"/>
          <a:chOff x="0" y="0"/>
          <a:chExt cx="0" cy="0"/>
        </a:xfrm>
      </p:grpSpPr>
      <p:sp>
        <p:nvSpPr>
          <p:cNvPr id="176"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77" name="TextBox 3"/>
          <p:cNvSpPr/>
          <p:nvPr/>
        </p:nvSpPr>
        <p:spPr>
          <a:xfrm>
            <a:off x="1028880" y="2834280"/>
            <a:ext cx="11266560" cy="195156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Pour mener à bien le projet, Scrum définit 3 rôles :</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Italics"/>
                <a:ea typeface="DejaVu Sans"/>
              </a:rPr>
              <a:t>Le </a:t>
            </a:r>
            <a:r>
              <a:rPr b="0" lang="en-US" sz="2400" spc="26" strike="noStrike">
                <a:solidFill>
                  <a:srgbClr val="3e484f"/>
                </a:solidFill>
                <a:latin typeface="Montserrat Classic Bold Italics"/>
                <a:ea typeface="DejaVu Sans"/>
              </a:rPr>
              <a:t>Product Owner</a:t>
            </a:r>
            <a:r>
              <a:rPr b="0" lang="en-US" sz="2400" spc="26" strike="noStrike">
                <a:solidFill>
                  <a:srgbClr val="3e484f"/>
                </a:solidFill>
                <a:latin typeface="Montserrat Classic Italics"/>
                <a:ea typeface="DejaVu Sans"/>
              </a:rPr>
              <a:t> qui porte la vision du produit à réaliser</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Italics"/>
                <a:ea typeface="DejaVu Sans"/>
              </a:rPr>
              <a:t>Le </a:t>
            </a:r>
            <a:r>
              <a:rPr b="0" lang="en-US" sz="2400" spc="26" strike="noStrike">
                <a:solidFill>
                  <a:srgbClr val="3e484f"/>
                </a:solidFill>
                <a:latin typeface="Montserrat Classic Bold Italics"/>
                <a:ea typeface="DejaVu Sans"/>
              </a:rPr>
              <a:t>Scrum Master</a:t>
            </a:r>
            <a:r>
              <a:rPr b="0" lang="en-US" sz="2400" spc="26" strike="noStrike">
                <a:solidFill>
                  <a:srgbClr val="3e484f"/>
                </a:solidFill>
                <a:latin typeface="Montserrat Classic Italics"/>
                <a:ea typeface="DejaVu Sans"/>
              </a:rPr>
              <a:t> garant de l'application de la méthodologie Scrum</a:t>
            </a:r>
            <a:endParaRPr b="0" lang="en-US" sz="2400" spc="-1" strike="noStrike">
              <a:solidFill>
                <a:srgbClr val="000000"/>
              </a:solidFill>
              <a:latin typeface="Montserrat"/>
            </a:endParaRPr>
          </a:p>
          <a:p>
            <a:pPr lvl="1" marL="518040" indent="-259200" algn="just">
              <a:lnSpc>
                <a:spcPts val="3841"/>
              </a:lnSpc>
              <a:buClr>
                <a:srgbClr val="3e484f"/>
              </a:buClr>
              <a:buFont typeface="Arial"/>
              <a:buChar char="•"/>
            </a:pPr>
            <a:r>
              <a:rPr b="0" lang="en-US" sz="2400" spc="26" strike="noStrike">
                <a:solidFill>
                  <a:srgbClr val="3e484f"/>
                </a:solidFill>
                <a:latin typeface="Montserrat Classic Bold Italics"/>
                <a:ea typeface="DejaVu Sans"/>
              </a:rPr>
              <a:t>L'équipe de réalisation </a:t>
            </a:r>
            <a:r>
              <a:rPr b="0" lang="en-US" sz="2400" spc="26" strike="noStrike">
                <a:solidFill>
                  <a:srgbClr val="3e484f"/>
                </a:solidFill>
                <a:latin typeface="Montserrat Classic Italics"/>
                <a:ea typeface="DejaVu Sans"/>
              </a:rPr>
              <a:t>qui réalise le produit.</a:t>
            </a:r>
            <a:endParaRPr b="0" lang="en-US" sz="2400" spc="-1" strike="noStrike">
              <a:solidFill>
                <a:srgbClr val="000000"/>
              </a:solidFill>
              <a:latin typeface="Montserrat"/>
            </a:endParaRPr>
          </a:p>
        </p:txBody>
      </p:sp>
      <p:sp>
        <p:nvSpPr>
          <p:cNvPr id="178" name="TextBox 4"/>
          <p:cNvSpPr/>
          <p:nvPr/>
        </p:nvSpPr>
        <p:spPr>
          <a:xfrm>
            <a:off x="7038720" y="7303680"/>
            <a:ext cx="1021788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Ces rôles ne sont pas forcémént attribués à des personnes différentes !</a:t>
            </a:r>
            <a:endParaRPr b="0" lang="en-US" sz="2400" spc="-1" strike="noStrike">
              <a:solidFill>
                <a:srgbClr val="000000"/>
              </a:solidFill>
              <a:latin typeface="Montserrat"/>
            </a:endParaRPr>
          </a:p>
          <a:p>
            <a:pPr algn="just">
              <a:lnSpc>
                <a:spcPts val="3841"/>
              </a:lnSpc>
            </a:pPr>
            <a:r>
              <a:rPr b="0" lang="en-US" sz="2400" spc="26" strike="noStrike">
                <a:solidFill>
                  <a:srgbClr val="3e484f"/>
                </a:solidFill>
                <a:latin typeface="Montserrat Classic Italics"/>
                <a:ea typeface="DejaVu Sans"/>
              </a:rPr>
              <a:t>En pratique, le Scrum Master est généralement un membre de l'équipe de réalisation</a:t>
            </a:r>
            <a:endParaRPr b="0" lang="en-US" sz="2400" spc="-1" strike="noStrike">
              <a:solidFill>
                <a:srgbClr val="000000"/>
              </a:solidFill>
              <a:latin typeface="Montserrat"/>
            </a:endParaRPr>
          </a:p>
        </p:txBody>
      </p:sp>
      <p:pic>
        <p:nvPicPr>
          <p:cNvPr id="179" name="Picture 5" descr=""/>
          <p:cNvPicPr/>
          <p:nvPr/>
        </p:nvPicPr>
        <p:blipFill>
          <a:blip r:embed="rId1"/>
          <a:stretch/>
        </p:blipFill>
        <p:spPr>
          <a:xfrm>
            <a:off x="5924160" y="7399080"/>
            <a:ext cx="844920" cy="820080"/>
          </a:xfrm>
          <a:prstGeom prst="rect">
            <a:avLst/>
          </a:prstGeom>
          <a:ln w="0">
            <a:noFill/>
          </a:ln>
        </p:spPr>
      </p:pic>
      <p:pic>
        <p:nvPicPr>
          <p:cNvPr id="180" name="Picture 6" descr=""/>
          <p:cNvPicPr/>
          <p:nvPr/>
        </p:nvPicPr>
        <p:blipFill>
          <a:blip r:embed="rId2"/>
          <a:stretch/>
        </p:blipFill>
        <p:spPr>
          <a:xfrm>
            <a:off x="13968360" y="2929680"/>
            <a:ext cx="2822400" cy="1923480"/>
          </a:xfrm>
          <a:prstGeom prst="rect">
            <a:avLst/>
          </a:prstGeom>
          <a:ln w="0">
            <a:noFill/>
          </a:ln>
        </p:spPr>
      </p:pic>
      <p:sp>
        <p:nvSpPr>
          <p:cNvPr id="181" name="TextBox 7"/>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LES RÔLES SCRUM</a:t>
            </a:r>
            <a:endParaRPr b="0" lang="en-US" sz="6190" spc="-1" strike="noStrike">
              <a:solidFill>
                <a:srgbClr val="000000"/>
              </a:solidFill>
              <a:latin typeface="Montserrat"/>
            </a:endParaRPr>
          </a:p>
        </p:txBody>
      </p:sp>
      <p:sp>
        <p:nvSpPr>
          <p:cNvPr id="182"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83"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pic>
        <p:nvPicPr>
          <p:cNvPr id="184" name="Picture 10" descr=""/>
          <p:cNvPicPr/>
          <p:nvPr/>
        </p:nvPicPr>
        <p:blipFill>
          <a:blip r:embed="rId3"/>
          <a:stretch/>
        </p:blipFill>
        <p:spPr>
          <a:xfrm>
            <a:off x="114840" y="2929680"/>
            <a:ext cx="750960" cy="512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eae2"/>
        </a:solidFill>
      </p:bgPr>
    </p:bg>
    <p:spTree>
      <p:nvGrpSpPr>
        <p:cNvPr id="1" name=""/>
        <p:cNvGrpSpPr/>
        <p:nvPr/>
      </p:nvGrpSpPr>
      <p:grpSpPr>
        <a:xfrm>
          <a:off x="0" y="0"/>
          <a:ext cx="0" cy="0"/>
          <a:chOff x="0" y="0"/>
          <a:chExt cx="0" cy="0"/>
        </a:xfrm>
      </p:grpSpPr>
      <p:sp>
        <p:nvSpPr>
          <p:cNvPr id="185"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86" name="TextBox 3"/>
          <p:cNvSpPr/>
          <p:nvPr/>
        </p:nvSpPr>
        <p:spPr>
          <a:xfrm>
            <a:off x="1028880" y="2714040"/>
            <a:ext cx="11266560" cy="17067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a:ea typeface="DejaVu Sans"/>
              </a:rPr>
              <a:t>Les méthodes agiles placent le client au centre des négociations, or celui-ci n'est pas toujours disponible ou qualifié pour travailler en agilité.</a:t>
            </a:r>
            <a:endParaRPr b="0" lang="en-US" sz="2100" spc="-1" strike="noStrike">
              <a:solidFill>
                <a:srgbClr val="000000"/>
              </a:solidFill>
              <a:latin typeface="Montserrat"/>
            </a:endParaRPr>
          </a:p>
          <a:p>
            <a:pPr algn="just">
              <a:lnSpc>
                <a:spcPts val="3359"/>
              </a:lnSpc>
            </a:pPr>
            <a:r>
              <a:rPr b="0" lang="en-US" sz="2100" spc="21" strike="noStrike">
                <a:solidFill>
                  <a:srgbClr val="000000"/>
                </a:solidFill>
                <a:latin typeface="Montserrat Classic"/>
                <a:ea typeface="DejaVu Sans"/>
              </a:rPr>
              <a:t>Le Product Owner (PO) est donc </a:t>
            </a:r>
            <a:r>
              <a:rPr b="0" lang="en-US" sz="2100" spc="21" strike="noStrike">
                <a:solidFill>
                  <a:srgbClr val="000000"/>
                </a:solidFill>
                <a:latin typeface="Montserrat Classic Bold"/>
                <a:ea typeface="DejaVu Sans"/>
              </a:rPr>
              <a:t>le représentant des intérêts du client dans le projet.</a:t>
            </a:r>
            <a:endParaRPr b="0" lang="en-US" sz="2100" spc="-1" strike="noStrike">
              <a:solidFill>
                <a:srgbClr val="000000"/>
              </a:solidFill>
              <a:latin typeface="Montserrat"/>
            </a:endParaRPr>
          </a:p>
        </p:txBody>
      </p:sp>
      <p:sp>
        <p:nvSpPr>
          <p:cNvPr id="187" name="TextBox 4"/>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LE PRODUCT OWNER</a:t>
            </a:r>
            <a:endParaRPr b="0" lang="en-US" sz="6190" spc="-1" strike="noStrike">
              <a:solidFill>
                <a:srgbClr val="000000"/>
              </a:solidFill>
              <a:latin typeface="Montserrat"/>
            </a:endParaRPr>
          </a:p>
        </p:txBody>
      </p:sp>
      <p:pic>
        <p:nvPicPr>
          <p:cNvPr id="188" name="Picture 5" descr=""/>
          <p:cNvPicPr/>
          <p:nvPr/>
        </p:nvPicPr>
        <p:blipFill>
          <a:blip r:embed="rId1"/>
          <a:stretch/>
        </p:blipFill>
        <p:spPr>
          <a:xfrm>
            <a:off x="13203720" y="3748320"/>
            <a:ext cx="3329280" cy="3633480"/>
          </a:xfrm>
          <a:prstGeom prst="rect">
            <a:avLst/>
          </a:prstGeom>
          <a:ln w="0">
            <a:noFill/>
          </a:ln>
        </p:spPr>
      </p:pic>
      <p:sp>
        <p:nvSpPr>
          <p:cNvPr id="189" name="TextBox 6"/>
          <p:cNvSpPr/>
          <p:nvPr/>
        </p:nvSpPr>
        <p:spPr>
          <a:xfrm>
            <a:off x="1464840" y="7317000"/>
            <a:ext cx="15656400" cy="21333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Italics"/>
                <a:ea typeface="DejaVu Sans"/>
              </a:rPr>
              <a:t>Le Product Owner peut être :</a:t>
            </a:r>
            <a:endParaRPr b="0" lang="en-US" sz="2100" spc="-1" strike="noStrike">
              <a:solidFill>
                <a:srgbClr val="000000"/>
              </a:solidFill>
              <a:latin typeface="Montserrat"/>
            </a:endParaRPr>
          </a:p>
          <a:p>
            <a:pPr lvl="1" marL="453240" indent="-226800" algn="just">
              <a:lnSpc>
                <a:spcPts val="3359"/>
              </a:lnSpc>
              <a:buClr>
                <a:srgbClr val="000000"/>
              </a:buClr>
              <a:buFont typeface="Arial"/>
              <a:buChar char="•"/>
            </a:pPr>
            <a:r>
              <a:rPr b="0" lang="en-US" sz="2100" spc="21" strike="noStrike">
                <a:solidFill>
                  <a:srgbClr val="000000"/>
                </a:solidFill>
                <a:latin typeface="Montserrat Classic"/>
                <a:ea typeface="DejaVu Sans"/>
              </a:rPr>
              <a:t>Le client</a:t>
            </a:r>
            <a:r>
              <a:rPr b="0" lang="en-US" sz="2100" spc="21" strike="noStrike">
                <a:solidFill>
                  <a:srgbClr val="000000"/>
                </a:solidFill>
                <a:latin typeface="Montserrat Classic Italics"/>
                <a:ea typeface="DejaVu Sans"/>
              </a:rPr>
              <a:t> (directement)</a:t>
            </a:r>
            <a:endParaRPr b="0" lang="en-US" sz="2100" spc="-1" strike="noStrike">
              <a:solidFill>
                <a:srgbClr val="000000"/>
              </a:solidFill>
              <a:latin typeface="Montserrat"/>
            </a:endParaRPr>
          </a:p>
          <a:p>
            <a:pPr lvl="1" marL="453240" indent="-226800" algn="just">
              <a:lnSpc>
                <a:spcPts val="3359"/>
              </a:lnSpc>
              <a:buClr>
                <a:srgbClr val="000000"/>
              </a:buClr>
              <a:buFont typeface="Arial"/>
              <a:buChar char="•"/>
            </a:pPr>
            <a:r>
              <a:rPr b="0" lang="en-US" sz="2100" spc="21" strike="noStrike">
                <a:solidFill>
                  <a:srgbClr val="000000"/>
                </a:solidFill>
                <a:latin typeface="Montserrat Classic"/>
                <a:ea typeface="DejaVu Sans"/>
              </a:rPr>
              <a:t>Un membre de l'équipe projet</a:t>
            </a:r>
            <a:r>
              <a:rPr b="0" lang="en-US" sz="2100" spc="21" strike="noStrike">
                <a:solidFill>
                  <a:srgbClr val="000000"/>
                </a:solidFill>
                <a:latin typeface="Montserrat Classic Italics"/>
                <a:ea typeface="DejaVu Sans"/>
              </a:rPr>
              <a:t> représentant les intérêts du client (jamais un membre de l’équipe de réalisation pour éviter les conflits d'intérêts)</a:t>
            </a:r>
            <a:endParaRPr b="0" lang="en-US" sz="2100" spc="-1" strike="noStrike">
              <a:solidFill>
                <a:srgbClr val="000000"/>
              </a:solidFill>
              <a:latin typeface="Montserrat"/>
            </a:endParaRPr>
          </a:p>
          <a:p>
            <a:pPr lvl="1" marL="453240" indent="-226800" algn="just">
              <a:lnSpc>
                <a:spcPts val="3359"/>
              </a:lnSpc>
              <a:buClr>
                <a:srgbClr val="000000"/>
              </a:buClr>
              <a:buFont typeface="Arial"/>
              <a:buChar char="•"/>
            </a:pPr>
            <a:r>
              <a:rPr b="0" lang="en-US" sz="2100" spc="21" strike="noStrike">
                <a:solidFill>
                  <a:srgbClr val="000000"/>
                </a:solidFill>
                <a:latin typeface="Montserrat Classic"/>
                <a:ea typeface="DejaVu Sans"/>
              </a:rPr>
              <a:t>L'initiateur du projet</a:t>
            </a:r>
            <a:r>
              <a:rPr b="0" lang="en-US" sz="2100" spc="21" strike="noStrike">
                <a:solidFill>
                  <a:srgbClr val="000000"/>
                </a:solidFill>
                <a:latin typeface="Montserrat Classic Italics"/>
                <a:ea typeface="DejaVu Sans"/>
              </a:rPr>
              <a:t> s'il n'y a pas de client (projet interne, développement de produit sans client)</a:t>
            </a:r>
            <a:endParaRPr b="0" lang="en-US" sz="2100" spc="-1" strike="noStrike">
              <a:solidFill>
                <a:srgbClr val="000000"/>
              </a:solidFill>
              <a:latin typeface="Montserrat"/>
            </a:endParaRPr>
          </a:p>
        </p:txBody>
      </p:sp>
      <p:pic>
        <p:nvPicPr>
          <p:cNvPr id="190" name="Picture 7" descr=""/>
          <p:cNvPicPr/>
          <p:nvPr/>
        </p:nvPicPr>
        <p:blipFill>
          <a:blip r:embed="rId2"/>
          <a:stretch/>
        </p:blipFill>
        <p:spPr>
          <a:xfrm>
            <a:off x="511560" y="7354080"/>
            <a:ext cx="615600" cy="902520"/>
          </a:xfrm>
          <a:prstGeom prst="rect">
            <a:avLst/>
          </a:prstGeom>
          <a:ln w="0">
            <a:noFill/>
          </a:ln>
        </p:spPr>
      </p:pic>
      <p:sp>
        <p:nvSpPr>
          <p:cNvPr id="191"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92"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193" name="TextBox 10"/>
          <p:cNvSpPr/>
          <p:nvPr/>
        </p:nvSpPr>
        <p:spPr>
          <a:xfrm>
            <a:off x="5517000" y="5010480"/>
            <a:ext cx="6141240" cy="1706400"/>
          </a:xfrm>
          <a:prstGeom prst="rect">
            <a:avLst/>
          </a:prstGeom>
          <a:noFill/>
          <a:ln w="0">
            <a:noFill/>
          </a:ln>
        </p:spPr>
        <p:style>
          <a:lnRef idx="0"/>
          <a:fillRef idx="0"/>
          <a:effectRef idx="0"/>
          <a:fontRef idx="minor"/>
        </p:style>
        <p:txBody>
          <a:bodyPr lIns="0" rIns="0" tIns="0" bIns="0" anchor="t">
            <a:spAutoFit/>
          </a:bodyPr>
          <a:p>
            <a:pPr algn="ctr">
              <a:lnSpc>
                <a:spcPts val="3359"/>
              </a:lnSpc>
            </a:pPr>
            <a:r>
              <a:rPr b="0" lang="en-US" sz="2100" spc="21" strike="noStrike">
                <a:solidFill>
                  <a:srgbClr val="000000"/>
                </a:solidFill>
                <a:latin typeface="Montserrat Classic Italics"/>
                <a:ea typeface="DejaVu Sans"/>
              </a:rPr>
              <a:t>Sa mission consiste en :</a:t>
            </a:r>
            <a:endParaRPr b="0" lang="en-US" sz="2100" spc="-1" strike="noStrike">
              <a:solidFill>
                <a:srgbClr val="000000"/>
              </a:solidFill>
              <a:latin typeface="Montserrat"/>
            </a:endParaRPr>
          </a:p>
          <a:p>
            <a:pPr lvl="1" marL="453240" indent="-226800" algn="ctr">
              <a:lnSpc>
                <a:spcPts val="3359"/>
              </a:lnSpc>
              <a:buClr>
                <a:srgbClr val="000000"/>
              </a:buClr>
              <a:buFont typeface="Arial"/>
              <a:buChar char="•"/>
            </a:pPr>
            <a:r>
              <a:rPr b="0" lang="en-US" sz="2100" spc="21" strike="noStrike">
                <a:solidFill>
                  <a:srgbClr val="000000"/>
                </a:solidFill>
                <a:latin typeface="Montserrat Classic Bold Italics"/>
                <a:ea typeface="DejaVu Sans"/>
              </a:rPr>
              <a:t>L'expression des besoins</a:t>
            </a:r>
            <a:endParaRPr b="0" lang="en-US" sz="2100" spc="-1" strike="noStrike">
              <a:solidFill>
                <a:srgbClr val="000000"/>
              </a:solidFill>
              <a:latin typeface="Montserrat"/>
            </a:endParaRPr>
          </a:p>
          <a:p>
            <a:pPr lvl="1" marL="453240" indent="-226800" algn="ctr">
              <a:lnSpc>
                <a:spcPts val="3359"/>
              </a:lnSpc>
              <a:buClr>
                <a:srgbClr val="000000"/>
              </a:buClr>
              <a:buFont typeface="Arial"/>
              <a:buChar char="•"/>
            </a:pPr>
            <a:r>
              <a:rPr b="0" lang="en-US" sz="2100" spc="21" strike="noStrike">
                <a:solidFill>
                  <a:srgbClr val="000000"/>
                </a:solidFill>
                <a:latin typeface="Montserrat Classic Bold Italics"/>
                <a:ea typeface="DejaVu Sans"/>
              </a:rPr>
              <a:t>La priorisation des besoins</a:t>
            </a:r>
            <a:endParaRPr b="0" lang="en-US" sz="2100" spc="-1" strike="noStrike">
              <a:solidFill>
                <a:srgbClr val="000000"/>
              </a:solidFill>
              <a:latin typeface="Montserrat"/>
            </a:endParaRPr>
          </a:p>
          <a:p>
            <a:pPr lvl="1" marL="453240" indent="-226800" algn="ctr">
              <a:lnSpc>
                <a:spcPts val="3359"/>
              </a:lnSpc>
              <a:buClr>
                <a:srgbClr val="000000"/>
              </a:buClr>
              <a:buFont typeface="Arial"/>
              <a:buChar char="•"/>
            </a:pPr>
            <a:r>
              <a:rPr b="0" lang="en-US" sz="2100" spc="21" strike="noStrike">
                <a:solidFill>
                  <a:srgbClr val="000000"/>
                </a:solidFill>
                <a:latin typeface="Montserrat Classic Bold Italics"/>
                <a:ea typeface="DejaVu Sans"/>
              </a:rPr>
              <a:t>La validation des résultats</a:t>
            </a:r>
            <a:endParaRPr b="0" lang="en-US" sz="2100" spc="-1" strike="noStrike">
              <a:solidFill>
                <a:srgbClr val="000000"/>
              </a:solidFill>
              <a:latin typeface="Montserrat"/>
            </a:endParaRPr>
          </a:p>
        </p:txBody>
      </p:sp>
      <p:pic>
        <p:nvPicPr>
          <p:cNvPr id="194" name="Picture 11" descr=""/>
          <p:cNvPicPr/>
          <p:nvPr/>
        </p:nvPicPr>
        <p:blipFill>
          <a:blip r:embed="rId3"/>
          <a:stretch/>
        </p:blipFill>
        <p:spPr>
          <a:xfrm>
            <a:off x="101160" y="2801160"/>
            <a:ext cx="750960" cy="512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3ee"/>
        </a:solidFill>
      </p:bgPr>
    </p:bg>
    <p:spTree>
      <p:nvGrpSpPr>
        <p:cNvPr id="1" name=""/>
        <p:cNvGrpSpPr/>
        <p:nvPr/>
      </p:nvGrpSpPr>
      <p:grpSpPr>
        <a:xfrm>
          <a:off x="0" y="0"/>
          <a:ext cx="0" cy="0"/>
          <a:chOff x="0" y="0"/>
          <a:chExt cx="0" cy="0"/>
        </a:xfrm>
      </p:grpSpPr>
      <p:sp>
        <p:nvSpPr>
          <p:cNvPr id="195"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96" name="TextBox 3"/>
          <p:cNvSpPr/>
          <p:nvPr/>
        </p:nvSpPr>
        <p:spPr>
          <a:xfrm>
            <a:off x="1028880" y="2623680"/>
            <a:ext cx="10890360" cy="12801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a:ea typeface="DejaVu Sans"/>
              </a:rPr>
              <a:t>Les équipes agiles sont de petites équipes (moins de 10 personnes) possédant un </a:t>
            </a:r>
            <a:r>
              <a:rPr b="0" lang="en-US" sz="2100" spc="21" strike="noStrike">
                <a:solidFill>
                  <a:srgbClr val="000000"/>
                </a:solidFill>
                <a:latin typeface="Montserrat Classic Bold"/>
                <a:ea typeface="DejaVu Sans"/>
              </a:rPr>
              <a:t>bon niveau d'autonomie</a:t>
            </a:r>
            <a:r>
              <a:rPr b="0" lang="en-US" sz="2100" spc="21" strike="noStrike">
                <a:solidFill>
                  <a:srgbClr val="000000"/>
                </a:solidFill>
                <a:latin typeface="Montserrat Classic"/>
                <a:ea typeface="DejaVu Sans"/>
              </a:rPr>
              <a:t>. Les responsabilités sont distribuées et les compétences partagées au maximum, afin de limiter la criticité de chacun.</a:t>
            </a:r>
            <a:endParaRPr b="0" lang="en-US" sz="2100" spc="-1" strike="noStrike">
              <a:solidFill>
                <a:srgbClr val="000000"/>
              </a:solidFill>
              <a:latin typeface="Montserrat"/>
            </a:endParaRPr>
          </a:p>
        </p:txBody>
      </p:sp>
      <p:sp>
        <p:nvSpPr>
          <p:cNvPr id="197" name="TextBox 4"/>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L'ÉQUIPE DE RÉALISATION</a:t>
            </a:r>
            <a:endParaRPr b="0" lang="en-US" sz="6190" spc="-1" strike="noStrike">
              <a:solidFill>
                <a:srgbClr val="000000"/>
              </a:solidFill>
              <a:latin typeface="Montserrat"/>
            </a:endParaRPr>
          </a:p>
        </p:txBody>
      </p:sp>
      <p:pic>
        <p:nvPicPr>
          <p:cNvPr id="198" name="Picture 5" descr=""/>
          <p:cNvPicPr/>
          <p:nvPr/>
        </p:nvPicPr>
        <p:blipFill>
          <a:blip r:embed="rId1"/>
          <a:stretch/>
        </p:blipFill>
        <p:spPr>
          <a:xfrm>
            <a:off x="12677040" y="3599640"/>
            <a:ext cx="4323240" cy="4111920"/>
          </a:xfrm>
          <a:prstGeom prst="rect">
            <a:avLst/>
          </a:prstGeom>
          <a:ln w="0">
            <a:noFill/>
          </a:ln>
        </p:spPr>
      </p:pic>
      <p:sp>
        <p:nvSpPr>
          <p:cNvPr id="199" name="TextBox 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00" name="TextBox 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201" name="TextBox 8"/>
          <p:cNvSpPr/>
          <p:nvPr/>
        </p:nvSpPr>
        <p:spPr>
          <a:xfrm>
            <a:off x="1028880" y="4728960"/>
            <a:ext cx="10857960" cy="298620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La mission d'une équipe agile est la suivante :</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L’équipe estime et organise sa charge de travail et est seule décisionnaire des choix techniques</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Tous les membres sont considérés au même niveau</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L’équipe est </a:t>
            </a:r>
            <a:r>
              <a:rPr b="0" lang="en-US" sz="2100" spc="21" strike="noStrike">
                <a:solidFill>
                  <a:srgbClr val="000000"/>
                </a:solidFill>
                <a:latin typeface="Montserrat Classic Bold Italics"/>
                <a:ea typeface="DejaVu Sans"/>
              </a:rPr>
              <a:t>responsable de la réussite du projet</a:t>
            </a:r>
            <a:r>
              <a:rPr b="0" lang="en-US" sz="2100" spc="21" strike="noStrike">
                <a:solidFill>
                  <a:srgbClr val="000000"/>
                </a:solidFill>
                <a:latin typeface="Montserrat Classic Italics"/>
                <a:ea typeface="DejaVu Sans"/>
              </a:rPr>
              <a:t> et de l’atteinte des objectifs. Elle participe avec le product owner à toutes les cérémonies Scrum.</a:t>
            </a:r>
            <a:endParaRPr b="0" lang="en-US" sz="2100" spc="-1" strike="noStrike">
              <a:solidFill>
                <a:srgbClr val="000000"/>
              </a:solidFill>
              <a:latin typeface="Montserrat"/>
            </a:endParaRPr>
          </a:p>
        </p:txBody>
      </p:sp>
      <p:sp>
        <p:nvSpPr>
          <p:cNvPr id="202" name="TextBox 9"/>
          <p:cNvSpPr/>
          <p:nvPr/>
        </p:nvSpPr>
        <p:spPr>
          <a:xfrm>
            <a:off x="9842760" y="8431560"/>
            <a:ext cx="7157520" cy="8535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Italics"/>
                <a:ea typeface="DejaVu Sans"/>
              </a:rPr>
              <a:t>L'équipe de réalisation s'adresse directement au Product Owner, sans intermédiaire.</a:t>
            </a:r>
            <a:endParaRPr b="0" lang="en-US" sz="2100" spc="-1" strike="noStrike">
              <a:solidFill>
                <a:srgbClr val="000000"/>
              </a:solidFill>
              <a:latin typeface="Montserrat"/>
            </a:endParaRPr>
          </a:p>
        </p:txBody>
      </p:sp>
      <p:pic>
        <p:nvPicPr>
          <p:cNvPr id="203" name="Picture 10" descr=""/>
          <p:cNvPicPr/>
          <p:nvPr/>
        </p:nvPicPr>
        <p:blipFill>
          <a:blip r:embed="rId2"/>
          <a:stretch/>
        </p:blipFill>
        <p:spPr>
          <a:xfrm>
            <a:off x="8992800" y="8430120"/>
            <a:ext cx="615600" cy="902520"/>
          </a:xfrm>
          <a:prstGeom prst="rect">
            <a:avLst/>
          </a:prstGeom>
          <a:ln w="0">
            <a:noFill/>
          </a:ln>
        </p:spPr>
      </p:pic>
      <p:pic>
        <p:nvPicPr>
          <p:cNvPr id="204" name="Picture 11" descr=""/>
          <p:cNvPicPr/>
          <p:nvPr/>
        </p:nvPicPr>
        <p:blipFill>
          <a:blip r:embed="rId3"/>
          <a:stretch/>
        </p:blipFill>
        <p:spPr>
          <a:xfrm>
            <a:off x="115920" y="2700000"/>
            <a:ext cx="750960" cy="512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d0d4"/>
        </a:solidFill>
      </p:bgPr>
    </p:bg>
    <p:spTree>
      <p:nvGrpSpPr>
        <p:cNvPr id="1" name=""/>
        <p:cNvGrpSpPr/>
        <p:nvPr/>
      </p:nvGrpSpPr>
      <p:grpSpPr>
        <a:xfrm>
          <a:off x="0" y="0"/>
          <a:ext cx="0" cy="0"/>
          <a:chOff x="0" y="0"/>
          <a:chExt cx="0" cy="0"/>
        </a:xfrm>
      </p:grpSpPr>
      <p:sp>
        <p:nvSpPr>
          <p:cNvPr id="205"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06" name="TextBox 3"/>
          <p:cNvSpPr/>
          <p:nvPr/>
        </p:nvSpPr>
        <p:spPr>
          <a:xfrm>
            <a:off x="753840" y="3731760"/>
            <a:ext cx="12258360" cy="2986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Sa mission est la suivante :</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Améliorer la communication à l’intérieur et en dehors de l’équipe.</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Expliquer et faire respecter les règles et les usages de la méthodologie projet, et encourager son amélioration.</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Suivre et communiquer tous les indicateurs pendant la gestion du projet.</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Maintenir la motivation au plus près des enjeux du client, et limiter les difficultés qui se présentent à l’équipe pour fluidifier la production.</a:t>
            </a:r>
            <a:endParaRPr b="0" lang="en-US" sz="2100" spc="-1" strike="noStrike">
              <a:solidFill>
                <a:srgbClr val="000000"/>
              </a:solidFill>
              <a:latin typeface="Montserrat"/>
            </a:endParaRPr>
          </a:p>
        </p:txBody>
      </p:sp>
      <p:pic>
        <p:nvPicPr>
          <p:cNvPr id="207" name="Picture 4" descr=""/>
          <p:cNvPicPr/>
          <p:nvPr/>
        </p:nvPicPr>
        <p:blipFill>
          <a:blip r:embed="rId1"/>
          <a:stretch/>
        </p:blipFill>
        <p:spPr>
          <a:xfrm>
            <a:off x="8296200" y="8917920"/>
            <a:ext cx="844920" cy="820080"/>
          </a:xfrm>
          <a:prstGeom prst="rect">
            <a:avLst/>
          </a:prstGeom>
          <a:ln w="0">
            <a:noFill/>
          </a:ln>
        </p:spPr>
      </p:pic>
      <p:sp>
        <p:nvSpPr>
          <p:cNvPr id="208" name="TextBox 5"/>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LE SCRUM MASTER</a:t>
            </a:r>
            <a:endParaRPr b="0" lang="en-US" sz="6190" spc="-1" strike="noStrike">
              <a:solidFill>
                <a:srgbClr val="000000"/>
              </a:solidFill>
              <a:latin typeface="Montserrat"/>
            </a:endParaRPr>
          </a:p>
        </p:txBody>
      </p:sp>
      <p:sp>
        <p:nvSpPr>
          <p:cNvPr id="209" name="TextBox 6"/>
          <p:cNvSpPr/>
          <p:nvPr/>
        </p:nvSpPr>
        <p:spPr>
          <a:xfrm>
            <a:off x="879840" y="2248560"/>
            <a:ext cx="1494432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a:ea typeface="DejaVu Sans"/>
              </a:rPr>
              <a:t>Le Scrum Master est </a:t>
            </a:r>
            <a:r>
              <a:rPr b="0" lang="en-US" sz="2100" spc="21" strike="noStrike">
                <a:solidFill>
                  <a:srgbClr val="000000"/>
                </a:solidFill>
                <a:latin typeface="Montserrat Classic Bold"/>
                <a:ea typeface="DejaVu Sans"/>
              </a:rPr>
              <a:t>le garant de la méthodologie</a:t>
            </a:r>
            <a:r>
              <a:rPr b="0" lang="en-US" sz="2100" spc="21" strike="noStrike">
                <a:solidFill>
                  <a:srgbClr val="000000"/>
                </a:solidFill>
                <a:latin typeface="Montserrat Classic"/>
                <a:ea typeface="DejaVu Sans"/>
              </a:rPr>
              <a:t>. C'est avant tout un </a:t>
            </a:r>
            <a:r>
              <a:rPr b="0" lang="en-US" sz="2100" spc="21" strike="noStrike">
                <a:solidFill>
                  <a:srgbClr val="000000"/>
                </a:solidFill>
                <a:latin typeface="Montserrat Classic Bold"/>
                <a:ea typeface="DejaVu Sans"/>
              </a:rPr>
              <a:t>facilitateur</a:t>
            </a:r>
            <a:r>
              <a:rPr b="0" lang="en-US" sz="2100" spc="21" strike="noStrike">
                <a:solidFill>
                  <a:srgbClr val="000000"/>
                </a:solidFill>
                <a:latin typeface="Montserrat Classic"/>
                <a:ea typeface="DejaVu Sans"/>
              </a:rPr>
              <a:t>, gérant les interactions au sein et à l'extérieur de l'équipe projet.</a:t>
            </a:r>
            <a:endParaRPr b="0" lang="en-US" sz="2100" spc="-1" strike="noStrike">
              <a:solidFill>
                <a:srgbClr val="000000"/>
              </a:solidFill>
              <a:latin typeface="Montserrat"/>
            </a:endParaRPr>
          </a:p>
        </p:txBody>
      </p:sp>
      <p:pic>
        <p:nvPicPr>
          <p:cNvPr id="210" name="Picture 7" descr=""/>
          <p:cNvPicPr/>
          <p:nvPr/>
        </p:nvPicPr>
        <p:blipFill>
          <a:blip r:embed="rId2"/>
          <a:stretch/>
        </p:blipFill>
        <p:spPr>
          <a:xfrm>
            <a:off x="13344480" y="3289680"/>
            <a:ext cx="3655440" cy="4111920"/>
          </a:xfrm>
          <a:prstGeom prst="rect">
            <a:avLst/>
          </a:prstGeom>
          <a:ln w="0">
            <a:noFill/>
          </a:ln>
        </p:spPr>
      </p:pic>
      <p:sp>
        <p:nvSpPr>
          <p:cNvPr id="211"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12"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213" name="TextBox 10"/>
          <p:cNvSpPr/>
          <p:nvPr/>
        </p:nvSpPr>
        <p:spPr>
          <a:xfrm>
            <a:off x="9466560" y="8913960"/>
            <a:ext cx="7533720" cy="8535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Italics"/>
                <a:ea typeface="DejaVu Sans"/>
              </a:rPr>
              <a:t>Le Scrum Master est le garant de la méthodologie - ce n'est ni un manager, ni un supérieur hiérarchique !</a:t>
            </a:r>
            <a:endParaRPr b="0" lang="en-US" sz="2100" spc="-1" strike="noStrike">
              <a:solidFill>
                <a:srgbClr val="000000"/>
              </a:solidFill>
              <a:latin typeface="Montserrat"/>
            </a:endParaRPr>
          </a:p>
        </p:txBody>
      </p:sp>
      <p:pic>
        <p:nvPicPr>
          <p:cNvPr id="214" name="Picture 11" descr=""/>
          <p:cNvPicPr/>
          <p:nvPr/>
        </p:nvPicPr>
        <p:blipFill>
          <a:blip r:embed="rId3"/>
          <a:stretch/>
        </p:blipFill>
        <p:spPr>
          <a:xfrm>
            <a:off x="0" y="2414160"/>
            <a:ext cx="750960" cy="512640"/>
          </a:xfrm>
          <a:prstGeom prst="rect">
            <a:avLst/>
          </a:prstGeom>
          <a:ln w="0">
            <a:noFill/>
          </a:ln>
        </p:spPr>
      </p:pic>
      <p:sp>
        <p:nvSpPr>
          <p:cNvPr id="215" name="TextBox 12"/>
          <p:cNvSpPr/>
          <p:nvPr/>
        </p:nvSpPr>
        <p:spPr>
          <a:xfrm>
            <a:off x="1226520" y="7584120"/>
            <a:ext cx="9703800" cy="8535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Italics"/>
                <a:ea typeface="DejaVu Sans"/>
              </a:rPr>
              <a:t>Le rôle de Scrum Master est souvent cumulé avec un ou plusieurs autres rôles, mais il ne doit jamais être également le Product Owner.</a:t>
            </a:r>
            <a:endParaRPr b="0" lang="en-US" sz="2100" spc="-1" strike="noStrike">
              <a:solidFill>
                <a:srgbClr val="000000"/>
              </a:solidFill>
              <a:latin typeface="Montserrat"/>
            </a:endParaRPr>
          </a:p>
        </p:txBody>
      </p:sp>
      <p:pic>
        <p:nvPicPr>
          <p:cNvPr id="216" name="Picture 13" descr=""/>
          <p:cNvPicPr/>
          <p:nvPr/>
        </p:nvPicPr>
        <p:blipFill>
          <a:blip r:embed="rId4"/>
          <a:stretch/>
        </p:blipFill>
        <p:spPr>
          <a:xfrm>
            <a:off x="376920" y="7583040"/>
            <a:ext cx="615600" cy="9025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be3f9"/>
        </a:solidFill>
      </p:bgPr>
    </p:bg>
    <p:spTree>
      <p:nvGrpSpPr>
        <p:cNvPr id="1" name=""/>
        <p:cNvGrpSpPr/>
        <p:nvPr/>
      </p:nvGrpSpPr>
      <p:grpSpPr>
        <a:xfrm>
          <a:off x="0" y="0"/>
          <a:ext cx="0" cy="0"/>
          <a:chOff x="0" y="0"/>
          <a:chExt cx="0" cy="0"/>
        </a:xfrm>
      </p:grpSpPr>
      <p:sp>
        <p:nvSpPr>
          <p:cNvPr id="217"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18" name="TextBox 3"/>
          <p:cNvSpPr/>
          <p:nvPr/>
        </p:nvSpPr>
        <p:spPr>
          <a:xfrm>
            <a:off x="879840" y="4458960"/>
            <a:ext cx="11592000" cy="2559240"/>
          </a:xfrm>
          <a:prstGeom prst="rect">
            <a:avLst/>
          </a:prstGeom>
          <a:noFill/>
          <a:ln w="0">
            <a:noFill/>
          </a:ln>
        </p:spPr>
        <p:style>
          <a:lnRef idx="0"/>
          <a:fillRef idx="0"/>
          <a:effectRef idx="0"/>
          <a:fontRef idx="minor"/>
        </p:style>
        <p:txBody>
          <a:bodyPr lIns="0" rIns="0" tIns="0" bIns="0" anchor="t">
            <a:spAutoFit/>
          </a:bodyPr>
          <a:p>
            <a:pPr lvl="1" marL="453240" indent="-226800" algn="just">
              <a:lnSpc>
                <a:spcPts val="3359"/>
              </a:lnSpc>
              <a:buClr>
                <a:srgbClr val="000000"/>
              </a:buClr>
              <a:buFont typeface="Arial"/>
              <a:buChar char="•"/>
            </a:pPr>
            <a:r>
              <a:rPr b="0" lang="en-US" sz="2100" spc="21" strike="noStrike">
                <a:solidFill>
                  <a:srgbClr val="000000"/>
                </a:solidFill>
                <a:latin typeface="Montserrat Classic Italics"/>
                <a:ea typeface="DejaVu Sans"/>
              </a:rPr>
              <a:t>Le </a:t>
            </a:r>
            <a:r>
              <a:rPr b="0" lang="en-US" sz="2100" spc="21" strike="noStrike">
                <a:solidFill>
                  <a:srgbClr val="000000"/>
                </a:solidFill>
                <a:latin typeface="Montserrat Classic"/>
                <a:ea typeface="DejaVu Sans"/>
              </a:rPr>
              <a:t>coach agile</a:t>
            </a:r>
            <a:r>
              <a:rPr b="0" lang="en-US" sz="2100" spc="21" strike="noStrike">
                <a:solidFill>
                  <a:srgbClr val="000000"/>
                </a:solidFill>
                <a:latin typeface="Montserrat Classic Italics"/>
                <a:ea typeface="DejaVu Sans"/>
              </a:rPr>
              <a:t> : présent occasionnellement pour former l'équipe à l'usage des méthodes agiles et proposer des axes d'amélioration.</a:t>
            </a:r>
            <a:endParaRPr b="0" lang="en-US" sz="2100" spc="-1" strike="noStrike">
              <a:solidFill>
                <a:srgbClr val="000000"/>
              </a:solidFill>
              <a:latin typeface="Montserrat"/>
            </a:endParaRPr>
          </a:p>
          <a:p>
            <a:pPr lvl="1" marL="453240" indent="-226800" algn="just">
              <a:lnSpc>
                <a:spcPts val="3359"/>
              </a:lnSpc>
              <a:buClr>
                <a:srgbClr val="000000"/>
              </a:buClr>
              <a:buFont typeface="Arial"/>
              <a:buChar char="•"/>
            </a:pPr>
            <a:r>
              <a:rPr b="0" lang="en-US" sz="2100" spc="21" strike="noStrike">
                <a:solidFill>
                  <a:srgbClr val="000000"/>
                </a:solidFill>
                <a:latin typeface="Montserrat Classic Italics"/>
                <a:ea typeface="DejaVu Sans"/>
              </a:rPr>
              <a:t>Le </a:t>
            </a:r>
            <a:r>
              <a:rPr b="0" lang="en-US" sz="2100" spc="21" strike="noStrike">
                <a:solidFill>
                  <a:srgbClr val="000000"/>
                </a:solidFill>
                <a:latin typeface="Montserrat Classic"/>
                <a:ea typeface="DejaVu Sans"/>
              </a:rPr>
              <a:t>facilitateur</a:t>
            </a:r>
            <a:r>
              <a:rPr b="0" lang="en-US" sz="2100" spc="21" strike="noStrike">
                <a:solidFill>
                  <a:srgbClr val="000000"/>
                </a:solidFill>
                <a:latin typeface="Montserrat Classic Italics"/>
                <a:ea typeface="DejaVu Sans"/>
              </a:rPr>
              <a:t> : sa mission est d'aider le groupe à atteindre des objectifs communs en l'accompagnant mais en restant neutre.</a:t>
            </a:r>
            <a:endParaRPr b="0" lang="en-US" sz="2100" spc="-1" strike="noStrike">
              <a:solidFill>
                <a:srgbClr val="000000"/>
              </a:solidFill>
              <a:latin typeface="Montserrat"/>
            </a:endParaRPr>
          </a:p>
          <a:p>
            <a:pPr lvl="1" marL="453240" indent="-226800" algn="just">
              <a:lnSpc>
                <a:spcPts val="3359"/>
              </a:lnSpc>
              <a:buClr>
                <a:srgbClr val="000000"/>
              </a:buClr>
              <a:buFont typeface="Arial"/>
              <a:buChar char="•"/>
            </a:pPr>
            <a:r>
              <a:rPr b="0" lang="en-US" sz="2100" spc="21" strike="noStrike">
                <a:solidFill>
                  <a:srgbClr val="000000"/>
                </a:solidFill>
                <a:latin typeface="Montserrat Classic Italics"/>
                <a:ea typeface="DejaVu Sans"/>
              </a:rPr>
              <a:t>Les </a:t>
            </a:r>
            <a:r>
              <a:rPr b="0" lang="en-US" sz="2100" spc="21" strike="noStrike">
                <a:solidFill>
                  <a:srgbClr val="000000"/>
                </a:solidFill>
                <a:latin typeface="Montserrat Classic"/>
                <a:ea typeface="DejaVu Sans"/>
              </a:rPr>
              <a:t>Stakeholders</a:t>
            </a:r>
            <a:r>
              <a:rPr b="0" lang="en-US" sz="2100" spc="21" strike="noStrike">
                <a:solidFill>
                  <a:srgbClr val="000000"/>
                </a:solidFill>
                <a:latin typeface="Montserrat Classic Italics"/>
                <a:ea typeface="DejaVu Sans"/>
              </a:rPr>
              <a:t> (parties prenantes) : ce sont des acteurs externes intéressés par le projet.</a:t>
            </a:r>
            <a:endParaRPr b="0" lang="en-US" sz="2100" spc="-1" strike="noStrike">
              <a:solidFill>
                <a:srgbClr val="000000"/>
              </a:solidFill>
              <a:latin typeface="Montserrat"/>
            </a:endParaRPr>
          </a:p>
        </p:txBody>
      </p:sp>
      <p:sp>
        <p:nvSpPr>
          <p:cNvPr id="219" name="TextBox 4"/>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LES RÔLES ANNEXES</a:t>
            </a:r>
            <a:endParaRPr b="0" lang="en-US" sz="6190" spc="-1" strike="noStrike">
              <a:solidFill>
                <a:srgbClr val="000000"/>
              </a:solidFill>
              <a:latin typeface="Montserrat"/>
            </a:endParaRPr>
          </a:p>
        </p:txBody>
      </p:sp>
      <p:pic>
        <p:nvPicPr>
          <p:cNvPr id="220" name="Picture 5" descr=""/>
          <p:cNvPicPr/>
          <p:nvPr/>
        </p:nvPicPr>
        <p:blipFill>
          <a:blip r:embed="rId1"/>
          <a:stretch/>
        </p:blipFill>
        <p:spPr>
          <a:xfrm>
            <a:off x="13496040" y="4379040"/>
            <a:ext cx="3760200" cy="4111920"/>
          </a:xfrm>
          <a:prstGeom prst="rect">
            <a:avLst/>
          </a:prstGeom>
          <a:ln w="0">
            <a:noFill/>
          </a:ln>
        </p:spPr>
      </p:pic>
      <p:sp>
        <p:nvSpPr>
          <p:cNvPr id="221" name="TextBox 6"/>
          <p:cNvSpPr/>
          <p:nvPr/>
        </p:nvSpPr>
        <p:spPr>
          <a:xfrm>
            <a:off x="879840" y="2616120"/>
            <a:ext cx="14944320" cy="8535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Italics"/>
                <a:ea typeface="DejaVu Sans"/>
              </a:rPr>
              <a:t>Au-delà des trois rôles principaux que nous venons de voir (Product Owner, Equipe de développement, Scrum Master), il est possible selon les besoins du projet d'ajouter des rôles supplémentaires :</a:t>
            </a:r>
            <a:endParaRPr b="0" lang="en-US" sz="2100" spc="-1" strike="noStrike">
              <a:solidFill>
                <a:srgbClr val="000000"/>
              </a:solidFill>
              <a:latin typeface="Montserrat"/>
            </a:endParaRPr>
          </a:p>
        </p:txBody>
      </p:sp>
      <p:sp>
        <p:nvSpPr>
          <p:cNvPr id="222" name="TextBox 7"/>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23" name="TextBox 8"/>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224" name="TextBox 9"/>
          <p:cNvSpPr/>
          <p:nvPr/>
        </p:nvSpPr>
        <p:spPr>
          <a:xfrm>
            <a:off x="2041200" y="7806600"/>
            <a:ext cx="10430640" cy="128016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21" strike="noStrike">
                <a:solidFill>
                  <a:srgbClr val="000000"/>
                </a:solidFill>
                <a:latin typeface="Montserrat Classic Italics"/>
                <a:ea typeface="DejaVu Sans"/>
              </a:rPr>
              <a:t>Aucun de ces rôles n'intersecte avec le rôle de product owner : ces rôles annexes ne prennent pas part au développement du produit mais proposent des interactions avec l'équipe projet.</a:t>
            </a:r>
            <a:endParaRPr b="0" lang="en-US" sz="2100" spc="-1" strike="noStrike">
              <a:solidFill>
                <a:srgbClr val="000000"/>
              </a:solidFill>
              <a:latin typeface="Montserrat"/>
            </a:endParaRPr>
          </a:p>
        </p:txBody>
      </p:sp>
      <p:pic>
        <p:nvPicPr>
          <p:cNvPr id="225" name="Picture 10" descr=""/>
          <p:cNvPicPr/>
          <p:nvPr/>
        </p:nvPicPr>
        <p:blipFill>
          <a:blip r:embed="rId2"/>
          <a:stretch/>
        </p:blipFill>
        <p:spPr>
          <a:xfrm>
            <a:off x="1118160" y="8019720"/>
            <a:ext cx="615600" cy="9025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26"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227" name="Picture 3" descr=""/>
          <p:cNvPicPr/>
          <p:nvPr/>
        </p:nvPicPr>
        <p:blipFill>
          <a:blip r:embed="rId1"/>
          <a:stretch/>
        </p:blipFill>
        <p:spPr>
          <a:xfrm>
            <a:off x="1142280" y="2142720"/>
            <a:ext cx="15823440" cy="7486560"/>
          </a:xfrm>
          <a:prstGeom prst="rect">
            <a:avLst/>
          </a:prstGeom>
          <a:ln w="0">
            <a:noFill/>
          </a:ln>
        </p:spPr>
      </p:pic>
      <p:sp>
        <p:nvSpPr>
          <p:cNvPr id="228" name="TextBox 4"/>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29" name="TextBox 5"/>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230" name="TextBox 6"/>
          <p:cNvSpPr/>
          <p:nvPr/>
        </p:nvSpPr>
        <p:spPr>
          <a:xfrm>
            <a:off x="16032960" y="9574920"/>
            <a:ext cx="1109880" cy="325440"/>
          </a:xfrm>
          <a:prstGeom prst="rect">
            <a:avLst/>
          </a:prstGeom>
          <a:noFill/>
          <a:ln w="0">
            <a:noFill/>
          </a:ln>
        </p:spPr>
        <p:style>
          <a:lnRef idx="0"/>
          <a:fillRef idx="0"/>
          <a:effectRef idx="0"/>
          <a:fontRef idx="minor"/>
        </p:style>
        <p:txBody>
          <a:bodyPr lIns="0" rIns="0" tIns="0" bIns="0" anchor="t">
            <a:spAutoFit/>
          </a:bodyPr>
          <a:p>
            <a:pPr algn="just">
              <a:lnSpc>
                <a:spcPts val="2560"/>
              </a:lnSpc>
            </a:pPr>
            <a:r>
              <a:rPr b="0" lang="en-US" sz="1600" spc="9" strike="noStrike">
                <a:solidFill>
                  <a:srgbClr val="000000"/>
                </a:solidFill>
                <a:latin typeface="Montserrat Light Italics"/>
                <a:ea typeface="DejaVu Sans"/>
              </a:rPr>
              <a:t>tuleap.org</a:t>
            </a:r>
            <a:endParaRPr b="0" lang="en-US" sz="1600" spc="-1" strike="noStrike">
              <a:solidFill>
                <a:srgbClr val="000000"/>
              </a:solidFill>
              <a:latin typeface="Montserrat"/>
            </a:endParaRPr>
          </a:p>
        </p:txBody>
      </p:sp>
      <p:sp>
        <p:nvSpPr>
          <p:cNvPr id="231" name="TextBox 7"/>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SCRUM EN PRATIQUE</a:t>
            </a:r>
            <a:endParaRPr b="0" lang="en-US" sz="619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32"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33" name="TextBox 3"/>
          <p:cNvSpPr/>
          <p:nvPr/>
        </p:nvSpPr>
        <p:spPr>
          <a:xfrm>
            <a:off x="995400" y="1060560"/>
            <a:ext cx="15971400" cy="842040"/>
          </a:xfrm>
          <a:prstGeom prst="rect">
            <a:avLst/>
          </a:prstGeom>
          <a:noFill/>
          <a:ln w="0">
            <a:noFill/>
          </a:ln>
        </p:spPr>
        <p:style>
          <a:lnRef idx="0"/>
          <a:fillRef idx="0"/>
          <a:effectRef idx="0"/>
          <a:fontRef idx="minor"/>
        </p:style>
        <p:txBody>
          <a:bodyPr lIns="0" rIns="0" tIns="0" bIns="0" anchor="t">
            <a:spAutoFit/>
          </a:bodyPr>
          <a:p>
            <a:pPr>
              <a:lnSpc>
                <a:spcPts val="6627"/>
              </a:lnSpc>
            </a:pPr>
            <a:r>
              <a:rPr b="0" lang="en-US" sz="5970" spc="276" strike="noStrike">
                <a:solidFill>
                  <a:srgbClr val="3e484f"/>
                </a:solidFill>
                <a:latin typeface="Montserrat Classic Bold"/>
                <a:ea typeface="DejaVu Sans"/>
              </a:rPr>
              <a:t>SCRUM EN PRATIQUE : USER STORIES</a:t>
            </a:r>
            <a:endParaRPr b="0" lang="en-US" sz="5970" spc="-1" strike="noStrike">
              <a:solidFill>
                <a:srgbClr val="000000"/>
              </a:solidFill>
              <a:latin typeface="Montserrat"/>
            </a:endParaRPr>
          </a:p>
        </p:txBody>
      </p:sp>
      <p:sp>
        <p:nvSpPr>
          <p:cNvPr id="234" name="TextBox 4"/>
          <p:cNvSpPr/>
          <p:nvPr/>
        </p:nvSpPr>
        <p:spPr>
          <a:xfrm>
            <a:off x="1435320" y="3063960"/>
            <a:ext cx="13192920" cy="12794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a:ea typeface="DejaVu Sans"/>
              </a:rPr>
              <a:t>La vision du produit est décrite sous forme de </a:t>
            </a:r>
            <a:r>
              <a:rPr b="0" lang="en-US" sz="2100" spc="21" strike="noStrike">
                <a:solidFill>
                  <a:srgbClr val="000000"/>
                </a:solidFill>
                <a:latin typeface="Montserrat Classic Bold"/>
                <a:ea typeface="DejaVu Sans"/>
              </a:rPr>
              <a:t>User Stories</a:t>
            </a:r>
            <a:r>
              <a:rPr b="0" lang="en-US" sz="2100" spc="21" strike="noStrike">
                <a:solidFill>
                  <a:srgbClr val="000000"/>
                </a:solidFill>
                <a:latin typeface="Montserrat Classic"/>
                <a:ea typeface="DejaVu Sans"/>
              </a:rPr>
              <a: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Ces histoires courtes décrivent les fonctionnalités attendues par le client pour le produit : </a:t>
            </a:r>
            <a:r>
              <a:rPr b="0" lang="en-US" sz="2100" spc="21" strike="noStrike">
                <a:solidFill>
                  <a:srgbClr val="000000"/>
                </a:solidFill>
                <a:latin typeface="Montserrat Classic"/>
                <a:ea typeface="DejaVu Sans"/>
              </a:rPr>
              <a:t>ce ne sont donc pas des spécifications techniques !</a:t>
            </a:r>
            <a:endParaRPr b="0" lang="en-US" sz="2100" spc="-1" strike="noStrike">
              <a:solidFill>
                <a:srgbClr val="000000"/>
              </a:solidFill>
              <a:latin typeface="Montserrat"/>
            </a:endParaRPr>
          </a:p>
        </p:txBody>
      </p:sp>
      <p:pic>
        <p:nvPicPr>
          <p:cNvPr id="235" name="Picture 5" descr=""/>
          <p:cNvPicPr/>
          <p:nvPr/>
        </p:nvPicPr>
        <p:blipFill>
          <a:blip r:embed="rId1"/>
          <a:stretch/>
        </p:blipFill>
        <p:spPr>
          <a:xfrm>
            <a:off x="4691880" y="4906440"/>
            <a:ext cx="482040" cy="707040"/>
          </a:xfrm>
          <a:prstGeom prst="rect">
            <a:avLst/>
          </a:prstGeom>
          <a:ln w="0">
            <a:noFill/>
          </a:ln>
        </p:spPr>
      </p:pic>
      <p:sp>
        <p:nvSpPr>
          <p:cNvPr id="236" name="TextBox 7"/>
          <p:cNvSpPr/>
          <p:nvPr/>
        </p:nvSpPr>
        <p:spPr>
          <a:xfrm>
            <a:off x="5416920" y="4830480"/>
            <a:ext cx="1154988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Les User Stories restant à implémenter sont regroupées dans un panier accessibles à tous (Product Owner et développeurs) appelé le </a:t>
            </a:r>
            <a:r>
              <a:rPr b="0" lang="en-US" sz="2100" spc="21" strike="noStrike">
                <a:solidFill>
                  <a:srgbClr val="000000"/>
                </a:solidFill>
                <a:latin typeface="Montserrat Classic Bold Italics"/>
                <a:ea typeface="DejaVu Sans"/>
              </a:rPr>
              <a:t>Product Backlog</a:t>
            </a:r>
            <a:r>
              <a:rPr b="0" lang="en-US" sz="2100" spc="21" strike="noStrike">
                <a:solidFill>
                  <a:srgbClr val="000000"/>
                </a:solidFill>
                <a:latin typeface="Montserrat Classic Italics"/>
                <a:ea typeface="DejaVu Sans"/>
              </a:rPr>
              <a:t>.</a:t>
            </a:r>
            <a:endParaRPr b="0" lang="en-US" sz="2100" spc="-1" strike="noStrike">
              <a:solidFill>
                <a:srgbClr val="000000"/>
              </a:solidFill>
              <a:latin typeface="Montserrat"/>
            </a:endParaRPr>
          </a:p>
        </p:txBody>
      </p:sp>
      <p:sp>
        <p:nvSpPr>
          <p:cNvPr id="237"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38"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079"/>
        </a:solidFill>
      </p:bgPr>
    </p:bg>
    <p:spTree>
      <p:nvGrpSpPr>
        <p:cNvPr id="1" name=""/>
        <p:cNvGrpSpPr/>
        <p:nvPr/>
      </p:nvGrpSpPr>
      <p:grpSpPr>
        <a:xfrm>
          <a:off x="0" y="0"/>
          <a:ext cx="0" cy="0"/>
          <a:chOff x="0" y="0"/>
          <a:chExt cx="0" cy="0"/>
        </a:xfrm>
      </p:grpSpPr>
      <p:sp>
        <p:nvSpPr>
          <p:cNvPr id="100" name="TextBox 3"/>
          <p:cNvSpPr/>
          <p:nvPr/>
        </p:nvSpPr>
        <p:spPr>
          <a:xfrm>
            <a:off x="2345400" y="1259640"/>
            <a:ext cx="14113440" cy="4766400"/>
          </a:xfrm>
          <a:prstGeom prst="rect">
            <a:avLst/>
          </a:prstGeom>
          <a:noFill/>
          <a:ln w="0">
            <a:noFill/>
          </a:ln>
        </p:spPr>
        <p:style>
          <a:lnRef idx="0"/>
          <a:fillRef idx="0"/>
          <a:effectRef idx="0"/>
          <a:fontRef idx="minor"/>
        </p:style>
        <p:txBody>
          <a:bodyPr lIns="0" rIns="0" tIns="0" bIns="0" anchor="t">
            <a:spAutoFit/>
          </a:bodyPr>
          <a:p>
            <a:pPr algn="ctr">
              <a:lnSpc>
                <a:spcPts val="18765"/>
              </a:lnSpc>
            </a:pPr>
            <a:r>
              <a:rPr b="0" lang="en-US" sz="14330" spc="265" strike="noStrike">
                <a:solidFill>
                  <a:srgbClr val="ffffff"/>
                </a:solidFill>
                <a:latin typeface="Gagalin"/>
                <a:ea typeface="DejaVu Sans"/>
              </a:rPr>
              <a:t>Chapitre I : L'agilité</a:t>
            </a:r>
            <a:endParaRPr b="0" lang="en-US" sz="14330" spc="-1" strike="noStrike">
              <a:solidFill>
                <a:srgbClr val="000000"/>
              </a:solidFill>
              <a:latin typeface="Montserrat"/>
            </a:endParaRPr>
          </a:p>
        </p:txBody>
      </p:sp>
      <p:sp>
        <p:nvSpPr>
          <p:cNvPr id="101" name="TextBox 4"/>
          <p:cNvSpPr/>
          <p:nvPr/>
        </p:nvSpPr>
        <p:spPr>
          <a:xfrm>
            <a:off x="4800600" y="6743520"/>
            <a:ext cx="10922400" cy="1828080"/>
          </a:xfrm>
          <a:prstGeom prst="rect">
            <a:avLst/>
          </a:prstGeom>
          <a:noFill/>
          <a:ln w="0">
            <a:noFill/>
          </a:ln>
        </p:spPr>
        <p:style>
          <a:lnRef idx="0"/>
          <a:fillRef idx="0"/>
          <a:effectRef idx="0"/>
          <a:fontRef idx="minor"/>
        </p:style>
        <p:txBody>
          <a:bodyPr lIns="0" rIns="0" tIns="0" bIns="0" anchor="t">
            <a:spAutoFit/>
          </a:bodyPr>
          <a:p>
            <a:pPr algn="r">
              <a:lnSpc>
                <a:spcPts val="7197"/>
              </a:lnSpc>
            </a:pPr>
            <a:r>
              <a:rPr b="0" lang="en-US" sz="4500" spc="66" strike="noStrike">
                <a:solidFill>
                  <a:srgbClr val="f5f5ef"/>
                </a:solidFill>
                <a:latin typeface="Clear Sans Regular Italics"/>
                <a:ea typeface="DejaVu Sans"/>
              </a:rPr>
              <a:t>Qu'est-ce que l'agilité ?</a:t>
            </a:r>
            <a:endParaRPr b="0" lang="en-US" sz="4500" spc="-1" strike="noStrike">
              <a:solidFill>
                <a:srgbClr val="000000"/>
              </a:solidFill>
              <a:latin typeface="Montserrat"/>
            </a:endParaRPr>
          </a:p>
          <a:p>
            <a:pPr algn="r">
              <a:lnSpc>
                <a:spcPts val="7197"/>
              </a:lnSpc>
              <a:tabLst>
                <a:tab algn="l" pos="0"/>
              </a:tabLst>
            </a:pPr>
            <a:r>
              <a:rPr b="0" lang="en-US" sz="4500" spc="66" strike="noStrike">
                <a:solidFill>
                  <a:srgbClr val="f5f5ef"/>
                </a:solidFill>
                <a:latin typeface="Clear Sans Regular Italics"/>
                <a:ea typeface="DejaVu Sans"/>
              </a:rPr>
              <a:t>Pourquoi l'agilité ?</a:t>
            </a:r>
            <a:endParaRPr b="0" lang="en-US" sz="45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39" name="AutoShape 11"/>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 Sans"/>
              <a:ea typeface="DejaVu Sans"/>
            </a:endParaRPr>
          </a:p>
        </p:txBody>
      </p:sp>
      <p:sp>
        <p:nvSpPr>
          <p:cNvPr id="240" name="TextBox 39"/>
          <p:cNvSpPr/>
          <p:nvPr/>
        </p:nvSpPr>
        <p:spPr>
          <a:xfrm>
            <a:off x="995400" y="1060560"/>
            <a:ext cx="15971400" cy="842040"/>
          </a:xfrm>
          <a:prstGeom prst="rect">
            <a:avLst/>
          </a:prstGeom>
          <a:noFill/>
          <a:ln w="0">
            <a:noFill/>
          </a:ln>
        </p:spPr>
        <p:style>
          <a:lnRef idx="0"/>
          <a:fillRef idx="0"/>
          <a:effectRef idx="0"/>
          <a:fontRef idx="minor"/>
        </p:style>
        <p:txBody>
          <a:bodyPr lIns="0" rIns="0" tIns="0" bIns="0" anchor="t">
            <a:spAutoFit/>
          </a:bodyPr>
          <a:p>
            <a:pPr>
              <a:lnSpc>
                <a:spcPts val="6627"/>
              </a:lnSpc>
            </a:pPr>
            <a:r>
              <a:rPr b="0" lang="en-US" sz="5970" spc="276" strike="noStrike">
                <a:solidFill>
                  <a:srgbClr val="3e484f"/>
                </a:solidFill>
                <a:latin typeface="Montserrat Classic Bold"/>
                <a:ea typeface="DejaVu Sans"/>
              </a:rPr>
              <a:t>SCRUM EN PRATIQUE : USER STORIES</a:t>
            </a:r>
            <a:endParaRPr b="0" lang="en-US" sz="5970" spc="-1" strike="noStrike">
              <a:solidFill>
                <a:srgbClr val="000000"/>
              </a:solidFill>
              <a:latin typeface="Montserrat"/>
            </a:endParaRPr>
          </a:p>
        </p:txBody>
      </p:sp>
      <p:sp>
        <p:nvSpPr>
          <p:cNvPr id="241" name="TextBox 42"/>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42" name="TextBox 43"/>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243" name="TextBox 44"/>
          <p:cNvSpPr/>
          <p:nvPr/>
        </p:nvSpPr>
        <p:spPr>
          <a:xfrm>
            <a:off x="1028880" y="2763000"/>
            <a:ext cx="15430320" cy="17067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Le coût de développement des User Stories est estimé par l'ensemble de l'équipe (en utilisant le plus souvent une unité fictive : les  </a:t>
            </a:r>
            <a:r>
              <a:rPr b="1" lang="en-US" sz="2100" spc="21" strike="noStrike">
                <a:solidFill>
                  <a:srgbClr val="000000"/>
                </a:solidFill>
                <a:latin typeface="Montserrat Classic Bold Italics"/>
                <a:ea typeface="DejaVu Sans"/>
              </a:rPr>
              <a:t>story points</a:t>
            </a:r>
            <a:r>
              <a:rPr b="0" lang="en-US" sz="2100" spc="21" strike="noStrike">
                <a:solidFill>
                  <a:srgbClr val="000000"/>
                </a:solidFill>
                <a:latin typeface="Montserrat Classic Italics"/>
                <a:ea typeface="DejaVu Sans"/>
              </a:rPr>
              <a:t>). Cette estimation a lieue lors de séances de </a:t>
            </a:r>
            <a:r>
              <a:rPr b="1" lang="en-US" sz="2100" spc="21" strike="noStrike">
                <a:solidFill>
                  <a:srgbClr val="000000"/>
                </a:solidFill>
                <a:latin typeface="Montserrat Classic Italics"/>
                <a:ea typeface="DejaVu Sans"/>
              </a:rPr>
              <a:t>Poker Planning</a:t>
            </a:r>
            <a:r>
              <a:rPr b="0" lang="en-US" sz="2100" spc="21" strike="noStrike">
                <a:solidFill>
                  <a:srgbClr val="000000"/>
                </a:solidFill>
                <a:latin typeface="Montserrat Classic Italics"/>
                <a:ea typeface="DejaVu Sans"/>
              </a:rPr>
              <a:t> : chaque participant fournit une estimation en utilisant les valeurs de la suite de Fibonacci (1, 2, 3, 5, 8, 13, 21, 34, 55, 89, 144), et on recommence jusqu'à l'unanimité.</a:t>
            </a:r>
            <a:endParaRPr b="0" lang="en-US" sz="2100" spc="-1" strike="noStrike">
              <a:solidFill>
                <a:srgbClr val="000000"/>
              </a:solidFill>
              <a:latin typeface="Montserrat"/>
            </a:endParaRPr>
          </a:p>
        </p:txBody>
      </p:sp>
      <p:sp>
        <p:nvSpPr>
          <p:cNvPr id="244" name="TextBox 45"/>
          <p:cNvSpPr/>
          <p:nvPr/>
        </p:nvSpPr>
        <p:spPr>
          <a:xfrm>
            <a:off x="3086280" y="6126840"/>
            <a:ext cx="13830120" cy="25599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a:ea typeface="DejaVu Sans"/>
              </a:rPr>
              <a:t>D’autres méthodes d’estimation existent, comme RICE = (Reach x Impact x Confidence) / Effort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a:ea typeface="DejaVu Sans"/>
              </a:rPr>
              <a:t>  </a:t>
            </a:r>
            <a:r>
              <a:rPr b="0" lang="en-US" sz="2100" spc="21" strike="noStrike">
                <a:solidFill>
                  <a:srgbClr val="000000"/>
                </a:solidFill>
                <a:latin typeface="Montserrat"/>
                <a:ea typeface="DejaVu Sans"/>
              </a:rPr>
              <a:t>- Reach : créer un référentiel de calcul (ex: 100 clients x 30% taux conversion x 3mois)</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a:ea typeface="DejaVu Sans"/>
              </a:rPr>
              <a:t>  </a:t>
            </a:r>
            <a:r>
              <a:rPr b="0" lang="en-US" sz="2100" spc="21" strike="noStrike">
                <a:solidFill>
                  <a:srgbClr val="000000"/>
                </a:solidFill>
                <a:latin typeface="Montserrat"/>
                <a:ea typeface="DejaVu Sans"/>
              </a:rPr>
              <a:t>- Impact : 1 (faible), 2 (moyen), 3 (fort)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a:ea typeface="DejaVu Sans"/>
              </a:rPr>
              <a:t>  </a:t>
            </a:r>
            <a:r>
              <a:rPr b="0" lang="en-US" sz="2100" spc="21" strike="noStrike">
                <a:solidFill>
                  <a:srgbClr val="000000"/>
                </a:solidFill>
                <a:latin typeface="Montserrat"/>
                <a:ea typeface="DejaVu Sans"/>
              </a:rPr>
              <a:t>- Confiance : 0.1 à 1</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a:ea typeface="DejaVu Sans"/>
              </a:rPr>
              <a:t>  </a:t>
            </a:r>
            <a:r>
              <a:rPr b="0" lang="en-US" sz="2100" spc="21" strike="noStrike">
                <a:solidFill>
                  <a:srgbClr val="000000"/>
                </a:solidFill>
                <a:latin typeface="Montserrat"/>
                <a:ea typeface="DejaVu Sans"/>
              </a:rPr>
              <a:t>- Effort : JoursHomme (JH), …</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45" name="AutoShape 5"/>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46" name="TextBox 22"/>
          <p:cNvSpPr/>
          <p:nvPr/>
        </p:nvSpPr>
        <p:spPr>
          <a:xfrm>
            <a:off x="995400" y="1060560"/>
            <a:ext cx="15971400" cy="1683000"/>
          </a:xfrm>
          <a:prstGeom prst="rect">
            <a:avLst/>
          </a:prstGeom>
          <a:noFill/>
          <a:ln w="0">
            <a:noFill/>
          </a:ln>
        </p:spPr>
        <p:style>
          <a:lnRef idx="0"/>
          <a:fillRef idx="0"/>
          <a:effectRef idx="0"/>
          <a:fontRef idx="minor"/>
        </p:style>
        <p:txBody>
          <a:bodyPr lIns="0" rIns="0" tIns="0" bIns="0" anchor="t">
            <a:spAutoFit/>
          </a:bodyPr>
          <a:p>
            <a:pPr>
              <a:lnSpc>
                <a:spcPts val="6627"/>
              </a:lnSpc>
            </a:pPr>
            <a:r>
              <a:rPr b="0" lang="en-US" sz="5400" spc="276" strike="noStrike">
                <a:solidFill>
                  <a:srgbClr val="3e484f"/>
                </a:solidFill>
                <a:latin typeface="Montserrat Classic Bold"/>
                <a:ea typeface="DejaVu Sans"/>
              </a:rPr>
              <a:t>Qu’est-ce qu’une bonne User Story ? INVEST</a:t>
            </a:r>
            <a:endParaRPr b="0" lang="en-US" sz="5400" spc="-1" strike="noStrike">
              <a:solidFill>
                <a:srgbClr val="000000"/>
              </a:solidFill>
              <a:latin typeface="Montserrat"/>
            </a:endParaRPr>
          </a:p>
        </p:txBody>
      </p:sp>
      <p:sp>
        <p:nvSpPr>
          <p:cNvPr id="247" name="TextBox 23"/>
          <p:cNvSpPr/>
          <p:nvPr/>
        </p:nvSpPr>
        <p:spPr>
          <a:xfrm>
            <a:off x="1371600" y="3223800"/>
            <a:ext cx="13192920" cy="5972400"/>
          </a:xfrm>
          <a:prstGeom prst="rect">
            <a:avLst/>
          </a:prstGeom>
          <a:noFill/>
          <a:ln w="0">
            <a:noFill/>
          </a:ln>
        </p:spPr>
        <p:style>
          <a:lnRef idx="0"/>
          <a:fillRef idx="0"/>
          <a:effectRef idx="0"/>
          <a:fontRef idx="minor"/>
        </p:style>
        <p:txBody>
          <a:bodyPr lIns="0" rIns="0" tIns="0" bIns="0" anchor="t">
            <a:spAutoFit/>
          </a:bodyPr>
          <a:p>
            <a:pPr lvl="1" marL="432000" indent="-216000">
              <a:lnSpc>
                <a:spcPts val="3359"/>
              </a:lnSpc>
              <a:buClr>
                <a:srgbClr val="000000"/>
              </a:buClr>
              <a:buSzPct val="45000"/>
              <a:buFont typeface="Wingdings" charset="2"/>
              <a:buChar char=""/>
            </a:pPr>
            <a:r>
              <a:rPr b="1" lang="en-US" sz="2100" spc="21" strike="noStrike">
                <a:solidFill>
                  <a:srgbClr val="000000"/>
                </a:solidFill>
                <a:latin typeface="Open Sans"/>
                <a:ea typeface="DejaVu Sans"/>
              </a:rPr>
              <a:t>Indépendante</a:t>
            </a:r>
            <a:r>
              <a:rPr b="0" lang="en-US" sz="2100" spc="21" strike="noStrike">
                <a:solidFill>
                  <a:srgbClr val="000000"/>
                </a:solidFill>
                <a:latin typeface="Open Sans"/>
                <a:ea typeface="DejaVu Sans"/>
              </a:rPr>
              <a:t> des autres User Story</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1" lang="en-US" sz="2100" spc="21" strike="noStrike">
                <a:solidFill>
                  <a:srgbClr val="000000"/>
                </a:solidFill>
                <a:latin typeface="Open Sans"/>
                <a:ea typeface="DejaVu Sans"/>
              </a:rPr>
              <a:t>Négociable</a:t>
            </a:r>
            <a:r>
              <a:rPr b="0" lang="en-US" sz="2100" spc="21" strike="noStrike">
                <a:solidFill>
                  <a:srgbClr val="000000"/>
                </a:solidFill>
                <a:latin typeface="Open Sans"/>
                <a:ea typeface="DejaVu Sans"/>
              </a:rPr>
              <a:t> : peut être discutée avec l’équipe de réalisation.</a:t>
            </a:r>
            <a:endParaRPr b="0" lang="en-US" sz="2100" spc="-1" strike="noStrike">
              <a:solidFill>
                <a:srgbClr val="000000"/>
              </a:solidFill>
              <a:latin typeface="Montserrat"/>
            </a:endParaRPr>
          </a:p>
          <a:p>
            <a:pPr lvl="2" marL="648000" indent="-216000">
              <a:lnSpc>
                <a:spcPts val="3359"/>
              </a:lnSpc>
              <a:buClr>
                <a:srgbClr val="000000"/>
              </a:buClr>
              <a:buSzPct val="45000"/>
              <a:buFont typeface="Wingdings" charset="2"/>
              <a:buChar char=""/>
            </a:pPr>
            <a:r>
              <a:rPr b="0" lang="en-US" sz="2100" spc="21" strike="noStrike">
                <a:solidFill>
                  <a:srgbClr val="000000"/>
                </a:solidFill>
                <a:latin typeface="Open Sans"/>
                <a:ea typeface="DejaVu Sans"/>
              </a:rPr>
              <a:t>Bien : En tant que client, je peux connaître le montant total des factures impayées</a:t>
            </a:r>
            <a:endParaRPr b="0" lang="en-US" sz="2100" spc="-1" strike="noStrike">
              <a:solidFill>
                <a:srgbClr val="000000"/>
              </a:solidFill>
              <a:latin typeface="Montserrat"/>
            </a:endParaRPr>
          </a:p>
          <a:p>
            <a:pPr lvl="2" marL="648000" indent="-216000">
              <a:lnSpc>
                <a:spcPts val="3359"/>
              </a:lnSpc>
              <a:buClr>
                <a:srgbClr val="000000"/>
              </a:buClr>
              <a:buSzPct val="45000"/>
              <a:buFont typeface="Wingdings" charset="2"/>
              <a:buChar char=""/>
            </a:pPr>
            <a:r>
              <a:rPr b="0" lang="en-US" sz="2100" spc="21" strike="noStrike">
                <a:solidFill>
                  <a:srgbClr val="000000"/>
                </a:solidFill>
                <a:latin typeface="Open Sans"/>
                <a:ea typeface="DejaVu Sans"/>
              </a:rPr>
              <a:t>Mauvais : En tant que client je veux, lorsque je clique sur le bouton “Calculer”, qu’une ligne s’ajoute et qu’on affiche sur cette ligne le montant total des factures impayées</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1" lang="en-US" sz="2100" spc="21" strike="noStrike">
                <a:solidFill>
                  <a:srgbClr val="000000"/>
                </a:solidFill>
                <a:latin typeface="Open Sans"/>
                <a:ea typeface="DejaVu Sans"/>
              </a:rPr>
              <a:t>Vertical</a:t>
            </a:r>
            <a:r>
              <a:rPr b="0" lang="en-US" sz="2100" spc="21" strike="noStrike">
                <a:solidFill>
                  <a:srgbClr val="000000"/>
                </a:solidFill>
                <a:latin typeface="Open Sans"/>
                <a:ea typeface="DejaVu Sans"/>
              </a:rPr>
              <a:t> : décrit une fonctionnalité complète (éviter : “créer la base de données”, “créer l’IHM”, …)</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1" lang="en-US" sz="2100" spc="21" strike="noStrike">
                <a:solidFill>
                  <a:srgbClr val="000000"/>
                </a:solidFill>
                <a:latin typeface="Open Sans"/>
                <a:ea typeface="DejaVu Sans"/>
              </a:rPr>
              <a:t>Estimable </a:t>
            </a:r>
            <a:r>
              <a:rPr b="0" lang="en-US" sz="2100" spc="21" strike="noStrike">
                <a:solidFill>
                  <a:srgbClr val="000000"/>
                </a:solidFill>
                <a:latin typeface="Open Sans"/>
                <a:ea typeface="DejaVu Sans"/>
              </a:rPr>
              <a:t>par l’équipe de réalisation (avec un risque d’erreur faible).</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1" lang="en-US" sz="2100" spc="21" strike="noStrike">
                <a:solidFill>
                  <a:srgbClr val="000000"/>
                </a:solidFill>
                <a:latin typeface="Open Sans"/>
                <a:ea typeface="DejaVu Sans"/>
              </a:rPr>
              <a:t>Suffisamment petite </a:t>
            </a:r>
            <a:r>
              <a:rPr b="0" lang="en-US" sz="2100" spc="21" strike="noStrike">
                <a:solidFill>
                  <a:srgbClr val="000000"/>
                </a:solidFill>
                <a:latin typeface="Open Sans"/>
                <a:ea typeface="DejaVu Sans"/>
              </a:rPr>
              <a:t>(“sized-appropriately”) : pour faciliter son estimation (idéal : conçue, développée et testée au sein d’une itération).</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1" lang="en-US" sz="2100" spc="21" strike="noStrike">
                <a:solidFill>
                  <a:srgbClr val="000000"/>
                </a:solidFill>
                <a:latin typeface="Open Sans"/>
                <a:ea typeface="DejaVu Sans"/>
              </a:rPr>
              <a:t>Testable</a:t>
            </a:r>
            <a:r>
              <a:rPr b="0" lang="en-US" sz="2100" spc="21" strike="noStrike">
                <a:solidFill>
                  <a:srgbClr val="000000"/>
                </a:solidFill>
                <a:latin typeface="Open Sans"/>
                <a:ea typeface="DejaVu Sans"/>
              </a:rPr>
              <a:t> : par un test d’acceptation (tester la fonctionnalité d’un point de vue utilisateur)</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a:p>
            <a:pPr marL="216000" indent="-216000">
              <a:lnSpc>
                <a:spcPts val="3359"/>
              </a:lnSpc>
              <a:buClr>
                <a:srgbClr val="000000"/>
              </a:buClr>
              <a:buFont typeface="Symbol"/>
              <a:buChar char=""/>
            </a:pPr>
            <a:r>
              <a:rPr b="0" lang="en-US" sz="2100" spc="21" strike="noStrike">
                <a:solidFill>
                  <a:srgbClr val="000000"/>
                </a:solidFill>
                <a:latin typeface="Open Sans"/>
                <a:ea typeface="DejaVu Sans"/>
              </a:rPr>
              <a:t>Également :</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0" lang="en-US" sz="2100" spc="21" strike="noStrike">
                <a:solidFill>
                  <a:srgbClr val="000000"/>
                </a:solidFill>
                <a:latin typeface="Open Sans"/>
                <a:ea typeface="DejaVu Sans"/>
              </a:rPr>
              <a:t>Source de valeur : porteuse de valeur pour le client ou l’utilisateur.</a:t>
            </a:r>
            <a:endParaRPr b="0" lang="en-US" sz="2100" spc="-1" strike="noStrike">
              <a:solidFill>
                <a:srgbClr val="000000"/>
              </a:solidFill>
              <a:latin typeface="Montserrat"/>
            </a:endParaRPr>
          </a:p>
          <a:p>
            <a:pPr lvl="1" marL="432000" indent="-216000">
              <a:lnSpc>
                <a:spcPts val="3359"/>
              </a:lnSpc>
              <a:buClr>
                <a:srgbClr val="000000"/>
              </a:buClr>
              <a:buSzPct val="45000"/>
              <a:buFont typeface="Wingdings" charset="2"/>
              <a:buChar char=""/>
            </a:pPr>
            <a:r>
              <a:rPr b="0" lang="en-US" sz="2100" spc="21" strike="noStrike">
                <a:solidFill>
                  <a:srgbClr val="000000"/>
                </a:solidFill>
                <a:latin typeface="Open Sans"/>
                <a:ea typeface="DejaVu Sans"/>
              </a:rPr>
              <a:t>Courte : 1 à 3 phrases</a:t>
            </a:r>
            <a:endParaRPr b="0" lang="en-US" sz="2100" spc="-1" strike="noStrike">
              <a:solidFill>
                <a:srgbClr val="000000"/>
              </a:solidFill>
              <a:latin typeface="Montserrat"/>
            </a:endParaRPr>
          </a:p>
        </p:txBody>
      </p:sp>
      <p:sp>
        <p:nvSpPr>
          <p:cNvPr id="248" name="TextBox 25"/>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49" name="TextBox 30"/>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50"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51" name="TextBox 3"/>
          <p:cNvSpPr/>
          <p:nvPr/>
        </p:nvSpPr>
        <p:spPr>
          <a:xfrm>
            <a:off x="99540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SCRUM EN PRATIQUE : SPRINT</a:t>
            </a:r>
            <a:endParaRPr b="0" lang="en-US" sz="6190" spc="-1" strike="noStrike">
              <a:solidFill>
                <a:srgbClr val="000000"/>
              </a:solidFill>
              <a:latin typeface="Montserrat"/>
            </a:endParaRPr>
          </a:p>
        </p:txBody>
      </p:sp>
      <p:sp>
        <p:nvSpPr>
          <p:cNvPr id="252" name="TextBox 4"/>
          <p:cNvSpPr/>
          <p:nvPr/>
        </p:nvSpPr>
        <p:spPr>
          <a:xfrm>
            <a:off x="995400" y="3040560"/>
            <a:ext cx="12965760" cy="29858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a:ea typeface="DejaVu Sans"/>
              </a:rPr>
              <a:t>Le développement est incrémental, réalisé sous forme d'itérations (en général de 2 semaines) appelées </a:t>
            </a:r>
            <a:r>
              <a:rPr b="0" lang="en-US" sz="2100" spc="21" strike="noStrike">
                <a:solidFill>
                  <a:srgbClr val="000000"/>
                </a:solidFill>
                <a:latin typeface="Montserrat Classic Bold"/>
                <a:ea typeface="DejaVu Sans"/>
              </a:rPr>
              <a:t>Sprint</a:t>
            </a:r>
            <a:r>
              <a:rPr b="0" lang="en-US" sz="2100" spc="21" strike="noStrike">
                <a:solidFill>
                  <a:srgbClr val="000000"/>
                </a:solidFill>
                <a:latin typeface="Montserrat Classic"/>
                <a:ea typeface="DejaVu Sans"/>
              </a:rPr>
              <a:t>.</a:t>
            </a:r>
            <a:endParaRPr b="0" lang="en-US" sz="2100" spc="-1" strike="noStrike">
              <a:solidFill>
                <a:srgbClr val="000000"/>
              </a:solidFill>
              <a:latin typeface="Montserrat"/>
            </a:endParaRPr>
          </a:p>
          <a:p>
            <a:pPr>
              <a:lnSpc>
                <a:spcPts val="3359"/>
              </a:lnSpc>
            </a:pPr>
            <a:endParaRPr b="0" lang="en-US" sz="1800" spc="-1" strike="noStrike">
              <a:solidFill>
                <a:srgbClr val="000000"/>
              </a:solidFill>
              <a:latin typeface="Montserrat"/>
            </a:endParaRPr>
          </a:p>
          <a:p>
            <a:pPr>
              <a:lnSpc>
                <a:spcPts val="3359"/>
              </a:lnSpc>
            </a:pPr>
            <a:r>
              <a:rPr b="0" lang="en-US" sz="2100" spc="21" strike="noStrike">
                <a:solidFill>
                  <a:srgbClr val="000000"/>
                </a:solidFill>
                <a:latin typeface="Montserrat Classic"/>
                <a:ea typeface="DejaVu Sans"/>
              </a:rPr>
              <a:t>Chaque Sprint démarre par une </a:t>
            </a:r>
            <a:r>
              <a:rPr b="0" lang="en-US" sz="2100" spc="21" strike="noStrike">
                <a:solidFill>
                  <a:srgbClr val="000000"/>
                </a:solidFill>
                <a:latin typeface="Montserrat Classic Bold"/>
                <a:ea typeface="DejaVu Sans"/>
              </a:rPr>
              <a:t>réunion de plannification</a:t>
            </a:r>
            <a:r>
              <a:rPr b="0" lang="en-US" sz="2100" spc="21" strike="noStrike">
                <a:solidFill>
                  <a:srgbClr val="000000"/>
                </a:solidFill>
                <a:latin typeface="Montserrat Classic"/>
                <a:ea typeface="DejaVu Sans"/>
              </a:rPr>
              <a: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C'est l’une des étapes les plus importantes d’un projet Scrum : l’équipe de développement sélectionne les éléments prioritaires du Product Backlog qu’elle pense pouvoir réaliser au cours du sprint.</a:t>
            </a:r>
            <a:endParaRPr b="0" lang="en-US" sz="2100" spc="-1" strike="noStrike">
              <a:solidFill>
                <a:srgbClr val="000000"/>
              </a:solidFill>
              <a:latin typeface="Montserrat"/>
            </a:endParaRPr>
          </a:p>
        </p:txBody>
      </p:sp>
      <p:pic>
        <p:nvPicPr>
          <p:cNvPr id="253" name="Picture 5" descr=""/>
          <p:cNvPicPr/>
          <p:nvPr/>
        </p:nvPicPr>
        <p:blipFill>
          <a:blip r:embed="rId1"/>
          <a:stretch/>
        </p:blipFill>
        <p:spPr>
          <a:xfrm>
            <a:off x="4598280" y="6711120"/>
            <a:ext cx="482040" cy="707040"/>
          </a:xfrm>
          <a:prstGeom prst="rect">
            <a:avLst/>
          </a:prstGeom>
          <a:ln w="0">
            <a:noFill/>
          </a:ln>
        </p:spPr>
      </p:pic>
      <p:pic>
        <p:nvPicPr>
          <p:cNvPr id="254" name="Picture 6" descr=""/>
          <p:cNvPicPr/>
          <p:nvPr/>
        </p:nvPicPr>
        <p:blipFill>
          <a:blip r:embed="rId2"/>
          <a:stretch/>
        </p:blipFill>
        <p:spPr>
          <a:xfrm>
            <a:off x="14427720" y="3213000"/>
            <a:ext cx="2712600" cy="2444040"/>
          </a:xfrm>
          <a:prstGeom prst="rect">
            <a:avLst/>
          </a:prstGeom>
          <a:ln w="0">
            <a:noFill/>
          </a:ln>
        </p:spPr>
      </p:pic>
      <p:sp>
        <p:nvSpPr>
          <p:cNvPr id="255" name="TextBox 7"/>
          <p:cNvSpPr/>
          <p:nvPr/>
        </p:nvSpPr>
        <p:spPr>
          <a:xfrm>
            <a:off x="5414040" y="6723360"/>
            <a:ext cx="845280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Cette planification aboutit à la création d’un plan de Sprint. C’est un travail collaboratif de toute l’équipe Scrum.</a:t>
            </a:r>
            <a:endParaRPr b="0" lang="en-US" sz="2100" spc="-1" strike="noStrike">
              <a:solidFill>
                <a:srgbClr val="000000"/>
              </a:solidFill>
              <a:latin typeface="Montserrat"/>
            </a:endParaRPr>
          </a:p>
        </p:txBody>
      </p:sp>
      <p:sp>
        <p:nvSpPr>
          <p:cNvPr id="256"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57"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58"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259" name="Picture 3" descr=""/>
          <p:cNvPicPr/>
          <p:nvPr/>
        </p:nvPicPr>
        <p:blipFill>
          <a:blip r:embed="rId1"/>
          <a:stretch/>
        </p:blipFill>
        <p:spPr>
          <a:xfrm>
            <a:off x="4658760" y="4820760"/>
            <a:ext cx="482040" cy="707040"/>
          </a:xfrm>
          <a:prstGeom prst="rect">
            <a:avLst/>
          </a:prstGeom>
          <a:ln w="0">
            <a:noFill/>
          </a:ln>
        </p:spPr>
      </p:pic>
      <p:pic>
        <p:nvPicPr>
          <p:cNvPr id="260" name="Picture 4" descr=""/>
          <p:cNvPicPr/>
          <p:nvPr/>
        </p:nvPicPr>
        <p:blipFill>
          <a:blip r:embed="rId2"/>
          <a:stretch/>
        </p:blipFill>
        <p:spPr>
          <a:xfrm>
            <a:off x="995400" y="3295800"/>
            <a:ext cx="1876320" cy="2358360"/>
          </a:xfrm>
          <a:prstGeom prst="rect">
            <a:avLst/>
          </a:prstGeom>
          <a:ln w="0">
            <a:noFill/>
          </a:ln>
        </p:spPr>
      </p:pic>
      <p:sp>
        <p:nvSpPr>
          <p:cNvPr id="261" name="TextBox 5"/>
          <p:cNvSpPr/>
          <p:nvPr/>
        </p:nvSpPr>
        <p:spPr>
          <a:xfrm>
            <a:off x="9622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SCRUM EN PRATIQUE : SPRINT</a:t>
            </a:r>
            <a:endParaRPr b="0" lang="en-US" sz="6190" spc="-1" strike="noStrike">
              <a:solidFill>
                <a:srgbClr val="000000"/>
              </a:solidFill>
              <a:latin typeface="Montserrat"/>
            </a:endParaRPr>
          </a:p>
        </p:txBody>
      </p:sp>
      <p:pic>
        <p:nvPicPr>
          <p:cNvPr id="262" name="Picture 6" descr=""/>
          <p:cNvPicPr/>
          <p:nvPr/>
        </p:nvPicPr>
        <p:blipFill>
          <a:blip r:embed="rId3"/>
          <a:stretch/>
        </p:blipFill>
        <p:spPr>
          <a:xfrm>
            <a:off x="962280" y="7637040"/>
            <a:ext cx="482040" cy="707040"/>
          </a:xfrm>
          <a:prstGeom prst="rect">
            <a:avLst/>
          </a:prstGeom>
          <a:ln w="0">
            <a:noFill/>
          </a:ln>
        </p:spPr>
      </p:pic>
      <p:sp>
        <p:nvSpPr>
          <p:cNvPr id="263" name="TextBox 7"/>
          <p:cNvSpPr/>
          <p:nvPr/>
        </p:nvSpPr>
        <p:spPr>
          <a:xfrm>
            <a:off x="1759680" y="7560720"/>
            <a:ext cx="11390760" cy="12801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Chaque Sprint se terminera par un livrable déployable en production. Une démonstration du travail réalisé sera faite au client, ce qui permettra de valider l'adéquation des changements à la vision du produit par le client.</a:t>
            </a:r>
            <a:endParaRPr b="0" lang="en-US" sz="2100" spc="-1" strike="noStrike">
              <a:solidFill>
                <a:srgbClr val="000000"/>
              </a:solidFill>
              <a:latin typeface="Montserrat"/>
            </a:endParaRPr>
          </a:p>
        </p:txBody>
      </p:sp>
      <p:pic>
        <p:nvPicPr>
          <p:cNvPr id="264" name="Picture 8" descr=""/>
          <p:cNvPicPr/>
          <p:nvPr/>
        </p:nvPicPr>
        <p:blipFill>
          <a:blip r:embed="rId4"/>
          <a:stretch/>
        </p:blipFill>
        <p:spPr>
          <a:xfrm>
            <a:off x="13645080" y="7292520"/>
            <a:ext cx="1913760" cy="1865160"/>
          </a:xfrm>
          <a:prstGeom prst="rect">
            <a:avLst/>
          </a:prstGeom>
          <a:ln w="0">
            <a:noFill/>
          </a:ln>
        </p:spPr>
      </p:pic>
      <p:sp>
        <p:nvSpPr>
          <p:cNvPr id="265" name="TextBox 9"/>
          <p:cNvSpPr/>
          <p:nvPr/>
        </p:nvSpPr>
        <p:spPr>
          <a:xfrm>
            <a:off x="3582000" y="3230640"/>
            <a:ext cx="1364148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Durant le Sprint, l'équipe de développement, en collaboration avec le Scrum Master, développe les User Stories sélectionnées pendant la réunion de plannification.</a:t>
            </a:r>
            <a:endParaRPr b="0" lang="en-US" sz="2100" spc="-1" strike="noStrike">
              <a:solidFill>
                <a:srgbClr val="000000"/>
              </a:solidFill>
              <a:latin typeface="Montserrat"/>
            </a:endParaRPr>
          </a:p>
        </p:txBody>
      </p:sp>
      <p:sp>
        <p:nvSpPr>
          <p:cNvPr id="266" name="TextBox 10"/>
          <p:cNvSpPr/>
          <p:nvPr/>
        </p:nvSpPr>
        <p:spPr>
          <a:xfrm>
            <a:off x="5383800" y="4744800"/>
            <a:ext cx="1154988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Une User Story doit normalement être réalisée en une unique itération. Si cela n'est pas possible, c'est souvent le signe que le découpage du projet est trop grossier.</a:t>
            </a:r>
            <a:endParaRPr b="0" lang="en-US" sz="2100" spc="-1" strike="noStrike">
              <a:solidFill>
                <a:srgbClr val="000000"/>
              </a:solidFill>
              <a:latin typeface="Montserrat"/>
            </a:endParaRPr>
          </a:p>
        </p:txBody>
      </p:sp>
      <p:sp>
        <p:nvSpPr>
          <p:cNvPr id="267" name="TextBox 11"/>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68" name="TextBox 12"/>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69"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70" name="TextBox 3"/>
          <p:cNvSpPr/>
          <p:nvPr/>
        </p:nvSpPr>
        <p:spPr>
          <a:xfrm>
            <a:off x="797040" y="2853360"/>
            <a:ext cx="11576520" cy="12794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a:ea typeface="DejaVu Sans"/>
              </a:rPr>
              <a:t>Chaque jour (en général avant de démarrer la journée de travail), le Scrum Master réunit l'équipe de développement quelques minutes pour faire le point sur l'avancée du projet : c'est le </a:t>
            </a:r>
            <a:r>
              <a:rPr b="0" lang="en-US" sz="2100" spc="21" strike="noStrike">
                <a:solidFill>
                  <a:srgbClr val="000000"/>
                </a:solidFill>
                <a:latin typeface="Montserrat Classic Bold"/>
                <a:ea typeface="DejaVu Sans"/>
              </a:rPr>
              <a:t>stand-up meeting</a:t>
            </a:r>
            <a:r>
              <a:rPr b="0" lang="en-US" sz="2100" spc="21" strike="noStrike">
                <a:solidFill>
                  <a:srgbClr val="000000"/>
                </a:solidFill>
                <a:latin typeface="Montserrat Classic"/>
                <a:ea typeface="DejaVu Sans"/>
              </a:rPr>
              <a:t>. </a:t>
            </a:r>
            <a:endParaRPr b="0" lang="en-US" sz="2100" spc="-1" strike="noStrike">
              <a:solidFill>
                <a:srgbClr val="000000"/>
              </a:solidFill>
              <a:latin typeface="Montserrat"/>
            </a:endParaRPr>
          </a:p>
        </p:txBody>
      </p:sp>
      <p:pic>
        <p:nvPicPr>
          <p:cNvPr id="271" name="Picture 4" descr=""/>
          <p:cNvPicPr/>
          <p:nvPr/>
        </p:nvPicPr>
        <p:blipFill>
          <a:blip r:embed="rId1"/>
          <a:stretch/>
        </p:blipFill>
        <p:spPr>
          <a:xfrm>
            <a:off x="13342320" y="2233080"/>
            <a:ext cx="3812760" cy="3625560"/>
          </a:xfrm>
          <a:prstGeom prst="rect">
            <a:avLst/>
          </a:prstGeom>
          <a:ln w="0">
            <a:noFill/>
          </a:ln>
        </p:spPr>
      </p:pic>
      <p:sp>
        <p:nvSpPr>
          <p:cNvPr id="272" name="TextBox 5"/>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SCRUM EN PRATIQUE : STAND-UP</a:t>
            </a:r>
            <a:endParaRPr b="0" lang="en-US" sz="6190" spc="-1" strike="noStrike">
              <a:solidFill>
                <a:srgbClr val="000000"/>
              </a:solidFill>
              <a:latin typeface="Montserrat"/>
            </a:endParaRPr>
          </a:p>
        </p:txBody>
      </p:sp>
      <p:sp>
        <p:nvSpPr>
          <p:cNvPr id="273" name="TextBox 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74" name="TextBox 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275" name="TextBox 8"/>
          <p:cNvSpPr/>
          <p:nvPr/>
        </p:nvSpPr>
        <p:spPr>
          <a:xfrm>
            <a:off x="1508760" y="4838400"/>
            <a:ext cx="11576520" cy="17060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Cette réunion est primordiale pour suivre la bonne avancée du Sprint. C'est également un espace de discussion peu formel entre développeurs, pour aborder les problématiques rencontrées, les choix d'implémentation, les soucis de dépendances, etc.</a:t>
            </a:r>
            <a:endParaRPr b="0" lang="en-US" sz="2100" spc="-1" strike="noStrike">
              <a:solidFill>
                <a:srgbClr val="000000"/>
              </a:solidFill>
              <a:latin typeface="Montserrat"/>
            </a:endParaRPr>
          </a:p>
        </p:txBody>
      </p:sp>
      <p:sp>
        <p:nvSpPr>
          <p:cNvPr id="276" name="TextBox 9"/>
          <p:cNvSpPr/>
          <p:nvPr/>
        </p:nvSpPr>
        <p:spPr>
          <a:xfrm>
            <a:off x="2395440" y="8450640"/>
            <a:ext cx="1503468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Le stand-up meeting doit être une réunion très efficace, pour garder l'attention de tous les membres de l'équipe : le Scrum Master veillera donc au respect du temps de parole, et à la bienveillance des échanges.</a:t>
            </a:r>
            <a:endParaRPr b="0" lang="en-US" sz="2100" spc="-1" strike="noStrike">
              <a:solidFill>
                <a:srgbClr val="000000"/>
              </a:solidFill>
              <a:latin typeface="Montserrat"/>
            </a:endParaRPr>
          </a:p>
        </p:txBody>
      </p:sp>
      <p:pic>
        <p:nvPicPr>
          <p:cNvPr id="277" name="Picture 10" descr=""/>
          <p:cNvPicPr/>
          <p:nvPr/>
        </p:nvPicPr>
        <p:blipFill>
          <a:blip r:embed="rId2"/>
          <a:stretch/>
        </p:blipFill>
        <p:spPr>
          <a:xfrm>
            <a:off x="1219680" y="8454240"/>
            <a:ext cx="844920" cy="820080"/>
          </a:xfrm>
          <a:prstGeom prst="rect">
            <a:avLst/>
          </a:prstGeom>
          <a:ln w="0">
            <a:noFill/>
          </a:ln>
        </p:spPr>
      </p:pic>
      <p:pic>
        <p:nvPicPr>
          <p:cNvPr id="278" name="Picture 11" descr=""/>
          <p:cNvPicPr/>
          <p:nvPr/>
        </p:nvPicPr>
        <p:blipFill>
          <a:blip r:embed="rId3"/>
          <a:stretch/>
        </p:blipFill>
        <p:spPr>
          <a:xfrm>
            <a:off x="664200" y="4853160"/>
            <a:ext cx="615600" cy="902520"/>
          </a:xfrm>
          <a:prstGeom prst="rect">
            <a:avLst/>
          </a:prstGeom>
          <a:ln w="0">
            <a:noFill/>
          </a:ln>
        </p:spPr>
      </p:pic>
      <p:sp>
        <p:nvSpPr>
          <p:cNvPr id="279" name="TextBox 12"/>
          <p:cNvSpPr/>
          <p:nvPr/>
        </p:nvSpPr>
        <p:spPr>
          <a:xfrm>
            <a:off x="5390280" y="6926040"/>
            <a:ext cx="11576520" cy="8528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C'est généralement durant le stand-up meeting que les tâches de la journée sont réparties, sur la base du volontariat.</a:t>
            </a:r>
            <a:endParaRPr b="0" lang="en-US" sz="2100" spc="-1" strike="noStrike">
              <a:solidFill>
                <a:srgbClr val="000000"/>
              </a:solidFill>
              <a:latin typeface="Montserrat"/>
            </a:endParaRPr>
          </a:p>
        </p:txBody>
      </p:sp>
      <p:pic>
        <p:nvPicPr>
          <p:cNvPr id="280" name="Picture 13" descr=""/>
          <p:cNvPicPr/>
          <p:nvPr/>
        </p:nvPicPr>
        <p:blipFill>
          <a:blip r:embed="rId4"/>
          <a:stretch/>
        </p:blipFill>
        <p:spPr>
          <a:xfrm>
            <a:off x="4487400" y="6924960"/>
            <a:ext cx="615600" cy="9025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81"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282" name="Picture 3" descr=""/>
          <p:cNvPicPr/>
          <p:nvPr/>
        </p:nvPicPr>
        <p:blipFill>
          <a:blip r:embed="rId1"/>
          <a:stretch/>
        </p:blipFill>
        <p:spPr>
          <a:xfrm>
            <a:off x="5488560" y="4968000"/>
            <a:ext cx="3688560" cy="2648160"/>
          </a:xfrm>
          <a:prstGeom prst="rect">
            <a:avLst/>
          </a:prstGeom>
          <a:ln w="0">
            <a:noFill/>
          </a:ln>
        </p:spPr>
      </p:pic>
      <p:pic>
        <p:nvPicPr>
          <p:cNvPr id="283" name="Picture 4" descr=""/>
          <p:cNvPicPr/>
          <p:nvPr/>
        </p:nvPicPr>
        <p:blipFill>
          <a:blip r:embed="rId2"/>
          <a:stretch/>
        </p:blipFill>
        <p:spPr>
          <a:xfrm>
            <a:off x="10685880" y="4096440"/>
            <a:ext cx="6375240" cy="3599280"/>
          </a:xfrm>
          <a:prstGeom prst="rect">
            <a:avLst/>
          </a:prstGeom>
          <a:ln w="0">
            <a:noFill/>
          </a:ln>
        </p:spPr>
      </p:pic>
      <p:sp>
        <p:nvSpPr>
          <p:cNvPr id="284" name="TextBox 5"/>
          <p:cNvSpPr/>
          <p:nvPr/>
        </p:nvSpPr>
        <p:spPr>
          <a:xfrm>
            <a:off x="1028880" y="1066680"/>
            <a:ext cx="16227720" cy="763920"/>
          </a:xfrm>
          <a:prstGeom prst="rect">
            <a:avLst/>
          </a:prstGeom>
          <a:noFill/>
          <a:ln w="0">
            <a:noFill/>
          </a:ln>
        </p:spPr>
        <p:style>
          <a:lnRef idx="0"/>
          <a:fillRef idx="0"/>
          <a:effectRef idx="0"/>
          <a:fontRef idx="minor"/>
        </p:style>
        <p:txBody>
          <a:bodyPr lIns="0" rIns="0" tIns="0" bIns="0" anchor="t">
            <a:spAutoFit/>
          </a:bodyPr>
          <a:p>
            <a:pPr>
              <a:lnSpc>
                <a:spcPts val="6012"/>
              </a:lnSpc>
            </a:pPr>
            <a:r>
              <a:rPr b="0" lang="en-US" sz="5410" spc="248" strike="noStrike">
                <a:solidFill>
                  <a:srgbClr val="3e484f"/>
                </a:solidFill>
                <a:latin typeface="Montserrat Classic Bold"/>
                <a:ea typeface="DejaVu Sans"/>
              </a:rPr>
              <a:t>SCRUM EN PRATIQUE : LIVRABLE ET DÉMO</a:t>
            </a:r>
            <a:endParaRPr b="0" lang="en-US" sz="5410" spc="-1" strike="noStrike">
              <a:solidFill>
                <a:srgbClr val="000000"/>
              </a:solidFill>
              <a:latin typeface="Montserrat"/>
            </a:endParaRPr>
          </a:p>
        </p:txBody>
      </p:sp>
      <p:sp>
        <p:nvSpPr>
          <p:cNvPr id="285" name="TextBox 6"/>
          <p:cNvSpPr/>
          <p:nvPr/>
        </p:nvSpPr>
        <p:spPr>
          <a:xfrm>
            <a:off x="1028880" y="2853360"/>
            <a:ext cx="11171520" cy="17067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a:ea typeface="DejaVu Sans"/>
              </a:rPr>
              <a:t>A la fin du Sprint, l'équipe de développement crée un nouveau </a:t>
            </a:r>
            <a:r>
              <a:rPr b="0" lang="en-US" sz="2100" spc="21" strike="noStrike">
                <a:solidFill>
                  <a:srgbClr val="000000"/>
                </a:solidFill>
                <a:latin typeface="Montserrat Classic Bold"/>
                <a:ea typeface="DejaVu Sans"/>
              </a:rPr>
              <a:t>livrable</a:t>
            </a:r>
            <a:r>
              <a:rPr b="0" lang="en-US" sz="2100" spc="21" strike="noStrike">
                <a:solidFill>
                  <a:srgbClr val="000000"/>
                </a:solidFill>
                <a:latin typeface="Montserrat Classic"/>
                <a:ea typeface="DejaVu Sans"/>
              </a:rPr>
              <a:t> intégrant l'ensemble des modifications effectuées pendant le Sprint.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Ce livrable est ensuite utilisé pour faire une </a:t>
            </a:r>
            <a:r>
              <a:rPr b="0" lang="en-US" sz="2100" spc="21" strike="noStrike">
                <a:solidFill>
                  <a:srgbClr val="000000"/>
                </a:solidFill>
                <a:latin typeface="Montserrat Classic Bold Italics"/>
                <a:ea typeface="DejaVu Sans"/>
              </a:rPr>
              <a:t>démonstration</a:t>
            </a:r>
            <a:r>
              <a:rPr b="0" lang="en-US" sz="2100" spc="21" strike="noStrike">
                <a:solidFill>
                  <a:srgbClr val="000000"/>
                </a:solidFill>
                <a:latin typeface="Montserrat Classic Italics"/>
                <a:ea typeface="DejaVu Sans"/>
              </a:rPr>
              <a:t> au client, qui valide ces changements.</a:t>
            </a:r>
            <a:endParaRPr b="0" lang="en-US" sz="2100" spc="-1" strike="noStrike">
              <a:solidFill>
                <a:srgbClr val="000000"/>
              </a:solidFill>
              <a:latin typeface="Montserrat"/>
            </a:endParaRPr>
          </a:p>
        </p:txBody>
      </p:sp>
      <p:sp>
        <p:nvSpPr>
          <p:cNvPr id="286" name="TextBox 7"/>
          <p:cNvSpPr/>
          <p:nvPr/>
        </p:nvSpPr>
        <p:spPr>
          <a:xfrm>
            <a:off x="2166840" y="8002800"/>
            <a:ext cx="10260000" cy="12801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Suite à la démonstration et aux retours du client, le Product Owner valide (ou invalide) le Sprint. En cas d'échec, le livrable n'est pas déployé et les User Stories retournent dans le backlog.</a:t>
            </a:r>
            <a:endParaRPr b="0" lang="en-US" sz="2100" spc="-1" strike="noStrike">
              <a:solidFill>
                <a:srgbClr val="000000"/>
              </a:solidFill>
              <a:latin typeface="Montserrat"/>
            </a:endParaRPr>
          </a:p>
        </p:txBody>
      </p:sp>
      <p:pic>
        <p:nvPicPr>
          <p:cNvPr id="287" name="Picture 8" descr=""/>
          <p:cNvPicPr/>
          <p:nvPr/>
        </p:nvPicPr>
        <p:blipFill>
          <a:blip r:embed="rId3"/>
          <a:stretch/>
        </p:blipFill>
        <p:spPr>
          <a:xfrm>
            <a:off x="1260720" y="7698600"/>
            <a:ext cx="622080" cy="700200"/>
          </a:xfrm>
          <a:prstGeom prst="rect">
            <a:avLst/>
          </a:prstGeom>
          <a:ln w="0">
            <a:noFill/>
          </a:ln>
        </p:spPr>
      </p:pic>
      <p:pic>
        <p:nvPicPr>
          <p:cNvPr id="288" name="Picture 9" descr=""/>
          <p:cNvPicPr/>
          <p:nvPr/>
        </p:nvPicPr>
        <p:blipFill>
          <a:blip r:embed="rId4"/>
          <a:stretch/>
        </p:blipFill>
        <p:spPr>
          <a:xfrm>
            <a:off x="898920" y="8558280"/>
            <a:ext cx="619560" cy="696960"/>
          </a:xfrm>
          <a:prstGeom prst="rect">
            <a:avLst/>
          </a:prstGeom>
          <a:ln w="0">
            <a:noFill/>
          </a:ln>
        </p:spPr>
      </p:pic>
      <p:sp>
        <p:nvSpPr>
          <p:cNvPr id="289" name="TextBox 10"/>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90" name="TextBox 11"/>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91"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92" name="TextBox 3"/>
          <p:cNvSpPr/>
          <p:nvPr/>
        </p:nvSpPr>
        <p:spPr>
          <a:xfrm>
            <a:off x="1028880" y="1076400"/>
            <a:ext cx="16260840" cy="818640"/>
          </a:xfrm>
          <a:prstGeom prst="rect">
            <a:avLst/>
          </a:prstGeom>
          <a:noFill/>
          <a:ln w="0">
            <a:noFill/>
          </a:ln>
        </p:spPr>
        <p:style>
          <a:lnRef idx="0"/>
          <a:fillRef idx="0"/>
          <a:effectRef idx="0"/>
          <a:fontRef idx="minor"/>
        </p:style>
        <p:txBody>
          <a:bodyPr lIns="0" rIns="0" tIns="0" bIns="0" anchor="t">
            <a:spAutoFit/>
          </a:bodyPr>
          <a:p>
            <a:pPr>
              <a:lnSpc>
                <a:spcPts val="6449"/>
              </a:lnSpc>
            </a:pPr>
            <a:r>
              <a:rPr b="0" lang="en-US" sz="5810" spc="267" strike="noStrike">
                <a:solidFill>
                  <a:srgbClr val="3e484f"/>
                </a:solidFill>
                <a:latin typeface="Montserrat Classic Bold"/>
                <a:ea typeface="DejaVu Sans"/>
              </a:rPr>
              <a:t>SCRUM EN PRATIQUE : RÉTROSPECTIVE</a:t>
            </a:r>
            <a:endParaRPr b="0" lang="en-US" sz="5810" spc="-1" strike="noStrike">
              <a:solidFill>
                <a:srgbClr val="000000"/>
              </a:solidFill>
              <a:latin typeface="Montserrat"/>
            </a:endParaRPr>
          </a:p>
        </p:txBody>
      </p:sp>
      <p:pic>
        <p:nvPicPr>
          <p:cNvPr id="293" name="Picture 4" descr=""/>
          <p:cNvPicPr/>
          <p:nvPr/>
        </p:nvPicPr>
        <p:blipFill>
          <a:blip r:embed="rId1"/>
          <a:stretch/>
        </p:blipFill>
        <p:spPr>
          <a:xfrm>
            <a:off x="11525400" y="4379040"/>
            <a:ext cx="4761720" cy="4111920"/>
          </a:xfrm>
          <a:prstGeom prst="rect">
            <a:avLst/>
          </a:prstGeom>
          <a:ln w="0">
            <a:noFill/>
          </a:ln>
        </p:spPr>
      </p:pic>
      <p:sp>
        <p:nvSpPr>
          <p:cNvPr id="294" name="TextBox 5"/>
          <p:cNvSpPr/>
          <p:nvPr/>
        </p:nvSpPr>
        <p:spPr>
          <a:xfrm>
            <a:off x="1173240" y="2738520"/>
            <a:ext cx="11576520" cy="25599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a:ea typeface="DejaVu Sans"/>
              </a:rPr>
              <a:t>Une fois le sprint terminé (et la démonstration), le Scrum Master réunit l’ensemble de l’équipe de développement pour effectuer une </a:t>
            </a:r>
            <a:r>
              <a:rPr b="0" lang="en-US" sz="2100" spc="21" strike="noStrike">
                <a:solidFill>
                  <a:srgbClr val="000000"/>
                </a:solidFill>
                <a:latin typeface="Montserrat Classic Bold"/>
                <a:ea typeface="DejaVu Sans"/>
              </a:rPr>
              <a:t>rétrospective</a:t>
            </a:r>
            <a:r>
              <a:rPr b="0" lang="en-US" sz="2100" spc="21" strike="noStrike">
                <a:solidFill>
                  <a:srgbClr val="000000"/>
                </a:solidFill>
                <a:latin typeface="Montserrat Classic"/>
                <a:ea typeface="DejaVu Sans"/>
              </a:rPr>
              <a: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En analysant les graphiques Scrum (Burndown chart, Vélocité), en discutant librement en prenant du recul avec le sprint écoulé,  l’équipe cherche à améliorer les intéractions entre individus, à gagner en bien-être et en motivation, en qualité produit, et de façon globale, à améliorer sa productivité.</a:t>
            </a:r>
            <a:endParaRPr b="0" lang="en-US" sz="2100" spc="-1" strike="noStrike">
              <a:solidFill>
                <a:srgbClr val="000000"/>
              </a:solidFill>
              <a:latin typeface="Montserrat"/>
            </a:endParaRPr>
          </a:p>
        </p:txBody>
      </p:sp>
      <p:sp>
        <p:nvSpPr>
          <p:cNvPr id="295" name="TextBox 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296" name="TextBox 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9dd"/>
        </a:solidFill>
      </p:bgPr>
    </p:bg>
    <p:spTree>
      <p:nvGrpSpPr>
        <p:cNvPr id="1" name=""/>
        <p:cNvGrpSpPr/>
        <p:nvPr/>
      </p:nvGrpSpPr>
      <p:grpSpPr>
        <a:xfrm>
          <a:off x="0" y="0"/>
          <a:ext cx="0" cy="0"/>
          <a:chOff x="0" y="0"/>
          <a:chExt cx="0" cy="0"/>
        </a:xfrm>
      </p:grpSpPr>
      <p:sp>
        <p:nvSpPr>
          <p:cNvPr id="297"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298" name="Picture 3" descr=""/>
          <p:cNvPicPr/>
          <p:nvPr/>
        </p:nvPicPr>
        <p:blipFill>
          <a:blip r:embed="rId1"/>
          <a:stretch/>
        </p:blipFill>
        <p:spPr>
          <a:xfrm>
            <a:off x="852840" y="1967760"/>
            <a:ext cx="15719400" cy="7121160"/>
          </a:xfrm>
          <a:prstGeom prst="rect">
            <a:avLst/>
          </a:prstGeom>
          <a:ln w="0">
            <a:noFill/>
          </a:ln>
        </p:spPr>
      </p:pic>
      <p:sp>
        <p:nvSpPr>
          <p:cNvPr id="299" name="TextBox 4"/>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RÉSUMÉ DES CÉRÉMONIES SCRUM</a:t>
            </a:r>
            <a:endParaRPr b="0" lang="en-US" sz="6190" spc="-1" strike="noStrike">
              <a:solidFill>
                <a:srgbClr val="000000"/>
              </a:solidFill>
              <a:latin typeface="Montserrat"/>
            </a:endParaRPr>
          </a:p>
        </p:txBody>
      </p:sp>
      <p:sp>
        <p:nvSpPr>
          <p:cNvPr id="300" name="TextBox 5"/>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01" name="TextBox 6"/>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02" name="TextBox 7"/>
          <p:cNvSpPr/>
          <p:nvPr/>
        </p:nvSpPr>
        <p:spPr>
          <a:xfrm>
            <a:off x="15181200" y="8857440"/>
            <a:ext cx="1184040" cy="243360"/>
          </a:xfrm>
          <a:prstGeom prst="rect">
            <a:avLst/>
          </a:prstGeom>
          <a:noFill/>
          <a:ln w="0">
            <a:noFill/>
          </a:ln>
        </p:spPr>
        <p:style>
          <a:lnRef idx="0"/>
          <a:fillRef idx="0"/>
          <a:effectRef idx="0"/>
          <a:fontRef idx="minor"/>
        </p:style>
        <p:txBody>
          <a:bodyPr lIns="0" rIns="0" tIns="0" bIns="0" anchor="t">
            <a:spAutoFit/>
          </a:bodyPr>
          <a:p>
            <a:pPr algn="ctr">
              <a:lnSpc>
                <a:spcPts val="1919"/>
              </a:lnSpc>
            </a:pPr>
            <a:r>
              <a:rPr b="0" lang="en-US" sz="1200" spc="1" strike="noStrike">
                <a:solidFill>
                  <a:srgbClr val="000000"/>
                </a:solidFill>
                <a:latin typeface="Montserrat Light Italics"/>
                <a:ea typeface="DejaVu Sans"/>
              </a:rPr>
              <a:t>Tuleap</a:t>
            </a:r>
            <a:endParaRPr b="0" lang="en-US" sz="12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303"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304" name="Picture 3" descr=""/>
          <p:cNvPicPr/>
          <p:nvPr/>
        </p:nvPicPr>
        <p:blipFill>
          <a:blip r:embed="rId1"/>
          <a:stretch/>
        </p:blipFill>
        <p:spPr>
          <a:xfrm>
            <a:off x="10091520" y="4744440"/>
            <a:ext cx="5587560" cy="4510800"/>
          </a:xfrm>
          <a:prstGeom prst="rect">
            <a:avLst/>
          </a:prstGeom>
          <a:ln w="0">
            <a:noFill/>
          </a:ln>
        </p:spPr>
      </p:pic>
      <p:sp>
        <p:nvSpPr>
          <p:cNvPr id="305" name="TextBox 4"/>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EPIC, USER STORIES, TÂCHES</a:t>
            </a:r>
            <a:endParaRPr b="0" lang="en-US" sz="6190" spc="-1" strike="noStrike">
              <a:solidFill>
                <a:srgbClr val="000000"/>
              </a:solidFill>
              <a:latin typeface="Montserrat"/>
            </a:endParaRPr>
          </a:p>
        </p:txBody>
      </p:sp>
      <p:sp>
        <p:nvSpPr>
          <p:cNvPr id="306" name="TextBox 5"/>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07" name="TextBox 6"/>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08" name="TextBox 7"/>
          <p:cNvSpPr/>
          <p:nvPr/>
        </p:nvSpPr>
        <p:spPr>
          <a:xfrm>
            <a:off x="1274760" y="4792320"/>
            <a:ext cx="8112600" cy="25599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Une User Stories étant liée au cycle de vie d'un Sprint, il peut être intéressant :</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de découper cette User Story en un ensemble de </a:t>
            </a:r>
            <a:r>
              <a:rPr b="0" lang="en-US" sz="2100" spc="21" strike="noStrike">
                <a:solidFill>
                  <a:srgbClr val="000000"/>
                </a:solidFill>
                <a:latin typeface="Montserrat Classic Bold Italics"/>
                <a:ea typeface="DejaVu Sans"/>
              </a:rPr>
              <a:t>tâches</a:t>
            </a:r>
            <a:r>
              <a:rPr b="0" lang="en-US" sz="2100" spc="21" strike="noStrike">
                <a:solidFill>
                  <a:srgbClr val="000000"/>
                </a:solidFill>
                <a:latin typeface="Montserrat Classic Italics"/>
                <a:ea typeface="DejaVu Sans"/>
              </a:rPr>
              <a:t> simples (~1 jour)</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de regrouper des User Stories autour d'</a:t>
            </a:r>
            <a:r>
              <a:rPr b="0" lang="en-US" sz="2100" spc="21" strike="noStrike">
                <a:solidFill>
                  <a:srgbClr val="000000"/>
                </a:solidFill>
                <a:latin typeface="Montserrat Classic Bold Italics"/>
                <a:ea typeface="DejaVu Sans"/>
              </a:rPr>
              <a:t>Epic</a:t>
            </a:r>
            <a:r>
              <a:rPr b="0" lang="en-US" sz="2100" spc="21" strike="noStrike">
                <a:solidFill>
                  <a:srgbClr val="000000"/>
                </a:solidFill>
                <a:latin typeface="Montserrat Classic Italics"/>
                <a:ea typeface="DejaVu Sans"/>
              </a:rPr>
              <a:t>, par exemple pour décrire des fonctionnalités unifiées</a:t>
            </a:r>
            <a:endParaRPr b="0" lang="en-US" sz="2100" spc="-1" strike="noStrike">
              <a:solidFill>
                <a:srgbClr val="000000"/>
              </a:solidFill>
              <a:latin typeface="Montserrat"/>
            </a:endParaRPr>
          </a:p>
        </p:txBody>
      </p:sp>
      <p:sp>
        <p:nvSpPr>
          <p:cNvPr id="309" name="TextBox 8"/>
          <p:cNvSpPr/>
          <p:nvPr/>
        </p:nvSpPr>
        <p:spPr>
          <a:xfrm>
            <a:off x="1028880" y="2413440"/>
            <a:ext cx="15938280" cy="12794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Une User Story est l’énonciation d’une attente utilisateur (ce n'est ni une tâche, ni une spécification). Pour cette raison, on les décrit dans le format suivant :</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a:ea typeface="DejaVu Sans"/>
              </a:rPr>
              <a:t>As a [persona], In order to [but à atteindre], I want to [expression du souhait]</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310"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11" name="TextBox 3"/>
          <p:cNvSpPr/>
          <p:nvPr/>
        </p:nvSpPr>
        <p:spPr>
          <a:xfrm>
            <a:off x="995400" y="2266200"/>
            <a:ext cx="15938280" cy="21333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Pour décrire le backlog du produit, on peut utiliser le Story Mapping. Il s'agit d'un plan en 2 dimensions :</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l'axe horizontal représente des </a:t>
            </a:r>
            <a:r>
              <a:rPr b="0" lang="en-US" sz="2100" spc="21" strike="noStrike">
                <a:solidFill>
                  <a:srgbClr val="000000"/>
                </a:solidFill>
                <a:latin typeface="Montserrat Classic"/>
                <a:ea typeface="DejaVu Sans"/>
              </a:rPr>
              <a:t>flots de narration</a:t>
            </a:r>
            <a:r>
              <a:rPr b="0" lang="en-US" sz="2100" spc="21" strike="noStrike">
                <a:solidFill>
                  <a:srgbClr val="000000"/>
                </a:solidFill>
                <a:latin typeface="Montserrat Classic Italics"/>
                <a:ea typeface="DejaVu Sans"/>
              </a:rPr>
              <a:t> : un utilisateur type du produit effectue un ensemble de grandes actions l'une après l'autre (ce sont des Epics)</a:t>
            </a:r>
            <a:endParaRPr b="0" lang="en-US" sz="2100" spc="-1" strike="noStrike">
              <a:solidFill>
                <a:srgbClr val="000000"/>
              </a:solidFill>
              <a:latin typeface="Montserrat"/>
            </a:endParaRPr>
          </a:p>
          <a:p>
            <a:pPr lvl="1" marL="453240" indent="-226800">
              <a:lnSpc>
                <a:spcPts val="3359"/>
              </a:lnSpc>
              <a:buClr>
                <a:srgbClr val="000000"/>
              </a:buClr>
              <a:buFont typeface="Arial"/>
              <a:buChar char="•"/>
            </a:pPr>
            <a:r>
              <a:rPr b="0" lang="en-US" sz="2100" spc="21" strike="noStrike">
                <a:solidFill>
                  <a:srgbClr val="000000"/>
                </a:solidFill>
                <a:latin typeface="Montserrat Classic Italics"/>
                <a:ea typeface="DejaVu Sans"/>
              </a:rPr>
              <a:t>l'axe vertical représente les User Stories associées aux Epics de la narration. Ces User Stories sont triées par priorité.</a:t>
            </a:r>
            <a:endParaRPr b="0" lang="en-US" sz="2100" spc="-1" strike="noStrike">
              <a:solidFill>
                <a:srgbClr val="000000"/>
              </a:solidFill>
              <a:latin typeface="Montserrat"/>
            </a:endParaRPr>
          </a:p>
        </p:txBody>
      </p:sp>
      <p:pic>
        <p:nvPicPr>
          <p:cNvPr id="312" name="Picture 4" descr=""/>
          <p:cNvPicPr/>
          <p:nvPr/>
        </p:nvPicPr>
        <p:blipFill>
          <a:blip r:embed="rId1"/>
          <a:stretch/>
        </p:blipFill>
        <p:spPr>
          <a:xfrm>
            <a:off x="8982720" y="4370760"/>
            <a:ext cx="10132560" cy="5699160"/>
          </a:xfrm>
          <a:prstGeom prst="rect">
            <a:avLst/>
          </a:prstGeom>
          <a:ln w="0">
            <a:noFill/>
          </a:ln>
        </p:spPr>
      </p:pic>
      <p:sp>
        <p:nvSpPr>
          <p:cNvPr id="313" name="TextBox 5"/>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STORY MAPPING</a:t>
            </a:r>
            <a:endParaRPr b="0" lang="en-US" sz="6190" spc="-1" strike="noStrike">
              <a:solidFill>
                <a:srgbClr val="000000"/>
              </a:solidFill>
              <a:latin typeface="Montserrat"/>
            </a:endParaRPr>
          </a:p>
        </p:txBody>
      </p:sp>
      <p:sp>
        <p:nvSpPr>
          <p:cNvPr id="314" name="TextBox 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15" name="TextBox 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16" name="TextBox 8"/>
          <p:cNvSpPr/>
          <p:nvPr/>
        </p:nvSpPr>
        <p:spPr>
          <a:xfrm>
            <a:off x="1028880" y="7145640"/>
            <a:ext cx="7563960" cy="17067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Les User Stories étant triées par priorité, il est possible de décrire des groupes de User Stories permettant de générer un produit viable pour le client.</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On parle de Minimum Viable Product (MVP).</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df8"/>
        </a:solidFill>
      </p:bgPr>
    </p:bg>
    <p:spTree>
      <p:nvGrpSpPr>
        <p:cNvPr id="1" name=""/>
        <p:cNvGrpSpPr/>
        <p:nvPr/>
      </p:nvGrpSpPr>
      <p:grpSpPr>
        <a:xfrm>
          <a:off x="0" y="0"/>
          <a:ext cx="0" cy="0"/>
          <a:chOff x="0" y="0"/>
          <a:chExt cx="0" cy="0"/>
        </a:xfrm>
      </p:grpSpPr>
      <p:sp>
        <p:nvSpPr>
          <p:cNvPr id="102"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03" name="TextBox 3"/>
          <p:cNvSpPr/>
          <p:nvPr/>
        </p:nvSpPr>
        <p:spPr>
          <a:xfrm>
            <a:off x="1028880" y="2629080"/>
            <a:ext cx="1362492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a:ea typeface="DejaVu Sans"/>
              </a:rPr>
              <a:t>L'agilité est une approche de gestion de projet incluant une méthode de travail, un paradigme, une philosophie, ...</a:t>
            </a:r>
            <a:endParaRPr b="0" lang="en-US" sz="2400" spc="-1" strike="noStrike">
              <a:solidFill>
                <a:srgbClr val="000000"/>
              </a:solidFill>
              <a:latin typeface="Montserrat"/>
            </a:endParaRPr>
          </a:p>
          <a:p>
            <a:pPr algn="just">
              <a:lnSpc>
                <a:spcPts val="3841"/>
              </a:lnSpc>
            </a:pPr>
            <a:r>
              <a:rPr b="0" lang="en-US" sz="2400" spc="26" strike="noStrike">
                <a:solidFill>
                  <a:srgbClr val="3e484f"/>
                </a:solidFill>
                <a:latin typeface="Montserrat Classic Italics"/>
                <a:ea typeface="DejaVu Sans"/>
              </a:rPr>
              <a:t>Son but est de repenser la gestion de projet "traditionnelle" de manière empirique pour en réduire les problèmes.</a:t>
            </a:r>
            <a:endParaRPr b="0" lang="en-US" sz="2400" spc="-1" strike="noStrike">
              <a:solidFill>
                <a:srgbClr val="000000"/>
              </a:solidFill>
              <a:latin typeface="Montserrat"/>
            </a:endParaRPr>
          </a:p>
        </p:txBody>
      </p:sp>
      <p:sp>
        <p:nvSpPr>
          <p:cNvPr id="104" name="TextBox 4"/>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L'AGILITÉ</a:t>
            </a:r>
            <a:endParaRPr b="0" lang="en-US" sz="6190" spc="-1" strike="noStrike">
              <a:solidFill>
                <a:srgbClr val="000000"/>
              </a:solidFill>
              <a:latin typeface="Montserrat"/>
            </a:endParaRPr>
          </a:p>
        </p:txBody>
      </p:sp>
      <p:sp>
        <p:nvSpPr>
          <p:cNvPr id="105" name="TextBox 5"/>
          <p:cNvSpPr/>
          <p:nvPr/>
        </p:nvSpPr>
        <p:spPr>
          <a:xfrm>
            <a:off x="5584320" y="6322680"/>
            <a:ext cx="1167228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L'agilité est donc plus un concept qu'une méthode de travail stricte. Chaque équipe pourra donc redéfinir sa méthode de travail en utilisant des objectifs, des règles de bonnes pratiques et des outils fournis par ce cadre de travail.</a:t>
            </a:r>
            <a:endParaRPr b="0" lang="en-US" sz="2400" spc="-1" strike="noStrike">
              <a:solidFill>
                <a:srgbClr val="000000"/>
              </a:solidFill>
              <a:latin typeface="Montserrat"/>
            </a:endParaRPr>
          </a:p>
        </p:txBody>
      </p:sp>
      <p:pic>
        <p:nvPicPr>
          <p:cNvPr id="106" name="Picture 6" descr=""/>
          <p:cNvPicPr/>
          <p:nvPr/>
        </p:nvPicPr>
        <p:blipFill>
          <a:blip r:embed="rId1"/>
          <a:stretch/>
        </p:blipFill>
        <p:spPr>
          <a:xfrm>
            <a:off x="1028880" y="5436720"/>
            <a:ext cx="3342240" cy="2837520"/>
          </a:xfrm>
          <a:prstGeom prst="rect">
            <a:avLst/>
          </a:prstGeom>
          <a:ln w="0">
            <a:noFill/>
          </a:ln>
        </p:spPr>
      </p:pic>
      <p:sp>
        <p:nvSpPr>
          <p:cNvPr id="107" name="TextBox 7"/>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08" name="TextBox 8"/>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L'AGILITÉ</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317" name="AutoShape 10"/>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 Sans"/>
              <a:ea typeface="DejaVu Sans"/>
            </a:endParaRPr>
          </a:p>
        </p:txBody>
      </p:sp>
      <p:sp>
        <p:nvSpPr>
          <p:cNvPr id="318" name="TextBox 34"/>
          <p:cNvSpPr/>
          <p:nvPr/>
        </p:nvSpPr>
        <p:spPr>
          <a:xfrm>
            <a:off x="978120" y="2927160"/>
            <a:ext cx="15938280" cy="34124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Très utile, le Product Vision Board donne une vision d’ensemble du produit :</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 Vision : BUT du produit, quel changement positif introduit-il ?</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 Groupe cible : segment de marché, groupe cible</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 Besoins : problème à résoudre ? bénéfice(s) ?</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 Produit(s) : qu'est-ce que le produit, en quoi est-il spécifique, est-il réalisable ?</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 Objectifs business : quel(s) bénéfice(s) pour la compagnie ? Quels objectifs business ?</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p:txBody>
      </p:sp>
      <p:sp>
        <p:nvSpPr>
          <p:cNvPr id="319" name="TextBox 35"/>
          <p:cNvSpPr/>
          <p:nvPr/>
        </p:nvSpPr>
        <p:spPr>
          <a:xfrm>
            <a:off x="995400" y="941040"/>
            <a:ext cx="15971400" cy="87372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Product Vision Board</a:t>
            </a:r>
            <a:endParaRPr b="0" lang="en-US" sz="6190" spc="-1" strike="noStrike">
              <a:solidFill>
                <a:srgbClr val="000000"/>
              </a:solidFill>
              <a:latin typeface="Montserrat"/>
            </a:endParaRPr>
          </a:p>
        </p:txBody>
      </p:sp>
      <p:sp>
        <p:nvSpPr>
          <p:cNvPr id="320" name="TextBox 3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21" name="TextBox 3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322" name="AutoShape 1"/>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23" name="TextBox 14"/>
          <p:cNvSpPr/>
          <p:nvPr/>
        </p:nvSpPr>
        <p:spPr>
          <a:xfrm>
            <a:off x="995400" y="2266200"/>
            <a:ext cx="15938280" cy="38397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Que faire lorsqu’une User Story est difficile à estimer ?</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Le “Spike” permet d’ajouter une activité d’exploration (souvent technique) afin de lever de l’incertitude. Un spike :</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N’est </a:t>
            </a:r>
            <a:r>
              <a:rPr b="1" lang="en-US" sz="2100" spc="21" strike="noStrike">
                <a:solidFill>
                  <a:srgbClr val="bf0041"/>
                </a:solidFill>
                <a:latin typeface="Montserrat Classic Italics"/>
                <a:ea typeface="DejaVu Sans"/>
              </a:rPr>
              <a:t>pas une User Story</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Est </a:t>
            </a:r>
            <a:r>
              <a:rPr b="1" lang="en-US" sz="2100" spc="21" strike="noStrike">
                <a:solidFill>
                  <a:srgbClr val="bf0041"/>
                </a:solidFill>
                <a:latin typeface="Montserrat Classic Italics"/>
                <a:ea typeface="DejaVu Sans"/>
              </a:rPr>
              <a:t>court </a:t>
            </a:r>
            <a:r>
              <a:rPr b="0" lang="en-US" sz="2100" spc="21" strike="noStrike">
                <a:solidFill>
                  <a:srgbClr val="000000"/>
                </a:solidFill>
                <a:latin typeface="Montserrat Classic Italics"/>
                <a:ea typeface="DejaVu Sans"/>
              </a:rPr>
              <a:t>: 2 à 3 jours en principe</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N’est pas estimé : pas d’impact en vélocité</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Crée un livrable (prototype, doc, …) examiné lors de la </a:t>
            </a:r>
            <a:r>
              <a:rPr b="1" lang="en-US" sz="2100" spc="21" strike="noStrike">
                <a:solidFill>
                  <a:srgbClr val="bf0041"/>
                </a:solidFill>
                <a:latin typeface="Montserrat Classic Italics"/>
                <a:ea typeface="DejaVu Sans"/>
              </a:rPr>
              <a:t>revue</a:t>
            </a:r>
            <a:r>
              <a:rPr b="0" lang="en-US" sz="2100" spc="21" strike="noStrike">
                <a:solidFill>
                  <a:srgbClr val="000000"/>
                </a:solidFill>
                <a:latin typeface="Montserrat Classic Italics"/>
                <a:ea typeface="DejaVu Sans"/>
              </a:rPr>
              <a:t> du Sprint</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Permet d’estimer / modifier la User Story dans le Sprint suivant.</a:t>
            </a:r>
            <a:endParaRPr b="0" lang="en-US" sz="2100" spc="-1" strike="noStrike">
              <a:solidFill>
                <a:srgbClr val="000000"/>
              </a:solidFill>
              <a:latin typeface="Montserrat"/>
            </a:endParaRPr>
          </a:p>
        </p:txBody>
      </p:sp>
      <p:sp>
        <p:nvSpPr>
          <p:cNvPr id="324" name="TextBox 15"/>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Spike</a:t>
            </a:r>
            <a:endParaRPr b="0" lang="en-US" sz="6190" spc="-1" strike="noStrike">
              <a:solidFill>
                <a:srgbClr val="000000"/>
              </a:solidFill>
              <a:latin typeface="Montserrat"/>
            </a:endParaRPr>
          </a:p>
        </p:txBody>
      </p:sp>
      <p:sp>
        <p:nvSpPr>
          <p:cNvPr id="325" name="TextBox 1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26" name="TextBox 1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27" name="TextBox 1"/>
          <p:cNvSpPr/>
          <p:nvPr/>
        </p:nvSpPr>
        <p:spPr>
          <a:xfrm>
            <a:off x="914400" y="6461280"/>
            <a:ext cx="8575560" cy="852840"/>
          </a:xfrm>
          <a:prstGeom prst="rect">
            <a:avLst/>
          </a:prstGeom>
          <a:noFill/>
          <a:ln w="0">
            <a:noFill/>
          </a:ln>
        </p:spPr>
        <p:style>
          <a:lnRef idx="0"/>
          <a:fillRef idx="0"/>
          <a:effectRef idx="0"/>
          <a:fontRef idx="minor"/>
        </p:style>
        <p:txBody>
          <a:bodyPr lIns="0" rIns="0" tIns="0" bIns="0" anchor="t">
            <a:spAutoFit/>
          </a:bodyPr>
          <a:p>
            <a:pPr>
              <a:lnSpc>
                <a:spcPts val="3359"/>
              </a:lnSpc>
            </a:pPr>
            <a:r>
              <a:rPr b="0" i="1" lang="en-US" sz="2100" spc="21" strike="noStrike">
                <a:solidFill>
                  <a:srgbClr val="000000"/>
                </a:solidFill>
                <a:latin typeface="Montserrat Classic Italics"/>
                <a:ea typeface="DejaVu Sans"/>
              </a:rPr>
              <a:t>Un Spike est souvent représenté par un post-it de couleur différente.</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ceff"/>
        </a:solidFill>
      </p:bgPr>
    </p:bg>
    <p:spTree>
      <p:nvGrpSpPr>
        <p:cNvPr id="1" name=""/>
        <p:cNvGrpSpPr/>
        <p:nvPr/>
      </p:nvGrpSpPr>
      <p:grpSpPr>
        <a:xfrm>
          <a:off x="0" y="0"/>
          <a:ext cx="0" cy="0"/>
          <a:chOff x="0" y="0"/>
          <a:chExt cx="0" cy="0"/>
        </a:xfrm>
      </p:grpSpPr>
      <p:sp>
        <p:nvSpPr>
          <p:cNvPr id="328"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29" name="TextBox 3"/>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KANBAN</a:t>
            </a:r>
            <a:endParaRPr b="0" lang="en-US" sz="6190" spc="-1" strike="noStrike">
              <a:solidFill>
                <a:srgbClr val="000000"/>
              </a:solidFill>
              <a:latin typeface="Montserrat"/>
            </a:endParaRPr>
          </a:p>
        </p:txBody>
      </p:sp>
      <p:sp>
        <p:nvSpPr>
          <p:cNvPr id="330" name="TextBox 4"/>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31" name="TextBox 5"/>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32" name="TextBox 6"/>
          <p:cNvSpPr/>
          <p:nvPr/>
        </p:nvSpPr>
        <p:spPr>
          <a:xfrm>
            <a:off x="1028880" y="2413440"/>
            <a:ext cx="15938280" cy="17067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La méthode Kanban permet de représenter visuellement l'état du Sprint en cours.</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Il s'agit d'un tableau blanc sur lequel sont affichées les user story (et parfois les tâches) sous forme de post-it, dans différentes colonnes représentant l'état courant de la tâche.</a:t>
            </a:r>
            <a:endParaRPr b="0" lang="en-US" sz="21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Chaque user story ou tâche possède son propre post-it, et on utilise au moins 3 états :</a:t>
            </a:r>
            <a:r>
              <a:rPr b="0" lang="en-US" sz="2100" spc="21" strike="noStrike">
                <a:solidFill>
                  <a:srgbClr val="000000"/>
                </a:solidFill>
                <a:latin typeface="Montserrat Classic Bold Italics"/>
                <a:ea typeface="DejaVu Sans"/>
              </a:rPr>
              <a:t> à faire, en cours et terminé</a:t>
            </a:r>
            <a:r>
              <a:rPr b="0" lang="en-US" sz="2100" spc="21" strike="noStrike">
                <a:solidFill>
                  <a:srgbClr val="000000"/>
                </a:solidFill>
                <a:latin typeface="Montserrat Classic Italics"/>
                <a:ea typeface="DejaVu Sans"/>
              </a:rPr>
              <a:t>.</a:t>
            </a:r>
            <a:endParaRPr b="0" lang="en-US" sz="2100" spc="-1" strike="noStrike">
              <a:solidFill>
                <a:srgbClr val="000000"/>
              </a:solidFill>
              <a:latin typeface="Montserrat"/>
            </a:endParaRPr>
          </a:p>
        </p:txBody>
      </p:sp>
      <p:sp>
        <p:nvSpPr>
          <p:cNvPr id="333" name="TextBox 7"/>
          <p:cNvSpPr/>
          <p:nvPr/>
        </p:nvSpPr>
        <p:spPr>
          <a:xfrm>
            <a:off x="5679720" y="5430240"/>
            <a:ext cx="1157652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Il est possible d'ajouter d'autres colonnes pour identifier d'autres états d'une tâche : par exemple, un colonne </a:t>
            </a:r>
            <a:r>
              <a:rPr b="0" lang="en-US" sz="2100" spc="21" strike="noStrike">
                <a:solidFill>
                  <a:srgbClr val="000000"/>
                </a:solidFill>
                <a:latin typeface="Montserrat Classic Bold Italics"/>
                <a:ea typeface="DejaVu Sans"/>
              </a:rPr>
              <a:t>à tester</a:t>
            </a:r>
            <a:r>
              <a:rPr b="0" lang="en-US" sz="2100" spc="21" strike="noStrike">
                <a:solidFill>
                  <a:srgbClr val="000000"/>
                </a:solidFill>
                <a:latin typeface="Montserrat Classic Italics"/>
                <a:ea typeface="DejaVu Sans"/>
              </a:rPr>
              <a:t> est très utile avant de passer en état </a:t>
            </a:r>
            <a:r>
              <a:rPr b="0" lang="en-US" sz="2100" spc="21" strike="noStrike">
                <a:solidFill>
                  <a:srgbClr val="000000"/>
                </a:solidFill>
                <a:latin typeface="Montserrat Classic Bold Italics"/>
                <a:ea typeface="DejaVu Sans"/>
              </a:rPr>
              <a:t>terminé</a:t>
            </a:r>
            <a:r>
              <a:rPr b="0" lang="en-US" sz="2100" spc="21" strike="noStrike">
                <a:solidFill>
                  <a:srgbClr val="000000"/>
                </a:solidFill>
                <a:latin typeface="Montserrat Classic Italics"/>
                <a:ea typeface="DejaVu Sans"/>
              </a:rPr>
              <a:t>.</a:t>
            </a:r>
            <a:endParaRPr b="0" lang="en-US" sz="2100" spc="-1" strike="noStrike">
              <a:solidFill>
                <a:srgbClr val="000000"/>
              </a:solidFill>
              <a:latin typeface="Montserrat"/>
            </a:endParaRPr>
          </a:p>
        </p:txBody>
      </p:sp>
      <p:pic>
        <p:nvPicPr>
          <p:cNvPr id="334" name="Picture 8" descr=""/>
          <p:cNvPicPr/>
          <p:nvPr/>
        </p:nvPicPr>
        <p:blipFill>
          <a:blip r:embed="rId1"/>
          <a:stretch/>
        </p:blipFill>
        <p:spPr>
          <a:xfrm>
            <a:off x="4776840" y="5429160"/>
            <a:ext cx="615600" cy="902520"/>
          </a:xfrm>
          <a:prstGeom prst="rect">
            <a:avLst/>
          </a:prstGeom>
          <a:ln w="0">
            <a:noFill/>
          </a:ln>
        </p:spPr>
      </p:pic>
      <p:sp>
        <p:nvSpPr>
          <p:cNvPr id="335" name="TextBox 9"/>
          <p:cNvSpPr/>
          <p:nvPr/>
        </p:nvSpPr>
        <p:spPr>
          <a:xfrm>
            <a:off x="1931760" y="7247160"/>
            <a:ext cx="13713480" cy="17067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Pour améliorer le management visuel, on pensera à ajouter de l'information sur les post-it : estimation de la story (story point), qualification de l'état "terminé" (test nécessaire, livrable, ... souvent renseignés au dos du post-it), type de story (couleurs de post-it), personne à qui la tâche est assignée, et tout autre indicateur qui fait sens dans le projet..</a:t>
            </a:r>
            <a:endParaRPr b="0" lang="en-US" sz="2100" spc="-1" strike="noStrike">
              <a:solidFill>
                <a:srgbClr val="000000"/>
              </a:solidFill>
              <a:latin typeface="Montserrat"/>
            </a:endParaRPr>
          </a:p>
        </p:txBody>
      </p:sp>
      <p:pic>
        <p:nvPicPr>
          <p:cNvPr id="336" name="Picture 10" descr=""/>
          <p:cNvPicPr/>
          <p:nvPr/>
        </p:nvPicPr>
        <p:blipFill>
          <a:blip r:embed="rId2"/>
          <a:stretch/>
        </p:blipFill>
        <p:spPr>
          <a:xfrm>
            <a:off x="1028880" y="7246080"/>
            <a:ext cx="615600" cy="9025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ceff"/>
        </a:solidFill>
      </p:bgPr>
    </p:bg>
    <p:spTree>
      <p:nvGrpSpPr>
        <p:cNvPr id="1" name=""/>
        <p:cNvGrpSpPr/>
        <p:nvPr/>
      </p:nvGrpSpPr>
      <p:grpSpPr>
        <a:xfrm>
          <a:off x="0" y="0"/>
          <a:ext cx="0" cy="0"/>
          <a:chOff x="0" y="0"/>
          <a:chExt cx="0" cy="0"/>
        </a:xfrm>
      </p:grpSpPr>
      <p:sp>
        <p:nvSpPr>
          <p:cNvPr id="337"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338" name="Picture 3" descr=""/>
          <p:cNvPicPr/>
          <p:nvPr/>
        </p:nvPicPr>
        <p:blipFill>
          <a:blip r:embed="rId1"/>
          <a:stretch/>
        </p:blipFill>
        <p:spPr>
          <a:xfrm>
            <a:off x="2676960" y="413640"/>
            <a:ext cx="12432600" cy="9323640"/>
          </a:xfrm>
          <a:prstGeom prst="rect">
            <a:avLst/>
          </a:prstGeom>
          <a:ln w="0">
            <a:noFill/>
          </a:ln>
        </p:spPr>
      </p:pic>
      <p:sp>
        <p:nvSpPr>
          <p:cNvPr id="339" name="TextBox 4"/>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40" name="TextBox 5"/>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41" name="TextBox 6"/>
          <p:cNvSpPr/>
          <p:nvPr/>
        </p:nvSpPr>
        <p:spPr>
          <a:xfrm>
            <a:off x="12763800" y="9683280"/>
            <a:ext cx="2345760" cy="327960"/>
          </a:xfrm>
          <a:prstGeom prst="rect">
            <a:avLst/>
          </a:prstGeom>
          <a:noFill/>
          <a:ln w="0">
            <a:noFill/>
          </a:ln>
        </p:spPr>
        <p:style>
          <a:lnRef idx="0"/>
          <a:fillRef idx="0"/>
          <a:effectRef idx="0"/>
          <a:fontRef idx="minor"/>
        </p:style>
        <p:txBody>
          <a:bodyPr lIns="0" rIns="0" tIns="0" bIns="0" anchor="t">
            <a:spAutoFit/>
          </a:bodyPr>
          <a:p>
            <a:pPr>
              <a:lnSpc>
                <a:spcPts val="2580"/>
              </a:lnSpc>
            </a:pPr>
            <a:r>
              <a:rPr b="0" lang="en-US" sz="1610" spc="9" strike="noStrike">
                <a:solidFill>
                  <a:srgbClr val="000000"/>
                </a:solidFill>
                <a:latin typeface="Montserrat Light Italics"/>
                <a:ea typeface="DejaVu Sans"/>
              </a:rPr>
              <a:t>http://atlassian.com</a:t>
            </a:r>
            <a:endParaRPr b="0" lang="en-US" sz="161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6ddf8"/>
        </a:solidFill>
      </p:bgPr>
    </p:bg>
    <p:spTree>
      <p:nvGrpSpPr>
        <p:cNvPr id="1" name=""/>
        <p:cNvGrpSpPr/>
        <p:nvPr/>
      </p:nvGrpSpPr>
      <p:grpSpPr>
        <a:xfrm>
          <a:off x="0" y="0"/>
          <a:ext cx="0" cy="0"/>
          <a:chOff x="0" y="0"/>
          <a:chExt cx="0" cy="0"/>
        </a:xfrm>
      </p:grpSpPr>
      <p:sp>
        <p:nvSpPr>
          <p:cNvPr id="342"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343" name="Picture 3" descr=""/>
          <p:cNvPicPr/>
          <p:nvPr/>
        </p:nvPicPr>
        <p:blipFill>
          <a:blip r:embed="rId1"/>
          <a:stretch/>
        </p:blipFill>
        <p:spPr>
          <a:xfrm>
            <a:off x="3666240" y="3701520"/>
            <a:ext cx="13590000" cy="5554080"/>
          </a:xfrm>
          <a:prstGeom prst="rect">
            <a:avLst/>
          </a:prstGeom>
          <a:ln w="0">
            <a:noFill/>
          </a:ln>
        </p:spPr>
      </p:pic>
      <p:sp>
        <p:nvSpPr>
          <p:cNvPr id="344" name="TextBox 4"/>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INDICATEURS : BURNDOWN</a:t>
            </a:r>
            <a:endParaRPr b="0" lang="en-US" sz="6190" spc="-1" strike="noStrike">
              <a:solidFill>
                <a:srgbClr val="000000"/>
              </a:solidFill>
              <a:latin typeface="Montserrat"/>
            </a:endParaRPr>
          </a:p>
        </p:txBody>
      </p:sp>
      <p:sp>
        <p:nvSpPr>
          <p:cNvPr id="345" name="TextBox 5"/>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46" name="TextBox 6"/>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47" name="TextBox 7"/>
          <p:cNvSpPr/>
          <p:nvPr/>
        </p:nvSpPr>
        <p:spPr>
          <a:xfrm>
            <a:off x="1028880" y="2413440"/>
            <a:ext cx="15938280" cy="8528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Le </a:t>
            </a:r>
            <a:r>
              <a:rPr b="0" lang="en-US" sz="2100" spc="21" strike="noStrike">
                <a:solidFill>
                  <a:srgbClr val="000000"/>
                </a:solidFill>
                <a:latin typeface="Montserrat Classic Bold Italics"/>
                <a:ea typeface="DejaVu Sans"/>
              </a:rPr>
              <a:t>burn-down chart</a:t>
            </a:r>
            <a:r>
              <a:rPr b="0" lang="en-US" sz="2100" spc="21" strike="noStrike">
                <a:solidFill>
                  <a:srgbClr val="000000"/>
                </a:solidFill>
                <a:latin typeface="Montserrat Classic Italics"/>
                <a:ea typeface="DejaVu Sans"/>
              </a:rPr>
              <a:t> est un graphique souvent utilisé au niveau du sprint. Il permet de visualiser le reste à faire et donne une vision du rythme de développement.</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e785"/>
        </a:solidFill>
      </p:bgPr>
    </p:bg>
    <p:spTree>
      <p:nvGrpSpPr>
        <p:cNvPr id="1" name=""/>
        <p:cNvGrpSpPr/>
        <p:nvPr/>
      </p:nvGrpSpPr>
      <p:grpSpPr>
        <a:xfrm>
          <a:off x="0" y="0"/>
          <a:ext cx="0" cy="0"/>
          <a:chOff x="0" y="0"/>
          <a:chExt cx="0" cy="0"/>
        </a:xfrm>
      </p:grpSpPr>
      <p:sp>
        <p:nvSpPr>
          <p:cNvPr id="348"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349" name="Picture 3" descr=""/>
          <p:cNvPicPr/>
          <p:nvPr/>
        </p:nvPicPr>
        <p:blipFill>
          <a:blip r:embed="rId1"/>
          <a:stretch/>
        </p:blipFill>
        <p:spPr>
          <a:xfrm>
            <a:off x="8318520" y="3830400"/>
            <a:ext cx="661320" cy="641880"/>
          </a:xfrm>
          <a:prstGeom prst="rect">
            <a:avLst/>
          </a:prstGeom>
          <a:ln w="0">
            <a:noFill/>
          </a:ln>
        </p:spPr>
      </p:pic>
      <p:pic>
        <p:nvPicPr>
          <p:cNvPr id="350" name="Picture 4" descr=""/>
          <p:cNvPicPr/>
          <p:nvPr/>
        </p:nvPicPr>
        <p:blipFill>
          <a:blip r:embed="rId2"/>
          <a:stretch/>
        </p:blipFill>
        <p:spPr>
          <a:xfrm>
            <a:off x="1028880" y="3733200"/>
            <a:ext cx="6887520" cy="5947920"/>
          </a:xfrm>
          <a:prstGeom prst="rect">
            <a:avLst/>
          </a:prstGeom>
          <a:ln w="0">
            <a:noFill/>
          </a:ln>
        </p:spPr>
      </p:pic>
      <p:sp>
        <p:nvSpPr>
          <p:cNvPr id="351" name="TextBox 5"/>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INDICATEURS : VÉLOCITÉ</a:t>
            </a:r>
            <a:endParaRPr b="0" lang="en-US" sz="6190" spc="-1" strike="noStrike">
              <a:solidFill>
                <a:srgbClr val="000000"/>
              </a:solidFill>
              <a:latin typeface="Montserrat"/>
            </a:endParaRPr>
          </a:p>
        </p:txBody>
      </p:sp>
      <p:sp>
        <p:nvSpPr>
          <p:cNvPr id="352" name="TextBox 6"/>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53" name="TextBox 7"/>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54" name="TextBox 8"/>
          <p:cNvSpPr/>
          <p:nvPr/>
        </p:nvSpPr>
        <p:spPr>
          <a:xfrm>
            <a:off x="1028880" y="2326680"/>
            <a:ext cx="16227720" cy="853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La </a:t>
            </a:r>
            <a:r>
              <a:rPr b="0" lang="en-US" sz="2100" spc="21" strike="noStrike">
                <a:solidFill>
                  <a:srgbClr val="000000"/>
                </a:solidFill>
                <a:latin typeface="Montserrat Classic Bold Italics"/>
                <a:ea typeface="DejaVu Sans"/>
              </a:rPr>
              <a:t>vélocité</a:t>
            </a:r>
            <a:r>
              <a:rPr b="0" lang="en-US" sz="2100" spc="21" strike="noStrike">
                <a:solidFill>
                  <a:srgbClr val="000000"/>
                </a:solidFill>
                <a:latin typeface="Montserrat Classic Italics"/>
                <a:ea typeface="DejaVu Sans"/>
              </a:rPr>
              <a:t> permet de déterminer le nombre de story points réalisables en un Sprint par l'équipe. Pour la mesurer, on fait une moyenne du nombre de points livrés sur plusieurs sprints.La vélocité aide à la planification.</a:t>
            </a:r>
            <a:endParaRPr b="0" lang="en-US" sz="2100" spc="-1" strike="noStrike">
              <a:solidFill>
                <a:srgbClr val="000000"/>
              </a:solidFill>
              <a:latin typeface="Montserrat"/>
            </a:endParaRPr>
          </a:p>
        </p:txBody>
      </p:sp>
      <p:sp>
        <p:nvSpPr>
          <p:cNvPr id="355" name="TextBox 9"/>
          <p:cNvSpPr/>
          <p:nvPr/>
        </p:nvSpPr>
        <p:spPr>
          <a:xfrm>
            <a:off x="9144000" y="3754080"/>
            <a:ext cx="8112600" cy="170604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Bold Italics"/>
                <a:ea typeface="DejaVu Sans"/>
              </a:rPr>
              <a:t>Attention,on ne mesure pas la performance et la productivité d’une équipe avec la vélocité. </a:t>
            </a:r>
            <a:r>
              <a:rPr b="0" lang="en-US" sz="2100" spc="21" strike="noStrike">
                <a:solidFill>
                  <a:srgbClr val="000000"/>
                </a:solidFill>
                <a:latin typeface="Montserrat Classic Italics"/>
                <a:ea typeface="DejaVu Sans"/>
              </a:rPr>
              <a:t>Ce qui est important c’est la valeur métier livrée, la qualité du logiciel livré.</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356"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57" name="TextBox 3"/>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000000"/>
                </a:solidFill>
                <a:latin typeface="Montserrat Classic Bold"/>
                <a:ea typeface="DejaVu Sans"/>
              </a:rPr>
              <a:t>DIFFICULTÉS</a:t>
            </a:r>
            <a:endParaRPr b="0" lang="en-US" sz="6190" spc="-1" strike="noStrike">
              <a:solidFill>
                <a:srgbClr val="000000"/>
              </a:solidFill>
              <a:latin typeface="Montserrat"/>
            </a:endParaRPr>
          </a:p>
        </p:txBody>
      </p:sp>
      <p:sp>
        <p:nvSpPr>
          <p:cNvPr id="358" name="TextBox 4"/>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59" name="TextBox 5"/>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60" name="TextBox 6"/>
          <p:cNvSpPr/>
          <p:nvPr/>
        </p:nvSpPr>
        <p:spPr>
          <a:xfrm>
            <a:off x="1028880" y="2326680"/>
            <a:ext cx="16227720" cy="29865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Scrum est </a:t>
            </a:r>
            <a:r>
              <a:rPr b="0" lang="en-US" sz="2100" spc="21" strike="noStrike">
                <a:solidFill>
                  <a:srgbClr val="000000"/>
                </a:solidFill>
                <a:latin typeface="Montserrat Classic Bold Italics"/>
                <a:ea typeface="DejaVu Sans"/>
              </a:rPr>
              <a:t>simple</a:t>
            </a:r>
            <a:r>
              <a:rPr b="0" lang="en-US" sz="2100" spc="21" strike="noStrike">
                <a:solidFill>
                  <a:srgbClr val="000000"/>
                </a:solidFill>
                <a:latin typeface="Montserrat Classic Italics"/>
                <a:ea typeface="DejaVu Sans"/>
              </a:rPr>
              <a:t> mais </a:t>
            </a:r>
            <a:r>
              <a:rPr b="0" lang="en-US" sz="2100" spc="21" strike="noStrike">
                <a:solidFill>
                  <a:srgbClr val="000000"/>
                </a:solidFill>
                <a:latin typeface="Montserrat Classic Bold Italics"/>
                <a:ea typeface="DejaVu Sans"/>
              </a:rPr>
              <a:t>difficile </a:t>
            </a:r>
            <a:r>
              <a:rPr b="0" lang="en-US" sz="2100" spc="21" strike="noStrike">
                <a:solidFill>
                  <a:srgbClr val="000000"/>
                </a:solidFill>
                <a:latin typeface="Montserrat Classic Italics"/>
                <a:ea typeface="DejaVu Sans"/>
              </a:rPr>
              <a:t>: la courbe d'apprentissage peut être longue et demande beaucoup d'autonomie.</a:t>
            </a:r>
            <a:endParaRPr b="0" lang="en-US" sz="2100" spc="-1" strike="noStrike">
              <a:solidFill>
                <a:srgbClr val="000000"/>
              </a:solidFill>
              <a:latin typeface="Montserrat"/>
            </a:endParaRPr>
          </a:p>
          <a:p>
            <a:pPr>
              <a:lnSpc>
                <a:spcPts val="3359"/>
              </a:lnSpc>
            </a:pPr>
            <a:endParaRPr b="0" lang="en-US" sz="18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La motivation et l'engagement du Product Owner et du Scrum Master sont des variables critiques dans la réussite d'une méthodologie Scrum, ainsi que l'adoption par tous les membres de l'équipe de développement.</a:t>
            </a:r>
            <a:endParaRPr b="0" lang="en-US" sz="2100" spc="-1" strike="noStrike">
              <a:solidFill>
                <a:srgbClr val="000000"/>
              </a:solidFill>
              <a:latin typeface="Montserrat"/>
            </a:endParaRPr>
          </a:p>
          <a:p>
            <a:pPr>
              <a:lnSpc>
                <a:spcPts val="3359"/>
              </a:lnSpc>
            </a:pPr>
            <a:endParaRPr b="0" lang="en-US" sz="1800" spc="-1" strike="noStrike">
              <a:solidFill>
                <a:srgbClr val="000000"/>
              </a:solidFill>
              <a:latin typeface="Montserrat"/>
            </a:endParaRPr>
          </a:p>
          <a:p>
            <a:pPr>
              <a:lnSpc>
                <a:spcPts val="3359"/>
              </a:lnSpc>
            </a:pPr>
            <a:r>
              <a:rPr b="0" lang="en-US" sz="2100" spc="21" strike="noStrike">
                <a:solidFill>
                  <a:srgbClr val="000000"/>
                </a:solidFill>
                <a:latin typeface="Montserrat Classic Italics"/>
                <a:ea typeface="DejaVu Sans"/>
              </a:rPr>
              <a:t>Scrum est uniquement un cadre de gestion de projet. On pourra donc coupler son usage à des méthodes de développement : eXtreme Programming, Software Craftsmanship, ...</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435f"/>
        </a:solidFill>
      </p:bgPr>
    </p:bg>
    <p:spTree>
      <p:nvGrpSpPr>
        <p:cNvPr id="1" name=""/>
        <p:cNvGrpSpPr/>
        <p:nvPr/>
      </p:nvGrpSpPr>
      <p:grpSpPr>
        <a:xfrm>
          <a:off x="0" y="0"/>
          <a:ext cx="0" cy="0"/>
          <a:chOff x="0" y="0"/>
          <a:chExt cx="0" cy="0"/>
        </a:xfrm>
      </p:grpSpPr>
      <p:sp>
        <p:nvSpPr>
          <p:cNvPr id="361" name="PlaceHolder 1"/>
          <p:cNvSpPr>
            <a:spLocks noGrp="1"/>
          </p:cNvSpPr>
          <p:nvPr>
            <p:ph type="subTitle"/>
          </p:nvPr>
        </p:nvSpPr>
        <p:spPr>
          <a:xfrm>
            <a:off x="914400" y="410400"/>
            <a:ext cx="16457040" cy="7961040"/>
          </a:xfrm>
          <a:prstGeom prst="rect">
            <a:avLst/>
          </a:prstGeom>
          <a:noFill/>
          <a:ln w="0">
            <a:noFill/>
          </a:ln>
        </p:spPr>
        <p:txBody>
          <a:bodyPr lIns="0" rIns="0" tIns="0" bIns="0" anchor="ctr">
            <a:noAutofit/>
          </a:bodyPr>
          <a:p>
            <a:pPr algn="ctr">
              <a:lnSpc>
                <a:spcPct val="100000"/>
              </a:lnSpc>
            </a:pPr>
            <a:r>
              <a:rPr b="0" lang="en-US" sz="6600" spc="-1" strike="noStrike">
                <a:solidFill>
                  <a:srgbClr val="ffffff"/>
                </a:solidFill>
                <a:latin typeface="Open Sans"/>
              </a:rPr>
              <a:t>Comment démarrer un projet ?</a:t>
            </a:r>
            <a:endParaRPr b="0" lang="en-US" sz="66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bb6"/>
        </a:solidFill>
      </p:bgPr>
    </p:bg>
    <p:spTree>
      <p:nvGrpSpPr>
        <p:cNvPr id="1" name=""/>
        <p:cNvGrpSpPr/>
        <p:nvPr/>
      </p:nvGrpSpPr>
      <p:grpSpPr>
        <a:xfrm>
          <a:off x="0" y="0"/>
          <a:ext cx="0" cy="0"/>
          <a:chOff x="0" y="0"/>
          <a:chExt cx="0" cy="0"/>
        </a:xfrm>
      </p:grpSpPr>
      <p:sp>
        <p:nvSpPr>
          <p:cNvPr id="362" name="AutoShape 8"/>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63" name="TextBox 26"/>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Préparation du projet</a:t>
            </a:r>
            <a:endParaRPr b="0" lang="en-US" sz="6190" spc="-1" strike="noStrike">
              <a:solidFill>
                <a:srgbClr val="000000"/>
              </a:solidFill>
              <a:latin typeface="Montserrat"/>
            </a:endParaRPr>
          </a:p>
        </p:txBody>
      </p:sp>
      <p:sp>
        <p:nvSpPr>
          <p:cNvPr id="364" name="TextBox 27"/>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65" name="TextBox 28"/>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66" name="TextBox 29"/>
          <p:cNvSpPr/>
          <p:nvPr/>
        </p:nvSpPr>
        <p:spPr>
          <a:xfrm>
            <a:off x="914400" y="2912040"/>
            <a:ext cx="16000200" cy="4692960"/>
          </a:xfrm>
          <a:prstGeom prst="rect">
            <a:avLst/>
          </a:prstGeom>
          <a:noFill/>
          <a:ln w="0">
            <a:noFill/>
          </a:ln>
        </p:spPr>
        <p:style>
          <a:lnRef idx="0"/>
          <a:fillRef idx="0"/>
          <a:effectRef idx="0"/>
          <a:fontRef idx="minor"/>
        </p:style>
        <p:txBody>
          <a:bodyPr lIns="0" rIns="0" tIns="0" bIns="0" anchor="t">
            <a:spAutoFit/>
          </a:bodyPr>
          <a:p>
            <a:pPr>
              <a:lnSpc>
                <a:spcPts val="3359"/>
              </a:lnSpc>
            </a:pPr>
            <a:r>
              <a:rPr b="0" lang="en-US" sz="2100" spc="21" strike="noStrike">
                <a:solidFill>
                  <a:srgbClr val="000000"/>
                </a:solidFill>
                <a:latin typeface="Montserrat Classic Italics"/>
                <a:ea typeface="DejaVu Sans"/>
              </a:rPr>
              <a:t>Avant de commencer à réaliser techniquement le projet, il faut le préparer :</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Créer et partager une vision du produit final</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Définir et partager les personas, la story map, le plan de release du projet</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Préparer le backlog complet de la 1ère itération</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Préparer le socle technique : langages, frameworks, stratégie DevOps, pipelines CI/CD, serveurs, environnements, …</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Former l’équipe à la méthodologie choisie</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Définir la gouvernance : qui est responsable de quoi ?</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S’assurer que le budget et les ressources prévus sont adaptés</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Comment déclarer un Go / No go à tout moment ?</a:t>
            </a:r>
            <a:endParaRPr b="0" lang="en-US" sz="2100" spc="-1" strike="noStrike">
              <a:solidFill>
                <a:srgbClr val="000000"/>
              </a:solidFill>
              <a:latin typeface="Montserrat"/>
            </a:endParaRPr>
          </a:p>
          <a:p>
            <a:pPr marL="216000" indent="-216000">
              <a:lnSpc>
                <a:spcPts val="3359"/>
              </a:lnSpc>
              <a:buClr>
                <a:srgbClr val="000000"/>
              </a:buClr>
              <a:buSzPct val="45000"/>
              <a:buFont typeface="Wingdings" charset="2"/>
              <a:buChar char=""/>
            </a:pPr>
            <a:r>
              <a:rPr b="0" lang="en-US" sz="2100" spc="21" strike="noStrike">
                <a:solidFill>
                  <a:srgbClr val="000000"/>
                </a:solidFill>
                <a:latin typeface="Montserrat Classic Italics"/>
                <a:ea typeface="DejaVu Sans"/>
              </a:rPr>
              <a:t>Quelle est pour ce projet la Definition of Ready et la Definition of Done ?</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67" name="AutoShape 3"/>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68" name="TextBox 18"/>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Framing vs Sprint 0 vs Scrum</a:t>
            </a:r>
            <a:endParaRPr b="0" lang="en-US" sz="6190" spc="-1" strike="noStrike">
              <a:solidFill>
                <a:srgbClr val="000000"/>
              </a:solidFill>
              <a:latin typeface="Montserrat"/>
            </a:endParaRPr>
          </a:p>
        </p:txBody>
      </p:sp>
      <p:sp>
        <p:nvSpPr>
          <p:cNvPr id="369" name="TextBox 19"/>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70" name="TextBox 20"/>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71" name="TextBox 21"/>
          <p:cNvSpPr/>
          <p:nvPr/>
        </p:nvSpPr>
        <p:spPr>
          <a:xfrm>
            <a:off x="-717480" y="2971800"/>
            <a:ext cx="16289640" cy="1278360"/>
          </a:xfrm>
          <a:prstGeom prst="rect">
            <a:avLst/>
          </a:prstGeom>
          <a:noFill/>
          <a:ln w="0">
            <a:noFill/>
          </a:ln>
        </p:spPr>
        <p:style>
          <a:lnRef idx="0"/>
          <a:fillRef idx="0"/>
          <a:effectRef idx="0"/>
          <a:fontRef idx="minor"/>
        </p:style>
        <p:txBody>
          <a:bodyPr wrap="none" lIns="0" rIns="0" tIns="0" bIns="0" anchor="t">
            <a:spAutoFit/>
          </a:bodyPr>
          <a:p>
            <a:pPr>
              <a:lnSpc>
                <a:spcPts val="3359"/>
              </a:lnSpc>
            </a:pPr>
            <a:endParaRPr b="0" lang="en-US" sz="2100" spc="21" strike="noStrike">
              <a:solidFill>
                <a:srgbClr val="000000"/>
              </a:solidFill>
              <a:latin typeface="Montserrat Classic Italics"/>
              <a:ea typeface="DejaVu Sans"/>
            </a:endParaRPr>
          </a:p>
        </p:txBody>
      </p:sp>
      <p:sp>
        <p:nvSpPr>
          <p:cNvPr id="372" name=""/>
          <p:cNvSpPr/>
          <p:nvPr/>
        </p:nvSpPr>
        <p:spPr>
          <a:xfrm>
            <a:off x="1143000" y="2514600"/>
            <a:ext cx="16000200" cy="941760"/>
          </a:xfrm>
          <a:prstGeom prst="rect">
            <a:avLst/>
          </a:prstGeom>
          <a:noFill/>
          <a:ln w="0">
            <a:noFill/>
          </a:ln>
        </p:spPr>
        <p:style>
          <a:lnRef idx="0"/>
          <a:fillRef idx="0"/>
          <a:effectRef idx="0"/>
          <a:fontRef idx="minor"/>
        </p:style>
        <p:txBody>
          <a:bodyPr lIns="90000" rIns="90000" tIns="45000" bIns="45000" anchor="t">
            <a:noAutofit/>
          </a:bodyPr>
          <a:p>
            <a:pPr>
              <a:lnSpc>
                <a:spcPts val="3359"/>
              </a:lnSpc>
            </a:pPr>
            <a:r>
              <a:rPr b="0" lang="en-US" sz="2100" spc="21" strike="noStrike">
                <a:solidFill>
                  <a:srgbClr val="000000"/>
                </a:solidFill>
                <a:latin typeface="Montserrat Classic Italics"/>
                <a:ea typeface="DejaVu Sans"/>
              </a:rPr>
              <a:t>Le “Sprint 0” est une pratique non-officielle qui consiste à démarrer par un sprint spécial (dit de planning ou de design) d’une durée différente (2-3 jours à un vrai sprint). Il n’y a pas de livrable à la fin de ce sprint.</a:t>
            </a:r>
            <a:endParaRPr b="0" lang="en-US" sz="2100" spc="-1" strike="noStrike">
              <a:solidFill>
                <a:srgbClr val="000000"/>
              </a:solidFill>
              <a:latin typeface="Montserrat"/>
            </a:endParaRPr>
          </a:p>
        </p:txBody>
      </p:sp>
      <p:sp>
        <p:nvSpPr>
          <p:cNvPr id="373" name=""/>
          <p:cNvSpPr/>
          <p:nvPr/>
        </p:nvSpPr>
        <p:spPr>
          <a:xfrm>
            <a:off x="3357720" y="4764600"/>
            <a:ext cx="13328280" cy="117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100" spc="21" strike="noStrike">
                <a:solidFill>
                  <a:srgbClr val="000000"/>
                </a:solidFill>
                <a:latin typeface="Montserrat Classic Italics"/>
                <a:ea typeface="DejaVu Sans"/>
              </a:rPr>
              <a:t>Le “Framing” est une méthode agile permettant de gérer le lancement d’un projet agile (Scrum ou autre) en itérant sur les étapes nécessaires au démarrage du projet avant de réellement lancer le projet. Cette méthode reprend la phase de cadrage de la cascade.</a:t>
            </a:r>
            <a:endParaRPr b="0" lang="en-US" sz="2100" spc="-1" strike="noStrike">
              <a:solidFill>
                <a:srgbClr val="000000"/>
              </a:solidFill>
              <a:latin typeface="Montserrat"/>
            </a:endParaRPr>
          </a:p>
        </p:txBody>
      </p:sp>
      <p:sp>
        <p:nvSpPr>
          <p:cNvPr id="374" name=""/>
          <p:cNvSpPr/>
          <p:nvPr/>
        </p:nvSpPr>
        <p:spPr>
          <a:xfrm>
            <a:off x="843120" y="7413480"/>
            <a:ext cx="13328280" cy="117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100" spc="21" strike="noStrike">
                <a:solidFill>
                  <a:srgbClr val="000000"/>
                </a:solidFill>
                <a:latin typeface="Montserrat Classic Italics"/>
                <a:ea typeface="DejaVu Sans"/>
              </a:rPr>
              <a:t>La méthodologie Scrum “officielle” consiste à démarrer par un vrai sprint similaire à tout sprint Scrum (même durée, production d’un livrable, …). La construction du produit est réellement empirique et les choix sont faits au moment de leur utilisation.</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109"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10" name="Picture 3" descr=""/>
          <p:cNvPicPr/>
          <p:nvPr/>
        </p:nvPicPr>
        <p:blipFill>
          <a:blip r:embed="rId1"/>
          <a:stretch/>
        </p:blipFill>
        <p:spPr>
          <a:xfrm>
            <a:off x="457200" y="4372200"/>
            <a:ext cx="750960" cy="512640"/>
          </a:xfrm>
          <a:prstGeom prst="rect">
            <a:avLst/>
          </a:prstGeom>
          <a:ln w="0">
            <a:noFill/>
          </a:ln>
        </p:spPr>
      </p:pic>
      <p:pic>
        <p:nvPicPr>
          <p:cNvPr id="111" name="Picture 4" descr=""/>
          <p:cNvPicPr/>
          <p:nvPr/>
        </p:nvPicPr>
        <p:blipFill>
          <a:blip r:embed="rId2"/>
          <a:stretch/>
        </p:blipFill>
        <p:spPr>
          <a:xfrm>
            <a:off x="13350600" y="3200400"/>
            <a:ext cx="3794040" cy="2844720"/>
          </a:xfrm>
          <a:prstGeom prst="rect">
            <a:avLst/>
          </a:prstGeom>
          <a:ln w="0">
            <a:noFill/>
          </a:ln>
        </p:spPr>
      </p:pic>
      <p:sp>
        <p:nvSpPr>
          <p:cNvPr id="112" name="TextBox 5"/>
          <p:cNvSpPr/>
          <p:nvPr/>
        </p:nvSpPr>
        <p:spPr>
          <a:xfrm>
            <a:off x="1431720" y="4110120"/>
            <a:ext cx="11672280" cy="292716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1800" spc="26" strike="noStrike">
                <a:solidFill>
                  <a:srgbClr val="3e484f"/>
                </a:solidFill>
                <a:latin typeface="Glacial Indifference Italics"/>
                <a:ea typeface="DejaVu Sans"/>
              </a:rPr>
              <a:t>"</a:t>
            </a:r>
            <a:r>
              <a:rPr b="0" lang="en-US" sz="1800" spc="26" strike="noStrike">
                <a:solidFill>
                  <a:srgbClr val="3e484f"/>
                </a:solidFill>
                <a:latin typeface="Glacial Indifference Bold Italics"/>
                <a:ea typeface="DejaVu Sans"/>
              </a:rPr>
              <a:t>Les individus et leurs interactions</a:t>
            </a:r>
            <a:r>
              <a:rPr b="0" lang="en-US" sz="1800" spc="26" strike="noStrike">
                <a:solidFill>
                  <a:srgbClr val="3e484f"/>
                </a:solidFill>
                <a:latin typeface="Glacial Indifference Italics"/>
                <a:ea typeface="DejaVu Sans"/>
              </a:rPr>
              <a:t> plus que les processus et les outils</a:t>
            </a:r>
            <a:endParaRPr b="0" lang="en-US" sz="1800" spc="-1" strike="noStrike">
              <a:solidFill>
                <a:srgbClr val="000000"/>
              </a:solidFill>
              <a:latin typeface="Montserrat"/>
            </a:endParaRPr>
          </a:p>
          <a:p>
            <a:pPr algn="just">
              <a:lnSpc>
                <a:spcPts val="3841"/>
              </a:lnSpc>
            </a:pPr>
            <a:r>
              <a:rPr b="0" lang="en-US" sz="1800" spc="26" strike="noStrike">
                <a:solidFill>
                  <a:srgbClr val="3e484f"/>
                </a:solidFill>
                <a:latin typeface="Glacial Indifference Bold Italics"/>
                <a:ea typeface="DejaVu Sans"/>
              </a:rPr>
              <a:t>Des logiciels opérationnels </a:t>
            </a:r>
            <a:r>
              <a:rPr b="0" lang="en-US" sz="1800" spc="26" strike="noStrike">
                <a:solidFill>
                  <a:srgbClr val="3e484f"/>
                </a:solidFill>
                <a:latin typeface="Glacial Indifference Italics"/>
                <a:ea typeface="DejaVu Sans"/>
              </a:rPr>
              <a:t>plus qu’une documentation exhaustive</a:t>
            </a:r>
            <a:endParaRPr b="0" lang="en-US" sz="1800" spc="-1" strike="noStrike">
              <a:solidFill>
                <a:srgbClr val="000000"/>
              </a:solidFill>
              <a:latin typeface="Montserrat"/>
            </a:endParaRPr>
          </a:p>
          <a:p>
            <a:pPr algn="just">
              <a:lnSpc>
                <a:spcPts val="3841"/>
              </a:lnSpc>
            </a:pPr>
            <a:r>
              <a:rPr b="0" lang="en-US" sz="1800" spc="26" strike="noStrike">
                <a:solidFill>
                  <a:srgbClr val="3e484f"/>
                </a:solidFill>
                <a:latin typeface="Glacial Indifference Bold Italics"/>
                <a:ea typeface="DejaVu Sans"/>
              </a:rPr>
              <a:t>La collaboration avec les clients</a:t>
            </a:r>
            <a:r>
              <a:rPr b="0" lang="en-US" sz="1800" spc="26" strike="noStrike">
                <a:solidFill>
                  <a:srgbClr val="3e484f"/>
                </a:solidFill>
                <a:latin typeface="Glacial Indifference Italics"/>
                <a:ea typeface="DejaVu Sans"/>
              </a:rPr>
              <a:t> plus que la négociation contractuelle</a:t>
            </a:r>
            <a:endParaRPr b="0" lang="en-US" sz="1800" spc="-1" strike="noStrike">
              <a:solidFill>
                <a:srgbClr val="000000"/>
              </a:solidFill>
              <a:latin typeface="Montserrat"/>
            </a:endParaRPr>
          </a:p>
          <a:p>
            <a:pPr algn="just">
              <a:lnSpc>
                <a:spcPts val="3841"/>
              </a:lnSpc>
            </a:pPr>
            <a:r>
              <a:rPr b="0" lang="en-US" sz="1800" spc="26" strike="noStrike">
                <a:solidFill>
                  <a:srgbClr val="3e484f"/>
                </a:solidFill>
                <a:latin typeface="Glacial Indifference Bold Italics"/>
                <a:ea typeface="DejaVu Sans"/>
              </a:rPr>
              <a:t>L’adaptation au changement</a:t>
            </a:r>
            <a:r>
              <a:rPr b="0" lang="en-US" sz="1800" spc="26" strike="noStrike">
                <a:solidFill>
                  <a:srgbClr val="3e484f"/>
                </a:solidFill>
                <a:latin typeface="Glacial Indifference Italics"/>
                <a:ea typeface="DejaVu Sans"/>
              </a:rPr>
              <a:t> plus que le suivi d’un plan</a:t>
            </a:r>
            <a:endParaRPr b="0" lang="en-US" sz="1800" spc="-1" strike="noStrike">
              <a:solidFill>
                <a:srgbClr val="000000"/>
              </a:solidFill>
              <a:latin typeface="Montserrat"/>
            </a:endParaRPr>
          </a:p>
          <a:p>
            <a:pPr algn="just">
              <a:lnSpc>
                <a:spcPts val="3841"/>
              </a:lnSpc>
            </a:pPr>
            <a:endParaRPr b="0" lang="en-US" sz="1800" spc="-1" strike="noStrike">
              <a:solidFill>
                <a:srgbClr val="000000"/>
              </a:solidFill>
              <a:latin typeface="Montserrat"/>
            </a:endParaRPr>
          </a:p>
          <a:p>
            <a:pPr algn="just">
              <a:lnSpc>
                <a:spcPts val="3841"/>
              </a:lnSpc>
            </a:pPr>
            <a:r>
              <a:rPr b="0" lang="en-US" sz="1800" spc="26" strike="noStrike">
                <a:solidFill>
                  <a:srgbClr val="3e484f"/>
                </a:solidFill>
                <a:latin typeface="Glacial Indifference Italics"/>
                <a:ea typeface="DejaVu Sans"/>
              </a:rPr>
              <a:t>Nous reconnaissons la valeur des seconds éléments, mais privilégions les premiers."</a:t>
            </a:r>
            <a:endParaRPr b="0" lang="en-US" sz="1800" spc="-1" strike="noStrike">
              <a:solidFill>
                <a:srgbClr val="000000"/>
              </a:solidFill>
              <a:latin typeface="Montserrat"/>
            </a:endParaRPr>
          </a:p>
        </p:txBody>
      </p:sp>
      <p:sp>
        <p:nvSpPr>
          <p:cNvPr id="113" name="TextBox 6"/>
          <p:cNvSpPr/>
          <p:nvPr/>
        </p:nvSpPr>
        <p:spPr>
          <a:xfrm>
            <a:off x="1028880" y="108576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LE MANIFESTE AGILE</a:t>
            </a:r>
            <a:endParaRPr b="0" lang="en-US" sz="6190" spc="-1" strike="noStrike">
              <a:solidFill>
                <a:srgbClr val="000000"/>
              </a:solidFill>
              <a:latin typeface="Montserrat"/>
            </a:endParaRPr>
          </a:p>
        </p:txBody>
      </p:sp>
      <p:sp>
        <p:nvSpPr>
          <p:cNvPr id="114" name="TextBox 7"/>
          <p:cNvSpPr/>
          <p:nvPr/>
        </p:nvSpPr>
        <p:spPr>
          <a:xfrm>
            <a:off x="694440" y="2639520"/>
            <a:ext cx="11107440" cy="48780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1800" spc="26" strike="noStrike">
                <a:solidFill>
                  <a:srgbClr val="3e484f"/>
                </a:solidFill>
                <a:latin typeface="Montserrat Classic Italics"/>
                <a:ea typeface="DejaVu Sans"/>
              </a:rPr>
              <a:t>Le manifeste agile </a:t>
            </a:r>
            <a:r>
              <a:rPr b="0" lang="en-US" sz="1800" spc="26" strike="noStrike" u="sng">
                <a:solidFill>
                  <a:srgbClr val="3e484f"/>
                </a:solidFill>
                <a:uFillTx/>
                <a:latin typeface="Montserrat Classic Italics"/>
                <a:ea typeface="DejaVu Sans"/>
              </a:rPr>
              <a:t>agilemanifesto.org</a:t>
            </a:r>
            <a:r>
              <a:rPr b="0" lang="en-US" sz="1800" spc="26" strike="noStrike">
                <a:solidFill>
                  <a:srgbClr val="3e484f"/>
                </a:solidFill>
                <a:latin typeface="Montserrat Classic Italics"/>
                <a:ea typeface="DejaVu Sans"/>
              </a:rPr>
              <a:t> décrit les préceptes de l'agilité :</a:t>
            </a:r>
            <a:endParaRPr b="0" lang="en-US" sz="1800" spc="-1" strike="noStrike">
              <a:solidFill>
                <a:srgbClr val="000000"/>
              </a:solidFill>
              <a:latin typeface="Montserrat"/>
            </a:endParaRPr>
          </a:p>
        </p:txBody>
      </p:sp>
      <p:sp>
        <p:nvSpPr>
          <p:cNvPr id="115" name="TextBox 8"/>
          <p:cNvSpPr/>
          <p:nvPr/>
        </p:nvSpPr>
        <p:spPr>
          <a:xfrm>
            <a:off x="11657160" y="9025200"/>
            <a:ext cx="6715080" cy="487800"/>
          </a:xfrm>
          <a:prstGeom prst="rect">
            <a:avLst/>
          </a:prstGeom>
          <a:noFill/>
          <a:ln w="0">
            <a:noFill/>
          </a:ln>
        </p:spPr>
        <p:style>
          <a:lnRef idx="0"/>
          <a:fillRef idx="0"/>
          <a:effectRef idx="0"/>
          <a:fontRef idx="minor"/>
        </p:style>
        <p:txBody>
          <a:bodyPr lIns="0" rIns="0" tIns="0" bIns="0" anchor="t">
            <a:spAutoFit/>
          </a:bodyPr>
          <a:p>
            <a:pPr algn="ctr">
              <a:lnSpc>
                <a:spcPts val="1281"/>
              </a:lnSpc>
              <a:tabLst>
                <a:tab algn="l" pos="0"/>
              </a:tabLst>
            </a:pPr>
            <a:r>
              <a:rPr b="0" lang="en-US" sz="800" spc="-1" strike="noStrike">
                <a:solidFill>
                  <a:srgbClr val="3e484f"/>
                </a:solidFill>
                <a:latin typeface="Montserrat Light Italics"/>
                <a:ea typeface="DejaVu Sans"/>
              </a:rPr>
              <a:t>© 2001, the above authors</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this declaration may be freely copied in any form,</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but only in its entirety through this notice.</a:t>
            </a:r>
            <a:endParaRPr b="0" lang="en-US" sz="800" spc="-1" strike="noStrike">
              <a:solidFill>
                <a:srgbClr val="000000"/>
              </a:solidFill>
              <a:latin typeface="Montserrat"/>
            </a:endParaRPr>
          </a:p>
        </p:txBody>
      </p:sp>
      <p:sp>
        <p:nvSpPr>
          <p:cNvPr id="116" name="TextBox 9"/>
          <p:cNvSpPr/>
          <p:nvPr/>
        </p:nvSpPr>
        <p:spPr>
          <a:xfrm>
            <a:off x="13083480" y="7872120"/>
            <a:ext cx="1042920" cy="976680"/>
          </a:xfrm>
          <a:prstGeom prst="rect">
            <a:avLst/>
          </a:prstGeom>
          <a:noFill/>
          <a:ln w="0">
            <a:noFill/>
          </a:ln>
        </p:spPr>
        <p:style>
          <a:lnRef idx="0"/>
          <a:fillRef idx="0"/>
          <a:effectRef idx="0"/>
          <a:fontRef idx="minor"/>
        </p:style>
        <p:txBody>
          <a:bodyPr lIns="0" rIns="0" tIns="0" bIns="0" anchor="t">
            <a:spAutoFit/>
          </a:bodyPr>
          <a:p>
            <a:pPr algn="ctr">
              <a:lnSpc>
                <a:spcPts val="1281"/>
              </a:lnSpc>
              <a:tabLst>
                <a:tab algn="l" pos="0"/>
              </a:tabLst>
            </a:pPr>
            <a:r>
              <a:rPr b="0" lang="en-US" sz="800" spc="-1" strike="noStrike">
                <a:solidFill>
                  <a:srgbClr val="3e484f"/>
                </a:solidFill>
                <a:latin typeface="Montserrat Light Italics"/>
                <a:ea typeface="DejaVu Sans"/>
              </a:rPr>
              <a:t>Kent Beck</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Mike Beedle</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Arie van Bennekum</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Alistair Cockburn</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Ward Cunningham</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Martin Fowler</a:t>
            </a:r>
            <a:endParaRPr b="0" lang="en-US" sz="800" spc="-1" strike="noStrike">
              <a:solidFill>
                <a:srgbClr val="000000"/>
              </a:solidFill>
              <a:latin typeface="Montserrat"/>
            </a:endParaRPr>
          </a:p>
        </p:txBody>
      </p:sp>
      <p:sp>
        <p:nvSpPr>
          <p:cNvPr id="117" name="TextBox 10"/>
          <p:cNvSpPr/>
          <p:nvPr/>
        </p:nvSpPr>
        <p:spPr>
          <a:xfrm>
            <a:off x="14581080" y="7840440"/>
            <a:ext cx="866880" cy="976680"/>
          </a:xfrm>
          <a:prstGeom prst="rect">
            <a:avLst/>
          </a:prstGeom>
          <a:noFill/>
          <a:ln w="0">
            <a:noFill/>
          </a:ln>
        </p:spPr>
        <p:style>
          <a:lnRef idx="0"/>
          <a:fillRef idx="0"/>
          <a:effectRef idx="0"/>
          <a:fontRef idx="minor"/>
        </p:style>
        <p:txBody>
          <a:bodyPr lIns="0" rIns="0" tIns="0" bIns="0" anchor="t">
            <a:spAutoFit/>
          </a:bodyPr>
          <a:p>
            <a:pPr algn="ctr">
              <a:lnSpc>
                <a:spcPts val="1281"/>
              </a:lnSpc>
              <a:tabLst>
                <a:tab algn="l" pos="0"/>
              </a:tabLst>
            </a:pPr>
            <a:r>
              <a:rPr b="0" lang="en-US" sz="800" spc="-1" strike="noStrike">
                <a:solidFill>
                  <a:srgbClr val="3e484f"/>
                </a:solidFill>
                <a:latin typeface="Montserrat Light Italics"/>
                <a:ea typeface="DejaVu Sans"/>
              </a:rPr>
              <a:t>James Grenning</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Jim Highsmith</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Andrew Hunt</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Ron Jeffries</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Jon Kern</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Brian Marick</a:t>
            </a:r>
            <a:endParaRPr b="0" lang="en-US" sz="800" spc="-1" strike="noStrike">
              <a:solidFill>
                <a:srgbClr val="000000"/>
              </a:solidFill>
              <a:latin typeface="Montserrat"/>
            </a:endParaRPr>
          </a:p>
        </p:txBody>
      </p:sp>
      <p:sp>
        <p:nvSpPr>
          <p:cNvPr id="118" name="TextBox 11"/>
          <p:cNvSpPr/>
          <p:nvPr/>
        </p:nvSpPr>
        <p:spPr>
          <a:xfrm>
            <a:off x="15890040" y="7872120"/>
            <a:ext cx="861120" cy="813960"/>
          </a:xfrm>
          <a:prstGeom prst="rect">
            <a:avLst/>
          </a:prstGeom>
          <a:noFill/>
          <a:ln w="0">
            <a:noFill/>
          </a:ln>
        </p:spPr>
        <p:style>
          <a:lnRef idx="0"/>
          <a:fillRef idx="0"/>
          <a:effectRef idx="0"/>
          <a:fontRef idx="minor"/>
        </p:style>
        <p:txBody>
          <a:bodyPr lIns="0" rIns="0" tIns="0" bIns="0" anchor="t">
            <a:spAutoFit/>
          </a:bodyPr>
          <a:p>
            <a:pPr algn="ctr">
              <a:lnSpc>
                <a:spcPts val="1281"/>
              </a:lnSpc>
              <a:tabLst>
                <a:tab algn="l" pos="0"/>
              </a:tabLst>
            </a:pPr>
            <a:r>
              <a:rPr b="0" lang="en-US" sz="800" spc="-1" strike="noStrike">
                <a:solidFill>
                  <a:srgbClr val="3e484f"/>
                </a:solidFill>
                <a:latin typeface="Montserrat Light Italics"/>
                <a:ea typeface="DejaVu Sans"/>
              </a:rPr>
              <a:t>Robert C. Martin</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Steve Mellor</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Ken Schwaber</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Jeff Sutherland</a:t>
            </a:r>
            <a:endParaRPr b="0" lang="en-US" sz="800" spc="-1" strike="noStrike">
              <a:solidFill>
                <a:srgbClr val="000000"/>
              </a:solidFill>
              <a:latin typeface="Montserrat"/>
            </a:endParaRPr>
          </a:p>
          <a:p>
            <a:pPr algn="ctr">
              <a:lnSpc>
                <a:spcPts val="1281"/>
              </a:lnSpc>
              <a:tabLst>
                <a:tab algn="l" pos="0"/>
              </a:tabLst>
            </a:pPr>
            <a:r>
              <a:rPr b="0" lang="en-US" sz="800" spc="-1" strike="noStrike">
                <a:solidFill>
                  <a:srgbClr val="3e484f"/>
                </a:solidFill>
                <a:latin typeface="Montserrat Light Italics"/>
                <a:ea typeface="DejaVu Sans"/>
              </a:rPr>
              <a:t>Dave Thomas</a:t>
            </a:r>
            <a:endParaRPr b="0" lang="en-US" sz="800" spc="-1" strike="noStrike">
              <a:solidFill>
                <a:srgbClr val="000000"/>
              </a:solidFill>
              <a:latin typeface="Montserrat"/>
            </a:endParaRPr>
          </a:p>
        </p:txBody>
      </p:sp>
      <p:sp>
        <p:nvSpPr>
          <p:cNvPr id="119" name="TextBox 12"/>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20" name="TextBox 13"/>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L'AGILITÉ</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435f"/>
        </a:solidFill>
      </p:bgPr>
    </p:bg>
    <p:spTree>
      <p:nvGrpSpPr>
        <p:cNvPr id="1" name=""/>
        <p:cNvGrpSpPr/>
        <p:nvPr/>
      </p:nvGrpSpPr>
      <p:grpSpPr>
        <a:xfrm>
          <a:off x="0" y="0"/>
          <a:ext cx="0" cy="0"/>
          <a:chOff x="0" y="0"/>
          <a:chExt cx="0" cy="0"/>
        </a:xfrm>
      </p:grpSpPr>
      <p:sp>
        <p:nvSpPr>
          <p:cNvPr id="375" name="PlaceHolder 1"/>
          <p:cNvSpPr>
            <a:spLocks noGrp="1"/>
          </p:cNvSpPr>
          <p:nvPr>
            <p:ph type="subTitle"/>
          </p:nvPr>
        </p:nvSpPr>
        <p:spPr>
          <a:xfrm>
            <a:off x="914400" y="410400"/>
            <a:ext cx="16457040" cy="7961040"/>
          </a:xfrm>
          <a:prstGeom prst="rect">
            <a:avLst/>
          </a:prstGeom>
          <a:noFill/>
          <a:ln w="0">
            <a:noFill/>
          </a:ln>
        </p:spPr>
        <p:txBody>
          <a:bodyPr lIns="0" rIns="0" tIns="0" bIns="0" anchor="ctr">
            <a:noAutofit/>
          </a:bodyPr>
          <a:p>
            <a:pPr algn="ctr">
              <a:lnSpc>
                <a:spcPct val="100000"/>
              </a:lnSpc>
            </a:pPr>
            <a:r>
              <a:rPr b="0" lang="en-US" sz="6600" spc="-1" strike="noStrike">
                <a:solidFill>
                  <a:srgbClr val="ffffff"/>
                </a:solidFill>
                <a:latin typeface="Open Sans"/>
              </a:rPr>
              <a:t>Comment passer à l’échelle ?</a:t>
            </a:r>
            <a:endParaRPr b="0" lang="en-US" sz="66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76" name="AutoShape 9"/>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 Sans"/>
              <a:ea typeface="DejaVu Sans"/>
            </a:endParaRPr>
          </a:p>
        </p:txBody>
      </p:sp>
      <p:sp>
        <p:nvSpPr>
          <p:cNvPr id="377" name="TextBox 24"/>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3e484f"/>
                </a:solidFill>
                <a:latin typeface="Montserrat Classic Bold"/>
                <a:ea typeface="DejaVu Sans"/>
              </a:rPr>
              <a:t>Passer à l’échelle</a:t>
            </a:r>
            <a:endParaRPr b="0" lang="en-US" sz="6190" spc="-1" strike="noStrike">
              <a:solidFill>
                <a:srgbClr val="000000"/>
              </a:solidFill>
              <a:latin typeface="Montserrat"/>
            </a:endParaRPr>
          </a:p>
        </p:txBody>
      </p:sp>
      <p:sp>
        <p:nvSpPr>
          <p:cNvPr id="378" name="TextBox 31"/>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379" name="TextBox 32"/>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SCRUM</a:t>
            </a:r>
            <a:endParaRPr b="0" lang="en-US" sz="1000" spc="-1" strike="noStrike">
              <a:solidFill>
                <a:srgbClr val="000000"/>
              </a:solidFill>
              <a:latin typeface="Montserrat"/>
            </a:endParaRPr>
          </a:p>
        </p:txBody>
      </p:sp>
      <p:sp>
        <p:nvSpPr>
          <p:cNvPr id="380" name="TextBox 33"/>
          <p:cNvSpPr/>
          <p:nvPr/>
        </p:nvSpPr>
        <p:spPr>
          <a:xfrm>
            <a:off x="-717480" y="2971800"/>
            <a:ext cx="16289640" cy="1278360"/>
          </a:xfrm>
          <a:prstGeom prst="rect">
            <a:avLst/>
          </a:prstGeom>
          <a:noFill/>
          <a:ln w="0">
            <a:noFill/>
          </a:ln>
        </p:spPr>
        <p:style>
          <a:lnRef idx="0"/>
          <a:fillRef idx="0"/>
          <a:effectRef idx="0"/>
          <a:fontRef idx="minor"/>
        </p:style>
        <p:txBody>
          <a:bodyPr wrap="none" lIns="0" rIns="0" tIns="0" bIns="0" anchor="t">
            <a:spAutoFit/>
          </a:bodyPr>
          <a:p>
            <a:endParaRPr b="0" lang="en-US" sz="2100" spc="21" strike="noStrike">
              <a:solidFill>
                <a:srgbClr val="000000"/>
              </a:solidFill>
              <a:latin typeface="Montserrat Classic Italics"/>
              <a:ea typeface="DejaVu Sans"/>
            </a:endParaRPr>
          </a:p>
        </p:txBody>
      </p:sp>
      <p:sp>
        <p:nvSpPr>
          <p:cNvPr id="381" name=""/>
          <p:cNvSpPr/>
          <p:nvPr/>
        </p:nvSpPr>
        <p:spPr>
          <a:xfrm>
            <a:off x="1143000" y="2514600"/>
            <a:ext cx="16000200" cy="941760"/>
          </a:xfrm>
          <a:prstGeom prst="rect">
            <a:avLst/>
          </a:prstGeom>
          <a:noFill/>
          <a:ln w="0">
            <a:noFill/>
          </a:ln>
        </p:spPr>
        <p:style>
          <a:lnRef idx="0"/>
          <a:fillRef idx="0"/>
          <a:effectRef idx="0"/>
          <a:fontRef idx="minor"/>
        </p:style>
        <p:txBody>
          <a:bodyPr lIns="90000" rIns="90000" tIns="45000" bIns="45000" anchor="t">
            <a:noAutofit/>
          </a:bodyPr>
          <a:p>
            <a:pPr>
              <a:lnSpc>
                <a:spcPts val="3359"/>
              </a:lnSpc>
            </a:pPr>
            <a:r>
              <a:rPr b="0" lang="en-US" sz="2100" spc="21" strike="noStrike">
                <a:solidFill>
                  <a:srgbClr val="000000"/>
                </a:solidFill>
                <a:latin typeface="Montserrat Classic Italics"/>
                <a:ea typeface="DejaVu Sans"/>
              </a:rPr>
              <a:t>Scrum of Scrum : délégations de 2-3 personnes se synchronisant</a:t>
            </a:r>
            <a:endParaRPr b="0" lang="en-US" sz="2100" spc="-1" strike="noStrike">
              <a:solidFill>
                <a:srgbClr val="000000"/>
              </a:solidFill>
              <a:latin typeface="Montserrat"/>
            </a:endParaRPr>
          </a:p>
          <a:p>
            <a:pPr lvl="1" marL="432000" indent="-216000">
              <a:lnSpc>
                <a:spcPts val="3359"/>
              </a:lnSpc>
              <a:buClr>
                <a:srgbClr val="000000"/>
              </a:buClr>
              <a:buSzPct val="45000"/>
              <a:buFont typeface="Symbol" charset="2"/>
              <a:buChar char=""/>
            </a:pPr>
            <a:r>
              <a:rPr b="0" lang="en-US" sz="2100" spc="21" strike="noStrike">
                <a:solidFill>
                  <a:srgbClr val="000000"/>
                </a:solidFill>
                <a:latin typeface="Montserrat Classic Italics"/>
                <a:ea typeface="DejaVu Sans"/>
              </a:rPr>
              <a:t>très léger</a:t>
            </a:r>
            <a:endParaRPr b="0" lang="en-US" sz="2100" spc="-1" strike="noStrike">
              <a:solidFill>
                <a:srgbClr val="000000"/>
              </a:solidFill>
              <a:latin typeface="Montserrat"/>
            </a:endParaRPr>
          </a:p>
          <a:p>
            <a:pPr lvl="1" marL="432000" indent="-216000">
              <a:lnSpc>
                <a:spcPts val="3359"/>
              </a:lnSpc>
              <a:buClr>
                <a:srgbClr val="000000"/>
              </a:buClr>
              <a:buSzPct val="45000"/>
              <a:buFont typeface="Symbol" charset="2"/>
              <a:buChar char=""/>
            </a:pPr>
            <a:r>
              <a:rPr b="0" lang="en-US" sz="2100" spc="21" strike="noStrike">
                <a:solidFill>
                  <a:srgbClr val="000000"/>
                </a:solidFill>
                <a:latin typeface="Montserrat Classic Italics"/>
                <a:ea typeface="DejaVu Sans"/>
              </a:rPr>
              <a:t>uniquement des points de synchronisation</a:t>
            </a:r>
            <a:endParaRPr b="0" lang="en-US" sz="2100" spc="-1" strike="noStrike">
              <a:solidFill>
                <a:srgbClr val="000000"/>
              </a:solidFill>
              <a:latin typeface="Montserrat"/>
            </a:endParaRPr>
          </a:p>
          <a:p>
            <a:pPr lvl="1" marL="432000" indent="-216000">
              <a:lnSpc>
                <a:spcPts val="3359"/>
              </a:lnSpc>
              <a:buClr>
                <a:srgbClr val="000000"/>
              </a:buClr>
              <a:buSzPct val="45000"/>
              <a:buFont typeface="Symbol" charset="2"/>
              <a:buChar char=""/>
            </a:pPr>
            <a:r>
              <a:rPr b="0" lang="en-US" sz="2100" spc="21" strike="noStrike">
                <a:solidFill>
                  <a:srgbClr val="000000"/>
                </a:solidFill>
                <a:latin typeface="Montserrat Classic Italics"/>
                <a:ea typeface="DejaVu Sans"/>
              </a:rPr>
              <a:t>à adapter au projet courant</a:t>
            </a:r>
            <a:endParaRPr b="0" lang="en-US" sz="2100" spc="-1" strike="noStrike">
              <a:solidFill>
                <a:srgbClr val="000000"/>
              </a:solidFill>
              <a:latin typeface="Montserrat"/>
            </a:endParaRPr>
          </a:p>
          <a:p>
            <a:pPr lvl="1" marL="432000" indent="-216000">
              <a:lnSpc>
                <a:spcPts val="3359"/>
              </a:lnSpc>
              <a:buClr>
                <a:srgbClr val="000000"/>
              </a:buClr>
              <a:buSzPct val="45000"/>
              <a:buFont typeface="Symbol" charset="2"/>
              <a:buChar char=""/>
            </a:pPr>
            <a:r>
              <a:rPr b="0" lang="en-US" sz="2100" spc="21" strike="noStrike">
                <a:solidFill>
                  <a:srgbClr val="000000"/>
                </a:solidFill>
                <a:latin typeface="Montserrat Classic Italics"/>
                <a:ea typeface="DejaVu Sans"/>
                <a:hlinkClick r:id="rId1"/>
              </a:rPr>
              <a:t>https://www.atlassian.com/fr/agile/scrum/scrum-of-scrums</a:t>
            </a:r>
            <a:endParaRPr b="0" lang="en-US" sz="2100" spc="-1" strike="noStrike">
              <a:solidFill>
                <a:srgbClr val="000000"/>
              </a:solidFill>
              <a:latin typeface="Montserrat"/>
            </a:endParaRPr>
          </a:p>
        </p:txBody>
      </p:sp>
      <p:sp>
        <p:nvSpPr>
          <p:cNvPr id="382" name=""/>
          <p:cNvSpPr/>
          <p:nvPr/>
        </p:nvSpPr>
        <p:spPr>
          <a:xfrm>
            <a:off x="6180120" y="5416200"/>
            <a:ext cx="10585080" cy="1177200"/>
          </a:xfrm>
          <a:prstGeom prst="rect">
            <a:avLst/>
          </a:prstGeom>
          <a:noFill/>
          <a:ln w="0">
            <a:noFill/>
          </a:ln>
        </p:spPr>
        <p:style>
          <a:lnRef idx="0"/>
          <a:fillRef idx="0"/>
          <a:effectRef idx="0"/>
          <a:fontRef idx="minor"/>
        </p:style>
        <p:txBody>
          <a:bodyPr lIns="90000" rIns="90000" tIns="45000" bIns="45000" anchor="t">
            <a:noAutofit/>
          </a:bodyPr>
          <a:p>
            <a:pPr>
              <a:lnSpc>
                <a:spcPts val="3359"/>
              </a:lnSpc>
            </a:pPr>
            <a:r>
              <a:rPr b="0" lang="en-US" sz="2100" spc="21" strike="noStrike">
                <a:solidFill>
                  <a:srgbClr val="000000"/>
                </a:solidFill>
                <a:latin typeface="Montserrat Classic Italics"/>
                <a:ea typeface="DejaVu Sans"/>
              </a:rPr>
              <a:t>LeSS</a:t>
            </a:r>
            <a:endParaRPr b="0" lang="en-US" sz="2100" spc="-1" strike="noStrike">
              <a:solidFill>
                <a:srgbClr val="000000"/>
              </a:solidFill>
              <a:latin typeface="Montserrat"/>
            </a:endParaRPr>
          </a:p>
          <a:p>
            <a:pPr marL="216000" indent="-216000">
              <a:lnSpc>
                <a:spcPts val="3359"/>
              </a:lnSpc>
              <a:buClr>
                <a:srgbClr val="000000"/>
              </a:buClr>
              <a:buFont typeface="Symbol" charset="2"/>
              <a:buChar char=""/>
            </a:pPr>
            <a:r>
              <a:rPr b="0" lang="en-US" sz="2100" spc="21" strike="noStrike">
                <a:solidFill>
                  <a:srgbClr val="000000"/>
                </a:solidFill>
                <a:latin typeface="Montserrat Classic Italics"/>
                <a:ea typeface="DejaVu Sans"/>
              </a:rPr>
              <a:t>Produit global : plannification et revues générales</a:t>
            </a:r>
            <a:endParaRPr b="0" lang="en-US" sz="2100" spc="-1" strike="noStrike">
              <a:solidFill>
                <a:srgbClr val="000000"/>
              </a:solidFill>
              <a:latin typeface="Montserrat"/>
            </a:endParaRPr>
          </a:p>
          <a:p>
            <a:pPr marL="216000" indent="-216000">
              <a:lnSpc>
                <a:spcPts val="3359"/>
              </a:lnSpc>
              <a:buClr>
                <a:srgbClr val="000000"/>
              </a:buClr>
              <a:buFont typeface="Symbol" charset="2"/>
              <a:buChar char=""/>
            </a:pPr>
            <a:r>
              <a:rPr b="0" lang="en-US" sz="2100" spc="21" strike="noStrike">
                <a:solidFill>
                  <a:srgbClr val="000000"/>
                </a:solidFill>
                <a:latin typeface="Montserrat Classic Italics"/>
                <a:ea typeface="DejaVu Sans"/>
              </a:rPr>
              <a:t>Puis : plannification et revues refaites par équipe pour sous-projets</a:t>
            </a:r>
            <a:endParaRPr b="0" lang="en-US" sz="2100" spc="-1" strike="noStrike">
              <a:solidFill>
                <a:srgbClr val="000000"/>
              </a:solidFill>
              <a:latin typeface="Montserrat"/>
            </a:endParaRPr>
          </a:p>
          <a:p>
            <a:pPr marL="216000" indent="-216000">
              <a:lnSpc>
                <a:spcPts val="3359"/>
              </a:lnSpc>
              <a:buClr>
                <a:srgbClr val="000000"/>
              </a:buClr>
              <a:buFont typeface="Symbol" charset="2"/>
              <a:buChar char=""/>
            </a:pPr>
            <a:r>
              <a:rPr b="0" lang="en-US" sz="2100" spc="21" strike="noStrike">
                <a:solidFill>
                  <a:srgbClr val="000000"/>
                </a:solidFill>
                <a:latin typeface="Montserrat Classic Italics"/>
                <a:ea typeface="DejaVu Sans"/>
              </a:rPr>
              <a:t>Plus lourd</a:t>
            </a:r>
            <a:endParaRPr b="0" lang="en-US" sz="2100" spc="-1" strike="noStrike">
              <a:solidFill>
                <a:srgbClr val="000000"/>
              </a:solidFill>
              <a:latin typeface="Montserrat"/>
            </a:endParaRPr>
          </a:p>
          <a:p>
            <a:pPr>
              <a:lnSpc>
                <a:spcPts val="3359"/>
              </a:lnSpc>
            </a:pPr>
            <a:endParaRPr b="0" lang="en-US" sz="2100" spc="-1" strike="noStrike">
              <a:solidFill>
                <a:srgbClr val="000000"/>
              </a:solidFill>
              <a:latin typeface="Montserrat"/>
            </a:endParaRPr>
          </a:p>
        </p:txBody>
      </p:sp>
      <p:sp>
        <p:nvSpPr>
          <p:cNvPr id="383" name=""/>
          <p:cNvSpPr/>
          <p:nvPr/>
        </p:nvSpPr>
        <p:spPr>
          <a:xfrm>
            <a:off x="843120" y="8385480"/>
            <a:ext cx="13328280" cy="1177200"/>
          </a:xfrm>
          <a:prstGeom prst="rect">
            <a:avLst/>
          </a:prstGeom>
          <a:noFill/>
          <a:ln w="0">
            <a:noFill/>
          </a:ln>
        </p:spPr>
        <p:style>
          <a:lnRef idx="0"/>
          <a:fillRef idx="0"/>
          <a:effectRef idx="0"/>
          <a:fontRef idx="minor"/>
        </p:style>
        <p:txBody>
          <a:bodyPr lIns="90000" rIns="90000" tIns="45000" bIns="45000" anchor="t">
            <a:noAutofit/>
          </a:bodyPr>
          <a:p>
            <a:pPr>
              <a:lnSpc>
                <a:spcPts val="3359"/>
              </a:lnSpc>
            </a:pPr>
            <a:r>
              <a:rPr b="0" lang="en-US" sz="2100" spc="21" strike="noStrike">
                <a:solidFill>
                  <a:srgbClr val="000000"/>
                </a:solidFill>
                <a:latin typeface="Montserrat Classic Italics"/>
                <a:ea typeface="DejaVu Sans"/>
              </a:rPr>
              <a:t>D'autres méthodologies existent : scrum@scale, …</a:t>
            </a:r>
            <a:endParaRPr b="0" lang="en-US" sz="21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435f"/>
        </a:solidFill>
      </p:bgPr>
    </p:bg>
    <p:spTree>
      <p:nvGrpSpPr>
        <p:cNvPr id="1" name=""/>
        <p:cNvGrpSpPr/>
        <p:nvPr/>
      </p:nvGrpSpPr>
      <p:grpSpPr>
        <a:xfrm>
          <a:off x="0" y="0"/>
          <a:ext cx="0" cy="0"/>
          <a:chOff x="0" y="0"/>
          <a:chExt cx="0" cy="0"/>
        </a:xfrm>
      </p:grpSpPr>
      <p:sp>
        <p:nvSpPr>
          <p:cNvPr id="384" name="TextBox 38"/>
          <p:cNvSpPr/>
          <p:nvPr/>
        </p:nvSpPr>
        <p:spPr>
          <a:xfrm>
            <a:off x="995400" y="941040"/>
            <a:ext cx="1597140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190" spc="287" strike="noStrike">
                <a:solidFill>
                  <a:srgbClr val="ffffff"/>
                </a:solidFill>
                <a:latin typeface="Montserrat Classic Bold"/>
                <a:ea typeface="DejaVu Sans"/>
              </a:rPr>
              <a:t>Liens</a:t>
            </a:r>
            <a:endParaRPr b="0" lang="en-US" sz="6190" spc="-1" strike="noStrike">
              <a:solidFill>
                <a:srgbClr val="ffffff"/>
              </a:solidFill>
              <a:latin typeface="Montserrat"/>
            </a:endParaRPr>
          </a:p>
        </p:txBody>
      </p:sp>
      <p:sp>
        <p:nvSpPr>
          <p:cNvPr id="385" name=""/>
          <p:cNvSpPr/>
          <p:nvPr/>
        </p:nvSpPr>
        <p:spPr>
          <a:xfrm>
            <a:off x="1143000" y="3130200"/>
            <a:ext cx="16000200" cy="941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ts val="3359"/>
              </a:lnSpc>
              <a:buClr>
                <a:srgbClr val="000000"/>
              </a:buClr>
              <a:buFont typeface="Wingdings" charset="2"/>
              <a:buChar char=""/>
            </a:pPr>
            <a:r>
              <a:rPr b="0" lang="en-US" sz="2100" spc="21" strike="noStrike">
                <a:solidFill>
                  <a:srgbClr val="ffffff"/>
                </a:solidFill>
                <a:latin typeface="Montserrat Classic Italics"/>
                <a:ea typeface="DejaVu Sans"/>
              </a:rPr>
              <a:t> </a:t>
            </a:r>
            <a:r>
              <a:rPr b="0" lang="en-US" sz="2100" spc="21" strike="noStrike">
                <a:solidFill>
                  <a:srgbClr val="ffffff"/>
                </a:solidFill>
                <a:latin typeface="Montserrat Classic Italics"/>
                <a:ea typeface="DejaVu Sans"/>
                <a:hlinkClick r:id="rId1"/>
              </a:rPr>
              <a:t>https://www.uv.es/nemiche/cursos/Scrum.pdf</a:t>
            </a:r>
            <a:r>
              <a:rPr b="0" lang="en-US" sz="2100" spc="21" strike="noStrike">
                <a:solidFill>
                  <a:srgbClr val="ffffff"/>
                </a:solidFill>
                <a:latin typeface="Montserrat Classic Italics"/>
                <a:ea typeface="DejaVu Sans"/>
              </a:rPr>
              <a:t> : cours Scrum sous licence CC-BY</a:t>
            </a:r>
            <a:endParaRPr b="0" lang="en-US" sz="2100" spc="-1" strike="noStrike">
              <a:solidFill>
                <a:srgbClr val="ffffff"/>
              </a:solidFill>
              <a:latin typeface="Montserra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eee"/>
        </a:solidFill>
      </p:bgPr>
    </p:bg>
    <p:spTree>
      <p:nvGrpSpPr>
        <p:cNvPr id="1" name=""/>
        <p:cNvGrpSpPr/>
        <p:nvPr/>
      </p:nvGrpSpPr>
      <p:grpSpPr>
        <a:xfrm>
          <a:off x="0" y="0"/>
          <a:ext cx="0" cy="0"/>
          <a:chOff x="0" y="0"/>
          <a:chExt cx="0" cy="0"/>
        </a:xfrm>
      </p:grpSpPr>
      <p:sp>
        <p:nvSpPr>
          <p:cNvPr id="121" name="AutoShape 2"/>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22" name="Picture 3" descr=""/>
          <p:cNvPicPr/>
          <p:nvPr/>
        </p:nvPicPr>
        <p:blipFill>
          <a:blip r:embed="rId1"/>
          <a:stretch/>
        </p:blipFill>
        <p:spPr>
          <a:xfrm>
            <a:off x="623520" y="4994640"/>
            <a:ext cx="8151120" cy="4074120"/>
          </a:xfrm>
          <a:prstGeom prst="rect">
            <a:avLst/>
          </a:prstGeom>
          <a:ln w="0">
            <a:noFill/>
          </a:ln>
        </p:spPr>
      </p:pic>
      <p:pic>
        <p:nvPicPr>
          <p:cNvPr id="123" name="Picture 4" descr=""/>
          <p:cNvPicPr/>
          <p:nvPr/>
        </p:nvPicPr>
        <p:blipFill>
          <a:blip r:embed="rId2"/>
          <a:stretch/>
        </p:blipFill>
        <p:spPr>
          <a:xfrm>
            <a:off x="9279720" y="5070240"/>
            <a:ext cx="8199000" cy="4091760"/>
          </a:xfrm>
          <a:prstGeom prst="rect">
            <a:avLst/>
          </a:prstGeom>
          <a:ln w="0">
            <a:noFill/>
          </a:ln>
        </p:spPr>
      </p:pic>
      <p:sp>
        <p:nvSpPr>
          <p:cNvPr id="124" name="TextBox 5"/>
          <p:cNvSpPr/>
          <p:nvPr/>
        </p:nvSpPr>
        <p:spPr>
          <a:xfrm>
            <a:off x="1028880" y="608400"/>
            <a:ext cx="16227720" cy="2317320"/>
          </a:xfrm>
          <a:prstGeom prst="rect">
            <a:avLst/>
          </a:prstGeom>
          <a:noFill/>
          <a:ln w="0">
            <a:noFill/>
          </a:ln>
        </p:spPr>
        <p:style>
          <a:lnRef idx="0"/>
          <a:fillRef idx="0"/>
          <a:effectRef idx="0"/>
          <a:fontRef idx="minor"/>
        </p:style>
        <p:txBody>
          <a:bodyPr lIns="0" rIns="0" tIns="0" bIns="0" anchor="t">
            <a:spAutoFit/>
          </a:bodyPr>
          <a:p>
            <a:pPr>
              <a:lnSpc>
                <a:spcPts val="6083"/>
              </a:lnSpc>
            </a:pPr>
            <a:r>
              <a:rPr b="0" lang="en-US" sz="5480" spc="253" strike="noStrike">
                <a:solidFill>
                  <a:srgbClr val="3e484f"/>
                </a:solidFill>
                <a:latin typeface="Montserrat Classic Bold"/>
                <a:ea typeface="DejaVu Sans"/>
              </a:rPr>
              <a:t>LES MÉTHODOLOGIES TRADITIONNELLES :</a:t>
            </a:r>
            <a:endParaRPr b="0" lang="en-US" sz="5480" spc="-1" strike="noStrike">
              <a:solidFill>
                <a:srgbClr val="000000"/>
              </a:solidFill>
              <a:latin typeface="Montserrat"/>
            </a:endParaRPr>
          </a:p>
          <a:p>
            <a:pPr>
              <a:lnSpc>
                <a:spcPts val="6083"/>
              </a:lnSpc>
            </a:pPr>
            <a:r>
              <a:rPr b="0" lang="en-US" sz="5480" spc="253" strike="noStrike">
                <a:solidFill>
                  <a:srgbClr val="3e484f"/>
                </a:solidFill>
                <a:latin typeface="Montserrat Classic Bold"/>
                <a:ea typeface="DejaVu Sans"/>
              </a:rPr>
              <a:t>MODÈLE EN CASCADE, CYCLE EN V</a:t>
            </a:r>
            <a:endParaRPr b="0" lang="en-US" sz="5480" spc="-1" strike="noStrike">
              <a:solidFill>
                <a:srgbClr val="000000"/>
              </a:solidFill>
              <a:latin typeface="Montserrat"/>
            </a:endParaRPr>
          </a:p>
        </p:txBody>
      </p:sp>
      <p:sp>
        <p:nvSpPr>
          <p:cNvPr id="125" name="TextBox 6"/>
          <p:cNvSpPr/>
          <p:nvPr/>
        </p:nvSpPr>
        <p:spPr>
          <a:xfrm>
            <a:off x="1028880" y="3120480"/>
            <a:ext cx="1414440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Dans l'usage courant des méthodes de gestion de projet traditionnelles (modèle en cascade, cycle en V), le projet est entièrement spécifié au commencement et son développement effectué en une unique itération</a:t>
            </a:r>
            <a:endParaRPr b="0" lang="en-US" sz="2400" spc="-1" strike="noStrike">
              <a:solidFill>
                <a:srgbClr val="000000"/>
              </a:solidFill>
              <a:latin typeface="Montserrat"/>
            </a:endParaRPr>
          </a:p>
        </p:txBody>
      </p:sp>
      <p:sp>
        <p:nvSpPr>
          <p:cNvPr id="126" name="TextBox 7"/>
          <p:cNvSpPr/>
          <p:nvPr/>
        </p:nvSpPr>
        <p:spPr>
          <a:xfrm>
            <a:off x="1028880" y="9024120"/>
            <a:ext cx="6715080" cy="243360"/>
          </a:xfrm>
          <a:prstGeom prst="rect">
            <a:avLst/>
          </a:prstGeom>
          <a:noFill/>
          <a:ln w="0">
            <a:noFill/>
          </a:ln>
        </p:spPr>
        <p:style>
          <a:lnRef idx="0"/>
          <a:fillRef idx="0"/>
          <a:effectRef idx="0"/>
          <a:fontRef idx="minor"/>
        </p:style>
        <p:txBody>
          <a:bodyPr lIns="0" rIns="0" tIns="0" bIns="0" anchor="t">
            <a:spAutoFit/>
          </a:bodyPr>
          <a:p>
            <a:pPr algn="ctr">
              <a:lnSpc>
                <a:spcPts val="1919"/>
              </a:lnSpc>
              <a:tabLst>
                <a:tab algn="l" pos="0"/>
              </a:tabLst>
            </a:pPr>
            <a:r>
              <a:rPr b="0" lang="en-US" sz="1200" spc="1" strike="noStrike">
                <a:solidFill>
                  <a:srgbClr val="3e484f"/>
                </a:solidFill>
                <a:latin typeface="Montserrat Light Italics"/>
                <a:ea typeface="DejaVu Sans"/>
              </a:rPr>
              <a:t>Modèle en cascade (Wikipedia)</a:t>
            </a:r>
            <a:endParaRPr b="0" lang="en-US" sz="1200" spc="-1" strike="noStrike">
              <a:solidFill>
                <a:srgbClr val="000000"/>
              </a:solidFill>
              <a:latin typeface="Montserrat"/>
            </a:endParaRPr>
          </a:p>
        </p:txBody>
      </p:sp>
      <p:sp>
        <p:nvSpPr>
          <p:cNvPr id="127"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28"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L'AGILITÉ</a:t>
            </a:r>
            <a:endParaRPr b="0" lang="en-US" sz="1000" spc="-1" strike="noStrike">
              <a:solidFill>
                <a:srgbClr val="000000"/>
              </a:solidFill>
              <a:latin typeface="Montserrat"/>
            </a:endParaRPr>
          </a:p>
        </p:txBody>
      </p:sp>
      <p:sp>
        <p:nvSpPr>
          <p:cNvPr id="129" name="TextBox 10"/>
          <p:cNvSpPr/>
          <p:nvPr/>
        </p:nvSpPr>
        <p:spPr>
          <a:xfrm>
            <a:off x="10021680" y="9024120"/>
            <a:ext cx="6715080" cy="243360"/>
          </a:xfrm>
          <a:prstGeom prst="rect">
            <a:avLst/>
          </a:prstGeom>
          <a:noFill/>
          <a:ln w="0">
            <a:noFill/>
          </a:ln>
        </p:spPr>
        <p:style>
          <a:lnRef idx="0"/>
          <a:fillRef idx="0"/>
          <a:effectRef idx="0"/>
          <a:fontRef idx="minor"/>
        </p:style>
        <p:txBody>
          <a:bodyPr lIns="0" rIns="0" tIns="0" bIns="0" anchor="t">
            <a:spAutoFit/>
          </a:bodyPr>
          <a:p>
            <a:pPr algn="ctr">
              <a:lnSpc>
                <a:spcPts val="1919"/>
              </a:lnSpc>
              <a:tabLst>
                <a:tab algn="l" pos="0"/>
              </a:tabLst>
            </a:pPr>
            <a:r>
              <a:rPr b="0" lang="en-US" sz="1200" spc="1" strike="noStrike">
                <a:solidFill>
                  <a:srgbClr val="3e484f"/>
                </a:solidFill>
                <a:latin typeface="Montserrat Light Italics"/>
                <a:ea typeface="DejaVu Sans"/>
              </a:rPr>
              <a:t>Cycle en V (Wikipedia)</a:t>
            </a:r>
            <a:endParaRPr b="0" lang="en-US" sz="12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130" name="TextBox 2"/>
          <p:cNvSpPr/>
          <p:nvPr/>
        </p:nvSpPr>
        <p:spPr>
          <a:xfrm>
            <a:off x="1028880" y="6256440"/>
            <a:ext cx="12871080" cy="195156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6" strike="noStrike">
                <a:solidFill>
                  <a:srgbClr val="3e484f"/>
                </a:solidFill>
                <a:latin typeface="Montserrat Classic Italics"/>
                <a:ea typeface="DejaVu Sans"/>
              </a:rPr>
              <a:t>    </a:t>
            </a:r>
            <a:r>
              <a:rPr b="0" lang="en-US" sz="2400" spc="26" strike="noStrike">
                <a:solidFill>
                  <a:srgbClr val="3e484f"/>
                </a:solidFill>
                <a:latin typeface="Montserrat Classic Italics"/>
                <a:ea typeface="DejaVu Sans"/>
              </a:rPr>
              <a:t>L'agilité est une approche empirique : l'idée consiste à se fixer un premier objectif à court terme pour se lancer sans tarder. Une fois ce premier objectif atteint, on marque une courte pause et on adapte la suite du projet en fonction de nouveaux éléments. Et ainsi de suite jusqu'à atteindre la destination finale.</a:t>
            </a:r>
            <a:endParaRPr b="0" lang="en-US" sz="2400" spc="-1" strike="noStrike">
              <a:solidFill>
                <a:srgbClr val="000000"/>
              </a:solidFill>
              <a:latin typeface="Montserrat"/>
            </a:endParaRPr>
          </a:p>
        </p:txBody>
      </p:sp>
      <p:pic>
        <p:nvPicPr>
          <p:cNvPr id="131" name="Picture 4" descr=""/>
          <p:cNvPicPr/>
          <p:nvPr/>
        </p:nvPicPr>
        <p:blipFill>
          <a:blip r:embed="rId1"/>
          <a:stretch/>
        </p:blipFill>
        <p:spPr>
          <a:xfrm>
            <a:off x="651600" y="6238440"/>
            <a:ext cx="750960" cy="512640"/>
          </a:xfrm>
          <a:prstGeom prst="rect">
            <a:avLst/>
          </a:prstGeom>
          <a:ln w="0">
            <a:noFill/>
          </a:ln>
        </p:spPr>
      </p:pic>
      <p:sp>
        <p:nvSpPr>
          <p:cNvPr id="132" name="TextBox 5"/>
          <p:cNvSpPr/>
          <p:nvPr/>
        </p:nvSpPr>
        <p:spPr>
          <a:xfrm>
            <a:off x="1028880" y="3022200"/>
            <a:ext cx="13362840" cy="1463760"/>
          </a:xfrm>
          <a:prstGeom prst="rect">
            <a:avLst/>
          </a:prstGeom>
          <a:noFill/>
          <a:ln w="0">
            <a:noFill/>
          </a:ln>
        </p:spPr>
        <p:style>
          <a:lnRef idx="0"/>
          <a:fillRef idx="0"/>
          <a:effectRef idx="0"/>
          <a:fontRef idx="minor"/>
        </p:style>
        <p:txBody>
          <a:bodyPr lIns="0" rIns="0" tIns="0" bIns="0" anchor="t">
            <a:spAutoFit/>
          </a:bodyPr>
          <a:p>
            <a:pPr algn="just">
              <a:lnSpc>
                <a:spcPts val="3841"/>
              </a:lnSpc>
              <a:tabLst>
                <a:tab algn="l" pos="0"/>
              </a:tabLst>
            </a:pPr>
            <a:r>
              <a:rPr b="0" lang="en-US" sz="2400" spc="26" strike="noStrike">
                <a:solidFill>
                  <a:srgbClr val="3e484f"/>
                </a:solidFill>
                <a:latin typeface="Montserrat Classic Italics"/>
                <a:ea typeface="DejaVu Sans"/>
              </a:rPr>
              <a:t>Au contraires des méthodes traditionnelles, les méthodes agiles partent du principe que spécifier et planifier dans les détails l'intégralité d'un produit avant de le développer (approche prédictive) est contre productif.</a:t>
            </a:r>
            <a:endParaRPr b="0" lang="en-US" sz="2400" spc="-1" strike="noStrike">
              <a:solidFill>
                <a:srgbClr val="000000"/>
              </a:solidFill>
              <a:latin typeface="Montserrat"/>
            </a:endParaRPr>
          </a:p>
        </p:txBody>
      </p:sp>
      <p:sp>
        <p:nvSpPr>
          <p:cNvPr id="133" name="TextBox 6"/>
          <p:cNvSpPr/>
          <p:nvPr/>
        </p:nvSpPr>
        <p:spPr>
          <a:xfrm>
            <a:off x="1028880" y="1172160"/>
            <a:ext cx="16227720" cy="901800"/>
          </a:xfrm>
          <a:prstGeom prst="rect">
            <a:avLst/>
          </a:prstGeom>
          <a:noFill/>
          <a:ln w="0">
            <a:noFill/>
          </a:ln>
        </p:spPr>
        <p:style>
          <a:lnRef idx="0"/>
          <a:fillRef idx="0"/>
          <a:effectRef idx="0"/>
          <a:fontRef idx="minor"/>
        </p:style>
        <p:txBody>
          <a:bodyPr lIns="0" rIns="0" tIns="0" bIns="0" anchor="t">
            <a:spAutoFit/>
          </a:bodyPr>
          <a:p>
            <a:pPr>
              <a:lnSpc>
                <a:spcPts val="7104"/>
              </a:lnSpc>
            </a:pPr>
            <a:r>
              <a:rPr b="0" lang="en-US" sz="6400" spc="299" strike="noStrike">
                <a:solidFill>
                  <a:srgbClr val="3e484f"/>
                </a:solidFill>
                <a:latin typeface="Montserrat Classic Bold"/>
                <a:ea typeface="DejaVu Sans"/>
              </a:rPr>
              <a:t>APPROCHE EMPIRIQUE</a:t>
            </a:r>
            <a:endParaRPr b="0" lang="en-US" sz="6400" spc="-1" strike="noStrike">
              <a:solidFill>
                <a:srgbClr val="000000"/>
              </a:solidFill>
              <a:latin typeface="Montserrat"/>
            </a:endParaRPr>
          </a:p>
        </p:txBody>
      </p:sp>
      <p:sp>
        <p:nvSpPr>
          <p:cNvPr id="134" name="AutoShape 7"/>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35"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36"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L'AGILITÉ</a:t>
            </a:r>
            <a:endParaRPr b="0" lang="en-US" sz="10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e484f"/>
        </a:solidFill>
      </p:bgPr>
    </p:bg>
    <p:spTree>
      <p:nvGrpSpPr>
        <p:cNvPr id="1" name=""/>
        <p:cNvGrpSpPr/>
        <p:nvPr/>
      </p:nvGrpSpPr>
      <p:grpSpPr>
        <a:xfrm>
          <a:off x="0" y="0"/>
          <a:ext cx="0" cy="0"/>
          <a:chOff x="0" y="0"/>
          <a:chExt cx="0" cy="0"/>
        </a:xfrm>
      </p:grpSpPr>
      <p:sp>
        <p:nvSpPr>
          <p:cNvPr id="137" name="TextBox 2"/>
          <p:cNvSpPr/>
          <p:nvPr/>
        </p:nvSpPr>
        <p:spPr>
          <a:xfrm>
            <a:off x="1028880" y="3089160"/>
            <a:ext cx="10716840" cy="3414960"/>
          </a:xfrm>
          <a:prstGeom prst="rect">
            <a:avLst/>
          </a:prstGeom>
          <a:noFill/>
          <a:ln w="0">
            <a:noFill/>
          </a:ln>
        </p:spPr>
        <p:style>
          <a:lnRef idx="0"/>
          <a:fillRef idx="0"/>
          <a:effectRef idx="0"/>
          <a:fontRef idx="minor"/>
        </p:style>
        <p:txBody>
          <a:bodyPr lIns="0" rIns="0" tIns="0" bIns="0" anchor="t">
            <a:spAutoFit/>
          </a:bodyPr>
          <a:p>
            <a:pPr algn="just">
              <a:lnSpc>
                <a:spcPts val="3841"/>
              </a:lnSpc>
              <a:tabLst>
                <a:tab algn="l" pos="0"/>
              </a:tabLst>
            </a:pPr>
            <a:r>
              <a:rPr b="0" lang="en-US" sz="2400" spc="26" strike="noStrike">
                <a:solidFill>
                  <a:srgbClr val="d9d9d9"/>
                </a:solidFill>
                <a:latin typeface="Montserrat Classic Italics"/>
                <a:ea typeface="DejaVu Sans"/>
              </a:rPr>
              <a:t>Dans le cadre d'un projet de développement logiciel, le client élabore sa vision du produit à réaliser et liste les fonctionnalités ou exigences de ce dernier.</a:t>
            </a:r>
            <a:endParaRPr b="0" lang="en-US" sz="2400" spc="-1" strike="noStrike">
              <a:solidFill>
                <a:srgbClr val="000000"/>
              </a:solidFill>
              <a:latin typeface="Montserrat"/>
            </a:endParaRPr>
          </a:p>
          <a:p>
            <a:pPr algn="just">
              <a:lnSpc>
                <a:spcPts val="3841"/>
              </a:lnSpc>
              <a:tabLst>
                <a:tab algn="l" pos="0"/>
              </a:tabLst>
            </a:pPr>
            <a:r>
              <a:rPr b="0" lang="en-US" sz="2400" spc="26" strike="noStrike">
                <a:solidFill>
                  <a:srgbClr val="d9d9d9"/>
                </a:solidFill>
                <a:latin typeface="Montserrat Classic Italics"/>
                <a:ea typeface="DejaVu Sans"/>
              </a:rPr>
              <a:t>Il soumet cette liste à l'équipe de développement, communique directement avec elle (plutôt que par papier) qui estime le coût de chaque élément de la liste.</a:t>
            </a:r>
            <a:endParaRPr b="0" lang="en-US" sz="2400" spc="-1" strike="noStrike">
              <a:solidFill>
                <a:srgbClr val="000000"/>
              </a:solidFill>
              <a:latin typeface="Montserrat"/>
            </a:endParaRPr>
          </a:p>
          <a:p>
            <a:pPr algn="just">
              <a:lnSpc>
                <a:spcPts val="3841"/>
              </a:lnSpc>
              <a:tabLst>
                <a:tab algn="l" pos="0"/>
              </a:tabLst>
            </a:pPr>
            <a:r>
              <a:rPr b="0" lang="en-US" sz="2400" spc="26" strike="noStrike">
                <a:solidFill>
                  <a:srgbClr val="d9d9d9"/>
                </a:solidFill>
                <a:latin typeface="Montserrat Classic Italics"/>
                <a:ea typeface="DejaVu Sans"/>
              </a:rPr>
              <a:t>On peut ainsi se faire une idée approximative du budget global.</a:t>
            </a:r>
            <a:endParaRPr b="0" lang="en-US" sz="2400" spc="-1" strike="noStrike">
              <a:solidFill>
                <a:srgbClr val="000000"/>
              </a:solidFill>
              <a:latin typeface="Montserrat"/>
            </a:endParaRPr>
          </a:p>
        </p:txBody>
      </p:sp>
      <p:sp>
        <p:nvSpPr>
          <p:cNvPr id="138" name="TextBox 3"/>
          <p:cNvSpPr/>
          <p:nvPr/>
        </p:nvSpPr>
        <p:spPr>
          <a:xfrm>
            <a:off x="1028880" y="1172160"/>
            <a:ext cx="16227720" cy="901800"/>
          </a:xfrm>
          <a:prstGeom prst="rect">
            <a:avLst/>
          </a:prstGeom>
          <a:noFill/>
          <a:ln w="0">
            <a:noFill/>
          </a:ln>
        </p:spPr>
        <p:style>
          <a:lnRef idx="0"/>
          <a:fillRef idx="0"/>
          <a:effectRef idx="0"/>
          <a:fontRef idx="minor"/>
        </p:style>
        <p:txBody>
          <a:bodyPr lIns="0" rIns="0" tIns="0" bIns="0" anchor="t">
            <a:spAutoFit/>
          </a:bodyPr>
          <a:p>
            <a:pPr>
              <a:lnSpc>
                <a:spcPts val="7104"/>
              </a:lnSpc>
            </a:pPr>
            <a:r>
              <a:rPr b="0" lang="en-US" sz="6400" spc="299" strike="noStrike">
                <a:solidFill>
                  <a:srgbClr val="d9d9d9"/>
                </a:solidFill>
                <a:latin typeface="Montserrat Classic Bold"/>
                <a:ea typeface="DejaVu Sans"/>
              </a:rPr>
              <a:t>MÉTHODOLOGIE AGILE</a:t>
            </a:r>
            <a:endParaRPr b="0" lang="en-US" sz="6400" spc="-1" strike="noStrike">
              <a:solidFill>
                <a:srgbClr val="000000"/>
              </a:solidFill>
              <a:latin typeface="Montserrat"/>
            </a:endParaRPr>
          </a:p>
        </p:txBody>
      </p:sp>
      <p:sp>
        <p:nvSpPr>
          <p:cNvPr id="139" name="AutoShape 4"/>
          <p:cNvSpPr/>
          <p:nvPr/>
        </p:nvSpPr>
        <p:spPr>
          <a:xfrm>
            <a:off x="17717760" y="2929680"/>
            <a:ext cx="6480" cy="2232360"/>
          </a:xfrm>
          <a:prstGeom prst="rect">
            <a:avLst/>
          </a:prstGeom>
          <a:solidFill>
            <a:srgbClr val="d9d9d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40" name="Picture 5" descr=""/>
          <p:cNvPicPr/>
          <p:nvPr/>
        </p:nvPicPr>
        <p:blipFill>
          <a:blip r:embed="rId1"/>
          <a:stretch/>
        </p:blipFill>
        <p:spPr>
          <a:xfrm>
            <a:off x="4922640" y="7816680"/>
            <a:ext cx="615600" cy="902520"/>
          </a:xfrm>
          <a:prstGeom prst="rect">
            <a:avLst/>
          </a:prstGeom>
          <a:ln w="0">
            <a:noFill/>
          </a:ln>
        </p:spPr>
      </p:pic>
      <p:pic>
        <p:nvPicPr>
          <p:cNvPr id="141" name="Picture 6" descr=""/>
          <p:cNvPicPr/>
          <p:nvPr/>
        </p:nvPicPr>
        <p:blipFill>
          <a:blip r:embed="rId2"/>
          <a:stretch/>
        </p:blipFill>
        <p:spPr>
          <a:xfrm>
            <a:off x="13325400" y="3184560"/>
            <a:ext cx="3166920" cy="2884680"/>
          </a:xfrm>
          <a:prstGeom prst="rect">
            <a:avLst/>
          </a:prstGeom>
          <a:ln w="0">
            <a:noFill/>
          </a:ln>
        </p:spPr>
      </p:pic>
      <p:sp>
        <p:nvSpPr>
          <p:cNvPr id="142" name="TextBox 7"/>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d9d9d9"/>
                </a:solidFill>
                <a:latin typeface="Montserrat Light Bold"/>
                <a:ea typeface="DejaVu Sans"/>
              </a:rPr>
              <a:t>MÉTHODES AGILES</a:t>
            </a:r>
            <a:endParaRPr b="0" lang="en-US" sz="1000" spc="-1" strike="noStrike">
              <a:solidFill>
                <a:srgbClr val="000000"/>
              </a:solidFill>
              <a:latin typeface="Montserrat"/>
            </a:endParaRPr>
          </a:p>
        </p:txBody>
      </p:sp>
      <p:sp>
        <p:nvSpPr>
          <p:cNvPr id="143" name="TextBox 8"/>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d9d9d9"/>
                </a:solidFill>
                <a:latin typeface="Montserrat Light"/>
                <a:ea typeface="DejaVu Sans"/>
              </a:rPr>
              <a:t>MÉTHODOLOGIE</a:t>
            </a:r>
            <a:endParaRPr b="0" lang="en-US" sz="1000" spc="-1" strike="noStrike">
              <a:solidFill>
                <a:srgbClr val="000000"/>
              </a:solidFill>
              <a:latin typeface="Montserrat"/>
            </a:endParaRPr>
          </a:p>
        </p:txBody>
      </p:sp>
      <p:sp>
        <p:nvSpPr>
          <p:cNvPr id="144" name="TextBox 9"/>
          <p:cNvSpPr/>
          <p:nvPr/>
        </p:nvSpPr>
        <p:spPr>
          <a:xfrm>
            <a:off x="5541480" y="7721640"/>
            <a:ext cx="11715120" cy="975960"/>
          </a:xfrm>
          <a:prstGeom prst="rect">
            <a:avLst/>
          </a:prstGeom>
          <a:noFill/>
          <a:ln w="0">
            <a:noFill/>
          </a:ln>
        </p:spPr>
        <p:style>
          <a:lnRef idx="0"/>
          <a:fillRef idx="0"/>
          <a:effectRef idx="0"/>
          <a:fontRef idx="minor"/>
        </p:style>
        <p:txBody>
          <a:bodyPr lIns="0" rIns="0" tIns="0" bIns="0" anchor="t">
            <a:spAutoFit/>
          </a:bodyPr>
          <a:p>
            <a:pPr algn="r">
              <a:lnSpc>
                <a:spcPts val="3841"/>
              </a:lnSpc>
              <a:tabLst>
                <a:tab algn="l" pos="0"/>
              </a:tabLst>
            </a:pPr>
            <a:r>
              <a:rPr b="0" lang="en-US" sz="2400" spc="26" strike="noStrike">
                <a:solidFill>
                  <a:srgbClr val="d9d9d9"/>
                </a:solidFill>
                <a:latin typeface="Montserrat Classic Italics"/>
                <a:ea typeface="DejaVu Sans"/>
              </a:rPr>
              <a:t>Les fonctionnalités du produit sont souvent décrites sous forme de "User Stories". Nous verrons ce concept dans la méthodologie Scrum.</a:t>
            </a:r>
            <a:endParaRPr b="0" lang="en-US" sz="2400" spc="-1" strike="noStrike">
              <a:solidFill>
                <a:srgbClr val="000000"/>
              </a:solidFill>
              <a:latin typeface="Montserra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33"/>
        </a:solidFill>
      </p:bgPr>
    </p:bg>
    <p:spTree>
      <p:nvGrpSpPr>
        <p:cNvPr id="1" name=""/>
        <p:cNvGrpSpPr/>
        <p:nvPr/>
      </p:nvGrpSpPr>
      <p:grpSpPr>
        <a:xfrm>
          <a:off x="0" y="0"/>
          <a:ext cx="0" cy="0"/>
          <a:chOff x="0" y="0"/>
          <a:chExt cx="0" cy="0"/>
        </a:xfrm>
      </p:grpSpPr>
      <p:sp>
        <p:nvSpPr>
          <p:cNvPr id="145" name="TextBox 2"/>
          <p:cNvSpPr/>
          <p:nvPr/>
        </p:nvSpPr>
        <p:spPr>
          <a:xfrm>
            <a:off x="1075320" y="2712960"/>
            <a:ext cx="16134480" cy="1463760"/>
          </a:xfrm>
          <a:prstGeom prst="rect">
            <a:avLst/>
          </a:prstGeom>
          <a:noFill/>
          <a:ln w="0">
            <a:noFill/>
          </a:ln>
        </p:spPr>
        <p:style>
          <a:lnRef idx="0"/>
          <a:fillRef idx="0"/>
          <a:effectRef idx="0"/>
          <a:fontRef idx="minor"/>
        </p:style>
        <p:txBody>
          <a:bodyPr lIns="0" rIns="0" tIns="0" bIns="0" anchor="t">
            <a:spAutoFit/>
          </a:bodyPr>
          <a:p>
            <a:pPr algn="just">
              <a:lnSpc>
                <a:spcPts val="3841"/>
              </a:lnSpc>
              <a:tabLst>
                <a:tab algn="l" pos="0"/>
              </a:tabLst>
            </a:pPr>
            <a:r>
              <a:rPr b="0" lang="en-US" sz="2400" spc="26" strike="noStrike">
                <a:solidFill>
                  <a:srgbClr val="d9d9d9"/>
                </a:solidFill>
                <a:latin typeface="Montserrat Classic Italics"/>
                <a:ea typeface="DejaVu Sans"/>
              </a:rPr>
              <a:t>L'équipe sélectionne ensuite une portion des exigences à réaliser dans une portion de temps courte appelée </a:t>
            </a:r>
            <a:r>
              <a:rPr b="0" lang="en-US" sz="2400" spc="26" strike="noStrike">
                <a:solidFill>
                  <a:srgbClr val="d9d9d9"/>
                </a:solidFill>
                <a:latin typeface="Montserrat Classic Bold Italics"/>
                <a:ea typeface="DejaVu Sans"/>
              </a:rPr>
              <a:t>itération</a:t>
            </a:r>
            <a:r>
              <a:rPr b="0" lang="en-US" sz="2400" spc="26" strike="noStrike">
                <a:solidFill>
                  <a:srgbClr val="d9d9d9"/>
                </a:solidFill>
                <a:latin typeface="Montserrat Classic Italics"/>
                <a:ea typeface="DejaVu Sans"/>
              </a:rPr>
              <a:t>. Chaque itération inclut des travaux de conception, de spécification fonctionnelle et technique quand c'est nécessaire, de développement et de test.</a:t>
            </a:r>
            <a:endParaRPr b="0" lang="en-US" sz="2400" spc="-1" strike="noStrike">
              <a:solidFill>
                <a:srgbClr val="ffffff"/>
              </a:solidFill>
              <a:latin typeface="Montserrat"/>
            </a:endParaRPr>
          </a:p>
        </p:txBody>
      </p:sp>
      <p:sp>
        <p:nvSpPr>
          <p:cNvPr id="146" name="TextBox 3"/>
          <p:cNvSpPr/>
          <p:nvPr/>
        </p:nvSpPr>
        <p:spPr>
          <a:xfrm>
            <a:off x="4322880" y="4825080"/>
            <a:ext cx="12886920" cy="1463760"/>
          </a:xfrm>
          <a:prstGeom prst="rect">
            <a:avLst/>
          </a:prstGeom>
          <a:noFill/>
          <a:ln w="0">
            <a:noFill/>
          </a:ln>
        </p:spPr>
        <p:style>
          <a:lnRef idx="0"/>
          <a:fillRef idx="0"/>
          <a:effectRef idx="0"/>
          <a:fontRef idx="minor"/>
        </p:style>
        <p:txBody>
          <a:bodyPr lIns="0" rIns="0" tIns="0" bIns="0" anchor="t">
            <a:spAutoFit/>
          </a:bodyPr>
          <a:p>
            <a:pPr algn="r">
              <a:lnSpc>
                <a:spcPts val="3841"/>
              </a:lnSpc>
              <a:tabLst>
                <a:tab algn="l" pos="0"/>
              </a:tabLst>
            </a:pPr>
            <a:r>
              <a:rPr b="0" lang="en-US" sz="2400" spc="26" strike="noStrike">
                <a:solidFill>
                  <a:srgbClr val="d9d9d9"/>
                </a:solidFill>
                <a:latin typeface="Montserrat Classic Italics"/>
                <a:ea typeface="DejaVu Sans"/>
              </a:rPr>
              <a:t>A la fin de chacune de ces itérations, le produit partiel mais utilisable est montré au client. Ce dernier peut alors se rendre compte par lui même très tôt du travail réalisé, de l'alignement sur le besoin.</a:t>
            </a:r>
            <a:endParaRPr b="0" lang="en-US" sz="2400" spc="-1" strike="noStrike">
              <a:solidFill>
                <a:srgbClr val="ffffff"/>
              </a:solidFill>
              <a:latin typeface="Montserrat"/>
            </a:endParaRPr>
          </a:p>
        </p:txBody>
      </p:sp>
      <p:sp>
        <p:nvSpPr>
          <p:cNvPr id="147" name="TextBox 4"/>
          <p:cNvSpPr/>
          <p:nvPr/>
        </p:nvSpPr>
        <p:spPr>
          <a:xfrm>
            <a:off x="1419480" y="7303680"/>
            <a:ext cx="14434920" cy="1951560"/>
          </a:xfrm>
          <a:prstGeom prst="rect">
            <a:avLst/>
          </a:prstGeom>
          <a:noFill/>
          <a:ln w="0">
            <a:noFill/>
          </a:ln>
        </p:spPr>
        <p:style>
          <a:lnRef idx="0"/>
          <a:fillRef idx="0"/>
          <a:effectRef idx="0"/>
          <a:fontRef idx="minor"/>
        </p:style>
        <p:txBody>
          <a:bodyPr lIns="0" rIns="0" tIns="0" bIns="0" anchor="t">
            <a:spAutoFit/>
          </a:bodyPr>
          <a:p>
            <a:pPr algn="just">
              <a:lnSpc>
                <a:spcPts val="3841"/>
              </a:lnSpc>
              <a:tabLst>
                <a:tab algn="l" pos="0"/>
              </a:tabLst>
            </a:pPr>
            <a:r>
              <a:rPr b="0" lang="en-US" sz="2400" spc="26" strike="noStrike">
                <a:solidFill>
                  <a:srgbClr val="d9d9d9"/>
                </a:solidFill>
                <a:latin typeface="Montserrat Classic Italics"/>
                <a:ea typeface="DejaVu Sans"/>
              </a:rPr>
              <a:t>L'utilisateur final quant à lui peut se projeter dans l'usage du produit et émettre des feedbacks précieux pour les futures itérations. La visibilité ainsi offerte est clef. Cette transparence peut également apporter davantage de confiance et de collaboration dans la relation client/fournisseur. Les risques quant à eux sont levés très tôt.</a:t>
            </a:r>
            <a:endParaRPr b="0" lang="en-US" sz="2400" spc="-1" strike="noStrike">
              <a:solidFill>
                <a:srgbClr val="ffffff"/>
              </a:solidFill>
              <a:latin typeface="Montserrat"/>
            </a:endParaRPr>
          </a:p>
        </p:txBody>
      </p:sp>
      <p:sp>
        <p:nvSpPr>
          <p:cNvPr id="148" name="TextBox 5"/>
          <p:cNvSpPr/>
          <p:nvPr/>
        </p:nvSpPr>
        <p:spPr>
          <a:xfrm>
            <a:off x="1028880" y="1172160"/>
            <a:ext cx="16227720" cy="901800"/>
          </a:xfrm>
          <a:prstGeom prst="rect">
            <a:avLst/>
          </a:prstGeom>
          <a:noFill/>
          <a:ln w="0">
            <a:noFill/>
          </a:ln>
        </p:spPr>
        <p:style>
          <a:lnRef idx="0"/>
          <a:fillRef idx="0"/>
          <a:effectRef idx="0"/>
          <a:fontRef idx="minor"/>
        </p:style>
        <p:txBody>
          <a:bodyPr lIns="0" rIns="0" tIns="0" bIns="0" anchor="t">
            <a:spAutoFit/>
          </a:bodyPr>
          <a:p>
            <a:pPr>
              <a:lnSpc>
                <a:spcPts val="7104"/>
              </a:lnSpc>
            </a:pPr>
            <a:r>
              <a:rPr b="0" lang="en-US" sz="6400" spc="299" strike="noStrike">
                <a:solidFill>
                  <a:srgbClr val="d9d9d9"/>
                </a:solidFill>
                <a:latin typeface="Montserrat Classic Bold"/>
                <a:ea typeface="DejaVu Sans"/>
              </a:rPr>
              <a:t>LES ITÉRATIONS</a:t>
            </a:r>
            <a:endParaRPr b="0" lang="en-US" sz="6400" spc="-1" strike="noStrike">
              <a:solidFill>
                <a:srgbClr val="ffffff"/>
              </a:solidFill>
              <a:latin typeface="Montserrat"/>
            </a:endParaRPr>
          </a:p>
        </p:txBody>
      </p:sp>
      <p:pic>
        <p:nvPicPr>
          <p:cNvPr id="149" name="Picture 6" descr=""/>
          <p:cNvPicPr/>
          <p:nvPr/>
        </p:nvPicPr>
        <p:blipFill>
          <a:blip r:embed="rId1"/>
          <a:stretch/>
        </p:blipFill>
        <p:spPr>
          <a:xfrm>
            <a:off x="573120" y="7423200"/>
            <a:ext cx="615600" cy="902520"/>
          </a:xfrm>
          <a:prstGeom prst="rect">
            <a:avLst/>
          </a:prstGeom>
          <a:ln w="0">
            <a:noFill/>
          </a:ln>
        </p:spPr>
      </p:pic>
      <p:sp>
        <p:nvSpPr>
          <p:cNvPr id="150" name="AutoShape 7"/>
          <p:cNvSpPr/>
          <p:nvPr/>
        </p:nvSpPr>
        <p:spPr>
          <a:xfrm>
            <a:off x="17717760" y="2929680"/>
            <a:ext cx="6480" cy="2232360"/>
          </a:xfrm>
          <a:prstGeom prst="rect">
            <a:avLst/>
          </a:prstGeom>
          <a:solidFill>
            <a:srgbClr val="d9d9d9"/>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51" name="TextBox 8"/>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d9d9d9"/>
                </a:solidFill>
                <a:latin typeface="Montserrat Light Bold"/>
                <a:ea typeface="DejaVu Sans"/>
              </a:rPr>
              <a:t>MÉTHODES AGILES</a:t>
            </a:r>
            <a:endParaRPr b="0" lang="en-US" sz="1000" spc="-1" strike="noStrike">
              <a:solidFill>
                <a:srgbClr val="ffffff"/>
              </a:solidFill>
              <a:latin typeface="Montserrat"/>
            </a:endParaRPr>
          </a:p>
        </p:txBody>
      </p:sp>
      <p:sp>
        <p:nvSpPr>
          <p:cNvPr id="152" name="TextBox 9"/>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d9d9d9"/>
                </a:solidFill>
                <a:latin typeface="Montserrat Light"/>
                <a:ea typeface="DejaVu Sans"/>
              </a:rPr>
              <a:t>MÉTHODOLOGIE</a:t>
            </a:r>
            <a:endParaRPr b="0" lang="en-US" sz="1000" spc="-1" strike="noStrike">
              <a:solidFill>
                <a:srgbClr val="ffffff"/>
              </a:solidFill>
              <a:latin typeface="Montserra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ce1e6"/>
        </a:solidFill>
      </p:bgPr>
    </p:bg>
    <p:spTree>
      <p:nvGrpSpPr>
        <p:cNvPr id="1" name=""/>
        <p:cNvGrpSpPr/>
        <p:nvPr/>
      </p:nvGrpSpPr>
      <p:grpSpPr>
        <a:xfrm>
          <a:off x="0" y="0"/>
          <a:ext cx="0" cy="0"/>
          <a:chOff x="0" y="0"/>
          <a:chExt cx="0" cy="0"/>
        </a:xfrm>
      </p:grpSpPr>
      <p:sp>
        <p:nvSpPr>
          <p:cNvPr id="153" name="TextBox 2"/>
          <p:cNvSpPr/>
          <p:nvPr/>
        </p:nvSpPr>
        <p:spPr>
          <a:xfrm>
            <a:off x="1828800" y="3278880"/>
            <a:ext cx="14608800" cy="1463760"/>
          </a:xfrm>
          <a:prstGeom prst="rect">
            <a:avLst/>
          </a:prstGeom>
          <a:noFill/>
          <a:ln w="0">
            <a:noFill/>
          </a:ln>
        </p:spPr>
        <p:style>
          <a:lnRef idx="0"/>
          <a:fillRef idx="0"/>
          <a:effectRef idx="0"/>
          <a:fontRef idx="minor"/>
        </p:style>
        <p:txBody>
          <a:bodyPr lIns="0" rIns="0" tIns="0" bIns="0" anchor="t">
            <a:spAutoFit/>
          </a:bodyPr>
          <a:p>
            <a:pPr marL="518040" indent="-518040" algn="just">
              <a:lnSpc>
                <a:spcPts val="3841"/>
              </a:lnSpc>
              <a:tabLst>
                <a:tab algn="l" pos="0"/>
              </a:tabLst>
            </a:pPr>
            <a:r>
              <a:rPr b="0" lang="en-US" sz="2400" spc="26" strike="noStrike">
                <a:solidFill>
                  <a:srgbClr val="3e484f"/>
                </a:solidFill>
                <a:latin typeface="Montserrat Classic Italics"/>
                <a:ea typeface="DejaVu Sans"/>
              </a:rPr>
              <a:t>Si le client a priorisé avec soin son besoin, il peut saisir l'opportunité d'accélérer le "time to market" si il estime que le produit en l'état (partiel) peut aller en production. Économisant ainsi son budget et récoltant un premier retour sur investissement.</a:t>
            </a:r>
            <a:endParaRPr b="0" lang="en-US" sz="2400" spc="-1" strike="noStrike">
              <a:solidFill>
                <a:srgbClr val="000000"/>
              </a:solidFill>
              <a:latin typeface="Montserrat"/>
            </a:endParaRPr>
          </a:p>
        </p:txBody>
      </p:sp>
      <p:sp>
        <p:nvSpPr>
          <p:cNvPr id="154" name="TextBox 3"/>
          <p:cNvSpPr/>
          <p:nvPr/>
        </p:nvSpPr>
        <p:spPr>
          <a:xfrm>
            <a:off x="2751480" y="5740920"/>
            <a:ext cx="14505120" cy="1951560"/>
          </a:xfrm>
          <a:prstGeom prst="rect">
            <a:avLst/>
          </a:prstGeom>
          <a:noFill/>
          <a:ln w="0">
            <a:noFill/>
          </a:ln>
        </p:spPr>
        <p:style>
          <a:lnRef idx="0"/>
          <a:fillRef idx="0"/>
          <a:effectRef idx="0"/>
          <a:fontRef idx="minor"/>
        </p:style>
        <p:txBody>
          <a:bodyPr lIns="0" rIns="0" tIns="0" bIns="0" anchor="t">
            <a:spAutoFit/>
          </a:bodyPr>
          <a:p>
            <a:pPr algn="just">
              <a:lnSpc>
                <a:spcPts val="3841"/>
              </a:lnSpc>
              <a:tabLst>
                <a:tab algn="l" pos="0"/>
              </a:tabLst>
            </a:pPr>
            <a:r>
              <a:rPr b="0" lang="en-US" sz="2400" spc="26" strike="noStrike">
                <a:solidFill>
                  <a:srgbClr val="3e484f"/>
                </a:solidFill>
                <a:latin typeface="Montserrat Classic Italics"/>
                <a:ea typeface="DejaVu Sans"/>
              </a:rPr>
              <a:t>Il a aussi la possibilité de changer en cours de route la priorité des fonctionnalités qui n'ont pas encore été développées (prévues pour les itérations futures). Afin de retarder une fonctionnalité dont le besoin n'est pas mûr, ajouter une nouvelle fonctionnalité cruciale en échange du retrait d'une autre (respectant ainsi budget et délais), etc.</a:t>
            </a:r>
            <a:endParaRPr b="0" lang="en-US" sz="2400" spc="-1" strike="noStrike">
              <a:solidFill>
                <a:srgbClr val="000000"/>
              </a:solidFill>
              <a:latin typeface="Montserrat"/>
            </a:endParaRPr>
          </a:p>
        </p:txBody>
      </p:sp>
      <p:sp>
        <p:nvSpPr>
          <p:cNvPr id="155" name="TextBox 4"/>
          <p:cNvSpPr/>
          <p:nvPr/>
        </p:nvSpPr>
        <p:spPr>
          <a:xfrm>
            <a:off x="884160" y="8427960"/>
            <a:ext cx="10967760" cy="488160"/>
          </a:xfrm>
          <a:prstGeom prst="rect">
            <a:avLst/>
          </a:prstGeom>
          <a:noFill/>
          <a:ln w="0">
            <a:noFill/>
          </a:ln>
        </p:spPr>
        <p:style>
          <a:lnRef idx="0"/>
          <a:fillRef idx="0"/>
          <a:effectRef idx="0"/>
          <a:fontRef idx="minor"/>
        </p:style>
        <p:txBody>
          <a:bodyPr lIns="0" rIns="0" tIns="0" bIns="0" anchor="t">
            <a:spAutoFit/>
          </a:bodyPr>
          <a:p>
            <a:pPr algn="just">
              <a:lnSpc>
                <a:spcPts val="3841"/>
              </a:lnSpc>
              <a:tabLst>
                <a:tab algn="l" pos="0"/>
              </a:tabLst>
            </a:pPr>
            <a:r>
              <a:rPr b="0" lang="en-US" sz="2400" spc="26" strike="noStrike">
                <a:solidFill>
                  <a:srgbClr val="3e484f"/>
                </a:solidFill>
                <a:latin typeface="Montserrat Classic Italics"/>
                <a:ea typeface="DejaVu Sans"/>
              </a:rPr>
              <a:t>Cette souplesse ainsi offerte est donc un véritable atout pour le client.</a:t>
            </a:r>
            <a:endParaRPr b="0" lang="en-US" sz="2400" spc="-1" strike="noStrike">
              <a:solidFill>
                <a:srgbClr val="000000"/>
              </a:solidFill>
              <a:latin typeface="Montserrat"/>
            </a:endParaRPr>
          </a:p>
        </p:txBody>
      </p:sp>
      <p:sp>
        <p:nvSpPr>
          <p:cNvPr id="156" name="TextBox 5"/>
          <p:cNvSpPr/>
          <p:nvPr/>
        </p:nvSpPr>
        <p:spPr>
          <a:xfrm>
            <a:off x="1028880" y="1172160"/>
            <a:ext cx="16227720" cy="901800"/>
          </a:xfrm>
          <a:prstGeom prst="rect">
            <a:avLst/>
          </a:prstGeom>
          <a:noFill/>
          <a:ln w="0">
            <a:noFill/>
          </a:ln>
        </p:spPr>
        <p:style>
          <a:lnRef idx="0"/>
          <a:fillRef idx="0"/>
          <a:effectRef idx="0"/>
          <a:fontRef idx="minor"/>
        </p:style>
        <p:txBody>
          <a:bodyPr lIns="0" rIns="0" tIns="0" bIns="0" anchor="t">
            <a:spAutoFit/>
          </a:bodyPr>
          <a:p>
            <a:pPr>
              <a:lnSpc>
                <a:spcPts val="7104"/>
              </a:lnSpc>
            </a:pPr>
            <a:r>
              <a:rPr b="0" lang="en-US" sz="6400" spc="299" strike="noStrike">
                <a:solidFill>
                  <a:srgbClr val="3e484f"/>
                </a:solidFill>
                <a:latin typeface="Montserrat Classic Bold"/>
                <a:ea typeface="DejaVu Sans"/>
              </a:rPr>
              <a:t>AVANTAGES POUR LE CLIENT</a:t>
            </a:r>
            <a:endParaRPr b="0" lang="en-US" sz="6400" spc="-1" strike="noStrike">
              <a:solidFill>
                <a:srgbClr val="000000"/>
              </a:solidFill>
              <a:latin typeface="Montserrat"/>
            </a:endParaRPr>
          </a:p>
        </p:txBody>
      </p:sp>
      <p:sp>
        <p:nvSpPr>
          <p:cNvPr id="157" name="AutoShape 6"/>
          <p:cNvSpPr/>
          <p:nvPr/>
        </p:nvSpPr>
        <p:spPr>
          <a:xfrm>
            <a:off x="17717760" y="2929680"/>
            <a:ext cx="6480" cy="2232360"/>
          </a:xfrm>
          <a:prstGeom prst="rect">
            <a:avLst/>
          </a:prstGeom>
          <a:solidFill>
            <a:srgbClr val="3e484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58" name="TextBox 7"/>
          <p:cNvSpPr/>
          <p:nvPr/>
        </p:nvSpPr>
        <p:spPr>
          <a:xfrm rot="16200000">
            <a:off x="15681600" y="7627680"/>
            <a:ext cx="408024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7" strike="noStrike">
                <a:solidFill>
                  <a:srgbClr val="3e484f"/>
                </a:solidFill>
                <a:latin typeface="Montserrat Light Bold"/>
                <a:ea typeface="DejaVu Sans"/>
              </a:rPr>
              <a:t>MÉTHODES AGILES</a:t>
            </a:r>
            <a:endParaRPr b="0" lang="en-US" sz="1000" spc="-1" strike="noStrike">
              <a:solidFill>
                <a:srgbClr val="000000"/>
              </a:solidFill>
              <a:latin typeface="Montserrat"/>
            </a:endParaRPr>
          </a:p>
        </p:txBody>
      </p:sp>
      <p:sp>
        <p:nvSpPr>
          <p:cNvPr id="159" name="TextBox 8"/>
          <p:cNvSpPr/>
          <p:nvPr/>
        </p:nvSpPr>
        <p:spPr>
          <a:xfrm rot="16200000">
            <a:off x="15770880" y="2418840"/>
            <a:ext cx="377568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7" strike="noStrike">
                <a:solidFill>
                  <a:srgbClr val="3e484f"/>
                </a:solidFill>
                <a:latin typeface="Montserrat Light"/>
                <a:ea typeface="DejaVu Sans"/>
              </a:rPr>
              <a:t>L'AGILITÉ</a:t>
            </a:r>
            <a:endParaRPr b="0" lang="en-US" sz="1000" spc="-1" strike="noStrike">
              <a:solidFill>
                <a:srgbClr val="000000"/>
              </a:solidFill>
              <a:latin typeface="Montserrat"/>
            </a:endParaRPr>
          </a:p>
        </p:txBody>
      </p:sp>
      <p:pic>
        <p:nvPicPr>
          <p:cNvPr id="160" name="Picture 9" descr=""/>
          <p:cNvPicPr/>
          <p:nvPr/>
        </p:nvPicPr>
        <p:blipFill>
          <a:blip r:embed="rId1"/>
          <a:stretch/>
        </p:blipFill>
        <p:spPr>
          <a:xfrm>
            <a:off x="719280" y="3373920"/>
            <a:ext cx="615600" cy="902520"/>
          </a:xfrm>
          <a:prstGeom prst="rect">
            <a:avLst/>
          </a:prstGeom>
          <a:ln w="0">
            <a:noFill/>
          </a:ln>
        </p:spPr>
      </p:pic>
      <p:pic>
        <p:nvPicPr>
          <p:cNvPr id="161" name="Picture 10" descr=""/>
          <p:cNvPicPr/>
          <p:nvPr/>
        </p:nvPicPr>
        <p:blipFill>
          <a:blip r:embed="rId2"/>
          <a:stretch/>
        </p:blipFill>
        <p:spPr>
          <a:xfrm>
            <a:off x="1850400" y="5835960"/>
            <a:ext cx="615600" cy="902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TotalTime>
  <Application>LibreOffice/7.6.7.2$Linux_X86_64 LibreOffice_project/60$Build-2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DAERtiwz-7k</dc:identifier>
  <dc:language>en-US</dc:language>
  <cp:lastModifiedBy/>
  <dcterms:modified xsi:type="dcterms:W3CDTF">2024-10-18T18:28:01Z</dcterms:modified>
  <cp:revision>34</cp:revision>
  <dc:subject/>
  <dc:title>Méthodes agiles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