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1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12.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_rels/presentation.xml.rels" ContentType="application/vnd.openxmlformats-package.relationships+xml"/>
  <Override PartName="/ppt/notesMasters/_rels/notesMaster1.xml.rels" ContentType="application/vnd.openxmlformats-package.relationships+xml"/>
  <Override PartName="/ppt/notesMasters/notesMaster1.xml" ContentType="application/vnd.openxmlformats-officedocument.presentationml.notesMaster+xml"/>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23.png" ContentType="image/png"/>
  <Override PartName="/ppt/media/image22.png" ContentType="image/png"/>
  <Override PartName="/ppt/media/image21.png" ContentType="image/png"/>
  <Override PartName="/ppt/media/image19.png" ContentType="image/png"/>
  <Override PartName="/ppt/media/image14.png" ContentType="image/png"/>
  <Override PartName="/ppt/media/image5.png" ContentType="image/png"/>
  <Override PartName="/ppt/media/image37.png" ContentType="image/png"/>
  <Override PartName="/ppt/media/image15.png" ContentType="image/png"/>
  <Override PartName="/ppt/media/image6.png" ContentType="image/png"/>
  <Override PartName="/ppt/media/image38.png" ContentType="image/png"/>
  <Override PartName="/ppt/media/image13.png" ContentType="image/png"/>
  <Override PartName="/ppt/media/image36.png" ContentType="image/png"/>
  <Override PartName="/ppt/media/image4.png" ContentType="image/png"/>
  <Override PartName="/ppt/media/image40.png" ContentType="image/png"/>
  <Override PartName="/ppt/media/image41.png" ContentType="image/png"/>
  <Override PartName="/ppt/media/image30.png" ContentType="image/png"/>
  <Override PartName="/ppt/media/image32.jpeg" ContentType="image/jpeg"/>
  <Override PartName="/ppt/media/image8.png" ContentType="image/png"/>
  <Override PartName="/ppt/media/image17.png" ContentType="image/png"/>
  <Override PartName="/ppt/media/image42.png" ContentType="image/png"/>
  <Override PartName="/ppt/media/image31.png" ContentType="image/png"/>
  <Override PartName="/ppt/media/image43.png" ContentType="image/png"/>
  <Override PartName="/ppt/media/image44.png" ContentType="image/png"/>
  <Override PartName="/ppt/media/image45.png" ContentType="image/png"/>
  <Override PartName="/ppt/media/image10.png" ContentType="image/png"/>
  <Override PartName="/ppt/media/image46.png" ContentType="image/png"/>
  <Override PartName="/ppt/media/image11.png" ContentType="image/png"/>
  <Override PartName="/ppt/media/image9.png" ContentType="image/png"/>
  <Override PartName="/ppt/media/image18.png" ContentType="image/png"/>
  <Override PartName="/ppt/media/image20.png" ContentType="image/png"/>
  <Override PartName="/ppt/media/image12.png" ContentType="image/png"/>
  <Override PartName="/ppt/media/image3.png" ContentType="image/png"/>
  <Override PartName="/ppt/media/image35.png" ContentType="image/png"/>
  <Override PartName="/ppt/media/image2.png" ContentType="image/png"/>
  <Override PartName="/ppt/media/image34.png" ContentType="image/png"/>
  <Override PartName="/ppt/media/image39.png" ContentType="image/png"/>
  <Override PartName="/ppt/media/image7.png" ContentType="image/png"/>
  <Override PartName="/ppt/media/image16.png" ContentType="image/png"/>
  <Override PartName="/ppt/media/image1.png" ContentType="image/png"/>
  <Override PartName="/ppt/media/image33.png" ContentType="image/pn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5.xml" ContentType="application/vnd.openxmlformats-officedocument.presentationml.slide+xml"/>
  <Override PartName="/ppt/slides/slide90.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28.xml" ContentType="application/vnd.openxmlformats-officedocument.presentationml.slide+xml"/>
  <Override PartName="/ppt/slides/slide70.xml" ContentType="application/vnd.openxmlformats-officedocument.presentationml.slide+xml"/>
  <Override PartName="/ppt/slides/slide65.xml" ContentType="application/vnd.openxmlformats-officedocument.presentationml.slide+xml"/>
  <Override PartName="/ppt/slides/slide29.xml" ContentType="application/vnd.openxmlformats-officedocument.presentationml.slide+xml"/>
  <Override PartName="/ppt/slides/_rels/slide84.xml.rels" ContentType="application/vnd.openxmlformats-package.relationships+xml"/>
  <Override PartName="/ppt/slides/_rels/slide19.xml.rels" ContentType="application/vnd.openxmlformats-package.relationships+xml"/>
  <Override PartName="/ppt/slides/_rels/slide49.xml.rels" ContentType="application/vnd.openxmlformats-package.relationships+xml"/>
  <Override PartName="/ppt/slides/_rels/slide12.xml.rels" ContentType="application/vnd.openxmlformats-package.relationships+xml"/>
  <Override PartName="/ppt/slides/_rels/slide58.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83.xml.rels" ContentType="application/vnd.openxmlformats-package.relationships+xml"/>
  <Override PartName="/ppt/slides/_rels/slide18.xml.rels" ContentType="application/vnd.openxmlformats-package.relationships+xml"/>
  <Override PartName="/ppt/slides/_rels/slide48.xml.rels" ContentType="application/vnd.openxmlformats-package.relationships+xml"/>
  <Override PartName="/ppt/slides/_rels/slide11.xml.rels" ContentType="application/vnd.openxmlformats-package.relationships+xml"/>
  <Override PartName="/ppt/slides/_rels/slide57.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82.xml.rels" ContentType="application/vnd.openxmlformats-package.relationships+xml"/>
  <Override PartName="/ppt/slides/_rels/slide47.xml.rels" ContentType="application/vnd.openxmlformats-package.relationships+xml"/>
  <Override PartName="/ppt/slides/_rels/slide10.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16.xml.rels" ContentType="application/vnd.openxmlformats-package.relationships+xml"/>
  <Override PartName="/ppt/slides/_rels/slide81.xml.rels" ContentType="application/vnd.openxmlformats-package.relationships+xml"/>
  <Override PartName="/ppt/slides/_rels/slide46.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15.xml.rels" ContentType="application/vnd.openxmlformats-package.relationships+xml"/>
  <Override PartName="/ppt/slides/_rels/slide80.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72.xml.rels" ContentType="application/vnd.openxmlformats-package.relationships+xml"/>
  <Override PartName="/ppt/slides/_rels/slide22.xml.rels" ContentType="application/vnd.openxmlformats-package.relationships+xml"/>
  <Override PartName="/ppt/slides/_rels/slide59.xml.rels" ContentType="application/vnd.openxmlformats-package.relationships+xml"/>
  <Override PartName="/ppt/slides/_rels/slide5.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30.xml.rels" ContentType="application/vnd.openxmlformats-package.relationships+xml"/>
  <Override PartName="/ppt/slides/_rels/slide67.xml.rels" ContentType="application/vnd.openxmlformats-package.relationships+xml"/>
  <Override PartName="/ppt/slides/_rels/slide31.xml.rels" ContentType="application/vnd.openxmlformats-package.relationships+xml"/>
  <Override PartName="/ppt/slides/_rels/slide68.xml.rels" ContentType="application/vnd.openxmlformats-package.relationships+xml"/>
  <Override PartName="/ppt/slides/_rels/slide32.xml.rels" ContentType="application/vnd.openxmlformats-package.relationships+xml"/>
  <Override PartName="/ppt/slides/_rels/slide69.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37.xml.rels" ContentType="application/vnd.openxmlformats-package.relationships+xml"/>
  <Override PartName="/ppt/slides/_rels/slide56.xml.rels" ContentType="application/vnd.openxmlformats-package.relationships+xml"/>
  <Override PartName="/ppt/slides/_rels/slide44.xml.rels" ContentType="application/vnd.openxmlformats-package.relationships+xml"/>
  <Override PartName="/ppt/slides/_rels/slide55.xml.rels" ContentType="application/vnd.openxmlformats-package.relationships+xml"/>
  <Override PartName="/ppt/slides/_rels/slide43.xml.rels" ContentType="application/vnd.openxmlformats-package.relationships+xml"/>
  <Override PartName="/ppt/slides/_rels/slide54.xml.rels" ContentType="application/vnd.openxmlformats-package.relationships+xml"/>
  <Override PartName="/ppt/slides/_rels/slide42.xml.rels" ContentType="application/vnd.openxmlformats-package.relationships+xml"/>
  <Override PartName="/ppt/slides/_rels/slide79.xml.rels" ContentType="application/vnd.openxmlformats-package.relationships+xml"/>
  <Override PartName="/ppt/slides/_rels/slide25.xml.rels" ContentType="application/vnd.openxmlformats-package.relationships+xml"/>
  <Override PartName="/ppt/slides/_rels/slide90.xml.rels" ContentType="application/vnd.openxmlformats-package.relationships+xml"/>
  <Override PartName="/ppt/slides/_rels/slide53.xml.rels" ContentType="application/vnd.openxmlformats-package.relationships+xml"/>
  <Override PartName="/ppt/slides/_rels/slide39.xml.rels" ContentType="application/vnd.openxmlformats-package.relationships+xml"/>
  <Override PartName="/ppt/slides/_rels/slide41.xml.rels" ContentType="application/vnd.openxmlformats-package.relationships+xml"/>
  <Override PartName="/ppt/slides/_rels/slide78.xml.rels" ContentType="application/vnd.openxmlformats-package.relationships+xml"/>
  <Override PartName="/ppt/slides/_rels/slide52.xml.rels" ContentType="application/vnd.openxmlformats-package.relationships+xml"/>
  <Override PartName="/ppt/slides/_rels/slide89.xml.rels" ContentType="application/vnd.openxmlformats-package.relationships+xml"/>
  <Override PartName="/ppt/slides/_rels/slide38.xml.rels" ContentType="application/vnd.openxmlformats-package.relationships+xml"/>
  <Override PartName="/ppt/slides/_rels/slide40.xml.rels" ContentType="application/vnd.openxmlformats-package.relationships+xml"/>
  <Override PartName="/ppt/slides/_rels/slide77.xml.rels" ContentType="application/vnd.openxmlformats-package.relationships+xml"/>
  <Override PartName="/ppt/slides/_rels/slide51.xml.rels" ContentType="application/vnd.openxmlformats-package.relationships+xml"/>
  <Override PartName="/ppt/slides/_rels/slide88.xml.rels" ContentType="application/vnd.openxmlformats-package.relationships+xml"/>
  <Override PartName="/ppt/slides/_rels/slide50.xml.rels" ContentType="application/vnd.openxmlformats-package.relationships+xml"/>
  <Override PartName="/ppt/slides/_rels/slide87.xml.rels" ContentType="application/vnd.openxmlformats-package.relationships+xml"/>
  <Override PartName="/ppt/slides/_rels/slide45.xml.rels" ContentType="application/vnd.openxmlformats-package.relationships+xml"/>
  <Override PartName="/ppt/slides/_rels/slide13.xml.rels" ContentType="application/vnd.openxmlformats-package.relationships+xml"/>
  <Override PartName="/ppt/slides/_rels/slide60.xml.rels" ContentType="application/vnd.openxmlformats-package.relationships+xml"/>
  <Override PartName="/ppt/slides/_rels/slide61.xml.rels" ContentType="application/vnd.openxmlformats-package.relationships+xml"/>
  <Override PartName="/ppt/slides/_rels/slide6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63.xml.rels" ContentType="application/vnd.openxmlformats-package.relationships+xml"/>
  <Override PartName="/ppt/slides/_rels/slide27.xml.rels" ContentType="application/vnd.openxmlformats-package.relationships+xml"/>
  <Override PartName="/ppt/slides/_rels/slide64.xml.rels" ContentType="application/vnd.openxmlformats-package.relationships+xml"/>
  <Override PartName="/ppt/slides/_rels/slide28.xml.rels" ContentType="application/vnd.openxmlformats-package.relationships+xml"/>
  <Override PartName="/ppt/slides/_rels/slide70.xml.rels" ContentType="application/vnd.openxmlformats-package.relationships+xml"/>
  <Override PartName="/ppt/slides/_rels/slide65.xml.rels" ContentType="application/vnd.openxmlformats-package.relationships+xml"/>
  <Override PartName="/ppt/slides/_rels/slide71.xml.rels" ContentType="application/vnd.openxmlformats-package.relationships+xml"/>
  <Override PartName="/ppt/slides/_rels/slide66.xml.rels" ContentType="application/vnd.openxmlformats-package.relationships+xml"/>
  <Override PartName="/ppt/slides/_rels/slide76.xml.rels" ContentType="application/vnd.openxmlformats-package.relationships+xml"/>
  <Override PartName="/ppt/slides/_rels/slide75.xml.rels" ContentType="application/vnd.openxmlformats-package.relationships+xml"/>
  <Override PartName="/ppt/slides/_rels/slide86.xml.rels" ContentType="application/vnd.openxmlformats-package.relationships+xml"/>
  <Override PartName="/ppt/slides/_rels/slide74.xml.rels" ContentType="application/vnd.openxmlformats-package.relationships+xml"/>
  <Override PartName="/ppt/slides/_rels/slide85.xml.rels" ContentType="application/vnd.openxmlformats-package.relationships+xml"/>
  <Override PartName="/ppt/slides/_rels/slide73.xml.rels" ContentType="application/vnd.openxmlformats-package.relationships+xml"/>
  <Override PartName="/ppt/slides/slide71.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8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76.xml" ContentType="application/vnd.openxmlformats-officedocument.presentationml.slide+xml"/>
  <Override PartName="/ppt/slides/slide8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74.xml" ContentType="application/vnd.openxmlformats-officedocument.presentationml.slide+xml"/>
  <Override PartName="/ppt/slides/slide85.xml" ContentType="application/vnd.openxmlformats-officedocument.presentationml.slide+xml"/>
  <Override PartName="/ppt/slides/slide73.xml" ContentType="application/vnd.openxmlformats-officedocument.presentationml.slide+xml"/>
  <Override PartName="/ppt/slides/slide79.xml" ContentType="application/vnd.openxmlformats-officedocument.presentationml.slide+xml"/>
  <Override PartName="/ppt/slides/slide78.xml" ContentType="application/vnd.openxmlformats-officedocument.presentationml.slide+xml"/>
  <Override PartName="/ppt/slides/slide72.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80.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1.xml" ContentType="application/vnd.openxmlformats-officedocument.presentationml.slide+xml"/>
  <Override PartName="/ppt/slides/slide46.xml" ContentType="application/vnd.openxmlformats-officedocument.presentationml.slide+xml"/>
  <Override PartName="/ppt/slides/slide81.xml" ContentType="application/vnd.openxmlformats-officedocument.presentationml.slide+xml"/>
  <Override PartName="/ppt/slides/slide16.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82.xml" ContentType="application/vnd.openxmlformats-officedocument.presentationml.slide+xml"/>
  <Override PartName="/ppt/slides/slide17.xml" ContentType="application/vnd.openxmlformats-officedocument.presentationml.slide+xml"/>
  <Override PartName="/ppt/slides/slide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8.xml" ContentType="application/vnd.openxmlformats-officedocument.presentationml.slide+xml"/>
  <Override PartName="/ppt/slides/slide83.xml" ContentType="application/vnd.openxmlformats-officedocument.presentationml.slide+xml"/>
  <Override PartName="/ppt/slides/slide4.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19.xml" ContentType="application/vnd.openxmlformats-officedocument.presentationml.slide+xml"/>
  <Override PartName="/ppt/slides/slide84.xml" ContentType="application/vnd.openxmlformats-officedocument.presentationml.slide+xml"/>
  <Override PartName="/ppt/notesSlides/_rels/notesSlide90.xml.rels" ContentType="application/vnd.openxmlformats-package.relationships+xml"/>
  <Override PartName="/ppt/notesSlides/_rels/notesSlide34.xml.rels" ContentType="application/vnd.openxmlformats-package.relationships+xml"/>
  <Override PartName="/ppt/notesSlides/notesSlide34.xml" ContentType="application/vnd.openxmlformats-officedocument.presentationml.notesSlide+xml"/>
  <Override PartName="/ppt/notesSlides/notesSlide90.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Lst>
  <p:notesMasterIdLst>
    <p:notesMasterId r:id="rId14"/>
  </p:notesMasterIdLst>
  <p:sldIdLst>
    <p:sldId id="256" r:id="rId15"/>
    <p:sldId id="257" r:id="rId16"/>
    <p:sldId id="258" r:id="rId17"/>
    <p:sldId id="259" r:id="rId18"/>
    <p:sldId id="260" r:id="rId19"/>
    <p:sldId id="261" r:id="rId20"/>
    <p:sldId id="262" r:id="rId21"/>
    <p:sldId id="263" r:id="rId22"/>
    <p:sldId id="264" r:id="rId23"/>
    <p:sldId id="265" r:id="rId24"/>
    <p:sldId id="266" r:id="rId25"/>
    <p:sldId id="267" r:id="rId26"/>
    <p:sldId id="268" r:id="rId27"/>
    <p:sldId id="269" r:id="rId28"/>
    <p:sldId id="270" r:id="rId29"/>
    <p:sldId id="271" r:id="rId30"/>
    <p:sldId id="272" r:id="rId31"/>
    <p:sldId id="273" r:id="rId32"/>
    <p:sldId id="274" r:id="rId33"/>
    <p:sldId id="275" r:id="rId34"/>
    <p:sldId id="276" r:id="rId35"/>
    <p:sldId id="277" r:id="rId36"/>
    <p:sldId id="278" r:id="rId37"/>
    <p:sldId id="279" r:id="rId38"/>
    <p:sldId id="280" r:id="rId39"/>
    <p:sldId id="281" r:id="rId40"/>
    <p:sldId id="282" r:id="rId41"/>
    <p:sldId id="283" r:id="rId42"/>
    <p:sldId id="284" r:id="rId43"/>
    <p:sldId id="285" r:id="rId44"/>
    <p:sldId id="286" r:id="rId45"/>
    <p:sldId id="287" r:id="rId46"/>
    <p:sldId id="288" r:id="rId47"/>
    <p:sldId id="289" r:id="rId48"/>
    <p:sldId id="290" r:id="rId49"/>
    <p:sldId id="291" r:id="rId50"/>
    <p:sldId id="292" r:id="rId51"/>
    <p:sldId id="293" r:id="rId52"/>
    <p:sldId id="294" r:id="rId53"/>
    <p:sldId id="295" r:id="rId54"/>
    <p:sldId id="296" r:id="rId55"/>
    <p:sldId id="297" r:id="rId56"/>
    <p:sldId id="298" r:id="rId57"/>
    <p:sldId id="299" r:id="rId58"/>
    <p:sldId id="300" r:id="rId59"/>
    <p:sldId id="301" r:id="rId60"/>
    <p:sldId id="302" r:id="rId61"/>
    <p:sldId id="303"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 id="324" r:id="rId83"/>
    <p:sldId id="325" r:id="rId84"/>
    <p:sldId id="326" r:id="rId85"/>
    <p:sldId id="327" r:id="rId86"/>
    <p:sldId id="328" r:id="rId87"/>
    <p:sldId id="329" r:id="rId88"/>
    <p:sldId id="330" r:id="rId89"/>
    <p:sldId id="331" r:id="rId90"/>
    <p:sldId id="332" r:id="rId91"/>
    <p:sldId id="333" r:id="rId92"/>
    <p:sldId id="334" r:id="rId93"/>
    <p:sldId id="335" r:id="rId94"/>
    <p:sldId id="336" r:id="rId95"/>
    <p:sldId id="337" r:id="rId96"/>
    <p:sldId id="338" r:id="rId97"/>
    <p:sldId id="339" r:id="rId98"/>
    <p:sldId id="340" r:id="rId99"/>
    <p:sldId id="341" r:id="rId100"/>
    <p:sldId id="342" r:id="rId101"/>
    <p:sldId id="343" r:id="rId102"/>
    <p:sldId id="344" r:id="rId103"/>
    <p:sldId id="345" r:id="rId104"/>
  </p:sldIdLst>
  <p:sldSz cx="18288000" cy="10287000"/>
  <p:notesSz cx="18288000" cy="10287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notesMaster" Target="notesMasters/notesMaster1.xml"/><Relationship Id="rId15" Type="http://schemas.openxmlformats.org/officeDocument/2006/relationships/slide" Target="slides/slide1.xml"/><Relationship Id="rId16" Type="http://schemas.openxmlformats.org/officeDocument/2006/relationships/slide" Target="slides/slide2.xml"/><Relationship Id="rId17" Type="http://schemas.openxmlformats.org/officeDocument/2006/relationships/slide" Target="slides/slide3.xml"/><Relationship Id="rId18" Type="http://schemas.openxmlformats.org/officeDocument/2006/relationships/slide" Target="slides/slide4.xml"/><Relationship Id="rId19" Type="http://schemas.openxmlformats.org/officeDocument/2006/relationships/slide" Target="slides/slide5.xml"/><Relationship Id="rId20" Type="http://schemas.openxmlformats.org/officeDocument/2006/relationships/slide" Target="slides/slide6.xml"/><Relationship Id="rId21" Type="http://schemas.openxmlformats.org/officeDocument/2006/relationships/slide" Target="slides/slide7.xml"/><Relationship Id="rId22" Type="http://schemas.openxmlformats.org/officeDocument/2006/relationships/slide" Target="slides/slide8.xml"/><Relationship Id="rId23" Type="http://schemas.openxmlformats.org/officeDocument/2006/relationships/slide" Target="slides/slide9.xml"/><Relationship Id="rId24" Type="http://schemas.openxmlformats.org/officeDocument/2006/relationships/slide" Target="slides/slide10.xml"/><Relationship Id="rId25" Type="http://schemas.openxmlformats.org/officeDocument/2006/relationships/slide" Target="slides/slide11.xml"/><Relationship Id="rId26" Type="http://schemas.openxmlformats.org/officeDocument/2006/relationships/slide" Target="slides/slide12.xml"/><Relationship Id="rId27" Type="http://schemas.openxmlformats.org/officeDocument/2006/relationships/slide" Target="slides/slide13.xml"/><Relationship Id="rId28" Type="http://schemas.openxmlformats.org/officeDocument/2006/relationships/slide" Target="slides/slide14.xml"/><Relationship Id="rId29" Type="http://schemas.openxmlformats.org/officeDocument/2006/relationships/slide" Target="slides/slide15.xml"/><Relationship Id="rId30" Type="http://schemas.openxmlformats.org/officeDocument/2006/relationships/slide" Target="slides/slide16.xml"/><Relationship Id="rId31" Type="http://schemas.openxmlformats.org/officeDocument/2006/relationships/slide" Target="slides/slide17.xml"/><Relationship Id="rId32" Type="http://schemas.openxmlformats.org/officeDocument/2006/relationships/slide" Target="slides/slide18.xml"/><Relationship Id="rId33" Type="http://schemas.openxmlformats.org/officeDocument/2006/relationships/slide" Target="slides/slide19.xml"/><Relationship Id="rId34" Type="http://schemas.openxmlformats.org/officeDocument/2006/relationships/slide" Target="slides/slide20.xml"/><Relationship Id="rId35" Type="http://schemas.openxmlformats.org/officeDocument/2006/relationships/slide" Target="slides/slide21.xml"/><Relationship Id="rId36" Type="http://schemas.openxmlformats.org/officeDocument/2006/relationships/slide" Target="slides/slide22.xml"/><Relationship Id="rId37" Type="http://schemas.openxmlformats.org/officeDocument/2006/relationships/slide" Target="slides/slide23.xml"/><Relationship Id="rId38" Type="http://schemas.openxmlformats.org/officeDocument/2006/relationships/slide" Target="slides/slide24.xml"/><Relationship Id="rId39" Type="http://schemas.openxmlformats.org/officeDocument/2006/relationships/slide" Target="slides/slide25.xml"/><Relationship Id="rId40" Type="http://schemas.openxmlformats.org/officeDocument/2006/relationships/slide" Target="slides/slide26.xml"/><Relationship Id="rId41" Type="http://schemas.openxmlformats.org/officeDocument/2006/relationships/slide" Target="slides/slide27.xml"/><Relationship Id="rId42" Type="http://schemas.openxmlformats.org/officeDocument/2006/relationships/slide" Target="slides/slide28.xml"/><Relationship Id="rId43" Type="http://schemas.openxmlformats.org/officeDocument/2006/relationships/slide" Target="slides/slide29.xml"/><Relationship Id="rId44" Type="http://schemas.openxmlformats.org/officeDocument/2006/relationships/slide" Target="slides/slide30.xml"/><Relationship Id="rId45" Type="http://schemas.openxmlformats.org/officeDocument/2006/relationships/slide" Target="slides/slide31.xml"/><Relationship Id="rId46" Type="http://schemas.openxmlformats.org/officeDocument/2006/relationships/slide" Target="slides/slide32.xml"/><Relationship Id="rId47" Type="http://schemas.openxmlformats.org/officeDocument/2006/relationships/slide" Target="slides/slide33.xml"/><Relationship Id="rId48" Type="http://schemas.openxmlformats.org/officeDocument/2006/relationships/slide" Target="slides/slide34.xml"/><Relationship Id="rId49" Type="http://schemas.openxmlformats.org/officeDocument/2006/relationships/slide" Target="slides/slide35.xml"/><Relationship Id="rId50" Type="http://schemas.openxmlformats.org/officeDocument/2006/relationships/slide" Target="slides/slide36.xml"/><Relationship Id="rId51" Type="http://schemas.openxmlformats.org/officeDocument/2006/relationships/slide" Target="slides/slide37.xml"/><Relationship Id="rId52" Type="http://schemas.openxmlformats.org/officeDocument/2006/relationships/slide" Target="slides/slide38.xml"/><Relationship Id="rId53" Type="http://schemas.openxmlformats.org/officeDocument/2006/relationships/slide" Target="slides/slide39.xml"/><Relationship Id="rId54" Type="http://schemas.openxmlformats.org/officeDocument/2006/relationships/slide" Target="slides/slide40.xml"/><Relationship Id="rId55" Type="http://schemas.openxmlformats.org/officeDocument/2006/relationships/slide" Target="slides/slide41.xml"/><Relationship Id="rId56" Type="http://schemas.openxmlformats.org/officeDocument/2006/relationships/slide" Target="slides/slide42.xml"/><Relationship Id="rId57" Type="http://schemas.openxmlformats.org/officeDocument/2006/relationships/slide" Target="slides/slide43.xml"/><Relationship Id="rId58" Type="http://schemas.openxmlformats.org/officeDocument/2006/relationships/slide" Target="slides/slide44.xml"/><Relationship Id="rId59" Type="http://schemas.openxmlformats.org/officeDocument/2006/relationships/slide" Target="slides/slide45.xml"/><Relationship Id="rId60" Type="http://schemas.openxmlformats.org/officeDocument/2006/relationships/slide" Target="slides/slide46.xml"/><Relationship Id="rId61" Type="http://schemas.openxmlformats.org/officeDocument/2006/relationships/slide" Target="slides/slide47.xml"/><Relationship Id="rId62" Type="http://schemas.openxmlformats.org/officeDocument/2006/relationships/slide" Target="slides/slide48.xml"/><Relationship Id="rId63" Type="http://schemas.openxmlformats.org/officeDocument/2006/relationships/slide" Target="slides/slide49.xml"/><Relationship Id="rId64" Type="http://schemas.openxmlformats.org/officeDocument/2006/relationships/slide" Target="slides/slide50.xml"/><Relationship Id="rId65" Type="http://schemas.openxmlformats.org/officeDocument/2006/relationships/slide" Target="slides/slide51.xml"/><Relationship Id="rId66" Type="http://schemas.openxmlformats.org/officeDocument/2006/relationships/slide" Target="slides/slide52.xml"/><Relationship Id="rId67" Type="http://schemas.openxmlformats.org/officeDocument/2006/relationships/slide" Target="slides/slide53.xml"/><Relationship Id="rId68" Type="http://schemas.openxmlformats.org/officeDocument/2006/relationships/slide" Target="slides/slide54.xml"/><Relationship Id="rId69" Type="http://schemas.openxmlformats.org/officeDocument/2006/relationships/slide" Target="slides/slide55.xml"/><Relationship Id="rId70" Type="http://schemas.openxmlformats.org/officeDocument/2006/relationships/slide" Target="slides/slide56.xml"/><Relationship Id="rId71" Type="http://schemas.openxmlformats.org/officeDocument/2006/relationships/slide" Target="slides/slide57.xml"/><Relationship Id="rId72" Type="http://schemas.openxmlformats.org/officeDocument/2006/relationships/slide" Target="slides/slide58.xml"/><Relationship Id="rId73" Type="http://schemas.openxmlformats.org/officeDocument/2006/relationships/slide" Target="slides/slide59.xml"/><Relationship Id="rId74" Type="http://schemas.openxmlformats.org/officeDocument/2006/relationships/slide" Target="slides/slide60.xml"/><Relationship Id="rId75" Type="http://schemas.openxmlformats.org/officeDocument/2006/relationships/slide" Target="slides/slide61.xml"/><Relationship Id="rId76" Type="http://schemas.openxmlformats.org/officeDocument/2006/relationships/slide" Target="slides/slide62.xml"/><Relationship Id="rId77" Type="http://schemas.openxmlformats.org/officeDocument/2006/relationships/slide" Target="slides/slide63.xml"/><Relationship Id="rId78" Type="http://schemas.openxmlformats.org/officeDocument/2006/relationships/slide" Target="slides/slide64.xml"/><Relationship Id="rId79" Type="http://schemas.openxmlformats.org/officeDocument/2006/relationships/slide" Target="slides/slide65.xml"/><Relationship Id="rId80" Type="http://schemas.openxmlformats.org/officeDocument/2006/relationships/slide" Target="slides/slide66.xml"/><Relationship Id="rId81" Type="http://schemas.openxmlformats.org/officeDocument/2006/relationships/slide" Target="slides/slide67.xml"/><Relationship Id="rId82" Type="http://schemas.openxmlformats.org/officeDocument/2006/relationships/slide" Target="slides/slide68.xml"/><Relationship Id="rId83" Type="http://schemas.openxmlformats.org/officeDocument/2006/relationships/slide" Target="slides/slide69.xml"/><Relationship Id="rId84" Type="http://schemas.openxmlformats.org/officeDocument/2006/relationships/slide" Target="slides/slide70.xml"/><Relationship Id="rId85" Type="http://schemas.openxmlformats.org/officeDocument/2006/relationships/slide" Target="slides/slide71.xml"/><Relationship Id="rId86" Type="http://schemas.openxmlformats.org/officeDocument/2006/relationships/slide" Target="slides/slide72.xml"/><Relationship Id="rId87" Type="http://schemas.openxmlformats.org/officeDocument/2006/relationships/slide" Target="slides/slide73.xml"/><Relationship Id="rId88" Type="http://schemas.openxmlformats.org/officeDocument/2006/relationships/slide" Target="slides/slide74.xml"/><Relationship Id="rId89" Type="http://schemas.openxmlformats.org/officeDocument/2006/relationships/slide" Target="slides/slide75.xml"/><Relationship Id="rId90" Type="http://schemas.openxmlformats.org/officeDocument/2006/relationships/slide" Target="slides/slide76.xml"/><Relationship Id="rId91" Type="http://schemas.openxmlformats.org/officeDocument/2006/relationships/slide" Target="slides/slide77.xml"/><Relationship Id="rId92" Type="http://schemas.openxmlformats.org/officeDocument/2006/relationships/slide" Target="slides/slide78.xml"/><Relationship Id="rId93" Type="http://schemas.openxmlformats.org/officeDocument/2006/relationships/slide" Target="slides/slide79.xml"/><Relationship Id="rId94" Type="http://schemas.openxmlformats.org/officeDocument/2006/relationships/slide" Target="slides/slide80.xml"/><Relationship Id="rId95" Type="http://schemas.openxmlformats.org/officeDocument/2006/relationships/slide" Target="slides/slide81.xml"/><Relationship Id="rId96" Type="http://schemas.openxmlformats.org/officeDocument/2006/relationships/slide" Target="slides/slide82.xml"/><Relationship Id="rId97" Type="http://schemas.openxmlformats.org/officeDocument/2006/relationships/slide" Target="slides/slide83.xml"/><Relationship Id="rId98" Type="http://schemas.openxmlformats.org/officeDocument/2006/relationships/slide" Target="slides/slide84.xml"/><Relationship Id="rId99" Type="http://schemas.openxmlformats.org/officeDocument/2006/relationships/slide" Target="slides/slide85.xml"/><Relationship Id="rId100" Type="http://schemas.openxmlformats.org/officeDocument/2006/relationships/slide" Target="slides/slide86.xml"/><Relationship Id="rId101" Type="http://schemas.openxmlformats.org/officeDocument/2006/relationships/slide" Target="slides/slide87.xml"/><Relationship Id="rId102" Type="http://schemas.openxmlformats.org/officeDocument/2006/relationships/slide" Target="slides/slide88.xml"/><Relationship Id="rId103" Type="http://schemas.openxmlformats.org/officeDocument/2006/relationships/slide" Target="slides/slide89.xml"/><Relationship Id="rId104" Type="http://schemas.openxmlformats.org/officeDocument/2006/relationships/slide" Target="slides/slide90.xml"/><Relationship Id="rId105" Type="http://schemas.openxmlformats.org/officeDocument/2006/relationships/presProps" Target="presProps.xml"/>
</Relationships>
</file>

<file path=ppt/notesMasters/_rels/notesMaster1.xml.rels><?xml version="1.0" encoding="UTF-8"?>
<Relationships xmlns="http://schemas.openxmlformats.org/package/2006/relationships"><Relationship Id="rId1" Type="http://schemas.openxmlformats.org/officeDocument/2006/relationships/theme" Target="../theme/theme13.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 name="PlaceHolder 1"/>
          <p:cNvSpPr>
            <a:spLocks noGrp="1"/>
          </p:cNvSpPr>
          <p:nvPr>
            <p:ph type="sldImg"/>
          </p:nvPr>
        </p:nvSpPr>
        <p:spPr>
          <a:xfrm>
            <a:off x="0" y="764280"/>
            <a:ext cx="0" cy="0"/>
          </a:xfrm>
          <a:prstGeom prst="rect">
            <a:avLst/>
          </a:prstGeom>
          <a:noFill/>
          <a:ln w="0">
            <a:noFill/>
          </a:ln>
        </p:spPr>
        <p:txBody>
          <a:bodyPr lIns="0" rIns="0" tIns="0" bIns="0" anchor="ctr">
            <a:noAutofit/>
          </a:bodyPr>
          <a:p>
            <a:pPr algn="ctr"/>
            <a:r>
              <a:rPr b="0" lang="en-US" sz="4400" spc="-1" strike="noStrike">
                <a:solidFill>
                  <a:srgbClr val="000000"/>
                </a:solidFill>
                <a:latin typeface="FiraCode Nerd Font Propo"/>
              </a:rPr>
              <a:t>Click to move the slide</a:t>
            </a:r>
            <a:endParaRPr b="0" lang="en-US" sz="4400" spc="-1" strike="noStrike">
              <a:solidFill>
                <a:srgbClr val="000000"/>
              </a:solidFill>
              <a:latin typeface="FiraCode Nerd Font Propo"/>
            </a:endParaRPr>
          </a:p>
        </p:txBody>
      </p:sp>
      <p:sp>
        <p:nvSpPr>
          <p:cNvPr id="95" name="PlaceHolder 2"/>
          <p:cNvSpPr>
            <a:spLocks noGrp="1"/>
          </p:cNvSpPr>
          <p:nvPr>
            <p:ph type="body"/>
          </p:nvPr>
        </p:nvSpPr>
        <p:spPr>
          <a:xfrm>
            <a:off x="777240" y="4777560"/>
            <a:ext cx="6217560" cy="4525920"/>
          </a:xfrm>
          <a:prstGeom prst="rect">
            <a:avLst/>
          </a:prstGeom>
          <a:noFill/>
          <a:ln w="0">
            <a:noFill/>
          </a:ln>
        </p:spPr>
        <p:txBody>
          <a:bodyPr lIns="0" rIns="0" tIns="0" bIns="0" anchor="t">
            <a:noAutofit/>
          </a:bodyPr>
          <a:p>
            <a:pPr marL="216000" indent="-216000">
              <a:buNone/>
            </a:pPr>
            <a:r>
              <a:rPr b="0" lang="en-US" sz="2000" spc="-1" strike="noStrike">
                <a:solidFill>
                  <a:srgbClr val="000000"/>
                </a:solidFill>
                <a:latin typeface="FiraCode Nerd Font Propo"/>
              </a:rPr>
              <a:t>Click to edit the notes format</a:t>
            </a:r>
            <a:endParaRPr b="0" lang="en-US" sz="2000" spc="-1" strike="noStrike">
              <a:solidFill>
                <a:srgbClr val="000000"/>
              </a:solidFill>
              <a:latin typeface="FiraCode Nerd Font Propo"/>
            </a:endParaRPr>
          </a:p>
        </p:txBody>
      </p:sp>
      <p:sp>
        <p:nvSpPr>
          <p:cNvPr id="96" name="PlaceHolder 3"/>
          <p:cNvSpPr>
            <a:spLocks noGrp="1"/>
          </p:cNvSpPr>
          <p:nvPr>
            <p:ph type="hdr"/>
          </p:nvPr>
        </p:nvSpPr>
        <p:spPr>
          <a:xfrm>
            <a:off x="0" y="0"/>
            <a:ext cx="3372840" cy="502560"/>
          </a:xfrm>
          <a:prstGeom prst="rect">
            <a:avLst/>
          </a:prstGeom>
          <a:noFill/>
          <a:ln w="0">
            <a:noFill/>
          </a:ln>
        </p:spPr>
        <p:txBody>
          <a:bodyPr lIns="0" rIns="0" tIns="0" bIns="0" anchor="t">
            <a:noAutofit/>
          </a:bodyPr>
          <a:p>
            <a:pPr indent="0">
              <a:buNone/>
            </a:pPr>
            <a:r>
              <a:rPr b="0" lang="en-US" sz="1400" spc="-1" strike="noStrike">
                <a:solidFill>
                  <a:srgbClr val="000000"/>
                </a:solidFill>
                <a:latin typeface="FiraCode Nerd Font Propo"/>
              </a:rPr>
              <a:t>&lt;header&gt;</a:t>
            </a:r>
            <a:endParaRPr b="0" lang="en-US" sz="1400" spc="-1" strike="noStrike">
              <a:solidFill>
                <a:srgbClr val="000000"/>
              </a:solidFill>
              <a:latin typeface="FiraCode Nerd Font Propo"/>
            </a:endParaRPr>
          </a:p>
        </p:txBody>
      </p:sp>
      <p:sp>
        <p:nvSpPr>
          <p:cNvPr id="97" name="PlaceHolder 4"/>
          <p:cNvSpPr>
            <a:spLocks noGrp="1"/>
          </p:cNvSpPr>
          <p:nvPr>
            <p:ph type="dt" idx="37"/>
          </p:nvPr>
        </p:nvSpPr>
        <p:spPr>
          <a:xfrm>
            <a:off x="4399200" y="0"/>
            <a:ext cx="3372840" cy="502560"/>
          </a:xfrm>
          <a:prstGeom prst="rect">
            <a:avLst/>
          </a:prstGeom>
          <a:noFill/>
          <a:ln w="0">
            <a:noFill/>
          </a:ln>
        </p:spPr>
        <p:txBody>
          <a:bodyPr lIns="0" rIns="0" tIns="0" bIns="0" anchor="t">
            <a:noAutofit/>
          </a:bodyPr>
          <a:lstStyle>
            <a:lvl1pPr indent="0" algn="r">
              <a:buNone/>
              <a:defRPr b="0" lang="en-US" sz="1400" spc="-1" strike="noStrike">
                <a:solidFill>
                  <a:srgbClr val="000000"/>
                </a:solidFill>
                <a:latin typeface="FiraCode Nerd Font Propo"/>
              </a:defRPr>
            </a:lvl1pPr>
          </a:lstStyle>
          <a:p>
            <a:pPr indent="0" algn="r">
              <a:buNone/>
            </a:pPr>
            <a:r>
              <a:rPr b="0" lang="en-US" sz="1400" spc="-1" strike="noStrike">
                <a:solidFill>
                  <a:srgbClr val="000000"/>
                </a:solidFill>
                <a:latin typeface="FiraCode Nerd Font Propo"/>
              </a:rPr>
              <a:t>&lt;date/time&gt;</a:t>
            </a:r>
            <a:endParaRPr b="0" lang="en-US" sz="1400" spc="-1" strike="noStrike">
              <a:solidFill>
                <a:srgbClr val="000000"/>
              </a:solidFill>
              <a:latin typeface="FiraCode Nerd Font Propo"/>
            </a:endParaRPr>
          </a:p>
        </p:txBody>
      </p:sp>
      <p:sp>
        <p:nvSpPr>
          <p:cNvPr id="98" name="PlaceHolder 5"/>
          <p:cNvSpPr>
            <a:spLocks noGrp="1"/>
          </p:cNvSpPr>
          <p:nvPr>
            <p:ph type="ftr" idx="38"/>
          </p:nvPr>
        </p:nvSpPr>
        <p:spPr>
          <a:xfrm>
            <a:off x="0" y="9555480"/>
            <a:ext cx="3372840" cy="502560"/>
          </a:xfrm>
          <a:prstGeom prst="rect">
            <a:avLst/>
          </a:prstGeom>
          <a:noFill/>
          <a:ln w="0">
            <a:noFill/>
          </a:ln>
        </p:spPr>
        <p:txBody>
          <a:bodyPr lIns="0" rIns="0" tIns="0" bIns="0" anchor="b">
            <a:noAutofit/>
          </a:bodyPr>
          <a:lstStyle>
            <a:lvl1pPr indent="0">
              <a:buNone/>
              <a:defRPr b="0" lang="en-US" sz="1400" spc="-1" strike="noStrike">
                <a:solidFill>
                  <a:srgbClr val="000000"/>
                </a:solidFill>
                <a:latin typeface="FiraCode Nerd Font Propo"/>
              </a:defRPr>
            </a:lvl1pPr>
          </a:lstStyle>
          <a:p>
            <a:pPr indent="0">
              <a:buNone/>
            </a:pPr>
            <a:r>
              <a:rPr b="0" lang="en-US" sz="1400" spc="-1" strike="noStrike">
                <a:solidFill>
                  <a:srgbClr val="000000"/>
                </a:solidFill>
                <a:latin typeface="FiraCode Nerd Font Propo"/>
              </a:rPr>
              <a:t>&lt;footer&gt;</a:t>
            </a:r>
            <a:endParaRPr b="0" lang="en-US" sz="1400" spc="-1" strike="noStrike">
              <a:solidFill>
                <a:srgbClr val="000000"/>
              </a:solidFill>
              <a:latin typeface="FiraCode Nerd Font Propo"/>
            </a:endParaRPr>
          </a:p>
        </p:txBody>
      </p:sp>
      <p:sp>
        <p:nvSpPr>
          <p:cNvPr id="99" name="PlaceHolder 6"/>
          <p:cNvSpPr>
            <a:spLocks noGrp="1"/>
          </p:cNvSpPr>
          <p:nvPr>
            <p:ph type="sldNum" idx="39"/>
          </p:nvPr>
        </p:nvSpPr>
        <p:spPr>
          <a:xfrm>
            <a:off x="4399200" y="9555480"/>
            <a:ext cx="3372840" cy="502560"/>
          </a:xfrm>
          <a:prstGeom prst="rect">
            <a:avLst/>
          </a:prstGeom>
          <a:noFill/>
          <a:ln w="0">
            <a:noFill/>
          </a:ln>
        </p:spPr>
        <p:txBody>
          <a:bodyPr lIns="0" rIns="0" tIns="0" bIns="0" anchor="b">
            <a:noAutofit/>
          </a:bodyPr>
          <a:lstStyle>
            <a:lvl1pPr indent="0" algn="r">
              <a:buNone/>
              <a:defRPr b="0" lang="en-US" sz="1400" spc="-1" strike="noStrike">
                <a:solidFill>
                  <a:srgbClr val="000000"/>
                </a:solidFill>
                <a:latin typeface="FiraCode Nerd Font Propo"/>
              </a:defRPr>
            </a:lvl1pPr>
          </a:lstStyle>
          <a:p>
            <a:pPr indent="0" algn="r">
              <a:buNone/>
            </a:pPr>
            <a:fld id="{A67B2565-D5B0-4F5A-8C8B-D95DFD16BA73}" type="slidenum">
              <a:rPr b="0" lang="en-US" sz="1400" spc="-1" strike="noStrike">
                <a:solidFill>
                  <a:srgbClr val="000000"/>
                </a:solidFill>
                <a:latin typeface="FiraCode Nerd Font Propo"/>
              </a:rPr>
              <a:t>&lt;number&gt;</a:t>
            </a:fld>
            <a:endParaRPr b="0" lang="en-US" sz="1400" spc="-1" strike="noStrike">
              <a:solidFill>
                <a:srgbClr val="000000"/>
              </a:solidFill>
              <a:latin typeface="FiraCode Nerd Font Propo"/>
            </a:endParaRPr>
          </a:p>
        </p:txBody>
      </p:sp>
    </p:spTree>
  </p:cSld>
  <p:clrMap bg1="lt1" bg2="lt2" tx1="dk1" tx2="dk2" accent1="accent1" accent2="accent2" accent3="accent3" accent4="accent4" accent5="accent5" accent6="accent6" hlink="hlink" folHlink="folHlink"/>
</p:notesMaster>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90.xml.rels><?xml version="1.0" encoding="UTF-8"?>
<Relationships xmlns="http://schemas.openxmlformats.org/package/2006/relationships"><Relationship Id="rId1" Type="http://schemas.openxmlformats.org/officeDocument/2006/relationships/slide" Target="../slides/slide90.xml"/><Relationship Id="rId2" Type="http://schemas.openxmlformats.org/officeDocument/2006/relationships/notesMaster" Target="../notesMasters/notesMaster1.xml"/>
</Relationship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8" name="PlaceHolder 1"/>
          <p:cNvSpPr>
            <a:spLocks noGrp="1"/>
          </p:cNvSpPr>
          <p:nvPr>
            <p:ph type="hdr"/>
          </p:nvPr>
        </p:nvSpPr>
        <p:spPr>
          <a:xfrm>
            <a:off x="0" y="0"/>
            <a:ext cx="3959280" cy="339840"/>
          </a:xfrm>
          <a:prstGeom prst="rect">
            <a:avLst/>
          </a:prstGeom>
          <a:noFill/>
          <a:ln w="0">
            <a:noFill/>
          </a:ln>
        </p:spPr>
        <p:txBody>
          <a:bodyPr lIns="0" rIns="0" tIns="0" bIns="0" anchor="t">
            <a:noAutofit/>
          </a:bodyPr>
          <a:p>
            <a:pPr indent="0">
              <a:buNone/>
            </a:pPr>
            <a:endParaRPr b="0" lang="en-US" sz="1800" spc="-1" strike="noStrike">
              <a:solidFill>
                <a:srgbClr val="000000"/>
              </a:solidFill>
              <a:latin typeface="FiraCode Nerd Font Propo"/>
            </a:endParaRPr>
          </a:p>
        </p:txBody>
      </p:sp>
      <p:sp>
        <p:nvSpPr>
          <p:cNvPr id="669" name="PlaceHolder 2"/>
          <p:cNvSpPr>
            <a:spLocks noGrp="1"/>
          </p:cNvSpPr>
          <p:nvPr>
            <p:ph type="dt" idx="40"/>
          </p:nvPr>
        </p:nvSpPr>
        <p:spPr>
          <a:xfrm>
            <a:off x="5180040" y="0"/>
            <a:ext cx="3959280" cy="339840"/>
          </a:xfrm>
          <a:prstGeom prst="rect">
            <a:avLst/>
          </a:prstGeom>
          <a:noFill/>
          <a:ln w="0">
            <a:noFill/>
          </a:ln>
        </p:spPr>
        <p:txBody>
          <a:bodyPr lIns="0" rIns="0" tIns="0" bIns="0" anchor="t">
            <a:noAutofit/>
          </a:bodyPr>
          <a:lstStyle>
            <a:lvl1pPr indent="0" algn="r">
              <a:lnSpc>
                <a:spcPct val="100000"/>
              </a:lnSpc>
              <a:buNone/>
              <a:tabLst>
                <a:tab algn="l" pos="0"/>
              </a:tabLst>
              <a:defRPr b="0" lang="cs-CZ" sz="1200" spc="-1" strike="noStrike">
                <a:solidFill>
                  <a:srgbClr val="000000"/>
                </a:solidFill>
                <a:latin typeface="Open Sans"/>
              </a:defRPr>
            </a:lvl1pPr>
          </a:lstStyle>
          <a:p>
            <a:pPr indent="0" algn="r">
              <a:lnSpc>
                <a:spcPct val="100000"/>
              </a:lnSpc>
              <a:buNone/>
              <a:tabLst>
                <a:tab algn="l" pos="0"/>
              </a:tabLst>
            </a:pPr>
            <a:r>
              <a:rPr b="0" lang="cs-CZ" sz="1200" spc="-1" strike="noStrike">
                <a:solidFill>
                  <a:srgbClr val="000000"/>
                </a:solidFill>
                <a:latin typeface="Open Sans"/>
              </a:rPr>
              <a:t>1.7.2013</a:t>
            </a:r>
            <a:endParaRPr b="0" lang="en-US" sz="1200" spc="-1" strike="noStrike">
              <a:solidFill>
                <a:srgbClr val="000000"/>
              </a:solidFill>
              <a:latin typeface="FiraCode Nerd Font Propo"/>
            </a:endParaRPr>
          </a:p>
        </p:txBody>
      </p:sp>
      <p:sp>
        <p:nvSpPr>
          <p:cNvPr id="670" name="PlaceHolder 3"/>
          <p:cNvSpPr>
            <a:spLocks noGrp="1"/>
          </p:cNvSpPr>
          <p:nvPr>
            <p:ph type="sldImg"/>
          </p:nvPr>
        </p:nvSpPr>
        <p:spPr>
          <a:xfrm>
            <a:off x="2857680" y="512640"/>
            <a:ext cx="3425760" cy="2563920"/>
          </a:xfrm>
          <a:prstGeom prst="rect">
            <a:avLst/>
          </a:prstGeom>
          <a:ln w="0">
            <a:noFill/>
          </a:ln>
        </p:spPr>
      </p:sp>
      <p:sp>
        <p:nvSpPr>
          <p:cNvPr id="671" name="PlaceHolder 4"/>
          <p:cNvSpPr>
            <a:spLocks noGrp="1"/>
          </p:cNvSpPr>
          <p:nvPr>
            <p:ph type="body"/>
          </p:nvPr>
        </p:nvSpPr>
        <p:spPr>
          <a:xfrm>
            <a:off x="914400" y="3251160"/>
            <a:ext cx="7311960" cy="30780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Open Sans"/>
              </a:rPr>
              <a:t>TP part I</a:t>
            </a:r>
            <a:endParaRPr b="0" lang="en-US" sz="2000" spc="-1" strike="noStrike">
              <a:solidFill>
                <a:srgbClr val="000000"/>
              </a:solidFill>
              <a:latin typeface="FiraCode Nerd Font Propo"/>
            </a:endParaRPr>
          </a:p>
          <a:p>
            <a:pPr marL="216000" indent="0">
              <a:lnSpc>
                <a:spcPct val="100000"/>
              </a:lnSpc>
              <a:buNone/>
              <a:tabLst>
                <a:tab algn="l" pos="0"/>
              </a:tabLst>
            </a:pPr>
            <a:r>
              <a:rPr b="0" lang="en-US" sz="2000" spc="-1" strike="noStrike">
                <a:solidFill>
                  <a:srgbClr val="000000"/>
                </a:solidFill>
                <a:latin typeface="Open Sans"/>
              </a:rPr>
              <a:t>Linux install</a:t>
            </a:r>
            <a:endParaRPr b="0" lang="en-US" sz="2000" spc="-1" strike="noStrike">
              <a:solidFill>
                <a:srgbClr val="000000"/>
              </a:solidFill>
              <a:latin typeface="FiraCode Nerd Font Propo"/>
            </a:endParaRPr>
          </a:p>
        </p:txBody>
      </p:sp>
      <p:sp>
        <p:nvSpPr>
          <p:cNvPr id="672" name="PlaceHolder 5"/>
          <p:cNvSpPr>
            <a:spLocks noGrp="1"/>
          </p:cNvSpPr>
          <p:nvPr>
            <p:ph type="ftr" idx="41"/>
          </p:nvPr>
        </p:nvSpPr>
        <p:spPr>
          <a:xfrm>
            <a:off x="0" y="6502320"/>
            <a:ext cx="3959280" cy="338040"/>
          </a:xfrm>
          <a:prstGeom prst="rect">
            <a:avLst/>
          </a:prstGeom>
          <a:noFill/>
          <a:ln w="0">
            <a:noFill/>
          </a:ln>
        </p:spPr>
        <p:txBody>
          <a:bodyPr lIns="0" rIns="0" tIns="0" bIns="0" anchor="b">
            <a:noAutofit/>
          </a:bodyPr>
          <a:p>
            <a:pPr indent="0">
              <a:buNone/>
            </a:pPr>
            <a:endParaRPr b="0" lang="en-US" sz="1400" spc="-1" strike="noStrike">
              <a:solidFill>
                <a:srgbClr val="000000"/>
              </a:solidFill>
              <a:latin typeface="Montserrat"/>
            </a:endParaRPr>
          </a:p>
        </p:txBody>
      </p:sp>
      <p:sp>
        <p:nvSpPr>
          <p:cNvPr id="673" name="PlaceHolder 6"/>
          <p:cNvSpPr>
            <a:spLocks noGrp="1"/>
          </p:cNvSpPr>
          <p:nvPr>
            <p:ph type="sldNum" idx="42"/>
          </p:nvPr>
        </p:nvSpPr>
        <p:spPr>
          <a:xfrm>
            <a:off x="5180040" y="6502320"/>
            <a:ext cx="3959280" cy="338040"/>
          </a:xfrm>
          <a:prstGeom prst="rect">
            <a:avLst/>
          </a:prstGeom>
          <a:noFill/>
          <a:ln w="0">
            <a:noFill/>
          </a:ln>
        </p:spPr>
        <p:txBody>
          <a:bodyPr lIns="0" rIns="0" tIns="0" bIns="0" anchor="b">
            <a:noAutofit/>
          </a:bodyPr>
          <a:p>
            <a:pPr indent="0">
              <a:buNone/>
            </a:pPr>
            <a:endParaRPr b="0" lang="en-US" sz="1400" spc="-1" strike="noStrike">
              <a:solidFill>
                <a:srgbClr val="000000"/>
              </a:solidFill>
              <a:latin typeface="Montserrat"/>
            </a:endParaRPr>
          </a:p>
        </p:txBody>
      </p:sp>
    </p:spTree>
  </p:cSld>
</p:notes>
</file>

<file path=ppt/notesSlides/notesSlide9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4" name="PlaceHolder 1"/>
          <p:cNvSpPr>
            <a:spLocks noGrp="1"/>
          </p:cNvSpPr>
          <p:nvPr>
            <p:ph type="hdr"/>
          </p:nvPr>
        </p:nvSpPr>
        <p:spPr>
          <a:xfrm>
            <a:off x="0" y="0"/>
            <a:ext cx="3959280" cy="339840"/>
          </a:xfrm>
          <a:prstGeom prst="rect">
            <a:avLst/>
          </a:prstGeom>
          <a:noFill/>
          <a:ln w="0">
            <a:noFill/>
          </a:ln>
        </p:spPr>
        <p:txBody>
          <a:bodyPr lIns="0" rIns="0" tIns="0" bIns="0" anchor="t">
            <a:noAutofit/>
          </a:bodyPr>
          <a:p>
            <a:pPr indent="0">
              <a:buNone/>
            </a:pPr>
            <a:endParaRPr b="0" lang="en-US" sz="1800" spc="-1" strike="noStrike">
              <a:solidFill>
                <a:srgbClr val="000000"/>
              </a:solidFill>
              <a:latin typeface="FiraCode Nerd Font Propo"/>
            </a:endParaRPr>
          </a:p>
        </p:txBody>
      </p:sp>
      <p:sp>
        <p:nvSpPr>
          <p:cNvPr id="675" name="PlaceHolder 2"/>
          <p:cNvSpPr>
            <a:spLocks noGrp="1"/>
          </p:cNvSpPr>
          <p:nvPr>
            <p:ph type="dt" idx="43"/>
          </p:nvPr>
        </p:nvSpPr>
        <p:spPr>
          <a:xfrm>
            <a:off x="5180040" y="0"/>
            <a:ext cx="3959280" cy="339840"/>
          </a:xfrm>
          <a:prstGeom prst="rect">
            <a:avLst/>
          </a:prstGeom>
          <a:noFill/>
          <a:ln w="0">
            <a:noFill/>
          </a:ln>
        </p:spPr>
        <p:txBody>
          <a:bodyPr lIns="0" rIns="0" tIns="0" bIns="0" anchor="t">
            <a:noAutofit/>
          </a:bodyPr>
          <a:lstStyle>
            <a:lvl1pPr indent="0" algn="r">
              <a:lnSpc>
                <a:spcPct val="100000"/>
              </a:lnSpc>
              <a:buNone/>
              <a:tabLst>
                <a:tab algn="l" pos="0"/>
              </a:tabLst>
              <a:defRPr b="0" lang="cs-CZ" sz="1200" spc="-1" strike="noStrike">
                <a:solidFill>
                  <a:srgbClr val="000000"/>
                </a:solidFill>
                <a:latin typeface="Open Sans"/>
              </a:defRPr>
            </a:lvl1pPr>
          </a:lstStyle>
          <a:p>
            <a:pPr indent="0" algn="r">
              <a:lnSpc>
                <a:spcPct val="100000"/>
              </a:lnSpc>
              <a:buNone/>
              <a:tabLst>
                <a:tab algn="l" pos="0"/>
              </a:tabLst>
            </a:pPr>
            <a:r>
              <a:rPr b="0" lang="cs-CZ" sz="1200" spc="-1" strike="noStrike">
                <a:solidFill>
                  <a:srgbClr val="000000"/>
                </a:solidFill>
                <a:latin typeface="Open Sans"/>
              </a:rPr>
              <a:t>1.7.2013</a:t>
            </a:r>
            <a:endParaRPr b="0" lang="en-US" sz="1200" spc="-1" strike="noStrike">
              <a:solidFill>
                <a:srgbClr val="000000"/>
              </a:solidFill>
              <a:latin typeface="FiraCode Nerd Font Propo"/>
            </a:endParaRPr>
          </a:p>
        </p:txBody>
      </p:sp>
      <p:sp>
        <p:nvSpPr>
          <p:cNvPr id="676" name="PlaceHolder 3"/>
          <p:cNvSpPr>
            <a:spLocks noGrp="1"/>
          </p:cNvSpPr>
          <p:nvPr>
            <p:ph type="sldImg"/>
          </p:nvPr>
        </p:nvSpPr>
        <p:spPr>
          <a:xfrm>
            <a:off x="2857680" y="512640"/>
            <a:ext cx="3425760" cy="2563920"/>
          </a:xfrm>
          <a:prstGeom prst="rect">
            <a:avLst/>
          </a:prstGeom>
          <a:ln w="0">
            <a:noFill/>
          </a:ln>
        </p:spPr>
      </p:sp>
      <p:sp>
        <p:nvSpPr>
          <p:cNvPr id="677" name="PlaceHolder 4"/>
          <p:cNvSpPr>
            <a:spLocks noGrp="1"/>
          </p:cNvSpPr>
          <p:nvPr>
            <p:ph type="body"/>
          </p:nvPr>
        </p:nvSpPr>
        <p:spPr>
          <a:xfrm>
            <a:off x="914400" y="3251160"/>
            <a:ext cx="7311960" cy="3078000"/>
          </a:xfrm>
          <a:prstGeom prst="rect">
            <a:avLst/>
          </a:prstGeom>
          <a:noFill/>
          <a:ln w="0">
            <a:noFill/>
          </a:ln>
        </p:spPr>
        <p:txBody>
          <a:bodyPr lIns="0" rIns="0" tIns="0" bIns="0" anchor="t">
            <a:noAutofit/>
          </a:bodyPr>
          <a:p>
            <a:pPr marL="216000" indent="0">
              <a:lnSpc>
                <a:spcPct val="100000"/>
              </a:lnSpc>
              <a:buNone/>
              <a:tabLst>
                <a:tab algn="l" pos="0"/>
              </a:tabLst>
            </a:pPr>
            <a:r>
              <a:rPr b="0" lang="en-US" sz="2000" spc="-1" strike="noStrike">
                <a:solidFill>
                  <a:srgbClr val="000000"/>
                </a:solidFill>
                <a:latin typeface="Open Sans"/>
              </a:rPr>
              <a:t>TP part II &amp; III</a:t>
            </a:r>
            <a:endParaRPr b="0" lang="en-US" sz="2000" spc="-1" strike="noStrike">
              <a:solidFill>
                <a:srgbClr val="000000"/>
              </a:solidFill>
              <a:latin typeface="FiraCode Nerd Font Propo"/>
            </a:endParaRPr>
          </a:p>
          <a:p>
            <a:pPr marL="216000" indent="0">
              <a:lnSpc>
                <a:spcPct val="100000"/>
              </a:lnSpc>
              <a:buNone/>
              <a:tabLst>
                <a:tab algn="l" pos="0"/>
              </a:tabLst>
            </a:pPr>
            <a:endParaRPr b="0" lang="en-US" sz="2000" spc="-1" strike="noStrike">
              <a:solidFill>
                <a:srgbClr val="000000"/>
              </a:solidFill>
              <a:latin typeface="FiraCode Nerd Font Propo"/>
            </a:endParaRPr>
          </a:p>
          <a:p>
            <a:pPr marL="216000" indent="0">
              <a:lnSpc>
                <a:spcPct val="100000"/>
              </a:lnSpc>
              <a:buNone/>
              <a:tabLst>
                <a:tab algn="l" pos="0"/>
              </a:tabLst>
            </a:pPr>
            <a:r>
              <a:rPr b="0" lang="en-US" sz="2000" spc="-1" strike="noStrike">
                <a:solidFill>
                  <a:srgbClr val="000000"/>
                </a:solidFill>
                <a:latin typeface="Open Sans"/>
              </a:rPr>
              <a:t>VM configuration</a:t>
            </a:r>
            <a:endParaRPr b="0" lang="en-US" sz="2000" spc="-1" strike="noStrike">
              <a:solidFill>
                <a:srgbClr val="000000"/>
              </a:solidFill>
              <a:latin typeface="FiraCode Nerd Font Propo"/>
            </a:endParaRPr>
          </a:p>
          <a:p>
            <a:pPr marL="216000" indent="0">
              <a:lnSpc>
                <a:spcPct val="100000"/>
              </a:lnSpc>
              <a:buNone/>
              <a:tabLst>
                <a:tab algn="l" pos="0"/>
              </a:tabLst>
            </a:pPr>
            <a:r>
              <a:rPr b="0" lang="en-US" sz="2000" spc="-1" strike="noStrike">
                <a:solidFill>
                  <a:srgbClr val="000000"/>
                </a:solidFill>
                <a:latin typeface="Open Sans"/>
              </a:rPr>
              <a:t>and</a:t>
            </a:r>
            <a:endParaRPr b="0" lang="en-US" sz="2000" spc="-1" strike="noStrike">
              <a:solidFill>
                <a:srgbClr val="000000"/>
              </a:solidFill>
              <a:latin typeface="FiraCode Nerd Font Propo"/>
            </a:endParaRPr>
          </a:p>
          <a:p>
            <a:pPr marL="216000" indent="0">
              <a:lnSpc>
                <a:spcPct val="100000"/>
              </a:lnSpc>
              <a:buNone/>
              <a:tabLst>
                <a:tab algn="l" pos="0"/>
              </a:tabLst>
            </a:pPr>
            <a:r>
              <a:rPr b="0" lang="en-US" sz="2000" spc="-1" strike="noStrike">
                <a:solidFill>
                  <a:srgbClr val="000000"/>
                </a:solidFill>
                <a:latin typeface="Open Sans"/>
              </a:rPr>
              <a:t>LAMP install</a:t>
            </a:r>
            <a:endParaRPr b="0" lang="en-US" sz="2000" spc="-1" strike="noStrike">
              <a:solidFill>
                <a:srgbClr val="000000"/>
              </a:solidFill>
              <a:latin typeface="FiraCode Nerd Font Propo"/>
            </a:endParaRPr>
          </a:p>
        </p:txBody>
      </p:sp>
      <p:sp>
        <p:nvSpPr>
          <p:cNvPr id="678" name="PlaceHolder 5"/>
          <p:cNvSpPr>
            <a:spLocks noGrp="1"/>
          </p:cNvSpPr>
          <p:nvPr>
            <p:ph type="ftr" idx="44"/>
          </p:nvPr>
        </p:nvSpPr>
        <p:spPr>
          <a:xfrm>
            <a:off x="0" y="6502320"/>
            <a:ext cx="3959280" cy="338040"/>
          </a:xfrm>
          <a:prstGeom prst="rect">
            <a:avLst/>
          </a:prstGeom>
          <a:noFill/>
          <a:ln w="0">
            <a:noFill/>
          </a:ln>
        </p:spPr>
        <p:txBody>
          <a:bodyPr lIns="0" rIns="0" tIns="0" bIns="0" anchor="b">
            <a:noAutofit/>
          </a:bodyPr>
          <a:p>
            <a:pPr indent="0">
              <a:buNone/>
            </a:pPr>
            <a:endParaRPr b="0" lang="en-US" sz="1400" spc="-1" strike="noStrike">
              <a:solidFill>
                <a:srgbClr val="000000"/>
              </a:solidFill>
              <a:latin typeface="Montserrat"/>
            </a:endParaRPr>
          </a:p>
        </p:txBody>
      </p:sp>
      <p:sp>
        <p:nvSpPr>
          <p:cNvPr id="679" name="PlaceHolder 6"/>
          <p:cNvSpPr>
            <a:spLocks noGrp="1"/>
          </p:cNvSpPr>
          <p:nvPr>
            <p:ph type="sldNum" idx="45"/>
          </p:nvPr>
        </p:nvSpPr>
        <p:spPr>
          <a:xfrm>
            <a:off x="5180040" y="6502320"/>
            <a:ext cx="3959280" cy="338040"/>
          </a:xfrm>
          <a:prstGeom prst="rect">
            <a:avLst/>
          </a:prstGeom>
          <a:noFill/>
          <a:ln w="0">
            <a:noFill/>
          </a:ln>
        </p:spPr>
        <p:txBody>
          <a:bodyPr lIns="0" rIns="0" tIns="0" bIns="0" anchor="b">
            <a:noAutofit/>
          </a:bodyPr>
          <a:p>
            <a:pPr indent="0">
              <a:buNone/>
            </a:pPr>
            <a:endParaRPr b="0" lang="en-US" sz="1400" spc="-1" strike="noStrike">
              <a:solidFill>
                <a:srgbClr val="000000"/>
              </a:solidFill>
              <a:latin typeface="Montserrat"/>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FiraCode Nerd Font Propo"/>
            </a:endParaRPr>
          </a:p>
        </p:txBody>
      </p:sp>
      <p:sp>
        <p:nvSpPr>
          <p:cNvPr id="8"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9"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10" name="PlaceHolder 4"/>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D8FED42C-C913-473A-B3E3-C703FB71A819}"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entered Text">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820D9B8A-6D44-4DFB-951A-C9D1D4676263}"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Tx" preserve="1">
  <p:cSld name="Title, 2 Content and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FiraCode Nerd Font Propo"/>
            </a:endParaRPr>
          </a:p>
        </p:txBody>
      </p:sp>
      <p:sp>
        <p:nvSpPr>
          <p:cNvPr id="80"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81"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82"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6" name="PlaceHolder 5"/>
          <p:cNvSpPr>
            <a:spLocks noGrp="1"/>
          </p:cNvSpPr>
          <p:nvPr>
            <p:ph type="ftr" idx="31"/>
          </p:nvPr>
        </p:nvSpPr>
        <p:spPr/>
        <p:txBody>
          <a:bodyPr/>
          <a:p>
            <a:r>
              <a:t>Footer</a:t>
            </a:r>
          </a:p>
        </p:txBody>
      </p:sp>
      <p:sp>
        <p:nvSpPr>
          <p:cNvPr id="7" name="PlaceHolder 6"/>
          <p:cNvSpPr>
            <a:spLocks noGrp="1"/>
          </p:cNvSpPr>
          <p:nvPr>
            <p:ph type="sldNum" idx="32"/>
          </p:nvPr>
        </p:nvSpPr>
        <p:spPr/>
        <p:txBody>
          <a:bodyPr/>
          <a:p>
            <a:fld id="{38589A6E-A0C1-4331-963D-9434DC1BF424}" type="slidenum">
              <a:t>&lt;#&gt;</a:t>
            </a:fld>
          </a:p>
        </p:txBody>
      </p:sp>
      <p:sp>
        <p:nvSpPr>
          <p:cNvPr id="8" name="PlaceHolder 7"/>
          <p:cNvSpPr>
            <a:spLocks noGrp="1"/>
          </p:cNvSpPr>
          <p:nvPr>
            <p:ph type="dt" idx="3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AndTwoObj" preserve="1">
  <p:cSld name="Title Content and 2 Content">
    <p:spTree>
      <p:nvGrpSpPr>
        <p:cNvPr id="1" name=""/>
        <p:cNvGrpSpPr/>
        <p:nvPr/>
      </p:nvGrpSpPr>
      <p:grpSpPr>
        <a:xfrm>
          <a:off x="0" y="0"/>
          <a:ext cx="0" cy="0"/>
          <a:chOff x="0" y="0"/>
          <a:chExt cx="0" cy="0"/>
        </a:xfrm>
      </p:grpSpPr>
      <p:sp>
        <p:nvSpPr>
          <p:cNvPr id="90"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FiraCode Nerd Font Propo"/>
            </a:endParaRPr>
          </a:p>
        </p:txBody>
      </p:sp>
      <p:sp>
        <p:nvSpPr>
          <p:cNvPr id="91"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92"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93" name="PlaceHolder 4"/>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6" name="PlaceHolder 5"/>
          <p:cNvSpPr>
            <a:spLocks noGrp="1"/>
          </p:cNvSpPr>
          <p:nvPr>
            <p:ph type="ftr" idx="34"/>
          </p:nvPr>
        </p:nvSpPr>
        <p:spPr/>
        <p:txBody>
          <a:bodyPr/>
          <a:p>
            <a:r>
              <a:t>Footer</a:t>
            </a:r>
          </a:p>
        </p:txBody>
      </p:sp>
      <p:sp>
        <p:nvSpPr>
          <p:cNvPr id="7" name="PlaceHolder 6"/>
          <p:cNvSpPr>
            <a:spLocks noGrp="1"/>
          </p:cNvSpPr>
          <p:nvPr>
            <p:ph type="sldNum" idx="35"/>
          </p:nvPr>
        </p:nvSpPr>
        <p:spPr/>
        <p:txBody>
          <a:bodyPr/>
          <a:p>
            <a:fld id="{DC498414-15D4-4323-816D-5193D58F19FD}" type="slidenum">
              <a:t>&lt;#&gt;</a:t>
            </a:fld>
          </a:p>
        </p:txBody>
      </p:sp>
      <p:sp>
        <p:nvSpPr>
          <p:cNvPr id="8" name="PlaceHolder 7"/>
          <p:cNvSpPr>
            <a:spLocks noGrp="1"/>
          </p:cNvSpPr>
          <p:nvPr>
            <p:ph type="dt" idx="3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FiraCode Nerd Font Propo"/>
            </a:endParaRPr>
          </a:p>
        </p:txBody>
      </p:sp>
      <p:sp>
        <p:nvSpPr>
          <p:cNvPr id="18" name="PlaceHolder 2"/>
          <p:cNvSpPr>
            <a:spLocks noGrp="1"/>
          </p:cNvSpPr>
          <p:nvPr>
            <p:ph/>
          </p:nvPr>
        </p:nvSpPr>
        <p:spPr>
          <a:xfrm>
            <a:off x="914400" y="240696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19" name="PlaceHolder 3"/>
          <p:cNvSpPr>
            <a:spLocks noGrp="1"/>
          </p:cNvSpPr>
          <p:nvPr>
            <p:ph/>
          </p:nvPr>
        </p:nvSpPr>
        <p:spPr>
          <a:xfrm>
            <a:off x="914400" y="5523120"/>
            <a:ext cx="1645884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CCF7D99A-89B5-4FE6-890B-4FF463A71E30}"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FiraCode Nerd Font Propo"/>
            </a:endParaRPr>
          </a:p>
        </p:txBody>
      </p:sp>
      <p:sp>
        <p:nvSpPr>
          <p:cNvPr id="29" name="PlaceHolder 2"/>
          <p:cNvSpPr>
            <a:spLocks noGrp="1"/>
          </p:cNvSpPr>
          <p:nvPr>
            <p:ph/>
          </p:nvPr>
        </p:nvSpPr>
        <p:spPr>
          <a:xfrm>
            <a:off x="91440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30" name="PlaceHolder 3"/>
          <p:cNvSpPr>
            <a:spLocks noGrp="1"/>
          </p:cNvSpPr>
          <p:nvPr>
            <p:ph/>
          </p:nvPr>
        </p:nvSpPr>
        <p:spPr>
          <a:xfrm>
            <a:off x="9348120" y="240696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31" name="PlaceHolder 4"/>
          <p:cNvSpPr>
            <a:spLocks noGrp="1"/>
          </p:cNvSpPr>
          <p:nvPr>
            <p:ph/>
          </p:nvPr>
        </p:nvSpPr>
        <p:spPr>
          <a:xfrm>
            <a:off x="91440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32" name="PlaceHolder 5"/>
          <p:cNvSpPr>
            <a:spLocks noGrp="1"/>
          </p:cNvSpPr>
          <p:nvPr>
            <p:ph/>
          </p:nvPr>
        </p:nvSpPr>
        <p:spPr>
          <a:xfrm>
            <a:off x="9348120" y="5523120"/>
            <a:ext cx="8031600" cy="284544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BA836EC4-F70F-4F1A-B246-3980EBA8E120}" type="slidenum">
              <a:t>&lt;#&gt;</a:t>
            </a:fld>
          </a:p>
        </p:txBody>
      </p:sp>
      <p:sp>
        <p:nvSpPr>
          <p:cNvPr id="9" name="PlaceHolder 8"/>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p>
            <a:r>
              <a:t>Footer</a:t>
            </a:r>
          </a:p>
        </p:txBody>
      </p:sp>
      <p:sp>
        <p:nvSpPr>
          <p:cNvPr id="3" name="PlaceHolder 2"/>
          <p:cNvSpPr>
            <a:spLocks noGrp="1"/>
          </p:cNvSpPr>
          <p:nvPr>
            <p:ph type="sldNum" idx="11"/>
          </p:nvPr>
        </p:nvSpPr>
        <p:spPr/>
        <p:txBody>
          <a:bodyPr/>
          <a:p>
            <a:fld id="{CE3D4D77-08A3-49D1-9C5A-6009D0E3FFAF}" type="slidenum">
              <a:t>&lt;#&gt;</a:t>
            </a:fld>
          </a:p>
        </p:txBody>
      </p:sp>
      <p:sp>
        <p:nvSpPr>
          <p:cNvPr id="4" name="PlaceHolder 3"/>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BAD9250B-1762-46F5-8934-524F75E7FC8E}"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FiraCode Nerd Font Propo"/>
            </a:endParaRPr>
          </a:p>
        </p:txBody>
      </p:sp>
      <p:sp>
        <p:nvSpPr>
          <p:cNvPr id="47"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4" name="PlaceHolder 3"/>
          <p:cNvSpPr>
            <a:spLocks noGrp="1"/>
          </p:cNvSpPr>
          <p:nvPr>
            <p:ph type="ftr" idx="16"/>
          </p:nvPr>
        </p:nvSpPr>
        <p:spPr/>
        <p:txBody>
          <a:bodyPr/>
          <a:p>
            <a:r>
              <a:t>Footer</a:t>
            </a:r>
          </a:p>
        </p:txBody>
      </p:sp>
      <p:sp>
        <p:nvSpPr>
          <p:cNvPr id="5" name="PlaceHolder 4"/>
          <p:cNvSpPr>
            <a:spLocks noGrp="1"/>
          </p:cNvSpPr>
          <p:nvPr>
            <p:ph type="sldNum" idx="17"/>
          </p:nvPr>
        </p:nvSpPr>
        <p:spPr/>
        <p:txBody>
          <a:bodyPr/>
          <a:p>
            <a:fld id="{3CFB04B3-B365-4605-8951-4E80701FB843}" type="slidenum">
              <a:t>&lt;#&gt;</a:t>
            </a:fld>
          </a:p>
        </p:txBody>
      </p:sp>
      <p:sp>
        <p:nvSpPr>
          <p:cNvPr id="6" name="PlaceHolder 5"/>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FiraCode Nerd Font Propo"/>
            </a:endParaRPr>
          </a:p>
        </p:txBody>
      </p:sp>
      <p:sp>
        <p:nvSpPr>
          <p:cNvPr id="54"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4" name="PlaceHolder 3"/>
          <p:cNvSpPr>
            <a:spLocks noGrp="1"/>
          </p:cNvSpPr>
          <p:nvPr>
            <p:ph type="ftr" idx="19"/>
          </p:nvPr>
        </p:nvSpPr>
        <p:spPr/>
        <p:txBody>
          <a:bodyPr/>
          <a:p>
            <a:r>
              <a:t>Footer</a:t>
            </a:r>
          </a:p>
        </p:txBody>
      </p:sp>
      <p:sp>
        <p:nvSpPr>
          <p:cNvPr id="5" name="PlaceHolder 4"/>
          <p:cNvSpPr>
            <a:spLocks noGrp="1"/>
          </p:cNvSpPr>
          <p:nvPr>
            <p:ph type="sldNum" idx="20"/>
          </p:nvPr>
        </p:nvSpPr>
        <p:spPr/>
        <p:txBody>
          <a:bodyPr/>
          <a:p>
            <a:fld id="{36469DFE-369E-44E0-BD6A-E15AA450B6D9}" type="slidenum">
              <a:t>&lt;#&gt;</a:t>
            </a:fld>
          </a:p>
        </p:txBody>
      </p:sp>
      <p:sp>
        <p:nvSpPr>
          <p:cNvPr id="6" name="PlaceHolder 5"/>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FiraCode Nerd Font Propo"/>
            </a:endParaRPr>
          </a:p>
        </p:txBody>
      </p:sp>
      <p:sp>
        <p:nvSpPr>
          <p:cNvPr id="62"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63"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FiraCode Nerd Font Propo"/>
            </a:endParaRPr>
          </a:p>
        </p:txBody>
      </p:sp>
      <p:sp>
        <p:nvSpPr>
          <p:cNvPr id="5" name="PlaceHolder 4"/>
          <p:cNvSpPr>
            <a:spLocks noGrp="1"/>
          </p:cNvSpPr>
          <p:nvPr>
            <p:ph type="ftr" idx="22"/>
          </p:nvPr>
        </p:nvSpPr>
        <p:spPr/>
        <p:txBody>
          <a:bodyPr/>
          <a:p>
            <a:r>
              <a:t>Footer</a:t>
            </a:r>
          </a:p>
        </p:txBody>
      </p:sp>
      <p:sp>
        <p:nvSpPr>
          <p:cNvPr id="6" name="PlaceHolder 5"/>
          <p:cNvSpPr>
            <a:spLocks noGrp="1"/>
          </p:cNvSpPr>
          <p:nvPr>
            <p:ph type="sldNum" idx="23"/>
          </p:nvPr>
        </p:nvSpPr>
        <p:spPr/>
        <p:txBody>
          <a:bodyPr/>
          <a:p>
            <a:fld id="{4EB5949A-161D-4100-854D-F25D83C4A84F}" type="slidenum">
              <a:t>&lt;#&gt;</a:t>
            </a:fld>
          </a:p>
        </p:txBody>
      </p:sp>
      <p:sp>
        <p:nvSpPr>
          <p:cNvPr id="7" name="PlaceHolder 6"/>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FiraCode Nerd Font Propo"/>
            </a:endParaRPr>
          </a:p>
        </p:txBody>
      </p:sp>
      <p:sp>
        <p:nvSpPr>
          <p:cNvPr id="3" name="PlaceHolder 2"/>
          <p:cNvSpPr>
            <a:spLocks noGrp="1"/>
          </p:cNvSpPr>
          <p:nvPr>
            <p:ph type="ftr" idx="25"/>
          </p:nvPr>
        </p:nvSpPr>
        <p:spPr/>
        <p:txBody>
          <a:bodyPr/>
          <a:p>
            <a:r>
              <a:t>Footer</a:t>
            </a:r>
          </a:p>
        </p:txBody>
      </p:sp>
      <p:sp>
        <p:nvSpPr>
          <p:cNvPr id="4" name="PlaceHolder 3"/>
          <p:cNvSpPr>
            <a:spLocks noGrp="1"/>
          </p:cNvSpPr>
          <p:nvPr>
            <p:ph type="sldNum" idx="26"/>
          </p:nvPr>
        </p:nvSpPr>
        <p:spPr/>
        <p:txBody>
          <a:bodyPr/>
          <a:p>
            <a:fld id="{B6350BAF-2A75-4502-B993-19716E4AC917}" type="slidenum">
              <a:t>&lt;#&gt;</a:t>
            </a:fld>
          </a:p>
        </p:txBody>
      </p:sp>
      <p:sp>
        <p:nvSpPr>
          <p:cNvPr id="5" name="PlaceHolder 4"/>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FiraCode Nerd Font Propo"/>
              </a:rPr>
              <a:t>Click to edit the title text format</a:t>
            </a:r>
            <a:endParaRPr b="0" lang="en-US" sz="1800" spc="-1" strike="noStrike">
              <a:solidFill>
                <a:srgbClr val="000000"/>
              </a:solidFill>
              <a:latin typeface="FiraCode Nerd Font Propo"/>
            </a:endParaRPr>
          </a:p>
        </p:txBody>
      </p:sp>
      <p:sp>
        <p:nvSpPr>
          <p:cNvPr id="1" name="PlaceHolder 2"/>
          <p:cNvSpPr>
            <a:spLocks noGrp="1"/>
          </p:cNvSpPr>
          <p:nvPr>
            <p:ph type="body"/>
          </p:nvPr>
        </p:nvSpPr>
        <p:spPr>
          <a:xfrm>
            <a:off x="91440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2" name="PlaceHolder 3"/>
          <p:cNvSpPr>
            <a:spLocks noGrp="1"/>
          </p:cNvSpPr>
          <p:nvPr>
            <p:ph type="body"/>
          </p:nvPr>
        </p:nvSpPr>
        <p:spPr>
          <a:xfrm>
            <a:off x="934812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3" name="PlaceHolder 4"/>
          <p:cNvSpPr>
            <a:spLocks noGrp="1"/>
          </p:cNvSpPr>
          <p:nvPr>
            <p:ph type="body"/>
          </p:nvPr>
        </p:nvSpPr>
        <p:spPr>
          <a:xfrm>
            <a:off x="914400" y="5523120"/>
            <a:ext cx="1645848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4" name="PlaceHolder 5"/>
          <p:cNvSpPr>
            <a:spLocks noGrp="1"/>
          </p:cNvSpPr>
          <p:nvPr>
            <p:ph type="ftr" idx="1"/>
          </p:nvPr>
        </p:nvSpPr>
        <p:spPr>
          <a:xfrm>
            <a:off x="3124080" y="6356520"/>
            <a:ext cx="2892240" cy="3618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FiraCode Nerd Font Propo"/>
            </a:endParaRPr>
          </a:p>
        </p:txBody>
      </p:sp>
      <p:sp>
        <p:nvSpPr>
          <p:cNvPr id="5" name="PlaceHolder 6"/>
          <p:cNvSpPr>
            <a:spLocks noGrp="1"/>
          </p:cNvSpPr>
          <p:nvPr>
            <p:ph type="sldNum" idx="2"/>
          </p:nvPr>
        </p:nvSpPr>
        <p:spPr>
          <a:xfrm>
            <a:off x="6553080" y="6356520"/>
            <a:ext cx="2130480" cy="36180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1400" spc="-1" strike="noStrike">
                <a:solidFill>
                  <a:srgbClr val="000000"/>
                </a:solidFill>
                <a:latin typeface="Open Sans"/>
              </a:defRPr>
            </a:lvl1pPr>
          </a:lstStyle>
          <a:p>
            <a:pPr indent="0">
              <a:lnSpc>
                <a:spcPct val="100000"/>
              </a:lnSpc>
              <a:buNone/>
              <a:tabLst>
                <a:tab algn="l" pos="0"/>
              </a:tabLst>
            </a:pPr>
            <a:fld id="{B2C53070-9D98-47FF-930C-947AB65B9A5B}" type="slidenum">
              <a:rPr b="0" lang="en-US" sz="1400" spc="-1" strike="noStrike">
                <a:solidFill>
                  <a:srgbClr val="000000"/>
                </a:solidFill>
                <a:latin typeface="Open Sans"/>
              </a:rPr>
              <a:t>&lt;number&gt;</a:t>
            </a:fld>
            <a:endParaRPr b="0" lang="en-US" sz="1400" spc="-1" strike="noStrike">
              <a:solidFill>
                <a:srgbClr val="000000"/>
              </a:solidFill>
              <a:latin typeface="FiraCode Nerd Font Propo"/>
            </a:endParaRPr>
          </a:p>
        </p:txBody>
      </p:sp>
      <p:sp>
        <p:nvSpPr>
          <p:cNvPr id="6" name="PlaceHolder 7"/>
          <p:cNvSpPr>
            <a:spLocks noGrp="1"/>
          </p:cNvSpPr>
          <p:nvPr>
            <p:ph type="dt" idx="3"/>
          </p:nvPr>
        </p:nvSpPr>
        <p:spPr>
          <a:xfrm>
            <a:off x="457200" y="6356520"/>
            <a:ext cx="2130480" cy="3618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FiraCode Nerd Font Propo"/>
              </a:defRPr>
            </a:lvl1pPr>
          </a:lstStyle>
          <a:p>
            <a:pPr indent="0">
              <a:buNone/>
            </a:pPr>
            <a:r>
              <a:rPr b="0" lang="en-US" sz="1400" spc="-1" strike="noStrike">
                <a:solidFill>
                  <a:srgbClr val="000000"/>
                </a:solidFill>
                <a:latin typeface="FiraCode Nerd Font Propo"/>
              </a:rPr>
              <a:t>&lt;date/time&gt;</a:t>
            </a:r>
            <a:endParaRPr b="0" lang="en-US" sz="1400" spc="-1" strike="noStrike">
              <a:solidFill>
                <a:srgbClr val="000000"/>
              </a:solidFill>
              <a:latin typeface="FiraCode Nerd Font Propo"/>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9" name="PlaceHolder 1"/>
          <p:cNvSpPr>
            <a:spLocks noGrp="1"/>
          </p:cNvSpPr>
          <p:nvPr>
            <p:ph type="ftr" idx="28"/>
          </p:nvPr>
        </p:nvSpPr>
        <p:spPr>
          <a:xfrm>
            <a:off x="3124080" y="6356520"/>
            <a:ext cx="2892240" cy="3618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FiraCode Nerd Font Propo"/>
            </a:endParaRPr>
          </a:p>
        </p:txBody>
      </p:sp>
      <p:sp>
        <p:nvSpPr>
          <p:cNvPr id="70" name="PlaceHolder 2"/>
          <p:cNvSpPr>
            <a:spLocks noGrp="1"/>
          </p:cNvSpPr>
          <p:nvPr>
            <p:ph type="sldNum" idx="29"/>
          </p:nvPr>
        </p:nvSpPr>
        <p:spPr>
          <a:xfrm>
            <a:off x="6553080" y="6356520"/>
            <a:ext cx="2130480" cy="36180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1400" spc="-1" strike="noStrike">
                <a:solidFill>
                  <a:srgbClr val="000000"/>
                </a:solidFill>
                <a:latin typeface="Open Sans"/>
              </a:defRPr>
            </a:lvl1pPr>
          </a:lstStyle>
          <a:p>
            <a:pPr indent="0">
              <a:lnSpc>
                <a:spcPct val="100000"/>
              </a:lnSpc>
              <a:buNone/>
              <a:tabLst>
                <a:tab algn="l" pos="0"/>
              </a:tabLst>
            </a:pPr>
            <a:fld id="{1BC6328D-B8D2-46A5-9BCF-533E868A6E3D}" type="slidenum">
              <a:rPr b="0" lang="en-US" sz="1400" spc="-1" strike="noStrike">
                <a:solidFill>
                  <a:srgbClr val="000000"/>
                </a:solidFill>
                <a:latin typeface="Open Sans"/>
              </a:rPr>
              <a:t>&lt;number&gt;</a:t>
            </a:fld>
            <a:endParaRPr b="0" lang="en-US" sz="1400" spc="-1" strike="noStrike">
              <a:solidFill>
                <a:srgbClr val="000000"/>
              </a:solidFill>
              <a:latin typeface="FiraCode Nerd Font Propo"/>
            </a:endParaRPr>
          </a:p>
        </p:txBody>
      </p:sp>
      <p:sp>
        <p:nvSpPr>
          <p:cNvPr id="71" name="PlaceHolder 3"/>
          <p:cNvSpPr>
            <a:spLocks noGrp="1"/>
          </p:cNvSpPr>
          <p:nvPr>
            <p:ph type="dt" idx="30"/>
          </p:nvPr>
        </p:nvSpPr>
        <p:spPr>
          <a:xfrm>
            <a:off x="457200" y="6356520"/>
            <a:ext cx="2130480" cy="3618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FiraCode Nerd Font Propo"/>
              </a:defRPr>
            </a:lvl1pPr>
          </a:lstStyle>
          <a:p>
            <a:pPr indent="0">
              <a:buNone/>
            </a:pPr>
            <a:r>
              <a:rPr b="0" lang="en-US" sz="1400" spc="-1" strike="noStrike">
                <a:solidFill>
                  <a:srgbClr val="000000"/>
                </a:solidFill>
                <a:latin typeface="FiraCode Nerd Font Propo"/>
              </a:rPr>
              <a:t>&lt;date/time&gt;</a:t>
            </a:r>
            <a:endParaRPr b="0" lang="en-US" sz="1400" spc="-1" strike="noStrike">
              <a:solidFill>
                <a:srgbClr val="000000"/>
              </a:solidFill>
              <a:latin typeface="FiraCode Nerd Font Propo"/>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FiraCode Nerd Font Propo"/>
              </a:rPr>
              <a:t>Click to edit the title text format</a:t>
            </a:r>
            <a:endParaRPr b="0" lang="en-US" sz="1800" spc="-1" strike="noStrike">
              <a:solidFill>
                <a:srgbClr val="000000"/>
              </a:solidFill>
              <a:latin typeface="FiraCode Nerd Font Propo"/>
            </a:endParaRPr>
          </a:p>
        </p:txBody>
      </p:sp>
      <p:sp>
        <p:nvSpPr>
          <p:cNvPr id="73" name="PlaceHolder 2"/>
          <p:cNvSpPr>
            <a:spLocks noGrp="1"/>
          </p:cNvSpPr>
          <p:nvPr>
            <p:ph type="body"/>
          </p:nvPr>
        </p:nvSpPr>
        <p:spPr>
          <a:xfrm>
            <a:off x="91440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74" name="PlaceHolder 3"/>
          <p:cNvSpPr>
            <a:spLocks noGrp="1"/>
          </p:cNvSpPr>
          <p:nvPr>
            <p:ph type="body"/>
          </p:nvPr>
        </p:nvSpPr>
        <p:spPr>
          <a:xfrm>
            <a:off x="934812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75" name="PlaceHolder 4"/>
          <p:cNvSpPr>
            <a:spLocks noGrp="1"/>
          </p:cNvSpPr>
          <p:nvPr>
            <p:ph type="body"/>
          </p:nvPr>
        </p:nvSpPr>
        <p:spPr>
          <a:xfrm>
            <a:off x="914400" y="552312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76" name="PlaceHolder 5"/>
          <p:cNvSpPr>
            <a:spLocks noGrp="1"/>
          </p:cNvSpPr>
          <p:nvPr>
            <p:ph type="ftr" idx="31"/>
          </p:nvPr>
        </p:nvSpPr>
        <p:spPr>
          <a:xfrm>
            <a:off x="3124080" y="6356520"/>
            <a:ext cx="2892240" cy="3618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FiraCode Nerd Font Propo"/>
            </a:endParaRPr>
          </a:p>
        </p:txBody>
      </p:sp>
      <p:sp>
        <p:nvSpPr>
          <p:cNvPr id="77" name="PlaceHolder 6"/>
          <p:cNvSpPr>
            <a:spLocks noGrp="1"/>
          </p:cNvSpPr>
          <p:nvPr>
            <p:ph type="sldNum" idx="32"/>
          </p:nvPr>
        </p:nvSpPr>
        <p:spPr>
          <a:xfrm>
            <a:off x="6553080" y="6356520"/>
            <a:ext cx="2130480" cy="36180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1400" spc="-1" strike="noStrike">
                <a:solidFill>
                  <a:srgbClr val="000000"/>
                </a:solidFill>
                <a:latin typeface="Open Sans"/>
              </a:defRPr>
            </a:lvl1pPr>
          </a:lstStyle>
          <a:p>
            <a:pPr indent="0">
              <a:lnSpc>
                <a:spcPct val="100000"/>
              </a:lnSpc>
              <a:buNone/>
              <a:tabLst>
                <a:tab algn="l" pos="0"/>
              </a:tabLst>
            </a:pPr>
            <a:fld id="{4F380FB7-BBB1-4362-9AF5-63FAE43532E0}" type="slidenum">
              <a:rPr b="0" lang="en-US" sz="1400" spc="-1" strike="noStrike">
                <a:solidFill>
                  <a:srgbClr val="000000"/>
                </a:solidFill>
                <a:latin typeface="Open Sans"/>
              </a:rPr>
              <a:t>&lt;number&gt;</a:t>
            </a:fld>
            <a:endParaRPr b="0" lang="en-US" sz="1400" spc="-1" strike="noStrike">
              <a:solidFill>
                <a:srgbClr val="000000"/>
              </a:solidFill>
              <a:latin typeface="FiraCode Nerd Font Propo"/>
            </a:endParaRPr>
          </a:p>
        </p:txBody>
      </p:sp>
      <p:sp>
        <p:nvSpPr>
          <p:cNvPr id="78" name="PlaceHolder 7"/>
          <p:cNvSpPr>
            <a:spLocks noGrp="1"/>
          </p:cNvSpPr>
          <p:nvPr>
            <p:ph type="dt" idx="33"/>
          </p:nvPr>
        </p:nvSpPr>
        <p:spPr>
          <a:xfrm>
            <a:off x="457200" y="6356520"/>
            <a:ext cx="2130480" cy="3618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FiraCode Nerd Font Propo"/>
              </a:defRPr>
            </a:lvl1pPr>
          </a:lstStyle>
          <a:p>
            <a:pPr indent="0">
              <a:buNone/>
            </a:pPr>
            <a:r>
              <a:rPr b="0" lang="en-US" sz="1400" spc="-1" strike="noStrike">
                <a:solidFill>
                  <a:srgbClr val="000000"/>
                </a:solidFill>
                <a:latin typeface="FiraCode Nerd Font Propo"/>
              </a:rPr>
              <a:t>&lt;date/time&gt;</a:t>
            </a:r>
            <a:endParaRPr b="0" lang="en-US" sz="1400" spc="-1" strike="noStrike">
              <a:solidFill>
                <a:srgbClr val="000000"/>
              </a:solidFill>
              <a:latin typeface="FiraCode Nerd Font Propo"/>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3"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FiraCode Nerd Font Propo"/>
              </a:rPr>
              <a:t>Click to edit the title text format</a:t>
            </a:r>
            <a:endParaRPr b="0" lang="en-US" sz="1800" spc="-1" strike="noStrike">
              <a:solidFill>
                <a:srgbClr val="000000"/>
              </a:solidFill>
              <a:latin typeface="FiraCode Nerd Font Propo"/>
            </a:endParaRPr>
          </a:p>
        </p:txBody>
      </p:sp>
      <p:sp>
        <p:nvSpPr>
          <p:cNvPr id="84" name="PlaceHolder 2"/>
          <p:cNvSpPr>
            <a:spLocks noGrp="1"/>
          </p:cNvSpPr>
          <p:nvPr>
            <p:ph type="body"/>
          </p:nvPr>
        </p:nvSpPr>
        <p:spPr>
          <a:xfrm>
            <a:off x="91440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85" name="PlaceHolder 3"/>
          <p:cNvSpPr>
            <a:spLocks noGrp="1"/>
          </p:cNvSpPr>
          <p:nvPr>
            <p:ph type="body"/>
          </p:nvPr>
        </p:nvSpPr>
        <p:spPr>
          <a:xfrm>
            <a:off x="934812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86" name="PlaceHolder 4"/>
          <p:cNvSpPr>
            <a:spLocks noGrp="1"/>
          </p:cNvSpPr>
          <p:nvPr>
            <p:ph type="body"/>
          </p:nvPr>
        </p:nvSpPr>
        <p:spPr>
          <a:xfrm>
            <a:off x="9348120" y="552312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87" name="PlaceHolder 5"/>
          <p:cNvSpPr>
            <a:spLocks noGrp="1"/>
          </p:cNvSpPr>
          <p:nvPr>
            <p:ph type="ftr" idx="34"/>
          </p:nvPr>
        </p:nvSpPr>
        <p:spPr>
          <a:xfrm>
            <a:off x="3124080" y="6356520"/>
            <a:ext cx="2892240" cy="3618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FiraCode Nerd Font Propo"/>
            </a:endParaRPr>
          </a:p>
        </p:txBody>
      </p:sp>
      <p:sp>
        <p:nvSpPr>
          <p:cNvPr id="88" name="PlaceHolder 6"/>
          <p:cNvSpPr>
            <a:spLocks noGrp="1"/>
          </p:cNvSpPr>
          <p:nvPr>
            <p:ph type="sldNum" idx="35"/>
          </p:nvPr>
        </p:nvSpPr>
        <p:spPr>
          <a:xfrm>
            <a:off x="6553080" y="6356520"/>
            <a:ext cx="2130480" cy="36180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1400" spc="-1" strike="noStrike">
                <a:solidFill>
                  <a:srgbClr val="000000"/>
                </a:solidFill>
                <a:latin typeface="Open Sans"/>
              </a:defRPr>
            </a:lvl1pPr>
          </a:lstStyle>
          <a:p>
            <a:pPr indent="0">
              <a:lnSpc>
                <a:spcPct val="100000"/>
              </a:lnSpc>
              <a:buNone/>
              <a:tabLst>
                <a:tab algn="l" pos="0"/>
              </a:tabLst>
            </a:pPr>
            <a:fld id="{E808198D-5F51-4AAE-BAA3-02A0B15A45A7}" type="slidenum">
              <a:rPr b="0" lang="en-US" sz="1400" spc="-1" strike="noStrike">
                <a:solidFill>
                  <a:srgbClr val="000000"/>
                </a:solidFill>
                <a:latin typeface="Open Sans"/>
              </a:rPr>
              <a:t>&lt;number&gt;</a:t>
            </a:fld>
            <a:endParaRPr b="0" lang="en-US" sz="1400" spc="-1" strike="noStrike">
              <a:solidFill>
                <a:srgbClr val="000000"/>
              </a:solidFill>
              <a:latin typeface="FiraCode Nerd Font Propo"/>
            </a:endParaRPr>
          </a:p>
        </p:txBody>
      </p:sp>
      <p:sp>
        <p:nvSpPr>
          <p:cNvPr id="89" name="PlaceHolder 7"/>
          <p:cNvSpPr>
            <a:spLocks noGrp="1"/>
          </p:cNvSpPr>
          <p:nvPr>
            <p:ph type="dt" idx="36"/>
          </p:nvPr>
        </p:nvSpPr>
        <p:spPr>
          <a:xfrm>
            <a:off x="457200" y="6356520"/>
            <a:ext cx="2130480" cy="3618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FiraCode Nerd Font Propo"/>
              </a:defRPr>
            </a:lvl1pPr>
          </a:lstStyle>
          <a:p>
            <a:pPr indent="0">
              <a:buNone/>
            </a:pPr>
            <a:r>
              <a:rPr b="0" lang="en-US" sz="1400" spc="-1" strike="noStrike">
                <a:solidFill>
                  <a:srgbClr val="000000"/>
                </a:solidFill>
                <a:latin typeface="FiraCode Nerd Font Propo"/>
              </a:rPr>
              <a:t>&lt;date/time&gt;</a:t>
            </a:r>
            <a:endParaRPr b="0" lang="en-US" sz="1400" spc="-1" strike="noStrike">
              <a:solidFill>
                <a:srgbClr val="000000"/>
              </a:solidFill>
              <a:latin typeface="FiraCode Nerd Font Propo"/>
            </a:endParaRPr>
          </a:p>
        </p:txBody>
      </p:sp>
    </p:spTree>
  </p:cSld>
  <p:clrMap bg1="lt1" bg2="lt2" tx1="dk1" tx2="dk2" accent1="accent1" accent2="accent2" accent3="accent3" accent4="accent4" accent5="accent5" accent6="accent6" hlink="hlink" folHlink="folHlink"/>
  <p:sldLayoutIdLst>
    <p:sldLayoutId id="2147483671"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FiraCode Nerd Font Propo"/>
              </a:rPr>
              <a:t>Click to edit the title text format</a:t>
            </a:r>
            <a:endParaRPr b="0" lang="en-US" sz="1800" spc="-1" strike="noStrike">
              <a:solidFill>
                <a:srgbClr val="000000"/>
              </a:solidFill>
              <a:latin typeface="FiraCode Nerd Font Propo"/>
            </a:endParaRPr>
          </a:p>
        </p:txBody>
      </p:sp>
      <p:sp>
        <p:nvSpPr>
          <p:cNvPr id="12" name="PlaceHolder 2"/>
          <p:cNvSpPr>
            <a:spLocks noGrp="1"/>
          </p:cNvSpPr>
          <p:nvPr>
            <p:ph type="body"/>
          </p:nvPr>
        </p:nvSpPr>
        <p:spPr>
          <a:xfrm>
            <a:off x="914400" y="2406960"/>
            <a:ext cx="1645848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13" name="PlaceHolder 3"/>
          <p:cNvSpPr>
            <a:spLocks noGrp="1"/>
          </p:cNvSpPr>
          <p:nvPr>
            <p:ph type="body"/>
          </p:nvPr>
        </p:nvSpPr>
        <p:spPr>
          <a:xfrm>
            <a:off x="914400" y="5523120"/>
            <a:ext cx="1645848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14" name="PlaceHolder 4"/>
          <p:cNvSpPr>
            <a:spLocks noGrp="1"/>
          </p:cNvSpPr>
          <p:nvPr>
            <p:ph type="ftr" idx="4"/>
          </p:nvPr>
        </p:nvSpPr>
        <p:spPr>
          <a:xfrm>
            <a:off x="3124080" y="6356520"/>
            <a:ext cx="2892240" cy="3618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FiraCode Nerd Font Propo"/>
            </a:endParaRPr>
          </a:p>
        </p:txBody>
      </p:sp>
      <p:sp>
        <p:nvSpPr>
          <p:cNvPr id="15" name="PlaceHolder 5"/>
          <p:cNvSpPr>
            <a:spLocks noGrp="1"/>
          </p:cNvSpPr>
          <p:nvPr>
            <p:ph type="sldNum" idx="5"/>
          </p:nvPr>
        </p:nvSpPr>
        <p:spPr>
          <a:xfrm>
            <a:off x="6553080" y="6356520"/>
            <a:ext cx="2130480" cy="36180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1400" spc="-1" strike="noStrike">
                <a:solidFill>
                  <a:srgbClr val="000000"/>
                </a:solidFill>
                <a:latin typeface="Open Sans"/>
              </a:defRPr>
            </a:lvl1pPr>
          </a:lstStyle>
          <a:p>
            <a:pPr indent="0">
              <a:lnSpc>
                <a:spcPct val="100000"/>
              </a:lnSpc>
              <a:buNone/>
              <a:tabLst>
                <a:tab algn="l" pos="0"/>
              </a:tabLst>
            </a:pPr>
            <a:fld id="{984681E9-0759-4D0F-9A7C-19A302618CB8}" type="slidenum">
              <a:rPr b="0" lang="en-US" sz="1400" spc="-1" strike="noStrike">
                <a:solidFill>
                  <a:srgbClr val="000000"/>
                </a:solidFill>
                <a:latin typeface="Open Sans"/>
              </a:rPr>
              <a:t>&lt;number&gt;</a:t>
            </a:fld>
            <a:endParaRPr b="0" lang="en-US" sz="1400" spc="-1" strike="noStrike">
              <a:solidFill>
                <a:srgbClr val="000000"/>
              </a:solidFill>
              <a:latin typeface="FiraCode Nerd Font Propo"/>
            </a:endParaRPr>
          </a:p>
        </p:txBody>
      </p:sp>
      <p:sp>
        <p:nvSpPr>
          <p:cNvPr id="16" name="PlaceHolder 6"/>
          <p:cNvSpPr>
            <a:spLocks noGrp="1"/>
          </p:cNvSpPr>
          <p:nvPr>
            <p:ph type="dt" idx="6"/>
          </p:nvPr>
        </p:nvSpPr>
        <p:spPr>
          <a:xfrm>
            <a:off x="457200" y="6356520"/>
            <a:ext cx="2130480" cy="3618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FiraCode Nerd Font Propo"/>
              </a:defRPr>
            </a:lvl1pPr>
          </a:lstStyle>
          <a:p>
            <a:pPr indent="0">
              <a:buNone/>
            </a:pPr>
            <a:r>
              <a:rPr b="0" lang="en-US" sz="1400" spc="-1" strike="noStrike">
                <a:solidFill>
                  <a:srgbClr val="000000"/>
                </a:solidFill>
                <a:latin typeface="FiraCode Nerd Font Propo"/>
              </a:rPr>
              <a:t>&lt;date/time&gt;</a:t>
            </a:r>
            <a:endParaRPr b="0" lang="en-US" sz="1400" spc="-1" strike="noStrike">
              <a:solidFill>
                <a:srgbClr val="000000"/>
              </a:solidFill>
              <a:latin typeface="FiraCode Nerd Font Propo"/>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FiraCode Nerd Font Propo"/>
              </a:rPr>
              <a:t>Click to edit the title text format</a:t>
            </a:r>
            <a:endParaRPr b="0" lang="en-US" sz="1800" spc="-1" strike="noStrike">
              <a:solidFill>
                <a:srgbClr val="000000"/>
              </a:solidFill>
              <a:latin typeface="FiraCode Nerd Font Propo"/>
            </a:endParaRPr>
          </a:p>
        </p:txBody>
      </p:sp>
      <p:sp>
        <p:nvSpPr>
          <p:cNvPr id="21" name="PlaceHolder 2"/>
          <p:cNvSpPr>
            <a:spLocks noGrp="1"/>
          </p:cNvSpPr>
          <p:nvPr>
            <p:ph type="body"/>
          </p:nvPr>
        </p:nvSpPr>
        <p:spPr>
          <a:xfrm>
            <a:off x="91440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22" name="PlaceHolder 3"/>
          <p:cNvSpPr>
            <a:spLocks noGrp="1"/>
          </p:cNvSpPr>
          <p:nvPr>
            <p:ph type="body"/>
          </p:nvPr>
        </p:nvSpPr>
        <p:spPr>
          <a:xfrm>
            <a:off x="9348120" y="240696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23" name="PlaceHolder 4"/>
          <p:cNvSpPr>
            <a:spLocks noGrp="1"/>
          </p:cNvSpPr>
          <p:nvPr>
            <p:ph type="body"/>
          </p:nvPr>
        </p:nvSpPr>
        <p:spPr>
          <a:xfrm>
            <a:off x="914400" y="552312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24" name="PlaceHolder 5"/>
          <p:cNvSpPr>
            <a:spLocks noGrp="1"/>
          </p:cNvSpPr>
          <p:nvPr>
            <p:ph type="body"/>
          </p:nvPr>
        </p:nvSpPr>
        <p:spPr>
          <a:xfrm>
            <a:off x="9348120" y="5523120"/>
            <a:ext cx="8031240" cy="28450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25" name="PlaceHolder 6"/>
          <p:cNvSpPr>
            <a:spLocks noGrp="1"/>
          </p:cNvSpPr>
          <p:nvPr>
            <p:ph type="ftr" idx="7"/>
          </p:nvPr>
        </p:nvSpPr>
        <p:spPr>
          <a:xfrm>
            <a:off x="3124080" y="6356520"/>
            <a:ext cx="2892240" cy="3618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FiraCode Nerd Font Propo"/>
            </a:endParaRPr>
          </a:p>
        </p:txBody>
      </p:sp>
      <p:sp>
        <p:nvSpPr>
          <p:cNvPr id="26" name="PlaceHolder 7"/>
          <p:cNvSpPr>
            <a:spLocks noGrp="1"/>
          </p:cNvSpPr>
          <p:nvPr>
            <p:ph type="sldNum" idx="8"/>
          </p:nvPr>
        </p:nvSpPr>
        <p:spPr>
          <a:xfrm>
            <a:off x="6553080" y="6356520"/>
            <a:ext cx="2130480" cy="36180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1400" spc="-1" strike="noStrike">
                <a:solidFill>
                  <a:srgbClr val="000000"/>
                </a:solidFill>
                <a:latin typeface="Open Sans"/>
              </a:defRPr>
            </a:lvl1pPr>
          </a:lstStyle>
          <a:p>
            <a:pPr indent="0">
              <a:lnSpc>
                <a:spcPct val="100000"/>
              </a:lnSpc>
              <a:buNone/>
              <a:tabLst>
                <a:tab algn="l" pos="0"/>
              </a:tabLst>
            </a:pPr>
            <a:fld id="{5BC78BF7-C4E9-40E4-A3EB-6ACE1BD8DAB0}" type="slidenum">
              <a:rPr b="0" lang="en-US" sz="1400" spc="-1" strike="noStrike">
                <a:solidFill>
                  <a:srgbClr val="000000"/>
                </a:solidFill>
                <a:latin typeface="Open Sans"/>
              </a:rPr>
              <a:t>&lt;number&gt;</a:t>
            </a:fld>
            <a:endParaRPr b="0" lang="en-US" sz="1400" spc="-1" strike="noStrike">
              <a:solidFill>
                <a:srgbClr val="000000"/>
              </a:solidFill>
              <a:latin typeface="FiraCode Nerd Font Propo"/>
            </a:endParaRPr>
          </a:p>
        </p:txBody>
      </p:sp>
      <p:sp>
        <p:nvSpPr>
          <p:cNvPr id="27" name="PlaceHolder 8"/>
          <p:cNvSpPr>
            <a:spLocks noGrp="1"/>
          </p:cNvSpPr>
          <p:nvPr>
            <p:ph type="dt" idx="9"/>
          </p:nvPr>
        </p:nvSpPr>
        <p:spPr>
          <a:xfrm>
            <a:off x="457200" y="6356520"/>
            <a:ext cx="2130480" cy="3618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FiraCode Nerd Font Propo"/>
              </a:defRPr>
            </a:lvl1pPr>
          </a:lstStyle>
          <a:p>
            <a:pPr indent="0">
              <a:buNone/>
            </a:pPr>
            <a:r>
              <a:rPr b="0" lang="en-US" sz="1400" spc="-1" strike="noStrike">
                <a:solidFill>
                  <a:srgbClr val="000000"/>
                </a:solidFill>
                <a:latin typeface="FiraCode Nerd Font Propo"/>
              </a:rPr>
              <a:t>&lt;date/time&gt;</a:t>
            </a:r>
            <a:endParaRPr b="0" lang="en-US" sz="1400" spc="-1" strike="noStrike">
              <a:solidFill>
                <a:srgbClr val="000000"/>
              </a:solidFill>
              <a:latin typeface="FiraCode Nerd Font Propo"/>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3" name="PlaceHolder 1"/>
          <p:cNvSpPr>
            <a:spLocks noGrp="1"/>
          </p:cNvSpPr>
          <p:nvPr>
            <p:ph type="ftr" idx="10"/>
          </p:nvPr>
        </p:nvSpPr>
        <p:spPr>
          <a:xfrm>
            <a:off x="3124080" y="6356520"/>
            <a:ext cx="2892240" cy="3618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FiraCode Nerd Font Propo"/>
            </a:endParaRPr>
          </a:p>
        </p:txBody>
      </p:sp>
      <p:sp>
        <p:nvSpPr>
          <p:cNvPr id="34" name="PlaceHolder 2"/>
          <p:cNvSpPr>
            <a:spLocks noGrp="1"/>
          </p:cNvSpPr>
          <p:nvPr>
            <p:ph type="sldNum" idx="11"/>
          </p:nvPr>
        </p:nvSpPr>
        <p:spPr>
          <a:xfrm>
            <a:off x="6553080" y="6356520"/>
            <a:ext cx="2130480" cy="36180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1400" spc="-1" strike="noStrike">
                <a:solidFill>
                  <a:srgbClr val="000000"/>
                </a:solidFill>
                <a:latin typeface="Open Sans"/>
              </a:defRPr>
            </a:lvl1pPr>
          </a:lstStyle>
          <a:p>
            <a:pPr indent="0">
              <a:lnSpc>
                <a:spcPct val="100000"/>
              </a:lnSpc>
              <a:buNone/>
              <a:tabLst>
                <a:tab algn="l" pos="0"/>
              </a:tabLst>
            </a:pPr>
            <a:fld id="{292F14AA-7A3C-4E40-940C-FBBF517E6EEB}" type="slidenum">
              <a:rPr b="0" lang="en-US" sz="1400" spc="-1" strike="noStrike">
                <a:solidFill>
                  <a:srgbClr val="000000"/>
                </a:solidFill>
                <a:latin typeface="Open Sans"/>
              </a:rPr>
              <a:t>&lt;number&gt;</a:t>
            </a:fld>
            <a:endParaRPr b="0" lang="en-US" sz="1400" spc="-1" strike="noStrike">
              <a:solidFill>
                <a:srgbClr val="000000"/>
              </a:solidFill>
              <a:latin typeface="FiraCode Nerd Font Propo"/>
            </a:endParaRPr>
          </a:p>
        </p:txBody>
      </p:sp>
      <p:sp>
        <p:nvSpPr>
          <p:cNvPr id="35" name="PlaceHolder 3"/>
          <p:cNvSpPr>
            <a:spLocks noGrp="1"/>
          </p:cNvSpPr>
          <p:nvPr>
            <p:ph type="dt" idx="12"/>
          </p:nvPr>
        </p:nvSpPr>
        <p:spPr>
          <a:xfrm>
            <a:off x="457200" y="6356520"/>
            <a:ext cx="2130480" cy="3618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FiraCode Nerd Font Propo"/>
              </a:defRPr>
            </a:lvl1pPr>
          </a:lstStyle>
          <a:p>
            <a:pPr indent="0">
              <a:buNone/>
            </a:pPr>
            <a:r>
              <a:rPr b="0" lang="en-US" sz="1400" spc="-1" strike="noStrike">
                <a:solidFill>
                  <a:srgbClr val="000000"/>
                </a:solidFill>
                <a:latin typeface="FiraCode Nerd Font Propo"/>
              </a:rPr>
              <a:t>&lt;date/time&gt;</a:t>
            </a:r>
            <a:endParaRPr b="0" lang="en-US" sz="1400" spc="-1" strike="noStrike">
              <a:solidFill>
                <a:srgbClr val="000000"/>
              </a:solidFill>
              <a:latin typeface="FiraCode Nerd Font Propo"/>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6" name="PlaceHolder 1"/>
          <p:cNvSpPr>
            <a:spLocks noGrp="1"/>
          </p:cNvSpPr>
          <p:nvPr>
            <p:ph type="ftr" idx="13"/>
          </p:nvPr>
        </p:nvSpPr>
        <p:spPr>
          <a:xfrm>
            <a:off x="3124080" y="6356520"/>
            <a:ext cx="2892240" cy="3618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FiraCode Nerd Font Propo"/>
            </a:endParaRPr>
          </a:p>
        </p:txBody>
      </p:sp>
      <p:sp>
        <p:nvSpPr>
          <p:cNvPr id="37" name="PlaceHolder 2"/>
          <p:cNvSpPr>
            <a:spLocks noGrp="1"/>
          </p:cNvSpPr>
          <p:nvPr>
            <p:ph type="sldNum" idx="14"/>
          </p:nvPr>
        </p:nvSpPr>
        <p:spPr>
          <a:xfrm>
            <a:off x="6553080" y="6356520"/>
            <a:ext cx="2130480" cy="36180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1400" spc="-1" strike="noStrike">
                <a:solidFill>
                  <a:srgbClr val="000000"/>
                </a:solidFill>
                <a:latin typeface="Open Sans"/>
              </a:defRPr>
            </a:lvl1pPr>
          </a:lstStyle>
          <a:p>
            <a:pPr indent="0">
              <a:lnSpc>
                <a:spcPct val="100000"/>
              </a:lnSpc>
              <a:buNone/>
              <a:tabLst>
                <a:tab algn="l" pos="0"/>
              </a:tabLst>
            </a:pPr>
            <a:fld id="{03002BCB-0B27-4646-BF79-222C452EA29F}" type="slidenum">
              <a:rPr b="0" lang="en-US" sz="1400" spc="-1" strike="noStrike">
                <a:solidFill>
                  <a:srgbClr val="000000"/>
                </a:solidFill>
                <a:latin typeface="Open Sans"/>
              </a:rPr>
              <a:t>&lt;number&gt;</a:t>
            </a:fld>
            <a:endParaRPr b="0" lang="en-US" sz="1400" spc="-1" strike="noStrike">
              <a:solidFill>
                <a:srgbClr val="000000"/>
              </a:solidFill>
              <a:latin typeface="FiraCode Nerd Font Propo"/>
            </a:endParaRPr>
          </a:p>
        </p:txBody>
      </p:sp>
      <p:sp>
        <p:nvSpPr>
          <p:cNvPr id="38" name="PlaceHolder 3"/>
          <p:cNvSpPr>
            <a:spLocks noGrp="1"/>
          </p:cNvSpPr>
          <p:nvPr>
            <p:ph type="dt" idx="15"/>
          </p:nvPr>
        </p:nvSpPr>
        <p:spPr>
          <a:xfrm>
            <a:off x="457200" y="6356520"/>
            <a:ext cx="2130480" cy="3618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FiraCode Nerd Font Propo"/>
              </a:defRPr>
            </a:lvl1pPr>
          </a:lstStyle>
          <a:p>
            <a:pPr indent="0">
              <a:buNone/>
            </a:pPr>
            <a:r>
              <a:rPr b="0" lang="en-US" sz="1400" spc="-1" strike="noStrike">
                <a:solidFill>
                  <a:srgbClr val="000000"/>
                </a:solidFill>
                <a:latin typeface="FiraCode Nerd Font Propo"/>
              </a:rPr>
              <a:t>&lt;date/time&gt;</a:t>
            </a:r>
            <a:endParaRPr b="0" lang="en-US" sz="1400" spc="-1" strike="noStrike">
              <a:solidFill>
                <a:srgbClr val="000000"/>
              </a:solidFill>
              <a:latin typeface="FiraCode Nerd Font Propo"/>
            </a:endParaRPr>
          </a:p>
        </p:txBody>
      </p:sp>
      <p:sp>
        <p:nvSpPr>
          <p:cNvPr id="39"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FiraCode Nerd Font Propo"/>
              </a:rPr>
              <a:t>Click to edit the title text format</a:t>
            </a:r>
            <a:endParaRPr b="0" lang="en-US" sz="4400" spc="-1" strike="noStrike">
              <a:solidFill>
                <a:srgbClr val="000000"/>
              </a:solidFill>
              <a:latin typeface="FiraCode Nerd Font Propo"/>
            </a:endParaRPr>
          </a:p>
        </p:txBody>
      </p:sp>
      <p:sp>
        <p:nvSpPr>
          <p:cNvPr id="40"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FiraCode Nerd Font Propo"/>
              </a:rPr>
              <a:t>Click to edit the outline text format</a:t>
            </a:r>
            <a:endParaRPr b="0" lang="en-US" sz="32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FiraCode Nerd Font Propo"/>
              </a:rPr>
              <a:t>Second Outline Level</a:t>
            </a:r>
            <a:endParaRPr b="0" lang="en-US" sz="2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FiraCode Nerd Font Propo"/>
              </a:rPr>
              <a:t>Third Outline Level</a:t>
            </a:r>
            <a:endParaRPr b="0" lang="en-US" sz="24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FiraCode Nerd Font Propo"/>
              </a:rPr>
              <a:t>Fourth Outline Level</a:t>
            </a:r>
            <a:endParaRPr b="0" lang="en-US" sz="20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FiraCode Nerd Font Propo"/>
              </a:rPr>
              <a:t>Fifth Outline Level</a:t>
            </a:r>
            <a:endParaRPr b="0" lang="en-US" sz="20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FiraCode Nerd Font Propo"/>
              </a:rPr>
              <a:t>Sixth Outline Level</a:t>
            </a:r>
            <a:endParaRPr b="0" lang="en-US" sz="20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FiraCode Nerd Font Propo"/>
              </a:rPr>
              <a:t>Seventh Outline Level</a:t>
            </a:r>
            <a:endParaRPr b="0" lang="en-US" sz="2000" spc="-1" strike="noStrike">
              <a:solidFill>
                <a:srgbClr val="000000"/>
              </a:solidFill>
              <a:latin typeface="FiraCode Nerd Font Propo"/>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FiraCode Nerd Font Propo"/>
              </a:rPr>
              <a:t>Click to edit the title text format</a:t>
            </a:r>
            <a:endParaRPr b="0" lang="en-US" sz="1800" spc="-1" strike="noStrike">
              <a:solidFill>
                <a:srgbClr val="000000"/>
              </a:solidFill>
              <a:latin typeface="FiraCode Nerd Font Propo"/>
            </a:endParaRPr>
          </a:p>
        </p:txBody>
      </p:sp>
      <p:sp>
        <p:nvSpPr>
          <p:cNvPr id="42" name="PlaceHolder 2"/>
          <p:cNvSpPr>
            <a:spLocks noGrp="1"/>
          </p:cNvSpPr>
          <p:nvPr>
            <p:ph type="body"/>
          </p:nvPr>
        </p:nvSpPr>
        <p:spPr>
          <a:xfrm>
            <a:off x="914400" y="2406960"/>
            <a:ext cx="1645848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43" name="PlaceHolder 3"/>
          <p:cNvSpPr>
            <a:spLocks noGrp="1"/>
          </p:cNvSpPr>
          <p:nvPr>
            <p:ph type="ftr" idx="16"/>
          </p:nvPr>
        </p:nvSpPr>
        <p:spPr>
          <a:xfrm>
            <a:off x="3124080" y="6356520"/>
            <a:ext cx="2892240" cy="3618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FiraCode Nerd Font Propo"/>
            </a:endParaRPr>
          </a:p>
        </p:txBody>
      </p:sp>
      <p:sp>
        <p:nvSpPr>
          <p:cNvPr id="44" name="PlaceHolder 4"/>
          <p:cNvSpPr>
            <a:spLocks noGrp="1"/>
          </p:cNvSpPr>
          <p:nvPr>
            <p:ph type="sldNum" idx="17"/>
          </p:nvPr>
        </p:nvSpPr>
        <p:spPr>
          <a:xfrm>
            <a:off x="6553080" y="6356520"/>
            <a:ext cx="2130480" cy="36180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1400" spc="-1" strike="noStrike">
                <a:solidFill>
                  <a:srgbClr val="000000"/>
                </a:solidFill>
                <a:latin typeface="Open Sans"/>
              </a:defRPr>
            </a:lvl1pPr>
          </a:lstStyle>
          <a:p>
            <a:pPr indent="0">
              <a:lnSpc>
                <a:spcPct val="100000"/>
              </a:lnSpc>
              <a:buNone/>
              <a:tabLst>
                <a:tab algn="l" pos="0"/>
              </a:tabLst>
            </a:pPr>
            <a:fld id="{9CFE84EA-3030-4AB8-B7F8-F1811F7A0DC4}" type="slidenum">
              <a:rPr b="0" lang="en-US" sz="1400" spc="-1" strike="noStrike">
                <a:solidFill>
                  <a:srgbClr val="000000"/>
                </a:solidFill>
                <a:latin typeface="Open Sans"/>
              </a:rPr>
              <a:t>&lt;number&gt;</a:t>
            </a:fld>
            <a:endParaRPr b="0" lang="en-US" sz="1400" spc="-1" strike="noStrike">
              <a:solidFill>
                <a:srgbClr val="000000"/>
              </a:solidFill>
              <a:latin typeface="FiraCode Nerd Font Propo"/>
            </a:endParaRPr>
          </a:p>
        </p:txBody>
      </p:sp>
      <p:sp>
        <p:nvSpPr>
          <p:cNvPr id="45" name="PlaceHolder 5"/>
          <p:cNvSpPr>
            <a:spLocks noGrp="1"/>
          </p:cNvSpPr>
          <p:nvPr>
            <p:ph type="dt" idx="18"/>
          </p:nvPr>
        </p:nvSpPr>
        <p:spPr>
          <a:xfrm>
            <a:off x="457200" y="6356520"/>
            <a:ext cx="2130480" cy="3618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FiraCode Nerd Font Propo"/>
              </a:defRPr>
            </a:lvl1pPr>
          </a:lstStyle>
          <a:p>
            <a:pPr indent="0">
              <a:buNone/>
            </a:pPr>
            <a:r>
              <a:rPr b="0" lang="en-US" sz="1400" spc="-1" strike="noStrike">
                <a:solidFill>
                  <a:srgbClr val="000000"/>
                </a:solidFill>
                <a:latin typeface="FiraCode Nerd Font Propo"/>
              </a:rPr>
              <a:t>&lt;date/time&gt;</a:t>
            </a:r>
            <a:endParaRPr b="0" lang="en-US" sz="1400" spc="-1" strike="noStrike">
              <a:solidFill>
                <a:srgbClr val="000000"/>
              </a:solidFill>
              <a:latin typeface="FiraCode Nerd Font Propo"/>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8"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FiraCode Nerd Font Propo"/>
              </a:rPr>
              <a:t>Click to edit the title text format</a:t>
            </a:r>
            <a:endParaRPr b="0" lang="en-US" sz="1800" spc="-1" strike="noStrike">
              <a:solidFill>
                <a:srgbClr val="000000"/>
              </a:solidFill>
              <a:latin typeface="FiraCode Nerd Font Propo"/>
            </a:endParaRPr>
          </a:p>
        </p:txBody>
      </p:sp>
      <p:sp>
        <p:nvSpPr>
          <p:cNvPr id="49" name="PlaceHolder 2"/>
          <p:cNvSpPr>
            <a:spLocks noGrp="1"/>
          </p:cNvSpPr>
          <p:nvPr>
            <p:ph type="body"/>
          </p:nvPr>
        </p:nvSpPr>
        <p:spPr>
          <a:xfrm>
            <a:off x="914400" y="2406960"/>
            <a:ext cx="1645848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50" name="PlaceHolder 3"/>
          <p:cNvSpPr>
            <a:spLocks noGrp="1"/>
          </p:cNvSpPr>
          <p:nvPr>
            <p:ph type="ftr" idx="19"/>
          </p:nvPr>
        </p:nvSpPr>
        <p:spPr>
          <a:xfrm>
            <a:off x="3124080" y="6356520"/>
            <a:ext cx="2892240" cy="3618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FiraCode Nerd Font Propo"/>
            </a:endParaRPr>
          </a:p>
        </p:txBody>
      </p:sp>
      <p:sp>
        <p:nvSpPr>
          <p:cNvPr id="51" name="PlaceHolder 4"/>
          <p:cNvSpPr>
            <a:spLocks noGrp="1"/>
          </p:cNvSpPr>
          <p:nvPr>
            <p:ph type="sldNum" idx="20"/>
          </p:nvPr>
        </p:nvSpPr>
        <p:spPr>
          <a:xfrm>
            <a:off x="6553080" y="6356520"/>
            <a:ext cx="2130480" cy="36180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1400" spc="-1" strike="noStrike">
                <a:solidFill>
                  <a:srgbClr val="000000"/>
                </a:solidFill>
                <a:latin typeface="Open Sans"/>
              </a:defRPr>
            </a:lvl1pPr>
          </a:lstStyle>
          <a:p>
            <a:pPr indent="0">
              <a:lnSpc>
                <a:spcPct val="100000"/>
              </a:lnSpc>
              <a:buNone/>
              <a:tabLst>
                <a:tab algn="l" pos="0"/>
              </a:tabLst>
            </a:pPr>
            <a:fld id="{D69CCA2E-334D-45EA-9813-E31FC44A1B74}" type="slidenum">
              <a:rPr b="0" lang="en-US" sz="1400" spc="-1" strike="noStrike">
                <a:solidFill>
                  <a:srgbClr val="000000"/>
                </a:solidFill>
                <a:latin typeface="Open Sans"/>
              </a:rPr>
              <a:t>&lt;number&gt;</a:t>
            </a:fld>
            <a:endParaRPr b="0" lang="en-US" sz="1400" spc="-1" strike="noStrike">
              <a:solidFill>
                <a:srgbClr val="000000"/>
              </a:solidFill>
              <a:latin typeface="FiraCode Nerd Font Propo"/>
            </a:endParaRPr>
          </a:p>
        </p:txBody>
      </p:sp>
      <p:sp>
        <p:nvSpPr>
          <p:cNvPr id="52" name="PlaceHolder 5"/>
          <p:cNvSpPr>
            <a:spLocks noGrp="1"/>
          </p:cNvSpPr>
          <p:nvPr>
            <p:ph type="dt" idx="21"/>
          </p:nvPr>
        </p:nvSpPr>
        <p:spPr>
          <a:xfrm>
            <a:off x="457200" y="6356520"/>
            <a:ext cx="2130480" cy="3618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FiraCode Nerd Font Propo"/>
              </a:defRPr>
            </a:lvl1pPr>
          </a:lstStyle>
          <a:p>
            <a:pPr indent="0">
              <a:buNone/>
            </a:pPr>
            <a:r>
              <a:rPr b="0" lang="en-US" sz="1400" spc="-1" strike="noStrike">
                <a:solidFill>
                  <a:srgbClr val="000000"/>
                </a:solidFill>
                <a:latin typeface="FiraCode Nerd Font Propo"/>
              </a:rPr>
              <a:t>&lt;date/time&gt;</a:t>
            </a:r>
            <a:endParaRPr b="0" lang="en-US" sz="1400" spc="-1" strike="noStrike">
              <a:solidFill>
                <a:srgbClr val="000000"/>
              </a:solidFill>
              <a:latin typeface="FiraCode Nerd Font Propo"/>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FiraCode Nerd Font Propo"/>
              </a:rPr>
              <a:t>Click to edit the title text format</a:t>
            </a:r>
            <a:endParaRPr b="0" lang="en-US" sz="1800" spc="-1" strike="noStrike">
              <a:solidFill>
                <a:srgbClr val="000000"/>
              </a:solidFill>
              <a:latin typeface="FiraCode Nerd Font Propo"/>
            </a:endParaRPr>
          </a:p>
        </p:txBody>
      </p:sp>
      <p:sp>
        <p:nvSpPr>
          <p:cNvPr id="56" name="PlaceHolder 2"/>
          <p:cNvSpPr>
            <a:spLocks noGrp="1"/>
          </p:cNvSpPr>
          <p:nvPr>
            <p:ph type="body"/>
          </p:nvPr>
        </p:nvSpPr>
        <p:spPr>
          <a:xfrm>
            <a:off x="91440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57" name="PlaceHolder 3"/>
          <p:cNvSpPr>
            <a:spLocks noGrp="1"/>
          </p:cNvSpPr>
          <p:nvPr>
            <p:ph type="body"/>
          </p:nvPr>
        </p:nvSpPr>
        <p:spPr>
          <a:xfrm>
            <a:off x="934812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FiraCode Nerd Font Propo"/>
              </a:rPr>
              <a:t>Click to edit the outline text format</a:t>
            </a:r>
            <a:endParaRPr b="0" lang="en-US" sz="1800" spc="-1" strike="noStrike">
              <a:solidFill>
                <a:srgbClr val="000000"/>
              </a:solidFill>
              <a:latin typeface="FiraCode Nerd Font Propo"/>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FiraCode Nerd Font Propo"/>
              </a:rPr>
              <a:t>Second Outline Level</a:t>
            </a:r>
            <a:endParaRPr b="0" lang="en-US" sz="1800" spc="-1" strike="noStrike">
              <a:solidFill>
                <a:srgbClr val="000000"/>
              </a:solidFill>
              <a:latin typeface="FiraCode Nerd Font Propo"/>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FiraCode Nerd Font Propo"/>
              </a:rPr>
              <a:t>Third Outline Level</a:t>
            </a:r>
            <a:endParaRPr b="0" lang="en-US" sz="1800" spc="-1" strike="noStrike">
              <a:solidFill>
                <a:srgbClr val="000000"/>
              </a:solidFill>
              <a:latin typeface="FiraCode Nerd Font Propo"/>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FiraCode Nerd Font Propo"/>
              </a:rPr>
              <a:t>Fourth Outline Level</a:t>
            </a:r>
            <a:endParaRPr b="0" lang="en-US" sz="1800" spc="-1" strike="noStrike">
              <a:solidFill>
                <a:srgbClr val="000000"/>
              </a:solidFill>
              <a:latin typeface="FiraCode Nerd Font Propo"/>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Fifth Outline Level</a:t>
            </a:r>
            <a:endParaRPr b="0" lang="en-US" sz="1800" spc="-1" strike="noStrike">
              <a:solidFill>
                <a:srgbClr val="000000"/>
              </a:solidFill>
              <a:latin typeface="FiraCode Nerd Font Propo"/>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Sixth Outline Level</a:t>
            </a:r>
            <a:endParaRPr b="0" lang="en-US" sz="1800" spc="-1" strike="noStrike">
              <a:solidFill>
                <a:srgbClr val="000000"/>
              </a:solidFill>
              <a:latin typeface="FiraCode Nerd Font Propo"/>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FiraCode Nerd Font Propo"/>
              </a:rPr>
              <a:t>Seventh Outline Level</a:t>
            </a:r>
            <a:endParaRPr b="0" lang="en-US" sz="1800" spc="-1" strike="noStrike">
              <a:solidFill>
                <a:srgbClr val="000000"/>
              </a:solidFill>
              <a:latin typeface="FiraCode Nerd Font Propo"/>
            </a:endParaRPr>
          </a:p>
        </p:txBody>
      </p:sp>
      <p:sp>
        <p:nvSpPr>
          <p:cNvPr id="58" name="PlaceHolder 4"/>
          <p:cNvSpPr>
            <a:spLocks noGrp="1"/>
          </p:cNvSpPr>
          <p:nvPr>
            <p:ph type="ftr" idx="22"/>
          </p:nvPr>
        </p:nvSpPr>
        <p:spPr>
          <a:xfrm>
            <a:off x="3124080" y="6356520"/>
            <a:ext cx="2892240" cy="3618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FiraCode Nerd Font Propo"/>
            </a:endParaRPr>
          </a:p>
        </p:txBody>
      </p:sp>
      <p:sp>
        <p:nvSpPr>
          <p:cNvPr id="59" name="PlaceHolder 5"/>
          <p:cNvSpPr>
            <a:spLocks noGrp="1"/>
          </p:cNvSpPr>
          <p:nvPr>
            <p:ph type="sldNum" idx="23"/>
          </p:nvPr>
        </p:nvSpPr>
        <p:spPr>
          <a:xfrm>
            <a:off x="6553080" y="6356520"/>
            <a:ext cx="2130480" cy="36180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1400" spc="-1" strike="noStrike">
                <a:solidFill>
                  <a:srgbClr val="000000"/>
                </a:solidFill>
                <a:latin typeface="Open Sans"/>
              </a:defRPr>
            </a:lvl1pPr>
          </a:lstStyle>
          <a:p>
            <a:pPr indent="0">
              <a:lnSpc>
                <a:spcPct val="100000"/>
              </a:lnSpc>
              <a:buNone/>
              <a:tabLst>
                <a:tab algn="l" pos="0"/>
              </a:tabLst>
            </a:pPr>
            <a:fld id="{2CA4C4C1-294A-403F-BC21-552BD506C201}" type="slidenum">
              <a:rPr b="0" lang="en-US" sz="1400" spc="-1" strike="noStrike">
                <a:solidFill>
                  <a:srgbClr val="000000"/>
                </a:solidFill>
                <a:latin typeface="Open Sans"/>
              </a:rPr>
              <a:t>&lt;number&gt;</a:t>
            </a:fld>
            <a:endParaRPr b="0" lang="en-US" sz="1400" spc="-1" strike="noStrike">
              <a:solidFill>
                <a:srgbClr val="000000"/>
              </a:solidFill>
              <a:latin typeface="FiraCode Nerd Font Propo"/>
            </a:endParaRPr>
          </a:p>
        </p:txBody>
      </p:sp>
      <p:sp>
        <p:nvSpPr>
          <p:cNvPr id="60" name="PlaceHolder 6"/>
          <p:cNvSpPr>
            <a:spLocks noGrp="1"/>
          </p:cNvSpPr>
          <p:nvPr>
            <p:ph type="dt" idx="24"/>
          </p:nvPr>
        </p:nvSpPr>
        <p:spPr>
          <a:xfrm>
            <a:off x="457200" y="6356520"/>
            <a:ext cx="2130480" cy="3618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FiraCode Nerd Font Propo"/>
              </a:defRPr>
            </a:lvl1pPr>
          </a:lstStyle>
          <a:p>
            <a:pPr indent="0">
              <a:buNone/>
            </a:pPr>
            <a:r>
              <a:rPr b="0" lang="en-US" sz="1400" spc="-1" strike="noStrike">
                <a:solidFill>
                  <a:srgbClr val="000000"/>
                </a:solidFill>
                <a:latin typeface="FiraCode Nerd Font Propo"/>
              </a:rPr>
              <a:t>&lt;date/time&gt;</a:t>
            </a:r>
            <a:endParaRPr b="0" lang="en-US" sz="1400" spc="-1" strike="noStrike">
              <a:solidFill>
                <a:srgbClr val="000000"/>
              </a:solidFill>
              <a:latin typeface="FiraCode Nerd Font Propo"/>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FiraCode Nerd Font Propo"/>
              </a:rPr>
              <a:t>Click to edit the title text format</a:t>
            </a:r>
            <a:endParaRPr b="0" lang="en-US" sz="1800" spc="-1" strike="noStrike">
              <a:solidFill>
                <a:srgbClr val="000000"/>
              </a:solidFill>
              <a:latin typeface="FiraCode Nerd Font Propo"/>
            </a:endParaRPr>
          </a:p>
        </p:txBody>
      </p:sp>
      <p:sp>
        <p:nvSpPr>
          <p:cNvPr id="65" name="PlaceHolder 2"/>
          <p:cNvSpPr>
            <a:spLocks noGrp="1"/>
          </p:cNvSpPr>
          <p:nvPr>
            <p:ph type="ftr" idx="25"/>
          </p:nvPr>
        </p:nvSpPr>
        <p:spPr>
          <a:xfrm>
            <a:off x="3124080" y="6356520"/>
            <a:ext cx="2892240" cy="361800"/>
          </a:xfrm>
          <a:prstGeom prst="rect">
            <a:avLst/>
          </a:prstGeom>
          <a:noFill/>
          <a:ln w="0">
            <a:noFill/>
          </a:ln>
        </p:spPr>
        <p:txBody>
          <a:bodyPr lIns="90000" rIns="90000" tIns="45000" bIns="45000" anchor="ctr">
            <a:noAutofit/>
          </a:bodyPr>
          <a:lstStyle>
            <a:lvl1pPr indent="0" algn="ctr">
              <a:lnSpc>
                <a:spcPct val="100000"/>
              </a:lnSpc>
              <a:buNone/>
              <a:tabLst>
                <a:tab algn="l" pos="0"/>
              </a:tabLst>
              <a:defRPr b="0" lang="en-US" sz="1400" spc="-1" strike="noStrike">
                <a:solidFill>
                  <a:srgbClr val="000000"/>
                </a:solidFill>
                <a:latin typeface="Open Sans"/>
              </a:defRPr>
            </a:lvl1pPr>
          </a:lstStyle>
          <a:p>
            <a:pPr indent="0" algn="ctr">
              <a:lnSpc>
                <a:spcPct val="100000"/>
              </a:lnSpc>
              <a:buNone/>
              <a:tabLst>
                <a:tab algn="l" pos="0"/>
              </a:tabLst>
            </a:pPr>
            <a:r>
              <a:rPr b="0" lang="en-US" sz="1400" spc="-1" strike="noStrike">
                <a:solidFill>
                  <a:srgbClr val="000000"/>
                </a:solidFill>
                <a:latin typeface="Open Sans"/>
              </a:rPr>
              <a:t>&lt;footer&gt;</a:t>
            </a:r>
            <a:endParaRPr b="0" lang="en-US" sz="1400" spc="-1" strike="noStrike">
              <a:solidFill>
                <a:srgbClr val="000000"/>
              </a:solidFill>
              <a:latin typeface="FiraCode Nerd Font Propo"/>
            </a:endParaRPr>
          </a:p>
        </p:txBody>
      </p:sp>
      <p:sp>
        <p:nvSpPr>
          <p:cNvPr id="66" name="PlaceHolder 3"/>
          <p:cNvSpPr>
            <a:spLocks noGrp="1"/>
          </p:cNvSpPr>
          <p:nvPr>
            <p:ph type="sldNum" idx="26"/>
          </p:nvPr>
        </p:nvSpPr>
        <p:spPr>
          <a:xfrm>
            <a:off x="6553080" y="6356520"/>
            <a:ext cx="2130480" cy="361800"/>
          </a:xfrm>
          <a:prstGeom prst="rect">
            <a:avLst/>
          </a:prstGeom>
          <a:noFill/>
          <a:ln w="0">
            <a:noFill/>
          </a:ln>
        </p:spPr>
        <p:txBody>
          <a:bodyPr lIns="90000" rIns="90000" tIns="45000" bIns="45000" anchor="ctr">
            <a:noAutofit/>
          </a:bodyPr>
          <a:lstStyle>
            <a:lvl1pPr indent="0">
              <a:lnSpc>
                <a:spcPct val="100000"/>
              </a:lnSpc>
              <a:buNone/>
              <a:tabLst>
                <a:tab algn="l" pos="0"/>
              </a:tabLst>
              <a:defRPr b="0" lang="en-US" sz="1400" spc="-1" strike="noStrike">
                <a:solidFill>
                  <a:srgbClr val="000000"/>
                </a:solidFill>
                <a:latin typeface="Open Sans"/>
              </a:defRPr>
            </a:lvl1pPr>
          </a:lstStyle>
          <a:p>
            <a:pPr indent="0">
              <a:lnSpc>
                <a:spcPct val="100000"/>
              </a:lnSpc>
              <a:buNone/>
              <a:tabLst>
                <a:tab algn="l" pos="0"/>
              </a:tabLst>
            </a:pPr>
            <a:fld id="{45EB3077-5610-4993-9072-CCC332910CC8}" type="slidenum">
              <a:rPr b="0" lang="en-US" sz="1400" spc="-1" strike="noStrike">
                <a:solidFill>
                  <a:srgbClr val="000000"/>
                </a:solidFill>
                <a:latin typeface="Open Sans"/>
              </a:rPr>
              <a:t>&lt;number&gt;</a:t>
            </a:fld>
            <a:endParaRPr b="0" lang="en-US" sz="1400" spc="-1" strike="noStrike">
              <a:solidFill>
                <a:srgbClr val="000000"/>
              </a:solidFill>
              <a:latin typeface="FiraCode Nerd Font Propo"/>
            </a:endParaRPr>
          </a:p>
        </p:txBody>
      </p:sp>
      <p:sp>
        <p:nvSpPr>
          <p:cNvPr id="67" name="PlaceHolder 4"/>
          <p:cNvSpPr>
            <a:spLocks noGrp="1"/>
          </p:cNvSpPr>
          <p:nvPr>
            <p:ph type="dt" idx="27"/>
          </p:nvPr>
        </p:nvSpPr>
        <p:spPr>
          <a:xfrm>
            <a:off x="457200" y="6356520"/>
            <a:ext cx="2130480" cy="361800"/>
          </a:xfrm>
          <a:prstGeom prst="rect">
            <a:avLst/>
          </a:prstGeom>
          <a:noFill/>
          <a:ln w="0">
            <a:noFill/>
          </a:ln>
        </p:spPr>
        <p:txBody>
          <a:bodyPr lIns="90000" rIns="90000" tIns="45000" bIns="45000" anchor="ctr">
            <a:noAutofit/>
          </a:bodyPr>
          <a:lstStyle>
            <a:lvl1pPr indent="0">
              <a:buNone/>
              <a:defRPr b="0" lang="en-US" sz="1400" spc="-1" strike="noStrike">
                <a:solidFill>
                  <a:srgbClr val="000000"/>
                </a:solidFill>
                <a:latin typeface="FiraCode Nerd Font Propo"/>
              </a:defRPr>
            </a:lvl1pPr>
          </a:lstStyle>
          <a:p>
            <a:pPr indent="0">
              <a:buNone/>
            </a:pPr>
            <a:r>
              <a:rPr b="0" lang="en-US" sz="1400" spc="-1" strike="noStrike">
                <a:solidFill>
                  <a:srgbClr val="000000"/>
                </a:solidFill>
                <a:latin typeface="FiraCode Nerd Font Propo"/>
              </a:rPr>
              <a:t>&lt;date/time&gt;</a:t>
            </a:r>
            <a:endParaRPr b="0" lang="en-US" sz="1400" spc="-1" strike="noStrike">
              <a:solidFill>
                <a:srgbClr val="000000"/>
              </a:solidFill>
              <a:latin typeface="FiraCode Nerd Font Propo"/>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0.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slideLayout" Target="../slideLayouts/slideLayout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3.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xml"/>
</Relationships>
</file>

<file path=ppt/slides/_rels/slide14.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6.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5.xml"/>
</Relationships>
</file>

<file path=ppt/slides/_rels/slide17.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image" Target="../media/image21.png"/><Relationship Id="rId4" Type="http://schemas.openxmlformats.org/officeDocument/2006/relationships/image" Target="../media/image22.png"/><Relationship Id="rId5" Type="http://schemas.openxmlformats.org/officeDocument/2006/relationships/slideLayout" Target="../slideLayouts/slideLayout5.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19.xml.rels><?xml version="1.0" encoding="UTF-8"?>
<Relationships xmlns="http://schemas.openxmlformats.org/package/2006/relationships"><Relationship Id="rId1" Type="http://schemas.openxmlformats.org/officeDocument/2006/relationships/image" Target="../media/image23.png"/><Relationship Id="rId2" Type="http://schemas.openxmlformats.org/officeDocument/2006/relationships/slideLayout" Target="../slideLayouts/slideLayout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3.xml.rels><?xml version="1.0" encoding="UTF-8"?>
<Relationships xmlns="http://schemas.openxmlformats.org/package/2006/relationships"><Relationship Id="rId1" Type="http://schemas.openxmlformats.org/officeDocument/2006/relationships/image" Target="../media/image24.png"/><Relationship Id="rId2" Type="http://schemas.openxmlformats.org/officeDocument/2006/relationships/image" Target="../media/image25.png"/><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8.png"/><Relationship Id="rId6" Type="http://schemas.openxmlformats.org/officeDocument/2006/relationships/image" Target="../media/image29.png"/><Relationship Id="rId7" Type="http://schemas.openxmlformats.org/officeDocument/2006/relationships/image" Target="../media/image30.png"/><Relationship Id="rId8" Type="http://schemas.openxmlformats.org/officeDocument/2006/relationships/slideLayout" Target="../slideLayouts/slideLayout5.xml"/>
</Relationships>
</file>

<file path=ppt/slides/_rels/slide24.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28.xml.rels><?xml version="1.0" encoding="UTF-8"?>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5.xml"/>
</Relationships>
</file>

<file path=ppt/slides/_rels/slide29.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2.xml.rels><?xml version="1.0" encoding="UTF-8"?>
<Relationships xmlns="http://schemas.openxmlformats.org/package/2006/relationships"><Relationship Id="rId1" Type="http://schemas.openxmlformats.org/officeDocument/2006/relationships/image" Target="../media/image33.png"/><Relationship Id="rId2" Type="http://schemas.openxmlformats.org/officeDocument/2006/relationships/slideLayout" Target="../slideLayouts/slideLayout5.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image" Target="../media/image35.png"/><Relationship Id="rId3" Type="http://schemas.openxmlformats.org/officeDocument/2006/relationships/slideLayout" Target="../slideLayouts/slideLayout5.xml"/><Relationship Id="rId4"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7.xml.rels><?xml version="1.0" encoding="UTF-8"?>
<Relationships xmlns="http://schemas.openxmlformats.org/package/2006/relationships"><Relationship Id="rId1" Type="http://schemas.openxmlformats.org/officeDocument/2006/relationships/image" Target="../media/image36.png"/><Relationship Id="rId2" Type="http://schemas.openxmlformats.org/officeDocument/2006/relationships/slideLayout" Target="../slideLayouts/slideLayout5.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5.xml"/>
</Relationships>
</file>

<file path=ppt/slides/_rels/slide40.xml.rels><?xml version="1.0" encoding="UTF-8"?>
<Relationships xmlns="http://schemas.openxmlformats.org/package/2006/relationships"><Relationship Id="rId1" Type="http://schemas.openxmlformats.org/officeDocument/2006/relationships/image" Target="../media/image37.png"/><Relationship Id="rId2" Type="http://schemas.openxmlformats.org/officeDocument/2006/relationships/slideLayout" Target="../slideLayouts/slideLayout5.xml"/>
</Relationships>
</file>

<file path=ppt/slides/_rels/slide41.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slideLayout" Target="../slideLayouts/slideLayout5.xml"/>
</Relationships>
</file>

<file path=ppt/slides/_rels/slide42.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slideLayout" Target="../slideLayouts/slideLayout5.xml"/>
</Relationships>
</file>

<file path=ppt/slides/_rels/slide43.xml.rels><?xml version="1.0" encoding="UTF-8"?>
<Relationships xmlns="http://schemas.openxmlformats.org/package/2006/relationships"><Relationship Id="rId1" Type="http://schemas.openxmlformats.org/officeDocument/2006/relationships/image" Target="../media/image39.png"/><Relationship Id="rId2" Type="http://schemas.openxmlformats.org/officeDocument/2006/relationships/slideLayout" Target="../slideLayouts/slideLayout5.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7.xml.rels><?xml version="1.0" encoding="UTF-8"?>
<Relationships xmlns="http://schemas.openxmlformats.org/package/2006/relationships"><Relationship Id="rId1" Type="http://schemas.openxmlformats.org/officeDocument/2006/relationships/image" Target="../media/image40.png"/><Relationship Id="rId2" Type="http://schemas.openxmlformats.org/officeDocument/2006/relationships/slideLayout" Target="../slideLayouts/slideLayout5.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9.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slideLayout" Target="../slideLayouts/slideLayout5.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slideLayout" Target="../slideLayouts/slideLayout5.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2.xml.rels><?xml version="1.0" encoding="UTF-8"?>
<Relationships xmlns="http://schemas.openxmlformats.org/package/2006/relationships"><Relationship Id="rId1" Type="http://schemas.openxmlformats.org/officeDocument/2006/relationships/image" Target="../media/image42.png"/><Relationship Id="rId2" Type="http://schemas.openxmlformats.org/officeDocument/2006/relationships/slideLayout" Target="../slideLayouts/slideLayout5.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5.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xml"/>
</Relationships>
</file>

<file path=ppt/slides/_rels/slide66.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slideLayout" Target="../slideLayouts/slideLayout5.xml"/>
</Relationships>
</file>

<file path=ppt/slides/_rels/slide67.xml.rels><?xml version="1.0" encoding="UTF-8"?>
<Relationships xmlns="http://schemas.openxmlformats.org/package/2006/relationships"><Relationship Id="rId1" Type="http://schemas.openxmlformats.org/officeDocument/2006/relationships/image" Target="../media/image44.png"/><Relationship Id="rId2" Type="http://schemas.openxmlformats.org/officeDocument/2006/relationships/slideLayout" Target="../slideLayouts/slideLayout5.xml"/>
</Relationships>
</file>

<file path=ppt/slides/_rels/slide6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6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png"/><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slideLayout" Target="../slideLayouts/slideLayout5.xml"/>
</Relationships>
</file>

<file path=ppt/slides/_rels/slide70.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1.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2.xml.rels><?xml version="1.0" encoding="UTF-8"?>
<Relationships xmlns="http://schemas.openxmlformats.org/package/2006/relationships"><Relationship Id="rId1" Type="http://schemas.openxmlformats.org/officeDocument/2006/relationships/image" Target="../media/image16.png"/><Relationship Id="rId2" Type="http://schemas.openxmlformats.org/officeDocument/2006/relationships/slideLayout" Target="../slideLayouts/slideLayout5.xml"/>
</Relationships>
</file>

<file path=ppt/slides/_rels/slide7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8.xml.rels><?xml version="1.0" encoding="UTF-8"?>
<Relationships xmlns="http://schemas.openxmlformats.org/package/2006/relationships"><Relationship Id="rId1" Type="http://schemas.openxmlformats.org/officeDocument/2006/relationships/image" Target="../media/image45.png"/><Relationship Id="rId2" Type="http://schemas.openxmlformats.org/officeDocument/2006/relationships/slideLayout" Target="../slideLayouts/slideLayout5.xml"/>
</Relationships>
</file>

<file path=ppt/slides/_rels/slide7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5.xml"/>
</Relationships>
</file>

<file path=ppt/slides/_rels/slide80.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5.xml"/>
</Relationships>
</file>

<file path=ppt/slides/_rels/slide81.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5.xml"/>
</Relationships>
</file>

<file path=ppt/slides/_rels/slide82.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5.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8.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90.xml.rels><?xml version="1.0" encoding="UTF-8"?>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0" name="TextBox 4"/>
          <p:cNvSpPr/>
          <p:nvPr/>
        </p:nvSpPr>
        <p:spPr>
          <a:xfrm>
            <a:off x="1028880" y="1734120"/>
            <a:ext cx="16227360" cy="6591960"/>
          </a:xfrm>
          <a:prstGeom prst="rect">
            <a:avLst/>
          </a:prstGeom>
          <a:noFill/>
          <a:ln w="0">
            <a:noFill/>
          </a:ln>
        </p:spPr>
        <p:style>
          <a:lnRef idx="0"/>
          <a:fillRef idx="0"/>
          <a:effectRef idx="0"/>
          <a:fontRef idx="minor"/>
        </p:style>
        <p:txBody>
          <a:bodyPr lIns="0" rIns="0" tIns="0" bIns="0" anchor="t">
            <a:spAutoFit/>
          </a:bodyPr>
          <a:p>
            <a:pPr algn="ctr">
              <a:lnSpc>
                <a:spcPts val="12977"/>
              </a:lnSpc>
            </a:pPr>
            <a:r>
              <a:rPr b="1" lang="en-US" sz="14058" spc="-1" strike="noStrike" baseline="33000">
                <a:solidFill>
                  <a:srgbClr val="ffffff"/>
                </a:solidFill>
                <a:latin typeface="Inconsolata Expanded SemiBold"/>
                <a:ea typeface="DejaVu Sans"/>
              </a:rPr>
              <a:t>Environnement Linux</a:t>
            </a:r>
            <a:endParaRPr b="0" lang="en-US" sz="14060" spc="-1" strike="noStrike">
              <a:solidFill>
                <a:srgbClr val="ffffff"/>
              </a:solidFill>
              <a:latin typeface="FiraCode Nerd Font Propo"/>
            </a:endParaRPr>
          </a:p>
          <a:p>
            <a:pPr algn="ctr">
              <a:lnSpc>
                <a:spcPts val="12977"/>
              </a:lnSpc>
            </a:pPr>
            <a:r>
              <a:rPr b="1" lang="en-US" sz="14058" spc="-1" strike="noStrike" baseline="33000">
                <a:solidFill>
                  <a:srgbClr val="ffffff"/>
                </a:solidFill>
                <a:latin typeface="Inconsolata Expanded SemiBold"/>
                <a:ea typeface="DejaVu Sans"/>
              </a:rPr>
              <a:t>Installation et configuration</a:t>
            </a:r>
            <a:endParaRPr b="0" lang="en-US" sz="14060" spc="-1" strike="noStrike">
              <a:solidFill>
                <a:srgbClr val="ffffff"/>
              </a:solidFill>
              <a:latin typeface="FiraCode Nerd Font Propo"/>
            </a:endParaRPr>
          </a:p>
          <a:p>
            <a:pPr algn="ctr">
              <a:lnSpc>
                <a:spcPts val="12977"/>
              </a:lnSpc>
            </a:pPr>
            <a:r>
              <a:rPr b="1" lang="en-US" sz="14058" spc="-1" strike="noStrike" baseline="33000">
                <a:solidFill>
                  <a:srgbClr val="ffffff"/>
                </a:solidFill>
                <a:latin typeface="Inconsolata Expanded SemiBold"/>
                <a:ea typeface="DejaVu Sans"/>
              </a:rPr>
              <a:t>poste de travail</a:t>
            </a:r>
            <a:endParaRPr b="0" lang="en-US" sz="14060" spc="-1" strike="noStrike">
              <a:solidFill>
                <a:srgbClr val="ffffff"/>
              </a:solidFill>
              <a:latin typeface="FiraCode Nerd Font Propo"/>
            </a:endParaRPr>
          </a:p>
        </p:txBody>
      </p:sp>
      <p:sp>
        <p:nvSpPr>
          <p:cNvPr id="101" name="TextBox 5"/>
          <p:cNvSpPr/>
          <p:nvPr/>
        </p:nvSpPr>
        <p:spPr>
          <a:xfrm>
            <a:off x="14411160" y="8637120"/>
            <a:ext cx="2845440" cy="319680"/>
          </a:xfrm>
          <a:prstGeom prst="rect">
            <a:avLst/>
          </a:prstGeom>
          <a:noFill/>
          <a:ln w="0">
            <a:noFill/>
          </a:ln>
        </p:spPr>
        <p:style>
          <a:lnRef idx="0"/>
          <a:fillRef idx="0"/>
          <a:effectRef idx="0"/>
          <a:fontRef idx="minor"/>
        </p:style>
        <p:txBody>
          <a:bodyPr lIns="0" rIns="0" tIns="0" bIns="0" anchor="t">
            <a:spAutoFit/>
          </a:bodyPr>
          <a:p>
            <a:pPr algn="r">
              <a:lnSpc>
                <a:spcPts val="2520"/>
              </a:lnSpc>
            </a:pPr>
            <a:r>
              <a:rPr b="0" lang="en-US" sz="1800" spc="-1" strike="noStrike">
                <a:solidFill>
                  <a:srgbClr val="ffffff"/>
                </a:solidFill>
                <a:latin typeface="Montserrat Light Italics"/>
                <a:ea typeface="DejaVu Sans"/>
              </a:rPr>
              <a:t>Tom Avenel</a:t>
            </a:r>
            <a:endParaRPr b="0" lang="en-US" sz="1800" spc="-1" strike="noStrike">
              <a:solidFill>
                <a:srgbClr val="ffffff"/>
              </a:solidFill>
              <a:latin typeface="FiraCode Nerd Font Propo"/>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AutoShape 3"/>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161" name="Picture 4" descr=""/>
          <p:cNvPicPr/>
          <p:nvPr/>
        </p:nvPicPr>
        <p:blipFill>
          <a:blip r:embed="rId1"/>
          <a:stretch/>
        </p:blipFill>
        <p:spPr>
          <a:xfrm>
            <a:off x="9225720" y="2792160"/>
            <a:ext cx="8030160" cy="5617800"/>
          </a:xfrm>
          <a:prstGeom prst="rect">
            <a:avLst/>
          </a:prstGeom>
          <a:ln w="0">
            <a:noFill/>
          </a:ln>
        </p:spPr>
      </p:pic>
      <p:pic>
        <p:nvPicPr>
          <p:cNvPr id="162" name="Picture 5" descr=""/>
          <p:cNvPicPr/>
          <p:nvPr/>
        </p:nvPicPr>
        <p:blipFill>
          <a:blip r:embed="rId2"/>
          <a:stretch/>
        </p:blipFill>
        <p:spPr>
          <a:xfrm>
            <a:off x="1028880" y="2792160"/>
            <a:ext cx="7774200" cy="5496480"/>
          </a:xfrm>
          <a:prstGeom prst="rect">
            <a:avLst/>
          </a:prstGeom>
          <a:ln w="0">
            <a:noFill/>
          </a:ln>
        </p:spPr>
      </p:pic>
      <p:sp>
        <p:nvSpPr>
          <p:cNvPr id="163" name="TextBox 6"/>
          <p:cNvSpPr/>
          <p:nvPr/>
        </p:nvSpPr>
        <p:spPr>
          <a:xfrm>
            <a:off x="1028880" y="1048320"/>
            <a:ext cx="15818760" cy="816840"/>
          </a:xfrm>
          <a:prstGeom prst="rect">
            <a:avLst/>
          </a:prstGeom>
          <a:noFill/>
          <a:ln w="0">
            <a:noFill/>
          </a:ln>
        </p:spPr>
        <p:style>
          <a:lnRef idx="0"/>
          <a:fillRef idx="0"/>
          <a:effectRef idx="0"/>
          <a:fontRef idx="minor"/>
        </p:style>
        <p:txBody>
          <a:bodyPr lIns="0" rIns="0" tIns="0" bIns="0" anchor="t">
            <a:spAutoFit/>
          </a:bodyPr>
          <a:p>
            <a:pPr>
              <a:lnSpc>
                <a:spcPts val="6435"/>
              </a:lnSpc>
            </a:pPr>
            <a:r>
              <a:rPr b="0" lang="en-US" sz="5800" spc="265" strike="noStrike">
                <a:solidFill>
                  <a:srgbClr val="4d6083"/>
                </a:solidFill>
                <a:latin typeface="Montserrat Classic Bold"/>
                <a:ea typeface="DejaVu Sans"/>
              </a:rPr>
              <a:t>ARCHITECTURE D'UN SYSTÈME LINUX</a:t>
            </a:r>
            <a:endParaRPr b="0" lang="en-US" sz="5800" spc="-1" strike="noStrike">
              <a:solidFill>
                <a:srgbClr val="000000"/>
              </a:solidFill>
              <a:latin typeface="FiraCode Nerd Font Propo"/>
            </a:endParaRPr>
          </a:p>
        </p:txBody>
      </p:sp>
      <p:sp>
        <p:nvSpPr>
          <p:cNvPr id="164" name="TextBox 7"/>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165" name="TextBox 8"/>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APERÇU DE LINUX</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f8e1"/>
        </a:solidFill>
      </p:bgPr>
    </p:bg>
    <p:spTree>
      <p:nvGrpSpPr>
        <p:cNvPr id="1" name=""/>
        <p:cNvGrpSpPr/>
        <p:nvPr/>
      </p:nvGrpSpPr>
      <p:grpSpPr>
        <a:xfrm>
          <a:off x="0" y="0"/>
          <a:ext cx="0" cy="0"/>
          <a:chOff x="0" y="0"/>
          <a:chExt cx="0" cy="0"/>
        </a:xfrm>
      </p:grpSpPr>
      <p:sp>
        <p:nvSpPr>
          <p:cNvPr id="166"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67" name="TextBox 3"/>
          <p:cNvSpPr/>
          <p:nvPr/>
        </p:nvSpPr>
        <p:spPr>
          <a:xfrm>
            <a:off x="1028880" y="2463120"/>
            <a:ext cx="14689080" cy="5687640"/>
          </a:xfrm>
          <a:prstGeom prst="rect">
            <a:avLst/>
          </a:prstGeom>
          <a:noFill/>
          <a:ln w="0">
            <a:noFill/>
          </a:ln>
        </p:spPr>
        <p:style>
          <a:lnRef idx="0"/>
          <a:fillRef idx="0"/>
          <a:effectRef idx="0"/>
          <a:fontRef idx="minor"/>
        </p:style>
        <p:txBody>
          <a:bodyPr lIns="0" rIns="0" tIns="0" bIns="0" anchor="t">
            <a:spAutoFit/>
          </a:bodyPr>
          <a:p>
            <a:pPr algn="just">
              <a:lnSpc>
                <a:spcPts val="4479"/>
              </a:lnSpc>
            </a:pPr>
            <a:r>
              <a:rPr b="0" lang="en-US" sz="2800" spc="32" strike="noStrike">
                <a:solidFill>
                  <a:srgbClr val="000000"/>
                </a:solidFill>
                <a:latin typeface="Montserrat Classic"/>
                <a:ea typeface="DejaVu Sans"/>
              </a:rPr>
              <a:t>Quelques caractéristiques principales du noyau Linux :</a:t>
            </a:r>
            <a:endParaRPr b="0" lang="en-US" sz="2800" spc="-1" strike="noStrike">
              <a:solidFill>
                <a:srgbClr val="000000"/>
              </a:solidFill>
              <a:latin typeface="FiraCode Nerd Font Propo"/>
            </a:endParaRPr>
          </a:p>
          <a:p>
            <a:pPr algn="just">
              <a:lnSpc>
                <a:spcPts val="4479"/>
              </a:lnSpc>
            </a:pPr>
            <a:endParaRPr b="0" lang="en-US" sz="1800" spc="-1" strike="noStrike">
              <a:solidFill>
                <a:srgbClr val="000000"/>
              </a:solidFill>
              <a:latin typeface="FiraCode Nerd Font Propo"/>
            </a:endParaRPr>
          </a:p>
          <a:p>
            <a:pPr lvl="1" marL="604440" indent="-302400" algn="just">
              <a:lnSpc>
                <a:spcPts val="4479"/>
              </a:lnSpc>
              <a:buClr>
                <a:srgbClr val="000000"/>
              </a:buClr>
              <a:buFont typeface="Arial"/>
              <a:buChar char="•"/>
            </a:pPr>
            <a:r>
              <a:rPr b="0" lang="en-US" sz="2800" spc="32" strike="noStrike">
                <a:solidFill>
                  <a:srgbClr val="000000"/>
                </a:solidFill>
                <a:latin typeface="Montserrat Light"/>
                <a:ea typeface="DejaVu Sans"/>
              </a:rPr>
              <a:t>C'est un noyau monolithique (avec des modules chargeables dynamiquement : LKM)</a:t>
            </a:r>
            <a:endParaRPr b="0" lang="en-US" sz="2800" spc="-1" strike="noStrike">
              <a:solidFill>
                <a:srgbClr val="000000"/>
              </a:solidFill>
              <a:latin typeface="FiraCode Nerd Font Propo"/>
            </a:endParaRPr>
          </a:p>
          <a:p>
            <a:pPr lvl="1" marL="604440" indent="-302400" algn="just">
              <a:lnSpc>
                <a:spcPts val="4479"/>
              </a:lnSpc>
              <a:buClr>
                <a:srgbClr val="000000"/>
              </a:buClr>
              <a:buFont typeface="Arial"/>
              <a:buChar char="•"/>
            </a:pPr>
            <a:r>
              <a:rPr b="0" lang="en-US" sz="2800" spc="32" strike="noStrike">
                <a:solidFill>
                  <a:srgbClr val="000000"/>
                </a:solidFill>
                <a:latin typeface="Montserrat Light"/>
                <a:ea typeface="DejaVu Sans"/>
              </a:rPr>
              <a:t>Supporte le "live patching"</a:t>
            </a:r>
            <a:endParaRPr b="0" lang="en-US" sz="2800" spc="-1" strike="noStrike">
              <a:solidFill>
                <a:srgbClr val="000000"/>
              </a:solidFill>
              <a:latin typeface="FiraCode Nerd Font Propo"/>
            </a:endParaRPr>
          </a:p>
          <a:p>
            <a:pPr lvl="1" marL="604440" indent="-302400" algn="just">
              <a:lnSpc>
                <a:spcPts val="4479"/>
              </a:lnSpc>
              <a:buClr>
                <a:srgbClr val="000000"/>
              </a:buClr>
              <a:buFont typeface="Arial"/>
              <a:buChar char="•"/>
            </a:pPr>
            <a:r>
              <a:rPr b="0" lang="en-US" sz="2800" spc="32" strike="noStrike">
                <a:solidFill>
                  <a:srgbClr val="000000"/>
                </a:solidFill>
                <a:latin typeface="Montserrat Light"/>
                <a:ea typeface="DejaVu Sans"/>
              </a:rPr>
              <a:t>Le noyau Linux sépare l'environnement d'exécution en deux espaces : </a:t>
            </a:r>
            <a:r>
              <a:rPr b="0" lang="en-US" sz="2800" spc="32" strike="noStrike">
                <a:solidFill>
                  <a:srgbClr val="000000"/>
                </a:solidFill>
                <a:latin typeface="Montserrat Light Bold"/>
                <a:ea typeface="DejaVu Sans"/>
              </a:rPr>
              <a:t>l'espace noyau</a:t>
            </a:r>
            <a:r>
              <a:rPr b="0" lang="en-US" sz="2800" spc="32" strike="noStrike">
                <a:solidFill>
                  <a:srgbClr val="000000"/>
                </a:solidFill>
                <a:latin typeface="Montserrat Light"/>
                <a:ea typeface="DejaVu Sans"/>
              </a:rPr>
              <a:t> et </a:t>
            </a:r>
            <a:r>
              <a:rPr b="0" lang="en-US" sz="2800" spc="32" strike="noStrike">
                <a:solidFill>
                  <a:srgbClr val="000000"/>
                </a:solidFill>
                <a:latin typeface="Montserrat Light Bold"/>
                <a:ea typeface="DejaVu Sans"/>
              </a:rPr>
              <a:t>l'espace utilisateur</a:t>
            </a:r>
            <a:endParaRPr b="0" lang="en-US" sz="2800" spc="-1" strike="noStrike">
              <a:solidFill>
                <a:srgbClr val="000000"/>
              </a:solidFill>
              <a:latin typeface="FiraCode Nerd Font Propo"/>
            </a:endParaRPr>
          </a:p>
          <a:p>
            <a:pPr lvl="1" marL="604440" indent="-302400" algn="just">
              <a:lnSpc>
                <a:spcPts val="4479"/>
              </a:lnSpc>
              <a:buClr>
                <a:srgbClr val="000000"/>
              </a:buClr>
              <a:buFont typeface="Arial"/>
              <a:buChar char="•"/>
            </a:pPr>
            <a:r>
              <a:rPr b="0" lang="en-US" sz="2800" spc="32" strike="noStrike">
                <a:solidFill>
                  <a:srgbClr val="000000"/>
                </a:solidFill>
                <a:latin typeface="Montserrat Light"/>
                <a:ea typeface="DejaVu Sans"/>
              </a:rPr>
              <a:t>Focus important sur la sécurité : droits d'accès des utilisateurs, module noyau SELinux pour une gestion très poussée des autorisations</a:t>
            </a:r>
            <a:endParaRPr b="0" lang="en-US" sz="2800" spc="-1" strike="noStrike">
              <a:solidFill>
                <a:srgbClr val="000000"/>
              </a:solidFill>
              <a:latin typeface="FiraCode Nerd Font Propo"/>
            </a:endParaRPr>
          </a:p>
        </p:txBody>
      </p:sp>
      <p:sp>
        <p:nvSpPr>
          <p:cNvPr id="168" name="TextBox 4"/>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LE NOYAU</a:t>
            </a:r>
            <a:endParaRPr b="0" lang="en-US" sz="6200" spc="-1" strike="noStrike">
              <a:solidFill>
                <a:srgbClr val="000000"/>
              </a:solidFill>
              <a:latin typeface="FiraCode Nerd Font Propo"/>
            </a:endParaRPr>
          </a:p>
        </p:txBody>
      </p:sp>
      <p:sp>
        <p:nvSpPr>
          <p:cNvPr id="169" name="TextBox 5"/>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170" name="TextBox 6"/>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APERÇU DE LINUX</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1" name="TextBox 2"/>
          <p:cNvSpPr/>
          <p:nvPr/>
        </p:nvSpPr>
        <p:spPr>
          <a:xfrm>
            <a:off x="3806640" y="1730880"/>
            <a:ext cx="10671480" cy="6693480"/>
          </a:xfrm>
          <a:prstGeom prst="rect">
            <a:avLst/>
          </a:prstGeom>
          <a:noFill/>
          <a:ln w="0">
            <a:noFill/>
          </a:ln>
        </p:spPr>
        <p:style>
          <a:lnRef idx="0"/>
          <a:fillRef idx="0"/>
          <a:effectRef idx="0"/>
          <a:fontRef idx="minor"/>
        </p:style>
        <p:txBody>
          <a:bodyPr lIns="0" rIns="0" tIns="0" bIns="0" anchor="t">
            <a:spAutoFit/>
          </a:bodyPr>
          <a:p>
            <a:pPr algn="ctr">
              <a:lnSpc>
                <a:spcPts val="17569"/>
              </a:lnSpc>
            </a:pPr>
            <a:r>
              <a:rPr b="0" lang="en-US" sz="12550" spc="-1" strike="noStrike">
                <a:solidFill>
                  <a:srgbClr val="38b6ff"/>
                </a:solidFill>
                <a:latin typeface="Gagalin"/>
                <a:ea typeface="DejaVu Sans"/>
              </a:rPr>
              <a:t>Gestion des processus</a:t>
            </a:r>
            <a:endParaRPr b="0" lang="en-US" sz="12550" spc="-1" strike="noStrike">
              <a:solidFill>
                <a:srgbClr val="ffffff"/>
              </a:solidFill>
              <a:latin typeface="FiraCode Nerd Font Propo"/>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f8e1"/>
        </a:solidFill>
      </p:bgPr>
    </p:bg>
    <p:spTree>
      <p:nvGrpSpPr>
        <p:cNvPr id="1" name=""/>
        <p:cNvGrpSpPr/>
        <p:nvPr/>
      </p:nvGrpSpPr>
      <p:grpSpPr>
        <a:xfrm>
          <a:off x="0" y="0"/>
          <a:ext cx="0" cy="0"/>
          <a:chOff x="0" y="0"/>
          <a:chExt cx="0" cy="0"/>
        </a:xfrm>
      </p:grpSpPr>
      <p:sp>
        <p:nvSpPr>
          <p:cNvPr id="172"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73" name="TextBox 3"/>
          <p:cNvSpPr/>
          <p:nvPr/>
        </p:nvSpPr>
        <p:spPr>
          <a:xfrm>
            <a:off x="1028880" y="2472480"/>
            <a:ext cx="14689080" cy="2926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A chaque fois qu'une commande est exécutée ou qu'un programme est lancé, ceux-ci créent un nouveau processus comprenant :</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a:ea typeface="DejaVu Sans"/>
              </a:rPr>
              <a:t>Un i</a:t>
            </a:r>
            <a:r>
              <a:rPr b="0" lang="en-US" sz="2400" spc="24" strike="noStrike">
                <a:solidFill>
                  <a:srgbClr val="000000"/>
                </a:solidFill>
                <a:latin typeface="Montserrat Light Bold"/>
                <a:ea typeface="DejaVu Sans"/>
              </a:rPr>
              <a:t>dentifiant unique</a:t>
            </a:r>
            <a:r>
              <a:rPr b="0" lang="en-US" sz="2400" spc="24" strike="noStrike">
                <a:solidFill>
                  <a:srgbClr val="000000"/>
                </a:solidFill>
                <a:latin typeface="Montserrat Light"/>
                <a:ea typeface="DejaVu Sans"/>
              </a:rPr>
              <a:t> à 5 chiffres : PID</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Bold"/>
                <a:ea typeface="DejaVu Sans"/>
              </a:rPr>
              <a:t>Tous les services et/ou ressources nécessaires</a:t>
            </a:r>
            <a:r>
              <a:rPr b="0" lang="en-US" sz="2400" spc="24" strike="noStrike">
                <a:solidFill>
                  <a:srgbClr val="000000"/>
                </a:solidFill>
                <a:latin typeface="Montserrat Light"/>
                <a:ea typeface="DejaVu Sans"/>
              </a:rPr>
              <a:t> au processus pendant son exécution (mémoire, accès disque, ...)</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a:ea typeface="DejaVu Sans"/>
              </a:rPr>
              <a:t>Un </a:t>
            </a:r>
            <a:r>
              <a:rPr b="0" lang="en-US" sz="2400" spc="24" strike="noStrike">
                <a:solidFill>
                  <a:srgbClr val="000000"/>
                </a:solidFill>
                <a:latin typeface="Montserrat Light Bold"/>
                <a:ea typeface="DejaVu Sans"/>
              </a:rPr>
              <a:t>répertoire de travail</a:t>
            </a:r>
            <a:endParaRPr b="0" lang="en-US" sz="2400" spc="-1" strike="noStrike">
              <a:solidFill>
                <a:srgbClr val="000000"/>
              </a:solidFill>
              <a:latin typeface="FiraCode Nerd Font Propo"/>
            </a:endParaRPr>
          </a:p>
        </p:txBody>
      </p:sp>
      <p:sp>
        <p:nvSpPr>
          <p:cNvPr id="174" name="TextBox 4"/>
          <p:cNvSpPr/>
          <p:nvPr/>
        </p:nvSpPr>
        <p:spPr>
          <a:xfrm>
            <a:off x="5657760" y="5787000"/>
            <a:ext cx="11598480" cy="21326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515151"/>
                </a:solidFill>
                <a:latin typeface="Montserrat Light Italics"/>
                <a:ea typeface="DejaVu Sans"/>
              </a:rPr>
              <a:t>Un processus peut créer des sous-processus (processus fils) :</a:t>
            </a:r>
            <a:endParaRPr b="0" lang="en-US" sz="2100" spc="-1" strike="noStrike">
              <a:solidFill>
                <a:srgbClr val="000000"/>
              </a:solidFill>
              <a:latin typeface="FiraCode Nerd Font Propo"/>
            </a:endParaRPr>
          </a:p>
          <a:p>
            <a:pPr lvl="1" marL="453240" indent="-226800" algn="just">
              <a:lnSpc>
                <a:spcPts val="3359"/>
              </a:lnSpc>
              <a:buClr>
                <a:srgbClr val="515151"/>
              </a:buClr>
              <a:buFont typeface="Arial"/>
              <a:buChar char="•"/>
            </a:pPr>
            <a:r>
              <a:rPr b="0" lang="en-US" sz="2100" spc="18" strike="noStrike">
                <a:solidFill>
                  <a:srgbClr val="515151"/>
                </a:solidFill>
                <a:latin typeface="Montserrat Light Italics"/>
                <a:ea typeface="DejaVu Sans"/>
              </a:rPr>
              <a:t>L'identifiant de processus parent (</a:t>
            </a:r>
            <a:r>
              <a:rPr b="0" lang="en-US" sz="2100" spc="18" strike="noStrike">
                <a:solidFill>
                  <a:srgbClr val="515151"/>
                </a:solidFill>
                <a:latin typeface="Montserrat Light Bold Italics"/>
                <a:ea typeface="DejaVu Sans"/>
              </a:rPr>
              <a:t>ppid</a:t>
            </a:r>
            <a:r>
              <a:rPr b="0" lang="en-US" sz="2100" spc="18" strike="noStrike">
                <a:solidFill>
                  <a:srgbClr val="515151"/>
                </a:solidFill>
                <a:latin typeface="Montserrat Light Italics"/>
                <a:ea typeface="DejaVu Sans"/>
              </a:rPr>
              <a:t>) identifie le processus ayant créé ce nouveau sous-processus</a:t>
            </a:r>
            <a:endParaRPr b="0" lang="en-US" sz="2100" spc="-1" strike="noStrike">
              <a:solidFill>
                <a:srgbClr val="000000"/>
              </a:solidFill>
              <a:latin typeface="FiraCode Nerd Font Propo"/>
            </a:endParaRPr>
          </a:p>
          <a:p>
            <a:pPr lvl="1" marL="453240" indent="-226800" algn="just">
              <a:lnSpc>
                <a:spcPts val="3359"/>
              </a:lnSpc>
              <a:buClr>
                <a:srgbClr val="515151"/>
              </a:buClr>
              <a:buFont typeface="Arial"/>
              <a:buChar char="•"/>
            </a:pPr>
            <a:r>
              <a:rPr b="0" lang="en-US" sz="2100" spc="18" strike="noStrike">
                <a:solidFill>
                  <a:srgbClr val="515151"/>
                </a:solidFill>
                <a:latin typeface="Montserrat Light Italics"/>
                <a:ea typeface="DejaVu Sans"/>
              </a:rPr>
              <a:t>Tous les processus ont un parent, à l'exception du processus racine (init, pid=1) qui initialise l'espace utilisateur.</a:t>
            </a:r>
            <a:endParaRPr b="0" lang="en-US" sz="2100" spc="-1" strike="noStrike">
              <a:solidFill>
                <a:srgbClr val="000000"/>
              </a:solidFill>
              <a:latin typeface="FiraCode Nerd Font Propo"/>
            </a:endParaRPr>
          </a:p>
        </p:txBody>
      </p:sp>
      <p:sp>
        <p:nvSpPr>
          <p:cNvPr id="175" name="TextBox 7"/>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LES PROCESSUS</a:t>
            </a:r>
            <a:endParaRPr b="0" lang="en-US" sz="6200" spc="-1" strike="noStrike">
              <a:solidFill>
                <a:srgbClr val="000000"/>
              </a:solidFill>
              <a:latin typeface="FiraCode Nerd Font Propo"/>
            </a:endParaRPr>
          </a:p>
        </p:txBody>
      </p:sp>
      <p:sp>
        <p:nvSpPr>
          <p:cNvPr id="176" name="TextBox 9"/>
          <p:cNvSpPr/>
          <p:nvPr/>
        </p:nvSpPr>
        <p:spPr>
          <a:xfrm>
            <a:off x="3343320" y="8313480"/>
            <a:ext cx="11598480" cy="8528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515151"/>
                </a:solidFill>
                <a:latin typeface="Montserrat Light Italics"/>
                <a:ea typeface="DejaVu Sans"/>
              </a:rPr>
              <a:t>Les processus sont donc hiérarchisés et peuvent être représentés par un arbre dont la racine est le processus "init"</a:t>
            </a:r>
            <a:endParaRPr b="0" lang="en-US" sz="2100" spc="-1" strike="noStrike">
              <a:solidFill>
                <a:srgbClr val="000000"/>
              </a:solidFill>
              <a:latin typeface="FiraCode Nerd Font Propo"/>
            </a:endParaRPr>
          </a:p>
        </p:txBody>
      </p:sp>
      <p:pic>
        <p:nvPicPr>
          <p:cNvPr id="177" name="Picture 10" descr=""/>
          <p:cNvPicPr/>
          <p:nvPr/>
        </p:nvPicPr>
        <p:blipFill>
          <a:blip r:embed="rId1"/>
          <a:stretch/>
        </p:blipFill>
        <p:spPr>
          <a:xfrm>
            <a:off x="15316200" y="8331120"/>
            <a:ext cx="1592280" cy="1328400"/>
          </a:xfrm>
          <a:prstGeom prst="rect">
            <a:avLst/>
          </a:prstGeom>
          <a:ln w="0">
            <a:noFill/>
          </a:ln>
        </p:spPr>
      </p:pic>
      <p:sp>
        <p:nvSpPr>
          <p:cNvPr id="178" name="TextBox 11"/>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179" name="TextBox 12"/>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LES PROCESSUS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cdbef"/>
        </a:solidFill>
      </p:bgPr>
    </p:bg>
    <p:spTree>
      <p:nvGrpSpPr>
        <p:cNvPr id="1" name=""/>
        <p:cNvGrpSpPr/>
        <p:nvPr/>
      </p:nvGrpSpPr>
      <p:grpSpPr>
        <a:xfrm>
          <a:off x="0" y="0"/>
          <a:ext cx="0" cy="0"/>
          <a:chOff x="0" y="0"/>
          <a:chExt cx="0" cy="0"/>
        </a:xfrm>
      </p:grpSpPr>
      <p:sp>
        <p:nvSpPr>
          <p:cNvPr id="180"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81" name="TextBox 3"/>
          <p:cNvSpPr/>
          <p:nvPr/>
        </p:nvSpPr>
        <p:spPr>
          <a:xfrm>
            <a:off x="1028880" y="2776320"/>
            <a:ext cx="1497852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Dans Linux, (sauf spécificité) un processus est </a:t>
            </a:r>
            <a:r>
              <a:rPr b="0" lang="en-US" sz="2400" spc="24" strike="noStrike">
                <a:solidFill>
                  <a:srgbClr val="000000"/>
                </a:solidFill>
                <a:latin typeface="Montserrat Light Bold"/>
                <a:ea typeface="DejaVu Sans"/>
              </a:rPr>
              <a:t>mono-threadé </a:t>
            </a:r>
            <a:r>
              <a:rPr b="0" lang="en-US" sz="2400" spc="24" strike="noStrike">
                <a:solidFill>
                  <a:srgbClr val="000000"/>
                </a:solidFill>
                <a:latin typeface="Montserrat Light"/>
                <a:ea typeface="DejaVu Sans"/>
              </a:rPr>
              <a:t>: il n'existe pas de threads parallèles d'exécution. Un "programme" (processus) possède donc un seul fil d'exécution.</a:t>
            </a:r>
            <a:endParaRPr b="0" lang="en-US" sz="2400" spc="-1" strike="noStrike">
              <a:solidFill>
                <a:srgbClr val="000000"/>
              </a:solidFill>
              <a:latin typeface="FiraCode Nerd Font Propo"/>
            </a:endParaRPr>
          </a:p>
        </p:txBody>
      </p:sp>
      <p:sp>
        <p:nvSpPr>
          <p:cNvPr id="182" name="TextBox 4"/>
          <p:cNvSpPr/>
          <p:nvPr/>
        </p:nvSpPr>
        <p:spPr>
          <a:xfrm>
            <a:off x="1028880" y="4541400"/>
            <a:ext cx="9977760" cy="1279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515151"/>
                </a:solidFill>
                <a:latin typeface="Montserrat Light"/>
                <a:ea typeface="DejaVu Sans"/>
              </a:rPr>
              <a:t>Le noyau offre des APIs pour créer des sous-process depuis le process courant :</a:t>
            </a:r>
            <a:r>
              <a:rPr b="0" lang="en-US" sz="2100" spc="18" strike="noStrike">
                <a:solidFill>
                  <a:srgbClr val="515151"/>
                </a:solidFill>
                <a:latin typeface="Montserrat Light Italics"/>
                <a:ea typeface="DejaVu Sans"/>
              </a:rPr>
              <a:t> fork(), vfork(), exec(), execve(), …</a:t>
            </a:r>
            <a:endParaRPr b="0" lang="en-US" sz="2100" spc="-1" strike="noStrike">
              <a:solidFill>
                <a:srgbClr val="000000"/>
              </a:solidFill>
              <a:latin typeface="FiraCode Nerd Font Propo"/>
            </a:endParaRPr>
          </a:p>
          <a:p>
            <a:pPr algn="just">
              <a:lnSpc>
                <a:spcPts val="3359"/>
              </a:lnSpc>
            </a:pPr>
            <a:r>
              <a:rPr b="0" lang="en-US" sz="2100" spc="18" strike="noStrike">
                <a:solidFill>
                  <a:srgbClr val="515151"/>
                </a:solidFill>
                <a:latin typeface="Montserrat Light Italics"/>
                <a:ea typeface="DejaVu Sans"/>
              </a:rPr>
              <a:t>Il n'existe pas d'autre moyen de créer un processus !</a:t>
            </a:r>
            <a:endParaRPr b="0" lang="en-US" sz="2100" spc="-1" strike="noStrike">
              <a:solidFill>
                <a:srgbClr val="000000"/>
              </a:solidFill>
              <a:latin typeface="FiraCode Nerd Font Propo"/>
            </a:endParaRPr>
          </a:p>
        </p:txBody>
      </p:sp>
      <p:pic>
        <p:nvPicPr>
          <p:cNvPr id="183" name="Picture 6" descr=""/>
          <p:cNvPicPr/>
          <p:nvPr/>
        </p:nvPicPr>
        <p:blipFill>
          <a:blip r:embed="rId1"/>
          <a:stretch/>
        </p:blipFill>
        <p:spPr>
          <a:xfrm>
            <a:off x="8776800" y="6932520"/>
            <a:ext cx="552240" cy="547200"/>
          </a:xfrm>
          <a:prstGeom prst="rect">
            <a:avLst/>
          </a:prstGeom>
          <a:ln w="0">
            <a:noFill/>
          </a:ln>
        </p:spPr>
      </p:pic>
      <p:sp>
        <p:nvSpPr>
          <p:cNvPr id="184" name="TextBox 7"/>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LES PROCESSUS</a:t>
            </a:r>
            <a:endParaRPr b="0" lang="en-US" sz="6200" spc="-1" strike="noStrike">
              <a:solidFill>
                <a:srgbClr val="000000"/>
              </a:solidFill>
              <a:latin typeface="FiraCode Nerd Font Propo"/>
            </a:endParaRPr>
          </a:p>
        </p:txBody>
      </p:sp>
      <p:sp>
        <p:nvSpPr>
          <p:cNvPr id="185" name="TextBox 8"/>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186" name="TextBox 9"/>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LES PROCESSUS</a:t>
            </a:r>
            <a:endParaRPr b="0" lang="en-US" sz="1000" spc="-1" strike="noStrike">
              <a:solidFill>
                <a:srgbClr val="000000"/>
              </a:solidFill>
              <a:latin typeface="FiraCode Nerd Font Propo"/>
            </a:endParaRPr>
          </a:p>
        </p:txBody>
      </p:sp>
      <p:sp>
        <p:nvSpPr>
          <p:cNvPr id="187" name="TextBox 10"/>
          <p:cNvSpPr/>
          <p:nvPr/>
        </p:nvSpPr>
        <p:spPr>
          <a:xfrm>
            <a:off x="1684800" y="5587560"/>
            <a:ext cx="11598480" cy="424440"/>
          </a:xfrm>
          <a:prstGeom prst="rect">
            <a:avLst/>
          </a:prstGeom>
          <a:noFill/>
          <a:ln w="0">
            <a:noFill/>
          </a:ln>
        </p:spPr>
        <p:style>
          <a:lnRef idx="0"/>
          <a:fillRef idx="0"/>
          <a:effectRef idx="0"/>
          <a:fontRef idx="minor"/>
        </p:style>
        <p:txBody>
          <a:bodyPr lIns="0" rIns="0" tIns="0" bIns="0" anchor="t">
            <a:spAutoFit/>
          </a:bodyPr>
          <a:p>
            <a:pPr algn="just">
              <a:lnSpc>
                <a:spcPts val="3359"/>
              </a:lnSpc>
            </a:pPr>
            <a:endParaRPr b="0" lang="en-US" sz="1800" spc="-1" strike="noStrike">
              <a:solidFill>
                <a:srgbClr val="000000"/>
              </a:solidFill>
              <a:latin typeface="Open Sans"/>
              <a:ea typeface="DejaVu Sans"/>
            </a:endParaRPr>
          </a:p>
        </p:txBody>
      </p:sp>
      <p:sp>
        <p:nvSpPr>
          <p:cNvPr id="188" name="TextBox 11"/>
          <p:cNvSpPr/>
          <p:nvPr/>
        </p:nvSpPr>
        <p:spPr>
          <a:xfrm>
            <a:off x="9491760" y="6975360"/>
            <a:ext cx="6954120" cy="8528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515151"/>
                </a:solidFill>
                <a:latin typeface="Montserrat Light Italics"/>
                <a:ea typeface="DejaVu Sans"/>
              </a:rPr>
              <a:t>Un processus appartient à l'utilisateur qui l'a créé</a:t>
            </a:r>
            <a:endParaRPr b="0" lang="en-US" sz="21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0b2"/>
        </a:solidFill>
      </p:bgPr>
    </p:bg>
    <p:spTree>
      <p:nvGrpSpPr>
        <p:cNvPr id="1" name=""/>
        <p:cNvGrpSpPr/>
        <p:nvPr/>
      </p:nvGrpSpPr>
      <p:grpSpPr>
        <a:xfrm>
          <a:off x="0" y="0"/>
          <a:ext cx="0" cy="0"/>
          <a:chOff x="0" y="0"/>
          <a:chExt cx="0" cy="0"/>
        </a:xfrm>
      </p:grpSpPr>
      <p:sp>
        <p:nvSpPr>
          <p:cNvPr id="189"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90" name="TextBox 3"/>
          <p:cNvSpPr/>
          <p:nvPr/>
        </p:nvSpPr>
        <p:spPr>
          <a:xfrm>
            <a:off x="1028880" y="2776320"/>
            <a:ext cx="14978520" cy="487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Il existe 2 types de processus :</a:t>
            </a:r>
            <a:endParaRPr b="0" lang="en-US" sz="2400" spc="-1" strike="noStrike">
              <a:solidFill>
                <a:srgbClr val="000000"/>
              </a:solidFill>
              <a:latin typeface="FiraCode Nerd Font Propo"/>
            </a:endParaRPr>
          </a:p>
        </p:txBody>
      </p:sp>
      <p:sp>
        <p:nvSpPr>
          <p:cNvPr id="191" name="TextBox 4"/>
          <p:cNvSpPr/>
          <p:nvPr/>
        </p:nvSpPr>
        <p:spPr>
          <a:xfrm>
            <a:off x="5672880" y="4078440"/>
            <a:ext cx="10860480" cy="21326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515151"/>
                </a:solidFill>
                <a:latin typeface="Montserrat Light"/>
                <a:ea typeface="DejaVu Sans"/>
              </a:rPr>
              <a:t>Les processus de </a:t>
            </a:r>
            <a:r>
              <a:rPr b="0" lang="en-US" sz="2100" spc="18" strike="noStrike">
                <a:solidFill>
                  <a:srgbClr val="515151"/>
                </a:solidFill>
                <a:latin typeface="Montserrat Light Bold"/>
                <a:ea typeface="DejaVu Sans"/>
              </a:rPr>
              <a:t>premier plan </a:t>
            </a:r>
            <a:r>
              <a:rPr b="0" lang="en-US" sz="2100" spc="18" strike="noStrike">
                <a:solidFill>
                  <a:srgbClr val="515151"/>
                </a:solidFill>
                <a:latin typeface="Montserrat Light"/>
                <a:ea typeface="DejaVu Sans"/>
              </a:rPr>
              <a:t>(foreground) :</a:t>
            </a:r>
            <a:endParaRPr b="0" lang="en-US" sz="2100" spc="-1" strike="noStrike">
              <a:solidFill>
                <a:srgbClr val="000000"/>
              </a:solidFill>
              <a:latin typeface="FiraCode Nerd Font Propo"/>
            </a:endParaRPr>
          </a:p>
          <a:p>
            <a:pPr lvl="1" marL="453240" indent="-226800" algn="just">
              <a:lnSpc>
                <a:spcPts val="3359"/>
              </a:lnSpc>
              <a:buClr>
                <a:srgbClr val="515151"/>
              </a:buClr>
              <a:buFont typeface="Arial"/>
              <a:buChar char="•"/>
            </a:pPr>
            <a:r>
              <a:rPr b="0" lang="en-US" sz="2100" spc="18" strike="noStrike">
                <a:solidFill>
                  <a:srgbClr val="515151"/>
                </a:solidFill>
                <a:latin typeface="Montserrat Light Italics"/>
                <a:ea typeface="DejaVu Sans"/>
              </a:rPr>
              <a:t>Ils sont initialisés et contrôlés à travers une session de terminal (shell)</a:t>
            </a:r>
            <a:endParaRPr b="0" lang="en-US" sz="2100" spc="-1" strike="noStrike">
              <a:solidFill>
                <a:srgbClr val="000000"/>
              </a:solidFill>
              <a:latin typeface="FiraCode Nerd Font Propo"/>
            </a:endParaRPr>
          </a:p>
          <a:p>
            <a:pPr lvl="1" marL="453240" indent="-226800" algn="just">
              <a:lnSpc>
                <a:spcPts val="3359"/>
              </a:lnSpc>
              <a:buClr>
                <a:srgbClr val="515151"/>
              </a:buClr>
              <a:buFont typeface="Arial"/>
              <a:buChar char="•"/>
            </a:pPr>
            <a:r>
              <a:rPr b="0" lang="en-US" sz="2100" spc="18" strike="noStrike">
                <a:solidFill>
                  <a:srgbClr val="515151"/>
                </a:solidFill>
                <a:latin typeface="Montserrat Light Italics"/>
                <a:ea typeface="DejaVu Sans"/>
              </a:rPr>
              <a:t>Ils nécessitent un utilisateur "véritable" pour les démarrer et interagir avec</a:t>
            </a:r>
            <a:endParaRPr b="0" lang="en-US" sz="2100" spc="-1" strike="noStrike">
              <a:solidFill>
                <a:srgbClr val="000000"/>
              </a:solidFill>
              <a:latin typeface="FiraCode Nerd Font Propo"/>
            </a:endParaRPr>
          </a:p>
        </p:txBody>
      </p:sp>
      <p:sp>
        <p:nvSpPr>
          <p:cNvPr id="192" name="TextBox 5"/>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LES TYPES DE PROCESSUS</a:t>
            </a:r>
            <a:endParaRPr b="0" lang="en-US" sz="6200" spc="-1" strike="noStrike">
              <a:solidFill>
                <a:srgbClr val="000000"/>
              </a:solidFill>
              <a:latin typeface="FiraCode Nerd Font Propo"/>
            </a:endParaRPr>
          </a:p>
        </p:txBody>
      </p:sp>
      <p:sp>
        <p:nvSpPr>
          <p:cNvPr id="193" name="TextBox 6"/>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194" name="TextBox 7"/>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LES PROCESSUS</a:t>
            </a:r>
            <a:endParaRPr b="0" lang="en-US" sz="1000" spc="-1" strike="noStrike">
              <a:solidFill>
                <a:srgbClr val="000000"/>
              </a:solidFill>
              <a:latin typeface="FiraCode Nerd Font Propo"/>
            </a:endParaRPr>
          </a:p>
        </p:txBody>
      </p:sp>
      <p:sp>
        <p:nvSpPr>
          <p:cNvPr id="195" name="TextBox 8"/>
          <p:cNvSpPr/>
          <p:nvPr/>
        </p:nvSpPr>
        <p:spPr>
          <a:xfrm>
            <a:off x="2307240" y="6603840"/>
            <a:ext cx="10860480" cy="1279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515151"/>
                </a:solidFill>
                <a:latin typeface="Montserrat Light"/>
                <a:ea typeface="DejaVu Sans"/>
              </a:rPr>
              <a:t>Les processus d'</a:t>
            </a:r>
            <a:r>
              <a:rPr b="0" lang="en-US" sz="2100" spc="18" strike="noStrike">
                <a:solidFill>
                  <a:srgbClr val="515151"/>
                </a:solidFill>
                <a:latin typeface="Montserrat Light Bold"/>
                <a:ea typeface="DejaVu Sans"/>
              </a:rPr>
              <a:t>arrière-plan</a:t>
            </a:r>
            <a:r>
              <a:rPr b="0" lang="en-US" sz="2100" spc="18" strike="noStrike">
                <a:solidFill>
                  <a:srgbClr val="515151"/>
                </a:solidFill>
                <a:latin typeface="Montserrat Light"/>
                <a:ea typeface="DejaVu Sans"/>
              </a:rPr>
              <a:t> (background) :</a:t>
            </a:r>
            <a:endParaRPr b="0" lang="en-US" sz="2100" spc="-1" strike="noStrike">
              <a:solidFill>
                <a:srgbClr val="000000"/>
              </a:solidFill>
              <a:latin typeface="FiraCode Nerd Font Propo"/>
            </a:endParaRPr>
          </a:p>
          <a:p>
            <a:pPr lvl="1" marL="453240" indent="-226800" algn="just">
              <a:lnSpc>
                <a:spcPts val="3359"/>
              </a:lnSpc>
              <a:buClr>
                <a:srgbClr val="515151"/>
              </a:buClr>
              <a:buFont typeface="Arial"/>
              <a:buChar char="•"/>
            </a:pPr>
            <a:r>
              <a:rPr b="0" lang="en-US" sz="2100" spc="18" strike="noStrike">
                <a:solidFill>
                  <a:srgbClr val="515151"/>
                </a:solidFill>
                <a:latin typeface="Montserrat Light Italics"/>
                <a:ea typeface="DejaVu Sans"/>
              </a:rPr>
              <a:t>Ces processus ne sont pas liés à un terminal</a:t>
            </a:r>
            <a:endParaRPr b="0" lang="en-US" sz="2100" spc="-1" strike="noStrike">
              <a:solidFill>
                <a:srgbClr val="000000"/>
              </a:solidFill>
              <a:latin typeface="FiraCode Nerd Font Propo"/>
            </a:endParaRPr>
          </a:p>
          <a:p>
            <a:pPr lvl="1" marL="453240" indent="-226800" algn="just">
              <a:lnSpc>
                <a:spcPts val="3359"/>
              </a:lnSpc>
              <a:buClr>
                <a:srgbClr val="515151"/>
              </a:buClr>
              <a:buFont typeface="Arial"/>
              <a:buChar char="•"/>
            </a:pPr>
            <a:r>
              <a:rPr b="0" lang="en-US" sz="2100" spc="18" strike="noStrike">
                <a:solidFill>
                  <a:srgbClr val="515151"/>
                </a:solidFill>
                <a:latin typeface="Montserrat Light Italics"/>
                <a:ea typeface="DejaVu Sans"/>
              </a:rPr>
              <a:t>Ils n'attendent aucune interaction utilisateur</a:t>
            </a:r>
            <a:endParaRPr b="0" lang="en-US" sz="21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d9ff"/>
        </a:solidFill>
      </p:bgPr>
    </p:bg>
    <p:spTree>
      <p:nvGrpSpPr>
        <p:cNvPr id="1" name=""/>
        <p:cNvGrpSpPr/>
        <p:nvPr/>
      </p:nvGrpSpPr>
      <p:grpSpPr>
        <a:xfrm>
          <a:off x="0" y="0"/>
          <a:ext cx="0" cy="0"/>
          <a:chOff x="0" y="0"/>
          <a:chExt cx="0" cy="0"/>
        </a:xfrm>
      </p:grpSpPr>
      <p:sp>
        <p:nvSpPr>
          <p:cNvPr id="196"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97" name="TextBox 3"/>
          <p:cNvSpPr/>
          <p:nvPr/>
        </p:nvSpPr>
        <p:spPr>
          <a:xfrm>
            <a:off x="1028880" y="2776320"/>
            <a:ext cx="14978520" cy="487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Le cas particulier des processus daemon</a:t>
            </a:r>
            <a:endParaRPr b="0" lang="en-US" sz="2400" spc="-1" strike="noStrike">
              <a:solidFill>
                <a:srgbClr val="000000"/>
              </a:solidFill>
              <a:latin typeface="FiraCode Nerd Font Propo"/>
            </a:endParaRPr>
          </a:p>
        </p:txBody>
      </p:sp>
      <p:sp>
        <p:nvSpPr>
          <p:cNvPr id="198" name="TextBox 5"/>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LES TYPES DE PROCESSUS</a:t>
            </a:r>
            <a:endParaRPr b="0" lang="en-US" sz="6200" spc="-1" strike="noStrike">
              <a:solidFill>
                <a:srgbClr val="000000"/>
              </a:solidFill>
              <a:latin typeface="FiraCode Nerd Font Propo"/>
            </a:endParaRPr>
          </a:p>
        </p:txBody>
      </p:sp>
      <p:pic>
        <p:nvPicPr>
          <p:cNvPr id="199" name="Picture 9" descr=""/>
          <p:cNvPicPr/>
          <p:nvPr/>
        </p:nvPicPr>
        <p:blipFill>
          <a:blip r:embed="rId1"/>
          <a:stretch/>
        </p:blipFill>
        <p:spPr>
          <a:xfrm>
            <a:off x="12344400" y="2514600"/>
            <a:ext cx="5054400" cy="3274920"/>
          </a:xfrm>
          <a:prstGeom prst="rect">
            <a:avLst/>
          </a:prstGeom>
          <a:ln w="0">
            <a:noFill/>
          </a:ln>
        </p:spPr>
      </p:pic>
      <p:sp>
        <p:nvSpPr>
          <p:cNvPr id="200" name="TextBox 10"/>
          <p:cNvSpPr/>
          <p:nvPr/>
        </p:nvSpPr>
        <p:spPr>
          <a:xfrm>
            <a:off x="1549440" y="3696480"/>
            <a:ext cx="10860480" cy="1706040"/>
          </a:xfrm>
          <a:prstGeom prst="rect">
            <a:avLst/>
          </a:prstGeom>
          <a:noFill/>
          <a:ln w="0">
            <a:noFill/>
          </a:ln>
        </p:spPr>
        <p:style>
          <a:lnRef idx="0"/>
          <a:fillRef idx="0"/>
          <a:effectRef idx="0"/>
          <a:fontRef idx="minor"/>
        </p:style>
        <p:txBody>
          <a:bodyPr lIns="0" rIns="0" tIns="0" bIns="0" anchor="t">
            <a:spAutoFit/>
          </a:bodyPr>
          <a:p>
            <a:pPr lvl="1" marL="453240" indent="-226800" algn="just">
              <a:lnSpc>
                <a:spcPts val="3359"/>
              </a:lnSpc>
              <a:buClr>
                <a:srgbClr val="515151"/>
              </a:buClr>
              <a:buFont typeface="Arial"/>
              <a:buChar char="•"/>
            </a:pPr>
            <a:r>
              <a:rPr b="0" lang="en-US" sz="2100" spc="18" strike="noStrike">
                <a:solidFill>
                  <a:srgbClr val="515151"/>
                </a:solidFill>
                <a:latin typeface="Montserrat Light Italics"/>
                <a:ea typeface="DejaVu Sans"/>
              </a:rPr>
              <a:t>Un processus daemon est un sous-type de processus d'arrière-plan qui fournit des services système</a:t>
            </a:r>
            <a:endParaRPr b="0" lang="en-US" sz="2100" spc="-1" strike="noStrike">
              <a:solidFill>
                <a:srgbClr val="000000"/>
              </a:solidFill>
              <a:latin typeface="FiraCode Nerd Font Propo"/>
            </a:endParaRPr>
          </a:p>
          <a:p>
            <a:pPr lvl="1" marL="453240" indent="-226800" algn="just">
              <a:lnSpc>
                <a:spcPts val="3359"/>
              </a:lnSpc>
              <a:buClr>
                <a:srgbClr val="515151"/>
              </a:buClr>
              <a:buFont typeface="Arial"/>
              <a:buChar char="•"/>
            </a:pPr>
            <a:r>
              <a:rPr b="0" lang="en-US" sz="2100" spc="18" strike="noStrike">
                <a:solidFill>
                  <a:srgbClr val="515151"/>
                </a:solidFill>
                <a:latin typeface="Montserrat Light Italics"/>
                <a:ea typeface="DejaVu Sans"/>
              </a:rPr>
              <a:t>En général, ils sont lancés au démarrage du système et ne sont jamais arrêtés</a:t>
            </a:r>
            <a:endParaRPr b="0" lang="en-US" sz="2100" spc="-1" strike="noStrike">
              <a:solidFill>
                <a:srgbClr val="000000"/>
              </a:solidFill>
              <a:latin typeface="FiraCode Nerd Font Propo"/>
            </a:endParaRPr>
          </a:p>
        </p:txBody>
      </p:sp>
      <p:sp>
        <p:nvSpPr>
          <p:cNvPr id="201" name="TextBox 11"/>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202" name="TextBox 12"/>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LES PROCESSUS</a:t>
            </a:r>
            <a:endParaRPr b="0" lang="en-US" sz="1000" spc="-1" strike="noStrike">
              <a:solidFill>
                <a:srgbClr val="000000"/>
              </a:solidFill>
              <a:latin typeface="FiraCode Nerd Font Propo"/>
            </a:endParaRPr>
          </a:p>
        </p:txBody>
      </p:sp>
      <p:sp>
        <p:nvSpPr>
          <p:cNvPr id="203" name="TextBox 13"/>
          <p:cNvSpPr/>
          <p:nvPr/>
        </p:nvSpPr>
        <p:spPr>
          <a:xfrm>
            <a:off x="9506160" y="6586920"/>
            <a:ext cx="7749720" cy="8528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515151"/>
                </a:solidFill>
                <a:latin typeface="Montserrat Light Italics"/>
                <a:ea typeface="DejaVu Sans"/>
              </a:rPr>
              <a:t>Exemples de daemons : serveur Web, service réseau, ...</a:t>
            </a:r>
            <a:endParaRPr b="0" lang="en-US" sz="2100" spc="-1" strike="noStrike">
              <a:solidFill>
                <a:srgbClr val="000000"/>
              </a:solidFill>
              <a:latin typeface="FiraCode Nerd Font Propo"/>
            </a:endParaRPr>
          </a:p>
        </p:txBody>
      </p:sp>
      <p:sp>
        <p:nvSpPr>
          <p:cNvPr id="204" name="TextBox 14"/>
          <p:cNvSpPr/>
          <p:nvPr/>
        </p:nvSpPr>
        <p:spPr>
          <a:xfrm>
            <a:off x="3157200" y="8002800"/>
            <a:ext cx="8704800" cy="17060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515151"/>
                </a:solidFill>
                <a:latin typeface="Montserrat Light Italics"/>
                <a:ea typeface="DejaVu Sans"/>
              </a:rPr>
              <a:t>La gestion des daemons est une des principales incohérences entre les différentes distributions GNU/Linux : SystemD sur Fedora, Upstart sur Ubuntu, SysVinit sur Debian, ...</a:t>
            </a:r>
            <a:endParaRPr b="0" lang="en-US" sz="21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d4"/>
        </a:solidFill>
      </p:bgPr>
    </p:bg>
    <p:spTree>
      <p:nvGrpSpPr>
        <p:cNvPr id="1" name=""/>
        <p:cNvGrpSpPr/>
        <p:nvPr/>
      </p:nvGrpSpPr>
      <p:grpSpPr>
        <a:xfrm>
          <a:off x="0" y="0"/>
          <a:ext cx="0" cy="0"/>
          <a:chOff x="0" y="0"/>
          <a:chExt cx="0" cy="0"/>
        </a:xfrm>
      </p:grpSpPr>
      <p:sp>
        <p:nvSpPr>
          <p:cNvPr id="205"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06" name="TextBox 3"/>
          <p:cNvSpPr/>
          <p:nvPr/>
        </p:nvSpPr>
        <p:spPr>
          <a:xfrm>
            <a:off x="1028880" y="2466360"/>
            <a:ext cx="14978520" cy="487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L'état d'un processus est défini par l'une des quatre valeurs suivantes :</a:t>
            </a:r>
            <a:endParaRPr b="0" lang="en-US" sz="2400" spc="-1" strike="noStrike">
              <a:solidFill>
                <a:srgbClr val="000000"/>
              </a:solidFill>
              <a:latin typeface="FiraCode Nerd Font Propo"/>
            </a:endParaRPr>
          </a:p>
        </p:txBody>
      </p:sp>
      <p:sp>
        <p:nvSpPr>
          <p:cNvPr id="207" name="TextBox 5"/>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ÉTATS DES PROCESSUS</a:t>
            </a:r>
            <a:endParaRPr b="0" lang="en-US" sz="6200" spc="-1" strike="noStrike">
              <a:solidFill>
                <a:srgbClr val="000000"/>
              </a:solidFill>
              <a:latin typeface="FiraCode Nerd Font Propo"/>
            </a:endParaRPr>
          </a:p>
        </p:txBody>
      </p:sp>
      <p:sp>
        <p:nvSpPr>
          <p:cNvPr id="208" name="TextBox 6"/>
          <p:cNvSpPr/>
          <p:nvPr/>
        </p:nvSpPr>
        <p:spPr>
          <a:xfrm>
            <a:off x="1028880" y="3696480"/>
            <a:ext cx="10860480" cy="1279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a:ea typeface="DejaVu Sans"/>
              </a:rPr>
              <a:t>Running</a:t>
            </a:r>
            <a:endParaRPr b="0" lang="en-US" sz="2100" spc="-1" strike="noStrike">
              <a:solidFill>
                <a:srgbClr val="000000"/>
              </a:solidFill>
              <a:latin typeface="FiraCode Nerd Font Propo"/>
            </a:endParaRPr>
          </a:p>
          <a:p>
            <a:pPr lvl="1" marL="453240" indent="-226800" algn="just">
              <a:lnSpc>
                <a:spcPts val="3359"/>
              </a:lnSpc>
              <a:buClr>
                <a:srgbClr val="515151"/>
              </a:buClr>
              <a:buFont typeface="Arial"/>
              <a:buChar char="•"/>
            </a:pPr>
            <a:r>
              <a:rPr b="0" lang="en-US" sz="2100" spc="18" strike="noStrike">
                <a:solidFill>
                  <a:srgbClr val="515151"/>
                </a:solidFill>
                <a:latin typeface="Montserrat Light Italics"/>
                <a:ea typeface="DejaVu Sans"/>
              </a:rPr>
              <a:t>Le processus est en cours d'exécution sur le CPU...</a:t>
            </a:r>
            <a:endParaRPr b="0" lang="en-US" sz="2100" spc="-1" strike="noStrike">
              <a:solidFill>
                <a:srgbClr val="000000"/>
              </a:solidFill>
              <a:latin typeface="FiraCode Nerd Font Propo"/>
            </a:endParaRPr>
          </a:p>
          <a:p>
            <a:pPr lvl="1" marL="453240" indent="-226800" algn="just">
              <a:lnSpc>
                <a:spcPts val="3359"/>
              </a:lnSpc>
              <a:buClr>
                <a:srgbClr val="515151"/>
              </a:buClr>
              <a:buFont typeface="Arial"/>
              <a:buChar char="•"/>
            </a:pPr>
            <a:r>
              <a:rPr b="0" lang="en-US" sz="2100" spc="18" strike="noStrike">
                <a:solidFill>
                  <a:srgbClr val="515151"/>
                </a:solidFill>
                <a:latin typeface="Montserrat Light Italics"/>
                <a:ea typeface="DejaVu Sans"/>
              </a:rPr>
              <a:t>...ou en attente d'un cycle CPU libre pour s'exécuter</a:t>
            </a:r>
            <a:endParaRPr b="0" lang="en-US" sz="2100" spc="-1" strike="noStrike">
              <a:solidFill>
                <a:srgbClr val="000000"/>
              </a:solidFill>
              <a:latin typeface="FiraCode Nerd Font Propo"/>
            </a:endParaRPr>
          </a:p>
        </p:txBody>
      </p:sp>
      <p:pic>
        <p:nvPicPr>
          <p:cNvPr id="209" name="Picture 7" descr=""/>
          <p:cNvPicPr/>
          <p:nvPr/>
        </p:nvPicPr>
        <p:blipFill>
          <a:blip r:embed="rId1"/>
          <a:stretch/>
        </p:blipFill>
        <p:spPr>
          <a:xfrm>
            <a:off x="10972800" y="3738240"/>
            <a:ext cx="1556280" cy="1401840"/>
          </a:xfrm>
          <a:prstGeom prst="rect">
            <a:avLst/>
          </a:prstGeom>
          <a:ln w="0">
            <a:noFill/>
          </a:ln>
        </p:spPr>
      </p:pic>
      <p:sp>
        <p:nvSpPr>
          <p:cNvPr id="210" name="TextBox 8"/>
          <p:cNvSpPr/>
          <p:nvPr/>
        </p:nvSpPr>
        <p:spPr>
          <a:xfrm>
            <a:off x="6395760" y="5544720"/>
            <a:ext cx="10860480" cy="1279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a:ea typeface="DejaVu Sans"/>
              </a:rPr>
              <a:t>Waiting</a:t>
            </a:r>
            <a:endParaRPr b="0" lang="en-US" sz="2100" spc="-1" strike="noStrike">
              <a:solidFill>
                <a:srgbClr val="000000"/>
              </a:solidFill>
              <a:latin typeface="FiraCode Nerd Font Propo"/>
            </a:endParaRPr>
          </a:p>
          <a:p>
            <a:pPr lvl="1" marL="453240" indent="-226800" algn="just">
              <a:lnSpc>
                <a:spcPts val="3359"/>
              </a:lnSpc>
              <a:buClr>
                <a:srgbClr val="515151"/>
              </a:buClr>
              <a:buFont typeface="Arial"/>
              <a:buChar char="•"/>
            </a:pPr>
            <a:r>
              <a:rPr b="0" lang="en-US" sz="2100" spc="18" strike="noStrike">
                <a:solidFill>
                  <a:srgbClr val="515151"/>
                </a:solidFill>
                <a:latin typeface="Montserrat Light Italics"/>
                <a:ea typeface="DejaVu Sans"/>
              </a:rPr>
              <a:t>Le processus est en attente d'un événement : signal du noyau, condition matérielle (appui sur une touche du clavier, ...)</a:t>
            </a:r>
            <a:endParaRPr b="0" lang="en-US" sz="2100" spc="-1" strike="noStrike">
              <a:solidFill>
                <a:srgbClr val="000000"/>
              </a:solidFill>
              <a:latin typeface="FiraCode Nerd Font Propo"/>
            </a:endParaRPr>
          </a:p>
        </p:txBody>
      </p:sp>
      <p:sp>
        <p:nvSpPr>
          <p:cNvPr id="211" name="TextBox 9"/>
          <p:cNvSpPr/>
          <p:nvPr/>
        </p:nvSpPr>
        <p:spPr>
          <a:xfrm>
            <a:off x="1168920" y="7124040"/>
            <a:ext cx="11410200" cy="1279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a:ea typeface="DejaVu Sans"/>
              </a:rPr>
              <a:t>Stopped</a:t>
            </a:r>
            <a:endParaRPr b="0" lang="en-US" sz="2100" spc="-1" strike="noStrike">
              <a:solidFill>
                <a:srgbClr val="000000"/>
              </a:solidFill>
              <a:latin typeface="FiraCode Nerd Font Propo"/>
            </a:endParaRPr>
          </a:p>
          <a:p>
            <a:pPr lvl="1" marL="453240" indent="-226800" algn="just">
              <a:lnSpc>
                <a:spcPts val="3359"/>
              </a:lnSpc>
              <a:buClr>
                <a:srgbClr val="515151"/>
              </a:buClr>
              <a:buFont typeface="Arial"/>
              <a:buChar char="•"/>
            </a:pPr>
            <a:r>
              <a:rPr b="0" lang="en-US" sz="2100" spc="18" strike="noStrike">
                <a:solidFill>
                  <a:srgbClr val="515151"/>
                </a:solidFill>
                <a:latin typeface="Montserrat Light Italics"/>
                <a:ea typeface="DejaVu Sans"/>
              </a:rPr>
              <a:t>Le processus est en pause, généralement pour une opération de maintenance</a:t>
            </a:r>
            <a:endParaRPr b="0" lang="en-US" sz="2100" spc="-1" strike="noStrike">
              <a:solidFill>
                <a:srgbClr val="000000"/>
              </a:solidFill>
              <a:latin typeface="FiraCode Nerd Font Propo"/>
            </a:endParaRPr>
          </a:p>
        </p:txBody>
      </p:sp>
      <p:sp>
        <p:nvSpPr>
          <p:cNvPr id="212" name="TextBox 10"/>
          <p:cNvSpPr/>
          <p:nvPr/>
        </p:nvSpPr>
        <p:spPr>
          <a:xfrm>
            <a:off x="5628960" y="8440920"/>
            <a:ext cx="11627280" cy="1279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a:ea typeface="DejaVu Sans"/>
              </a:rPr>
              <a:t>Zombie</a:t>
            </a:r>
            <a:endParaRPr b="0" lang="en-US" sz="2100" spc="-1" strike="noStrike">
              <a:solidFill>
                <a:srgbClr val="000000"/>
              </a:solidFill>
              <a:latin typeface="FiraCode Nerd Font Propo"/>
            </a:endParaRPr>
          </a:p>
          <a:p>
            <a:pPr lvl="1" marL="453240" indent="-226800" algn="just">
              <a:lnSpc>
                <a:spcPts val="3359"/>
              </a:lnSpc>
              <a:buClr>
                <a:srgbClr val="515151"/>
              </a:buClr>
              <a:buFont typeface="Arial"/>
              <a:buChar char="•"/>
            </a:pPr>
            <a:r>
              <a:rPr b="0" lang="en-US" sz="2100" spc="18" strike="noStrike">
                <a:solidFill>
                  <a:srgbClr val="515151"/>
                </a:solidFill>
                <a:latin typeface="Montserrat Light Italics"/>
                <a:ea typeface="DejaVu Sans"/>
              </a:rPr>
              <a:t>Le processus est mort mais toujours enregistré dans la table des processus (bug)</a:t>
            </a:r>
            <a:endParaRPr b="0" lang="en-US" sz="2100" spc="-1" strike="noStrike">
              <a:solidFill>
                <a:srgbClr val="000000"/>
              </a:solidFill>
              <a:latin typeface="FiraCode Nerd Font Propo"/>
            </a:endParaRPr>
          </a:p>
        </p:txBody>
      </p:sp>
      <p:pic>
        <p:nvPicPr>
          <p:cNvPr id="213" name="Picture 11" descr=""/>
          <p:cNvPicPr/>
          <p:nvPr/>
        </p:nvPicPr>
        <p:blipFill>
          <a:blip r:embed="rId2"/>
          <a:stretch/>
        </p:blipFill>
        <p:spPr>
          <a:xfrm>
            <a:off x="4435560" y="5383080"/>
            <a:ext cx="901800" cy="1404360"/>
          </a:xfrm>
          <a:prstGeom prst="rect">
            <a:avLst/>
          </a:prstGeom>
          <a:ln w="0">
            <a:noFill/>
          </a:ln>
        </p:spPr>
      </p:pic>
      <p:pic>
        <p:nvPicPr>
          <p:cNvPr id="214" name="Picture 12" descr=""/>
          <p:cNvPicPr/>
          <p:nvPr/>
        </p:nvPicPr>
        <p:blipFill>
          <a:blip r:embed="rId3"/>
          <a:stretch/>
        </p:blipFill>
        <p:spPr>
          <a:xfrm>
            <a:off x="13636800" y="6937200"/>
            <a:ext cx="746640" cy="1576800"/>
          </a:xfrm>
          <a:prstGeom prst="rect">
            <a:avLst/>
          </a:prstGeom>
          <a:ln w="0">
            <a:noFill/>
          </a:ln>
        </p:spPr>
      </p:pic>
      <p:pic>
        <p:nvPicPr>
          <p:cNvPr id="215" name="Picture 13" descr=""/>
          <p:cNvPicPr/>
          <p:nvPr/>
        </p:nvPicPr>
        <p:blipFill>
          <a:blip r:embed="rId4"/>
          <a:stretch/>
        </p:blipFill>
        <p:spPr>
          <a:xfrm>
            <a:off x="4012200" y="8261280"/>
            <a:ext cx="843840" cy="1476000"/>
          </a:xfrm>
          <a:prstGeom prst="rect">
            <a:avLst/>
          </a:prstGeom>
          <a:ln w="0">
            <a:noFill/>
          </a:ln>
        </p:spPr>
      </p:pic>
      <p:sp>
        <p:nvSpPr>
          <p:cNvPr id="216" name="TextBox 14"/>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217" name="TextBox 15"/>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LES PROCESSUS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18" name="TextBox 2"/>
          <p:cNvSpPr/>
          <p:nvPr/>
        </p:nvSpPr>
        <p:spPr>
          <a:xfrm>
            <a:off x="2743200" y="1730880"/>
            <a:ext cx="12284640" cy="6693480"/>
          </a:xfrm>
          <a:prstGeom prst="rect">
            <a:avLst/>
          </a:prstGeom>
          <a:noFill/>
          <a:ln w="0">
            <a:noFill/>
          </a:ln>
        </p:spPr>
        <p:style>
          <a:lnRef idx="0"/>
          <a:fillRef idx="0"/>
          <a:effectRef idx="0"/>
          <a:fontRef idx="minor"/>
        </p:style>
        <p:txBody>
          <a:bodyPr lIns="0" rIns="0" tIns="0" bIns="0" anchor="t">
            <a:spAutoFit/>
          </a:bodyPr>
          <a:p>
            <a:pPr algn="ctr">
              <a:lnSpc>
                <a:spcPts val="17569"/>
              </a:lnSpc>
            </a:pPr>
            <a:r>
              <a:rPr b="0" lang="en-US" sz="12550" spc="-1" strike="noStrike">
                <a:solidFill>
                  <a:srgbClr val="38b6ff"/>
                </a:solidFill>
                <a:latin typeface="Gagalin"/>
                <a:ea typeface="DejaVu Sans"/>
              </a:rPr>
              <a:t>Utilisateurs et accès système</a:t>
            </a:r>
            <a:endParaRPr b="0" lang="en-US" sz="12550" spc="-1" strike="noStrike">
              <a:solidFill>
                <a:srgbClr val="ffffff"/>
              </a:solidFill>
              <a:latin typeface="FiraCode Nerd Font Propo"/>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f8e1"/>
        </a:solidFill>
      </p:bgPr>
    </p:bg>
    <p:spTree>
      <p:nvGrpSpPr>
        <p:cNvPr id="1" name=""/>
        <p:cNvGrpSpPr/>
        <p:nvPr/>
      </p:nvGrpSpPr>
      <p:grpSpPr>
        <a:xfrm>
          <a:off x="0" y="0"/>
          <a:ext cx="0" cy="0"/>
          <a:chOff x="0" y="0"/>
          <a:chExt cx="0" cy="0"/>
        </a:xfrm>
      </p:grpSpPr>
      <p:sp>
        <p:nvSpPr>
          <p:cNvPr id="219"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20" name="TextBox 3"/>
          <p:cNvSpPr/>
          <p:nvPr/>
        </p:nvSpPr>
        <p:spPr>
          <a:xfrm>
            <a:off x="1028880" y="2466360"/>
            <a:ext cx="14978520" cy="2926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Linux identifie les utilisateurs par un identifiant unique : User ID (</a:t>
            </a:r>
            <a:r>
              <a:rPr b="0" lang="en-US" sz="2400" spc="24" strike="noStrike">
                <a:solidFill>
                  <a:srgbClr val="000000"/>
                </a:solidFill>
                <a:latin typeface="Montserrat Light Bold"/>
                <a:ea typeface="DejaVu Sans"/>
              </a:rPr>
              <a:t>UID</a:t>
            </a:r>
            <a:r>
              <a:rPr b="0" lang="en-US" sz="2400" spc="24" strike="noStrike">
                <a:solidFill>
                  <a:srgbClr val="000000"/>
                </a:solidFill>
                <a:latin typeface="Montserrat Light"/>
                <a:ea typeface="DejaVu Sans"/>
              </a:rPr>
              <a:t>)</a:t>
            </a:r>
            <a:endParaRPr b="0" lang="en-US" sz="2400" spc="-1" strike="noStrike">
              <a:solidFill>
                <a:srgbClr val="000000"/>
              </a:solidFill>
              <a:latin typeface="FiraCode Nerd Font Propo"/>
            </a:endParaRPr>
          </a:p>
          <a:p>
            <a:pPr lvl="2" marL="1036440" indent="-345600" algn="just">
              <a:lnSpc>
                <a:spcPts val="3841"/>
              </a:lnSpc>
              <a:buClr>
                <a:srgbClr val="000000"/>
              </a:buClr>
              <a:buFont typeface="Arial"/>
              <a:buChar char="⚬"/>
            </a:pPr>
            <a:r>
              <a:rPr b="0" lang="en-US" sz="2400" spc="24" strike="noStrike">
                <a:solidFill>
                  <a:srgbClr val="000000"/>
                </a:solidFill>
                <a:latin typeface="Montserrat Light Italics"/>
                <a:ea typeface="DejaVu Sans"/>
              </a:rPr>
              <a:t>L'</a:t>
            </a:r>
            <a:r>
              <a:rPr b="0" lang="en-US" sz="2400" spc="24" strike="noStrike">
                <a:solidFill>
                  <a:srgbClr val="000000"/>
                </a:solidFill>
                <a:latin typeface="Montserrat Light Bold Italics"/>
                <a:ea typeface="DejaVu Sans"/>
              </a:rPr>
              <a:t>UID=0 </a:t>
            </a:r>
            <a:r>
              <a:rPr b="0" lang="en-US" sz="2400" spc="24" strike="noStrike">
                <a:solidFill>
                  <a:srgbClr val="000000"/>
                </a:solidFill>
                <a:latin typeface="Montserrat Light Italics"/>
                <a:ea typeface="DejaVu Sans"/>
              </a:rPr>
              <a:t>est un utilisateur spécial appelé "</a:t>
            </a:r>
            <a:r>
              <a:rPr b="0" lang="en-US" sz="2400" spc="24" strike="noStrike">
                <a:solidFill>
                  <a:srgbClr val="000000"/>
                </a:solidFill>
                <a:latin typeface="Montserrat Light Bold Italics"/>
                <a:ea typeface="DejaVu Sans"/>
              </a:rPr>
              <a:t>super-utilisateur</a:t>
            </a:r>
            <a:r>
              <a:rPr b="0" lang="en-US" sz="2400" spc="24" strike="noStrike">
                <a:solidFill>
                  <a:srgbClr val="000000"/>
                </a:solidFill>
                <a:latin typeface="Montserrat Light Italics"/>
                <a:ea typeface="DejaVu Sans"/>
              </a:rPr>
              <a:t>" (ou </a:t>
            </a:r>
            <a:r>
              <a:rPr b="0" lang="en-US" sz="2400" spc="24" strike="noStrike">
                <a:solidFill>
                  <a:srgbClr val="000000"/>
                </a:solidFill>
                <a:latin typeface="Montserrat Light Bold Italics"/>
                <a:ea typeface="DejaVu Sans"/>
              </a:rPr>
              <a:t>root</a:t>
            </a:r>
            <a:r>
              <a:rPr b="0" lang="en-US" sz="2400" spc="24" strike="noStrike">
                <a:solidFill>
                  <a:srgbClr val="000000"/>
                </a:solidFill>
                <a:latin typeface="Montserrat Light Italics"/>
                <a:ea typeface="DejaVu Sans"/>
              </a:rPr>
              <a:t>). Cet utilisateur peut outrepasser toutes les vérifications de droits d'accès (dans l'espace utilisateur).</a:t>
            </a:r>
            <a:endParaRPr b="0" lang="en-US" sz="2400" spc="-1" strike="noStrike">
              <a:solidFill>
                <a:srgbClr val="000000"/>
              </a:solidFill>
              <a:latin typeface="FiraCode Nerd Font Propo"/>
            </a:endParaRPr>
          </a:p>
          <a:p>
            <a:pPr lvl="2" marL="1036440" indent="-345600" algn="just">
              <a:lnSpc>
                <a:spcPts val="3841"/>
              </a:lnSpc>
              <a:buClr>
                <a:srgbClr val="000000"/>
              </a:buClr>
              <a:buFont typeface="Arial"/>
              <a:buChar char="⚬"/>
            </a:pPr>
            <a:r>
              <a:rPr b="0" lang="en-US" sz="2400" spc="24" strike="noStrike">
                <a:solidFill>
                  <a:srgbClr val="000000"/>
                </a:solidFill>
                <a:latin typeface="Montserrat Light Italics"/>
                <a:ea typeface="DejaVu Sans"/>
              </a:rPr>
              <a:t>Le processus init, les threads du noyau et la plupart des processus système appartiennent à l'utilisateur root</a:t>
            </a:r>
            <a:endParaRPr b="0" lang="en-US" sz="2400" spc="-1" strike="noStrike">
              <a:solidFill>
                <a:srgbClr val="000000"/>
              </a:solidFill>
              <a:latin typeface="FiraCode Nerd Font Propo"/>
            </a:endParaRPr>
          </a:p>
        </p:txBody>
      </p:sp>
      <p:sp>
        <p:nvSpPr>
          <p:cNvPr id="221" name="TextBox 4"/>
          <p:cNvSpPr/>
          <p:nvPr/>
        </p:nvSpPr>
        <p:spPr>
          <a:xfrm>
            <a:off x="1028880" y="1066680"/>
            <a:ext cx="12634200" cy="667080"/>
          </a:xfrm>
          <a:prstGeom prst="rect">
            <a:avLst/>
          </a:prstGeom>
          <a:noFill/>
          <a:ln w="0">
            <a:noFill/>
          </a:ln>
        </p:spPr>
        <p:style>
          <a:lnRef idx="0"/>
          <a:fillRef idx="0"/>
          <a:effectRef idx="0"/>
          <a:fontRef idx="minor"/>
        </p:style>
        <p:txBody>
          <a:bodyPr lIns="0" rIns="0" tIns="0" bIns="0" anchor="t">
            <a:spAutoFit/>
          </a:bodyPr>
          <a:p>
            <a:pPr>
              <a:lnSpc>
                <a:spcPts val="5255"/>
              </a:lnSpc>
            </a:pPr>
            <a:r>
              <a:rPr b="0" lang="en-US" sz="4750" spc="211" strike="noStrike">
                <a:solidFill>
                  <a:srgbClr val="4d6083"/>
                </a:solidFill>
                <a:latin typeface="Montserrat Classic Bold"/>
                <a:ea typeface="DejaVu Sans"/>
              </a:rPr>
              <a:t>ADMINISTRATION DES UTILISATEURS</a:t>
            </a:r>
            <a:endParaRPr b="0" lang="en-US" sz="4750" spc="-1" strike="noStrike">
              <a:solidFill>
                <a:srgbClr val="000000"/>
              </a:solidFill>
              <a:latin typeface="FiraCode Nerd Font Propo"/>
            </a:endParaRPr>
          </a:p>
        </p:txBody>
      </p:sp>
      <p:sp>
        <p:nvSpPr>
          <p:cNvPr id="222" name="TextBox 5"/>
          <p:cNvSpPr/>
          <p:nvPr/>
        </p:nvSpPr>
        <p:spPr>
          <a:xfrm>
            <a:off x="6395760" y="5699880"/>
            <a:ext cx="10860480" cy="17060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Pour faciliter les vérifications de sécurité, les </a:t>
            </a:r>
            <a:r>
              <a:rPr b="0" lang="en-US" sz="2100" spc="18" strike="noStrike">
                <a:solidFill>
                  <a:srgbClr val="000000"/>
                </a:solidFill>
                <a:latin typeface="Montserrat Light Bold Italics"/>
                <a:ea typeface="DejaVu Sans"/>
              </a:rPr>
              <a:t>rôles</a:t>
            </a:r>
            <a:r>
              <a:rPr b="0" lang="en-US" sz="2100" spc="18" strike="noStrike">
                <a:solidFill>
                  <a:srgbClr val="000000"/>
                </a:solidFill>
                <a:latin typeface="Montserrat Light Italics"/>
                <a:ea typeface="DejaVu Sans"/>
              </a:rPr>
              <a:t> des utilisateurs sont réunis en groupes identifiés par un ID de groupe (</a:t>
            </a:r>
            <a:r>
              <a:rPr b="0" lang="en-US" sz="2100" spc="18" strike="noStrike">
                <a:solidFill>
                  <a:srgbClr val="000000"/>
                </a:solidFill>
                <a:latin typeface="Montserrat Light Bold Italics"/>
                <a:ea typeface="DejaVu Sans"/>
              </a:rPr>
              <a:t>GID</a:t>
            </a:r>
            <a:r>
              <a:rPr b="0" lang="en-US" sz="2100" spc="18" strike="noStrike">
                <a:solidFill>
                  <a:srgbClr val="000000"/>
                </a:solidFill>
                <a:latin typeface="Montserrat Light Italics"/>
                <a:ea typeface="DejaVu Sans"/>
              </a:rPr>
              <a:t>). Un utilisateur peut faire partie de plusieurs groupes.</a:t>
            </a:r>
            <a:endParaRPr b="0" lang="en-US" sz="2100" spc="-1" strike="noStrike">
              <a:solidFill>
                <a:srgbClr val="000000"/>
              </a:solidFill>
              <a:latin typeface="FiraCode Nerd Font Propo"/>
            </a:endParaRPr>
          </a:p>
        </p:txBody>
      </p:sp>
      <p:sp>
        <p:nvSpPr>
          <p:cNvPr id="223" name="TextBox 6"/>
          <p:cNvSpPr/>
          <p:nvPr/>
        </p:nvSpPr>
        <p:spPr>
          <a:xfrm>
            <a:off x="1028880" y="7804080"/>
            <a:ext cx="11410200" cy="8528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Linux est un système multi-utilisateur : </a:t>
            </a:r>
            <a:r>
              <a:rPr b="0" lang="en-US" sz="2100" spc="18" strike="noStrike">
                <a:solidFill>
                  <a:srgbClr val="000000"/>
                </a:solidFill>
                <a:latin typeface="Montserrat Light Bold Italics"/>
                <a:ea typeface="DejaVu Sans"/>
              </a:rPr>
              <a:t>plusieurs utilisateurs</a:t>
            </a:r>
            <a:r>
              <a:rPr b="0" lang="en-US" sz="2100" spc="18" strike="noStrike">
                <a:solidFill>
                  <a:srgbClr val="000000"/>
                </a:solidFill>
                <a:latin typeface="Montserrat Light Italics"/>
                <a:ea typeface="DejaVu Sans"/>
              </a:rPr>
              <a:t> peuvent utiliser le système </a:t>
            </a:r>
            <a:r>
              <a:rPr b="0" lang="en-US" sz="2100" spc="18" strike="noStrike">
                <a:solidFill>
                  <a:srgbClr val="000000"/>
                </a:solidFill>
                <a:latin typeface="Montserrat Light Bold Italics"/>
                <a:ea typeface="DejaVu Sans"/>
              </a:rPr>
              <a:t>en parallèle</a:t>
            </a:r>
            <a:r>
              <a:rPr b="0" lang="en-US" sz="2100" spc="18" strike="noStrike">
                <a:solidFill>
                  <a:srgbClr val="000000"/>
                </a:solidFill>
                <a:latin typeface="Montserrat Light Italics"/>
                <a:ea typeface="DejaVu Sans"/>
              </a:rPr>
              <a:t>.</a:t>
            </a:r>
            <a:endParaRPr b="0" lang="en-US" sz="2100" spc="-1" strike="noStrike">
              <a:solidFill>
                <a:srgbClr val="000000"/>
              </a:solidFill>
              <a:latin typeface="FiraCode Nerd Font Propo"/>
            </a:endParaRPr>
          </a:p>
        </p:txBody>
      </p:sp>
      <p:pic>
        <p:nvPicPr>
          <p:cNvPr id="224" name="Picture 10" descr=""/>
          <p:cNvPicPr/>
          <p:nvPr/>
        </p:nvPicPr>
        <p:blipFill>
          <a:blip r:embed="rId1"/>
          <a:stretch/>
        </p:blipFill>
        <p:spPr>
          <a:xfrm>
            <a:off x="14160240" y="770760"/>
            <a:ext cx="3096000" cy="1448640"/>
          </a:xfrm>
          <a:prstGeom prst="rect">
            <a:avLst/>
          </a:prstGeom>
          <a:ln w="0">
            <a:noFill/>
          </a:ln>
        </p:spPr>
      </p:pic>
      <p:sp>
        <p:nvSpPr>
          <p:cNvPr id="225" name="TextBox 11"/>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226" name="TextBox 12"/>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UTILISATEURS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bb6"/>
        </a:solidFill>
      </p:bgPr>
    </p:bg>
    <p:spTree>
      <p:nvGrpSpPr>
        <p:cNvPr id="1" name=""/>
        <p:cNvGrpSpPr/>
        <p:nvPr/>
      </p:nvGrpSpPr>
      <p:grpSpPr>
        <a:xfrm>
          <a:off x="0" y="0"/>
          <a:ext cx="0" cy="0"/>
          <a:chOff x="0" y="0"/>
          <a:chExt cx="0" cy="0"/>
        </a:xfrm>
      </p:grpSpPr>
      <p:sp>
        <p:nvSpPr>
          <p:cNvPr id="102" name="TextBox 3"/>
          <p:cNvSpPr/>
          <p:nvPr/>
        </p:nvSpPr>
        <p:spPr>
          <a:xfrm>
            <a:off x="1600200" y="828000"/>
            <a:ext cx="14741280" cy="5750640"/>
          </a:xfrm>
          <a:prstGeom prst="rect">
            <a:avLst/>
          </a:prstGeom>
          <a:noFill/>
          <a:ln w="0">
            <a:noFill/>
          </a:ln>
        </p:spPr>
        <p:style>
          <a:lnRef idx="0"/>
          <a:fillRef idx="0"/>
          <a:effectRef idx="0"/>
          <a:fontRef idx="minor"/>
        </p:style>
        <p:txBody>
          <a:bodyPr lIns="0" rIns="0" tIns="0" bIns="0" anchor="t">
            <a:spAutoFit/>
          </a:bodyPr>
          <a:p>
            <a:pPr>
              <a:lnSpc>
                <a:spcPts val="15094"/>
              </a:lnSpc>
            </a:pPr>
            <a:r>
              <a:rPr b="0" lang="en-US" sz="10800" spc="-1" strike="noStrike">
                <a:solidFill>
                  <a:srgbClr val="004aad"/>
                </a:solidFill>
                <a:latin typeface="Gagalin"/>
                <a:ea typeface="DejaVu Sans"/>
              </a:rPr>
              <a:t>Partie I : Aperçu d'un système Linux</a:t>
            </a:r>
            <a:endParaRPr b="0" lang="en-US" sz="10800" spc="-1" strike="noStrike">
              <a:solidFill>
                <a:srgbClr val="000000"/>
              </a:solidFill>
              <a:latin typeface="FiraCode Nerd Font Propo"/>
            </a:endParaRPr>
          </a:p>
        </p:txBody>
      </p:sp>
      <p:sp>
        <p:nvSpPr>
          <p:cNvPr id="103" name="TextBox 4"/>
          <p:cNvSpPr/>
          <p:nvPr/>
        </p:nvSpPr>
        <p:spPr>
          <a:xfrm>
            <a:off x="1376280" y="7315200"/>
            <a:ext cx="11424600" cy="1650960"/>
          </a:xfrm>
          <a:prstGeom prst="rect">
            <a:avLst/>
          </a:prstGeom>
          <a:noFill/>
          <a:ln w="0">
            <a:noFill/>
          </a:ln>
        </p:spPr>
        <p:style>
          <a:lnRef idx="0"/>
          <a:fillRef idx="0"/>
          <a:effectRef idx="0"/>
          <a:fontRef idx="minor"/>
        </p:style>
        <p:txBody>
          <a:bodyPr lIns="0" rIns="0" tIns="0" bIns="0" anchor="t">
            <a:spAutoFit/>
          </a:bodyPr>
          <a:p>
            <a:pPr>
              <a:lnSpc>
                <a:spcPts val="4334"/>
              </a:lnSpc>
            </a:pPr>
            <a:r>
              <a:rPr b="0" lang="en-US" sz="3100" spc="-1" strike="noStrike">
                <a:solidFill>
                  <a:srgbClr val="004aad"/>
                </a:solidFill>
                <a:latin typeface="Montserrat Classic"/>
                <a:ea typeface="DejaVu Sans"/>
              </a:rPr>
              <a:t>Qu'est-ce qu'un système d'exploitation ?</a:t>
            </a:r>
            <a:endParaRPr b="0" lang="en-US" sz="3100" spc="-1" strike="noStrike">
              <a:solidFill>
                <a:srgbClr val="000000"/>
              </a:solidFill>
              <a:latin typeface="FiraCode Nerd Font Propo"/>
            </a:endParaRPr>
          </a:p>
          <a:p>
            <a:pPr>
              <a:lnSpc>
                <a:spcPts val="4334"/>
              </a:lnSpc>
            </a:pPr>
            <a:r>
              <a:rPr b="0" lang="en-US" sz="3100" spc="-1" strike="noStrike">
                <a:solidFill>
                  <a:srgbClr val="004aad"/>
                </a:solidFill>
                <a:latin typeface="Montserrat Classic"/>
                <a:ea typeface="DejaVu Sans"/>
              </a:rPr>
              <a:t>Qu'est-ce que Linux ?</a:t>
            </a:r>
            <a:endParaRPr b="0" lang="en-US" sz="3100" spc="-1" strike="noStrike">
              <a:solidFill>
                <a:srgbClr val="000000"/>
              </a:solidFill>
              <a:latin typeface="FiraCode Nerd Font Propo"/>
            </a:endParaRPr>
          </a:p>
          <a:p>
            <a:pPr>
              <a:lnSpc>
                <a:spcPts val="4334"/>
              </a:lnSpc>
            </a:pPr>
            <a:r>
              <a:rPr b="0" lang="en-US" sz="3100" spc="-1" strike="noStrike">
                <a:solidFill>
                  <a:srgbClr val="004aad"/>
                </a:solidFill>
                <a:latin typeface="Montserrat Classic"/>
                <a:ea typeface="DejaVu Sans"/>
              </a:rPr>
              <a:t>Quelles sont ses caractéristiques principales ?</a:t>
            </a:r>
            <a:endParaRPr b="0" lang="en-US" sz="31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27" name="TextBox 2"/>
          <p:cNvSpPr/>
          <p:nvPr/>
        </p:nvSpPr>
        <p:spPr>
          <a:xfrm>
            <a:off x="3806640" y="1730880"/>
            <a:ext cx="11221200" cy="4462200"/>
          </a:xfrm>
          <a:prstGeom prst="rect">
            <a:avLst/>
          </a:prstGeom>
          <a:noFill/>
          <a:ln w="0">
            <a:noFill/>
          </a:ln>
        </p:spPr>
        <p:style>
          <a:lnRef idx="0"/>
          <a:fillRef idx="0"/>
          <a:effectRef idx="0"/>
          <a:fontRef idx="minor"/>
        </p:style>
        <p:txBody>
          <a:bodyPr lIns="0" rIns="0" tIns="0" bIns="0" anchor="t">
            <a:spAutoFit/>
          </a:bodyPr>
          <a:p>
            <a:pPr algn="ctr">
              <a:lnSpc>
                <a:spcPts val="17569"/>
              </a:lnSpc>
            </a:pPr>
            <a:r>
              <a:rPr b="0" lang="en-US" sz="12550" spc="-1" strike="noStrike">
                <a:solidFill>
                  <a:srgbClr val="38b6ff"/>
                </a:solidFill>
                <a:latin typeface="Gagalin"/>
                <a:ea typeface="DejaVu Sans"/>
              </a:rPr>
              <a:t>Les fichiers</a:t>
            </a:r>
            <a:endParaRPr b="0" lang="en-US" sz="12550" spc="-1" strike="noStrike">
              <a:solidFill>
                <a:srgbClr val="ffffff"/>
              </a:solidFill>
              <a:latin typeface="FiraCode Nerd Font Propo"/>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7d7"/>
        </a:solidFill>
      </p:bgPr>
    </p:bg>
    <p:spTree>
      <p:nvGrpSpPr>
        <p:cNvPr id="1" name=""/>
        <p:cNvGrpSpPr/>
        <p:nvPr/>
      </p:nvGrpSpPr>
      <p:grpSpPr>
        <a:xfrm>
          <a:off x="0" y="0"/>
          <a:ext cx="0" cy="0"/>
          <a:chOff x="0" y="0"/>
          <a:chExt cx="0" cy="0"/>
        </a:xfrm>
      </p:grpSpPr>
      <p:sp>
        <p:nvSpPr>
          <p:cNvPr id="228" name="AutoShape 3"/>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29" name="TextBox 4"/>
          <p:cNvSpPr/>
          <p:nvPr/>
        </p:nvSpPr>
        <p:spPr>
          <a:xfrm>
            <a:off x="1028880" y="3810600"/>
            <a:ext cx="13598640" cy="2513160"/>
          </a:xfrm>
          <a:prstGeom prst="rect">
            <a:avLst/>
          </a:prstGeom>
          <a:noFill/>
          <a:ln w="0">
            <a:noFill/>
          </a:ln>
        </p:spPr>
        <p:style>
          <a:lnRef idx="0"/>
          <a:fillRef idx="0"/>
          <a:effectRef idx="0"/>
          <a:fontRef idx="minor"/>
        </p:style>
        <p:txBody>
          <a:bodyPr lIns="0" rIns="0" tIns="0" bIns="0" anchor="t">
            <a:spAutoFit/>
          </a:bodyPr>
          <a:p>
            <a:pPr algn="just">
              <a:lnSpc>
                <a:spcPts val="9896"/>
              </a:lnSpc>
            </a:pPr>
            <a:r>
              <a:rPr b="0" lang="en-US" sz="6200" spc="97" strike="noStrike">
                <a:solidFill>
                  <a:srgbClr val="000000"/>
                </a:solidFill>
                <a:latin typeface="Montserrat Classic"/>
                <a:ea typeface="DejaVu Sans"/>
              </a:rPr>
              <a:t>En Linux, </a:t>
            </a:r>
            <a:r>
              <a:rPr b="0" lang="en-US" sz="6200" spc="97" strike="noStrike">
                <a:solidFill>
                  <a:srgbClr val="8c52ff"/>
                </a:solidFill>
                <a:latin typeface="Montserrat Classic Bold"/>
                <a:ea typeface="DejaVu Sans"/>
              </a:rPr>
              <a:t>TOUT EST FICHIER !</a:t>
            </a:r>
            <a:endParaRPr b="0" lang="en-US" sz="6200" spc="-1" strike="noStrike">
              <a:solidFill>
                <a:srgbClr val="000000"/>
              </a:solidFill>
              <a:latin typeface="FiraCode Nerd Font Propo"/>
            </a:endParaRPr>
          </a:p>
        </p:txBody>
      </p:sp>
      <p:sp>
        <p:nvSpPr>
          <p:cNvPr id="230" name="TextBox 7"/>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GESTION DES FICHIERS</a:t>
            </a:r>
            <a:endParaRPr b="0" lang="en-US" sz="6200" spc="-1" strike="noStrike">
              <a:solidFill>
                <a:srgbClr val="000000"/>
              </a:solidFill>
              <a:latin typeface="FiraCode Nerd Font Propo"/>
            </a:endParaRPr>
          </a:p>
        </p:txBody>
      </p:sp>
      <p:sp>
        <p:nvSpPr>
          <p:cNvPr id="231" name="TextBox 8"/>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232" name="TextBox 9"/>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FICHIERS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3ffd7"/>
        </a:solidFill>
      </p:bgPr>
    </p:bg>
    <p:spTree>
      <p:nvGrpSpPr>
        <p:cNvPr id="1" name=""/>
        <p:cNvGrpSpPr/>
        <p:nvPr/>
      </p:nvGrpSpPr>
      <p:grpSpPr>
        <a:xfrm>
          <a:off x="0" y="0"/>
          <a:ext cx="0" cy="0"/>
          <a:chOff x="0" y="0"/>
          <a:chExt cx="0" cy="0"/>
        </a:xfrm>
      </p:grpSpPr>
      <p:sp>
        <p:nvSpPr>
          <p:cNvPr id="233"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34" name="TextBox 3"/>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GESTION DES FICHIERS</a:t>
            </a:r>
            <a:endParaRPr b="0" lang="en-US" sz="6200" spc="-1" strike="noStrike">
              <a:solidFill>
                <a:srgbClr val="000000"/>
              </a:solidFill>
              <a:latin typeface="FiraCode Nerd Font Propo"/>
            </a:endParaRPr>
          </a:p>
        </p:txBody>
      </p:sp>
      <p:sp>
        <p:nvSpPr>
          <p:cNvPr id="235" name="TextBox 4"/>
          <p:cNvSpPr/>
          <p:nvPr/>
        </p:nvSpPr>
        <p:spPr>
          <a:xfrm>
            <a:off x="1028880" y="2466360"/>
            <a:ext cx="1497852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Linux utilise des fichiers pour décrire chaque partie du système : matériel, processus, documents, programmes, ...</a:t>
            </a:r>
            <a:endParaRPr b="0" lang="en-US" sz="2400" spc="-1" strike="noStrike">
              <a:solidFill>
                <a:srgbClr val="000000"/>
              </a:solidFill>
              <a:latin typeface="FiraCode Nerd Font Propo"/>
            </a:endParaRPr>
          </a:p>
        </p:txBody>
      </p:sp>
      <p:sp>
        <p:nvSpPr>
          <p:cNvPr id="236" name="TextBox 6"/>
          <p:cNvSpPr/>
          <p:nvPr/>
        </p:nvSpPr>
        <p:spPr>
          <a:xfrm>
            <a:off x="2509200" y="4165200"/>
            <a:ext cx="14746680" cy="42656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a:ea typeface="DejaVu Sans"/>
              </a:rPr>
              <a:t>Caractéristiques des noms de fichiers :</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Les fichiers portent souvent une extension en suffixe pour faciliter leur identification (mon_document.pdf, ...). Cette extension est purement descriptive (aucun impact sur le fichier lui-même).</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Linux supporte mal les espaces et accents dans les noms de fichiers</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En Linux, tous les noms de fichier et tous les chemins sont sensibles à la casse ! (majuscule / minuscule)</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Par convention, un nom de fichier commençant par un point est un fichier caché</a:t>
            </a:r>
            <a:endParaRPr b="0" lang="en-US" sz="2100" spc="-1" strike="noStrike">
              <a:solidFill>
                <a:srgbClr val="000000"/>
              </a:solidFill>
              <a:latin typeface="FiraCode Nerd Font Propo"/>
            </a:endParaRPr>
          </a:p>
          <a:p>
            <a:pPr lvl="2" marL="906840" indent="-302400" algn="just">
              <a:lnSpc>
                <a:spcPts val="3359"/>
              </a:lnSpc>
              <a:buClr>
                <a:srgbClr val="000000"/>
              </a:buClr>
              <a:buFont typeface="Arial"/>
              <a:buChar char="⚬"/>
            </a:pPr>
            <a:r>
              <a:rPr b="0" lang="en-US" sz="2100" spc="18" strike="noStrike">
                <a:solidFill>
                  <a:srgbClr val="000000"/>
                </a:solidFill>
                <a:latin typeface="Montserrat Light Italics"/>
                <a:ea typeface="DejaVu Sans"/>
              </a:rPr>
              <a:t>mon_programme_visible.bin &lt;-- fichier visible</a:t>
            </a:r>
            <a:endParaRPr b="0" lang="en-US" sz="2100" spc="-1" strike="noStrike">
              <a:solidFill>
                <a:srgbClr val="000000"/>
              </a:solidFill>
              <a:latin typeface="FiraCode Nerd Font Propo"/>
            </a:endParaRPr>
          </a:p>
          <a:p>
            <a:pPr lvl="2" marL="906840" indent="-302400" algn="just">
              <a:lnSpc>
                <a:spcPts val="3359"/>
              </a:lnSpc>
              <a:buClr>
                <a:srgbClr val="000000"/>
              </a:buClr>
              <a:buFont typeface="Arial"/>
              <a:buChar char="⚬"/>
            </a:pPr>
            <a:r>
              <a:rPr b="0" lang="en-US" sz="2100" spc="18" strike="noStrike">
                <a:solidFill>
                  <a:srgbClr val="000000"/>
                </a:solidFill>
                <a:latin typeface="Montserrat Light Italics"/>
                <a:ea typeface="DejaVu Sans"/>
              </a:rPr>
              <a:t>.ma_config_cachee.bin &lt;-- fichier caché</a:t>
            </a:r>
            <a:endParaRPr b="0" lang="en-US" sz="2100" spc="-1" strike="noStrike">
              <a:solidFill>
                <a:srgbClr val="000000"/>
              </a:solidFill>
              <a:latin typeface="FiraCode Nerd Font Propo"/>
            </a:endParaRPr>
          </a:p>
        </p:txBody>
      </p:sp>
      <p:sp>
        <p:nvSpPr>
          <p:cNvPr id="237" name="TextBox 9"/>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238" name="TextBox 10"/>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FICHIERS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e3ce"/>
        </a:solidFill>
      </p:bgPr>
    </p:bg>
    <p:spTree>
      <p:nvGrpSpPr>
        <p:cNvPr id="1" name=""/>
        <p:cNvGrpSpPr/>
        <p:nvPr/>
      </p:nvGrpSpPr>
      <p:grpSpPr>
        <a:xfrm>
          <a:off x="0" y="0"/>
          <a:ext cx="0" cy="0"/>
          <a:chOff x="0" y="0"/>
          <a:chExt cx="0" cy="0"/>
        </a:xfrm>
      </p:grpSpPr>
      <p:sp>
        <p:nvSpPr>
          <p:cNvPr id="239"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40" name="TextBox 3"/>
          <p:cNvSpPr/>
          <p:nvPr/>
        </p:nvSpPr>
        <p:spPr>
          <a:xfrm>
            <a:off x="1028880" y="1854360"/>
            <a:ext cx="14978520" cy="487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Linux utilise plusieurs types de fichiers différents :</a:t>
            </a:r>
            <a:endParaRPr b="0" lang="en-US" sz="2400" spc="-1" strike="noStrike">
              <a:solidFill>
                <a:srgbClr val="000000"/>
              </a:solidFill>
              <a:latin typeface="FiraCode Nerd Font Propo"/>
            </a:endParaRPr>
          </a:p>
        </p:txBody>
      </p:sp>
      <p:sp>
        <p:nvSpPr>
          <p:cNvPr id="241" name="TextBox 5"/>
          <p:cNvSpPr/>
          <p:nvPr/>
        </p:nvSpPr>
        <p:spPr>
          <a:xfrm>
            <a:off x="1028880" y="6598440"/>
            <a:ext cx="12899160" cy="3412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Bold"/>
                <a:ea typeface="DejaVu Sans"/>
              </a:rPr>
              <a:t>Fichier de périphérique en mode caractère / fichier de périphérique en mode bloc</a:t>
            </a:r>
            <a:endParaRPr b="0" lang="en-US" sz="21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Italics"/>
                <a:ea typeface="DejaVu Sans"/>
              </a:rPr>
              <a:t>Ces fichiers permettent la communication avec les différents périphériques :</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En mode caractère, ils permettent un accès matériel direct, caractère par caractère</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En mode bloc :  sont les disques durs, la mémoire, ... qui utilisent des accès par tampons</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Un périphérique peut être virtuel : /dev/random, /dev/null, ...</a:t>
            </a:r>
            <a:endParaRPr b="0" lang="en-US" sz="2100" spc="-1" strike="noStrike">
              <a:solidFill>
                <a:srgbClr val="000000"/>
              </a:solidFill>
              <a:latin typeface="FiraCode Nerd Font Propo"/>
            </a:endParaRPr>
          </a:p>
        </p:txBody>
      </p:sp>
      <p:pic>
        <p:nvPicPr>
          <p:cNvPr id="242" name="Picture 6" descr=""/>
          <p:cNvPicPr/>
          <p:nvPr/>
        </p:nvPicPr>
        <p:blipFill>
          <a:blip r:embed="rId1"/>
          <a:stretch/>
        </p:blipFill>
        <p:spPr>
          <a:xfrm>
            <a:off x="14165280" y="6999120"/>
            <a:ext cx="2067840" cy="1077480"/>
          </a:xfrm>
          <a:prstGeom prst="rect">
            <a:avLst/>
          </a:prstGeom>
          <a:ln w="0">
            <a:noFill/>
          </a:ln>
        </p:spPr>
      </p:pic>
      <p:pic>
        <p:nvPicPr>
          <p:cNvPr id="243" name="Picture 7" descr=""/>
          <p:cNvPicPr/>
          <p:nvPr/>
        </p:nvPicPr>
        <p:blipFill>
          <a:blip r:embed="rId2"/>
          <a:stretch/>
        </p:blipFill>
        <p:spPr>
          <a:xfrm>
            <a:off x="7761960" y="5680800"/>
            <a:ext cx="872280" cy="872280"/>
          </a:xfrm>
          <a:prstGeom prst="rect">
            <a:avLst/>
          </a:prstGeom>
          <a:ln w="0">
            <a:noFill/>
          </a:ln>
        </p:spPr>
      </p:pic>
      <p:pic>
        <p:nvPicPr>
          <p:cNvPr id="244" name="Picture 8" descr=""/>
          <p:cNvPicPr/>
          <p:nvPr/>
        </p:nvPicPr>
        <p:blipFill>
          <a:blip r:embed="rId3"/>
          <a:stretch/>
        </p:blipFill>
        <p:spPr>
          <a:xfrm>
            <a:off x="7086600" y="4444920"/>
            <a:ext cx="830160" cy="1006560"/>
          </a:xfrm>
          <a:prstGeom prst="rect">
            <a:avLst/>
          </a:prstGeom>
          <a:ln w="0">
            <a:noFill/>
          </a:ln>
        </p:spPr>
      </p:pic>
      <p:pic>
        <p:nvPicPr>
          <p:cNvPr id="245" name="Picture 9" descr=""/>
          <p:cNvPicPr/>
          <p:nvPr/>
        </p:nvPicPr>
        <p:blipFill>
          <a:blip r:embed="rId4"/>
          <a:stretch/>
        </p:blipFill>
        <p:spPr>
          <a:xfrm>
            <a:off x="9299520" y="3736080"/>
            <a:ext cx="1231560" cy="1085400"/>
          </a:xfrm>
          <a:prstGeom prst="rect">
            <a:avLst/>
          </a:prstGeom>
          <a:ln w="0">
            <a:noFill/>
          </a:ln>
        </p:spPr>
      </p:pic>
      <p:pic>
        <p:nvPicPr>
          <p:cNvPr id="246" name="Picture 10" descr=""/>
          <p:cNvPicPr/>
          <p:nvPr/>
        </p:nvPicPr>
        <p:blipFill>
          <a:blip r:embed="rId5"/>
          <a:stretch/>
        </p:blipFill>
        <p:spPr>
          <a:xfrm>
            <a:off x="10948320" y="2466720"/>
            <a:ext cx="669600" cy="861120"/>
          </a:xfrm>
          <a:prstGeom prst="rect">
            <a:avLst/>
          </a:prstGeom>
          <a:ln w="0">
            <a:noFill/>
          </a:ln>
        </p:spPr>
      </p:pic>
      <p:pic>
        <p:nvPicPr>
          <p:cNvPr id="247" name="Picture 11" descr=""/>
          <p:cNvPicPr/>
          <p:nvPr/>
        </p:nvPicPr>
        <p:blipFill>
          <a:blip r:embed="rId6"/>
          <a:stretch/>
        </p:blipFill>
        <p:spPr>
          <a:xfrm>
            <a:off x="12042360" y="2451240"/>
            <a:ext cx="1079280" cy="892440"/>
          </a:xfrm>
          <a:prstGeom prst="rect">
            <a:avLst/>
          </a:prstGeom>
          <a:ln w="0">
            <a:noFill/>
          </a:ln>
        </p:spPr>
      </p:pic>
      <p:pic>
        <p:nvPicPr>
          <p:cNvPr id="248" name="Picture 12" descr=""/>
          <p:cNvPicPr/>
          <p:nvPr/>
        </p:nvPicPr>
        <p:blipFill>
          <a:blip r:embed="rId7"/>
          <a:stretch/>
        </p:blipFill>
        <p:spPr>
          <a:xfrm>
            <a:off x="13367160" y="2262960"/>
            <a:ext cx="1707120" cy="1269360"/>
          </a:xfrm>
          <a:prstGeom prst="rect">
            <a:avLst/>
          </a:prstGeom>
          <a:ln w="0">
            <a:noFill/>
          </a:ln>
        </p:spPr>
      </p:pic>
      <p:sp>
        <p:nvSpPr>
          <p:cNvPr id="249" name="TextBox 13"/>
          <p:cNvSpPr/>
          <p:nvPr/>
        </p:nvSpPr>
        <p:spPr>
          <a:xfrm>
            <a:off x="1028880" y="689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LES TYPES DE FICHIERS</a:t>
            </a:r>
            <a:endParaRPr b="0" lang="en-US" sz="6200" spc="-1" strike="noStrike">
              <a:solidFill>
                <a:srgbClr val="000000"/>
              </a:solidFill>
              <a:latin typeface="FiraCode Nerd Font Propo"/>
            </a:endParaRPr>
          </a:p>
        </p:txBody>
      </p:sp>
      <p:sp>
        <p:nvSpPr>
          <p:cNvPr id="250" name="TextBox 14"/>
          <p:cNvSpPr/>
          <p:nvPr/>
        </p:nvSpPr>
        <p:spPr>
          <a:xfrm>
            <a:off x="1016280" y="2589120"/>
            <a:ext cx="9769680" cy="1279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Bold"/>
                <a:ea typeface="DejaVu Sans"/>
              </a:rPr>
              <a:t>Fichier ordinaire</a:t>
            </a:r>
            <a:endParaRPr b="0" lang="en-US" sz="21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Italics"/>
                <a:ea typeface="DejaVu Sans"/>
              </a:rPr>
              <a:t>C'est le type de fichier le plus courant : fichier texte, image, binaire, ...</a:t>
            </a:r>
            <a:endParaRPr b="0" lang="en-US" sz="2100" spc="-1" strike="noStrike">
              <a:solidFill>
                <a:srgbClr val="000000"/>
              </a:solidFill>
              <a:latin typeface="FiraCode Nerd Font Propo"/>
            </a:endParaRPr>
          </a:p>
        </p:txBody>
      </p:sp>
      <p:sp>
        <p:nvSpPr>
          <p:cNvPr id="251" name="TextBox 15"/>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252" name="TextBox 16"/>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FICHIERS</a:t>
            </a:r>
            <a:endParaRPr b="0" lang="en-US" sz="1000" spc="-1" strike="noStrike">
              <a:solidFill>
                <a:srgbClr val="000000"/>
              </a:solidFill>
              <a:latin typeface="FiraCode Nerd Font Propo"/>
            </a:endParaRPr>
          </a:p>
        </p:txBody>
      </p:sp>
      <p:sp>
        <p:nvSpPr>
          <p:cNvPr id="253" name="TextBox 17"/>
          <p:cNvSpPr/>
          <p:nvPr/>
        </p:nvSpPr>
        <p:spPr>
          <a:xfrm>
            <a:off x="10789200" y="3834000"/>
            <a:ext cx="5443560" cy="1279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Bold"/>
                <a:ea typeface="DejaVu Sans"/>
              </a:rPr>
              <a:t>Répertoire</a:t>
            </a:r>
            <a:endParaRPr b="0" lang="en-US" sz="21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Italics"/>
                <a:ea typeface="DejaVu Sans"/>
              </a:rPr>
              <a:t>Un répertoire est aussi un fichier !</a:t>
            </a:r>
            <a:endParaRPr b="0" lang="en-US" sz="2100" spc="-1" strike="noStrike">
              <a:solidFill>
                <a:srgbClr val="000000"/>
              </a:solidFill>
              <a:latin typeface="FiraCode Nerd Font Propo"/>
            </a:endParaRPr>
          </a:p>
        </p:txBody>
      </p:sp>
      <p:sp>
        <p:nvSpPr>
          <p:cNvPr id="254" name="TextBox 18"/>
          <p:cNvSpPr/>
          <p:nvPr/>
        </p:nvSpPr>
        <p:spPr>
          <a:xfrm>
            <a:off x="1028880" y="4574880"/>
            <a:ext cx="5819760" cy="1279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Bold"/>
                <a:ea typeface="DejaVu Sans"/>
              </a:rPr>
              <a:t>Lien symbolique</a:t>
            </a:r>
            <a:endParaRPr b="0" lang="en-US" sz="21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Italics"/>
                <a:ea typeface="DejaVu Sans"/>
              </a:rPr>
              <a:t>Un simple alias vers un autre fichier </a:t>
            </a:r>
            <a:endParaRPr b="0" lang="en-US" sz="2100" spc="-1" strike="noStrike">
              <a:solidFill>
                <a:srgbClr val="000000"/>
              </a:solidFill>
              <a:latin typeface="FiraCode Nerd Font Propo"/>
            </a:endParaRPr>
          </a:p>
        </p:txBody>
      </p:sp>
      <p:sp>
        <p:nvSpPr>
          <p:cNvPr id="255" name="TextBox 19"/>
          <p:cNvSpPr/>
          <p:nvPr/>
        </p:nvSpPr>
        <p:spPr>
          <a:xfrm>
            <a:off x="8991000" y="5315760"/>
            <a:ext cx="8264880" cy="1279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Bold"/>
                <a:ea typeface="DejaVu Sans"/>
              </a:rPr>
              <a:t>Fichier de socket locale / pipe nommé</a:t>
            </a:r>
            <a:endParaRPr b="0" lang="en-US" sz="21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Italics"/>
                <a:ea typeface="DejaVu Sans"/>
              </a:rPr>
              <a:t>Ces fichiers permettent la communication entre processus</a:t>
            </a:r>
            <a:endParaRPr b="0" lang="en-US" sz="21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f8e1"/>
        </a:solidFill>
      </p:bgPr>
    </p:bg>
    <p:spTree>
      <p:nvGrpSpPr>
        <p:cNvPr id="1" name=""/>
        <p:cNvGrpSpPr/>
        <p:nvPr/>
      </p:nvGrpSpPr>
      <p:grpSpPr>
        <a:xfrm>
          <a:off x="0" y="0"/>
          <a:ext cx="0" cy="0"/>
          <a:chOff x="0" y="0"/>
          <a:chExt cx="0" cy="0"/>
        </a:xfrm>
      </p:grpSpPr>
      <p:sp>
        <p:nvSpPr>
          <p:cNvPr id="256"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57" name="TextBox 3"/>
          <p:cNvSpPr/>
          <p:nvPr/>
        </p:nvSpPr>
        <p:spPr>
          <a:xfrm>
            <a:off x="1028880" y="2466360"/>
            <a:ext cx="15802920" cy="2926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Les fichiers sont stockés dans des </a:t>
            </a:r>
            <a:r>
              <a:rPr b="0" lang="en-US" sz="2400" spc="24" strike="noStrike">
                <a:solidFill>
                  <a:srgbClr val="000000"/>
                </a:solidFill>
                <a:latin typeface="Montserrat Light Bold"/>
                <a:ea typeface="DejaVu Sans"/>
              </a:rPr>
              <a:t>répertoires</a:t>
            </a:r>
            <a:r>
              <a:rPr b="0" lang="en-US" sz="2400" spc="24" strike="noStrike">
                <a:solidFill>
                  <a:srgbClr val="000000"/>
                </a:solidFill>
                <a:latin typeface="Montserrat Light"/>
                <a:ea typeface="DejaVu Sans"/>
              </a:rPr>
              <a:t>, organisés selon un </a:t>
            </a:r>
            <a:r>
              <a:rPr b="0" lang="en-US" sz="2400" spc="24" strike="noStrike">
                <a:solidFill>
                  <a:srgbClr val="000000"/>
                </a:solidFill>
                <a:latin typeface="Montserrat Light Bold"/>
                <a:ea typeface="DejaVu Sans"/>
              </a:rPr>
              <a:t>système de fichiers hiérarchique</a:t>
            </a:r>
            <a:r>
              <a:rPr b="0" lang="en-US" sz="2400" spc="24" strike="noStrike">
                <a:solidFill>
                  <a:srgbClr val="000000"/>
                </a:solidFill>
                <a:latin typeface="Montserrat Light"/>
                <a:ea typeface="DejaVu Sans"/>
              </a:rPr>
              <a:t> et accessibles en utilisant un chemin (</a:t>
            </a:r>
            <a:r>
              <a:rPr b="0" lang="en-US" sz="2400" spc="24" strike="noStrike">
                <a:solidFill>
                  <a:srgbClr val="000000"/>
                </a:solidFill>
                <a:latin typeface="Montserrat Light Bold"/>
                <a:ea typeface="DejaVu Sans"/>
              </a:rPr>
              <a:t>path</a:t>
            </a:r>
            <a:r>
              <a:rPr b="0" lang="en-US" sz="2400" spc="24" strike="noStrike">
                <a:solidFill>
                  <a:srgbClr val="000000"/>
                </a:solidFill>
                <a:latin typeface="Montserrat Light"/>
                <a:ea typeface="DejaVu Sans"/>
              </a:rPr>
              <a:t>).</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a:ea typeface="DejaVu Sans"/>
              </a:rPr>
              <a:t>Le path décrit la progression dans des répertoires séparés par un / jusqu'au fichier final, de façon similaire à une URL dans un navigateur.</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a:ea typeface="DejaVu Sans"/>
              </a:rPr>
              <a:t>Un path peut décrire un chemin de deux façons, suivant qu'il commence ou non par un /</a:t>
            </a:r>
            <a:endParaRPr b="0" lang="en-US" sz="2400" spc="-1" strike="noStrike">
              <a:solidFill>
                <a:srgbClr val="000000"/>
              </a:solidFill>
              <a:latin typeface="FiraCode Nerd Font Propo"/>
            </a:endParaRPr>
          </a:p>
        </p:txBody>
      </p:sp>
      <p:pic>
        <p:nvPicPr>
          <p:cNvPr id="258" name="Picture 9" descr=""/>
          <p:cNvPicPr/>
          <p:nvPr/>
        </p:nvPicPr>
        <p:blipFill>
          <a:blip r:embed="rId1"/>
          <a:stretch/>
        </p:blipFill>
        <p:spPr>
          <a:xfrm>
            <a:off x="12885480" y="6296040"/>
            <a:ext cx="3546000" cy="2958840"/>
          </a:xfrm>
          <a:prstGeom prst="rect">
            <a:avLst/>
          </a:prstGeom>
          <a:ln w="0">
            <a:noFill/>
          </a:ln>
        </p:spPr>
      </p:pic>
      <p:sp>
        <p:nvSpPr>
          <p:cNvPr id="259" name="TextBox 10"/>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HIÉRARCHIE ET CHEMINS D'ACCÈS</a:t>
            </a:r>
            <a:endParaRPr b="0" lang="en-US" sz="6200" spc="-1" strike="noStrike">
              <a:solidFill>
                <a:srgbClr val="000000"/>
              </a:solidFill>
              <a:latin typeface="FiraCode Nerd Font Propo"/>
            </a:endParaRPr>
          </a:p>
        </p:txBody>
      </p:sp>
      <p:sp>
        <p:nvSpPr>
          <p:cNvPr id="260" name="TextBox 11"/>
          <p:cNvSpPr/>
          <p:nvPr/>
        </p:nvSpPr>
        <p:spPr>
          <a:xfrm>
            <a:off x="2755080" y="5579280"/>
            <a:ext cx="10522080" cy="1279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a:ea typeface="DejaVu Sans"/>
              </a:rPr>
              <a:t>Soit </a:t>
            </a:r>
            <a:r>
              <a:rPr b="0" lang="en-US" sz="2100" spc="18" strike="noStrike">
                <a:solidFill>
                  <a:srgbClr val="000000"/>
                </a:solidFill>
                <a:latin typeface="Montserrat Light Bold"/>
                <a:ea typeface="DejaVu Sans"/>
              </a:rPr>
              <a:t>relatif </a:t>
            </a:r>
            <a:r>
              <a:rPr b="0" lang="en-US" sz="2100" spc="18" strike="noStrike">
                <a:solidFill>
                  <a:srgbClr val="000000"/>
                </a:solidFill>
                <a:latin typeface="Montserrat Light"/>
                <a:ea typeface="DejaVu Sans"/>
              </a:rPr>
              <a:t>au répertoire courant</a:t>
            </a:r>
            <a:endParaRPr b="0" lang="en-US" sz="21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a:ea typeface="DejaVu Sans"/>
              </a:rPr>
              <a:t>Exemple :</a:t>
            </a:r>
            <a:r>
              <a:rPr b="0" lang="en-US" sz="2100" spc="18" strike="noStrike">
                <a:solidFill>
                  <a:srgbClr val="000000"/>
                </a:solidFill>
                <a:latin typeface="Montserrat Light Italics"/>
                <a:ea typeface="DejaVu Sans"/>
              </a:rPr>
              <a:t> mon_sous_repertoire_dans_le_repertoire_courant/mon_fichier.txt</a:t>
            </a:r>
            <a:endParaRPr b="0" lang="en-US" sz="2100" spc="-1" strike="noStrike">
              <a:solidFill>
                <a:srgbClr val="000000"/>
              </a:solidFill>
              <a:latin typeface="FiraCode Nerd Font Propo"/>
            </a:endParaRPr>
          </a:p>
        </p:txBody>
      </p:sp>
      <p:sp>
        <p:nvSpPr>
          <p:cNvPr id="261" name="TextBox 12"/>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262" name="TextBox 13"/>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FICHIERS</a:t>
            </a:r>
            <a:endParaRPr b="0" lang="en-US" sz="1000" spc="-1" strike="noStrike">
              <a:solidFill>
                <a:srgbClr val="000000"/>
              </a:solidFill>
              <a:latin typeface="FiraCode Nerd Font Propo"/>
            </a:endParaRPr>
          </a:p>
        </p:txBody>
      </p:sp>
      <p:sp>
        <p:nvSpPr>
          <p:cNvPr id="263" name="TextBox 14"/>
          <p:cNvSpPr/>
          <p:nvPr/>
        </p:nvSpPr>
        <p:spPr>
          <a:xfrm>
            <a:off x="2755080" y="7239960"/>
            <a:ext cx="9769680" cy="8528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a:ea typeface="DejaVu Sans"/>
              </a:rPr>
              <a:t>Soit</a:t>
            </a:r>
            <a:r>
              <a:rPr b="0" lang="en-US" sz="2100" spc="18" strike="noStrike">
                <a:solidFill>
                  <a:srgbClr val="000000"/>
                </a:solidFill>
                <a:latin typeface="Montserrat Light Bold"/>
                <a:ea typeface="DejaVu Sans"/>
              </a:rPr>
              <a:t> absolu </a:t>
            </a:r>
            <a:r>
              <a:rPr b="0" lang="en-US" sz="2100" spc="18" strike="noStrike">
                <a:solidFill>
                  <a:srgbClr val="000000"/>
                </a:solidFill>
                <a:latin typeface="Montserrat Light"/>
                <a:ea typeface="DejaVu Sans"/>
              </a:rPr>
              <a:t>en partant du répertoire à la racine, noté /</a:t>
            </a:r>
            <a:endParaRPr b="0" lang="en-US" sz="21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a:ea typeface="DejaVu Sans"/>
              </a:rPr>
              <a:t>Exemple :</a:t>
            </a:r>
            <a:r>
              <a:rPr b="0" lang="en-US" sz="2100" spc="18" strike="noStrike">
                <a:solidFill>
                  <a:srgbClr val="000000"/>
                </a:solidFill>
                <a:latin typeface="Montserrat Light Italics"/>
                <a:ea typeface="DejaVu Sans"/>
              </a:rPr>
              <a:t> /mon_repertoire_sous_la_racine/mon_fichier.txt</a:t>
            </a:r>
            <a:endParaRPr b="0" lang="en-US" sz="21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d4"/>
        </a:solidFill>
      </p:bgPr>
    </p:bg>
    <p:spTree>
      <p:nvGrpSpPr>
        <p:cNvPr id="1" name=""/>
        <p:cNvGrpSpPr/>
        <p:nvPr/>
      </p:nvGrpSpPr>
      <p:grpSpPr>
        <a:xfrm>
          <a:off x="0" y="0"/>
          <a:ext cx="0" cy="0"/>
          <a:chOff x="0" y="0"/>
          <a:chExt cx="0" cy="0"/>
        </a:xfrm>
      </p:grpSpPr>
      <p:sp>
        <p:nvSpPr>
          <p:cNvPr id="264"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65" name="TextBox 3"/>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CHEMINS PARTICULIERS</a:t>
            </a:r>
            <a:endParaRPr b="0" lang="en-US" sz="6200" spc="-1" strike="noStrike">
              <a:solidFill>
                <a:srgbClr val="000000"/>
              </a:solidFill>
              <a:latin typeface="FiraCode Nerd Font Propo"/>
            </a:endParaRPr>
          </a:p>
        </p:txBody>
      </p:sp>
      <p:sp>
        <p:nvSpPr>
          <p:cNvPr id="266" name="TextBox 4"/>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267" name="TextBox 5"/>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FICHIERS</a:t>
            </a:r>
            <a:endParaRPr b="0" lang="en-US" sz="1000" spc="-1" strike="noStrike">
              <a:solidFill>
                <a:srgbClr val="000000"/>
              </a:solidFill>
              <a:latin typeface="FiraCode Nerd Font Propo"/>
            </a:endParaRPr>
          </a:p>
        </p:txBody>
      </p:sp>
      <p:sp>
        <p:nvSpPr>
          <p:cNvPr id="268" name="TextBox 6"/>
          <p:cNvSpPr/>
          <p:nvPr/>
        </p:nvSpPr>
        <p:spPr>
          <a:xfrm>
            <a:off x="1786320" y="2775240"/>
            <a:ext cx="14746680" cy="59720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a:ea typeface="DejaVu Sans"/>
              </a:rPr>
              <a:t>Il existe des chemins particuliers :</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Le path nommé d'un simple slash </a:t>
            </a:r>
            <a:r>
              <a:rPr b="0" lang="en-US" sz="2100" spc="18" strike="noStrike">
                <a:solidFill>
                  <a:srgbClr val="000000"/>
                </a:solidFill>
                <a:latin typeface="Montserrat Light Bold Italics"/>
                <a:ea typeface="DejaVu Sans"/>
              </a:rPr>
              <a:t>/</a:t>
            </a:r>
            <a:r>
              <a:rPr b="0" lang="en-US" sz="2100" spc="18" strike="noStrike">
                <a:solidFill>
                  <a:srgbClr val="000000"/>
                </a:solidFill>
                <a:latin typeface="Montserrat Light Italics"/>
                <a:ea typeface="DejaVu Sans"/>
              </a:rPr>
              <a:t> fait référence au répertoire à la racine du système de fichiers. C'est ce répertoire qui contient les répertoires de 1er niveaux, contenant eux-mêmes d'autres répertoires, et ainsi de suite</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Le path nommé d'un simple point </a:t>
            </a:r>
            <a:r>
              <a:rPr b="0" lang="en-US" sz="2100" spc="18" strike="noStrike">
                <a:solidFill>
                  <a:srgbClr val="000000"/>
                </a:solidFill>
                <a:latin typeface="Montserrat Light Bold Italics"/>
                <a:ea typeface="DejaVu Sans"/>
              </a:rPr>
              <a:t>.</a:t>
            </a:r>
            <a:r>
              <a:rPr b="0" lang="en-US" sz="2100" spc="18" strike="noStrike">
                <a:solidFill>
                  <a:srgbClr val="000000"/>
                </a:solidFill>
                <a:latin typeface="Montserrat Light Italics"/>
                <a:ea typeface="DejaVu Sans"/>
              </a:rPr>
              <a:t> fait référence au répertoire courant. Les deux chemins ci-dessous sont donc identiques :</a:t>
            </a:r>
            <a:endParaRPr b="0" lang="en-US" sz="2100" spc="-1" strike="noStrike">
              <a:solidFill>
                <a:srgbClr val="000000"/>
              </a:solidFill>
              <a:latin typeface="FiraCode Nerd Font Propo"/>
            </a:endParaRPr>
          </a:p>
          <a:p>
            <a:pPr lvl="2" marL="906840" indent="-302400" algn="just">
              <a:lnSpc>
                <a:spcPts val="3359"/>
              </a:lnSpc>
              <a:buClr>
                <a:srgbClr val="000000"/>
              </a:buClr>
              <a:buFont typeface="Wingdings" charset="2"/>
              <a:buChar char=""/>
            </a:pPr>
            <a:r>
              <a:rPr b="0" lang="en-US" sz="2100" spc="18" strike="noStrike">
                <a:solidFill>
                  <a:srgbClr val="000000"/>
                </a:solidFill>
                <a:latin typeface="Montserrat Light Italics"/>
                <a:ea typeface="DejaVu Sans"/>
              </a:rPr>
              <a:t>mon_sous_repertoire/mon_fichier.txt</a:t>
            </a:r>
            <a:endParaRPr b="0" lang="en-US" sz="2100" spc="-1" strike="noStrike">
              <a:solidFill>
                <a:srgbClr val="000000"/>
              </a:solidFill>
              <a:latin typeface="FiraCode Nerd Font Propo"/>
            </a:endParaRPr>
          </a:p>
          <a:p>
            <a:pPr lvl="2" marL="906840" indent="-302400" algn="just">
              <a:lnSpc>
                <a:spcPts val="3359"/>
              </a:lnSpc>
              <a:buClr>
                <a:srgbClr val="000000"/>
              </a:buClr>
              <a:buFont typeface="Wingdings" charset="2"/>
              <a:buChar char=""/>
            </a:pPr>
            <a:r>
              <a:rPr b="0" lang="en-US" sz="2100" spc="18" strike="noStrike">
                <a:solidFill>
                  <a:srgbClr val="000000"/>
                </a:solidFill>
                <a:latin typeface="Montserrat Light Italics"/>
                <a:ea typeface="DejaVu Sans"/>
              </a:rPr>
              <a:t>./mon_sous_repertoire/mon_fichier.txt</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Le path nommé de deux simple points </a:t>
            </a:r>
            <a:r>
              <a:rPr b="0" lang="en-US" sz="2100" spc="18" strike="noStrike">
                <a:solidFill>
                  <a:srgbClr val="000000"/>
                </a:solidFill>
                <a:latin typeface="Montserrat Light Bold Italics"/>
                <a:ea typeface="DejaVu Sans"/>
              </a:rPr>
              <a:t>..</a:t>
            </a:r>
            <a:r>
              <a:rPr b="0" lang="en-US" sz="2100" spc="18" strike="noStrike">
                <a:solidFill>
                  <a:srgbClr val="000000"/>
                </a:solidFill>
                <a:latin typeface="Montserrat Light Italics"/>
                <a:ea typeface="DejaVu Sans"/>
              </a:rPr>
              <a:t> fait référence au répertoire parent. Les deux chemins ci-dessous sont donc identiques :</a:t>
            </a:r>
            <a:endParaRPr b="0" lang="en-US" sz="2100" spc="-1" strike="noStrike">
              <a:solidFill>
                <a:srgbClr val="000000"/>
              </a:solidFill>
              <a:latin typeface="FiraCode Nerd Font Propo"/>
            </a:endParaRPr>
          </a:p>
          <a:p>
            <a:pPr lvl="2" marL="906840" indent="-302400" algn="just">
              <a:lnSpc>
                <a:spcPts val="3359"/>
              </a:lnSpc>
              <a:buClr>
                <a:srgbClr val="000000"/>
              </a:buClr>
              <a:buFont typeface="Wingdings" charset="2"/>
              <a:buChar char=""/>
            </a:pPr>
            <a:r>
              <a:rPr b="0" lang="en-US" sz="2100" spc="18" strike="noStrike">
                <a:solidFill>
                  <a:srgbClr val="000000"/>
                </a:solidFill>
                <a:latin typeface="Montserrat Light Italics"/>
                <a:ea typeface="DejaVu Sans"/>
              </a:rPr>
              <a:t>/mon_premier_repertoire/mon_sous_repertoire/mon_fichier.txt</a:t>
            </a:r>
            <a:endParaRPr b="0" lang="en-US" sz="2100" spc="-1" strike="noStrike">
              <a:solidFill>
                <a:srgbClr val="000000"/>
              </a:solidFill>
              <a:latin typeface="FiraCode Nerd Font Propo"/>
            </a:endParaRPr>
          </a:p>
          <a:p>
            <a:pPr lvl="2" marL="906840" indent="-302400" algn="just">
              <a:lnSpc>
                <a:spcPts val="3359"/>
              </a:lnSpc>
              <a:buClr>
                <a:srgbClr val="000000"/>
              </a:buClr>
              <a:buFont typeface="Wingdings" charset="2"/>
              <a:buChar char=""/>
            </a:pPr>
            <a:r>
              <a:rPr b="0" lang="en-US" sz="2100" spc="18" strike="noStrike">
                <a:solidFill>
                  <a:srgbClr val="000000"/>
                </a:solidFill>
                <a:latin typeface="Montserrat Light Italics"/>
                <a:ea typeface="DejaVu Sans"/>
              </a:rPr>
              <a:t>/mon_premier_repertoire/mon_sous_repertoire/../mon_sous_repertoire/mon_fichier.txt</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Le path nommé tilda </a:t>
            </a:r>
            <a:r>
              <a:rPr b="0" lang="en-US" sz="2100" spc="18" strike="noStrike">
                <a:solidFill>
                  <a:srgbClr val="000000"/>
                </a:solidFill>
                <a:latin typeface="Montserrat Light Bold Italics"/>
                <a:ea typeface="DejaVu Sans"/>
              </a:rPr>
              <a:t>~</a:t>
            </a:r>
            <a:r>
              <a:rPr b="0" lang="en-US" sz="2100" spc="18" strike="noStrike">
                <a:solidFill>
                  <a:srgbClr val="000000"/>
                </a:solidFill>
                <a:latin typeface="Montserrat Light Italics"/>
                <a:ea typeface="DejaVu Sans"/>
              </a:rPr>
              <a:t> fait référence au répertoire de travail de l'utilisateur courant.</a:t>
            </a:r>
            <a:endParaRPr b="0" lang="en-US" sz="21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5f3ff"/>
        </a:solidFill>
      </p:bgPr>
    </p:bg>
    <p:spTree>
      <p:nvGrpSpPr>
        <p:cNvPr id="1" name=""/>
        <p:cNvGrpSpPr/>
        <p:nvPr/>
      </p:nvGrpSpPr>
      <p:grpSpPr>
        <a:xfrm>
          <a:off x="0" y="0"/>
          <a:ext cx="0" cy="0"/>
          <a:chOff x="0" y="0"/>
          <a:chExt cx="0" cy="0"/>
        </a:xfrm>
      </p:grpSpPr>
      <p:sp>
        <p:nvSpPr>
          <p:cNvPr id="269"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70" name="TextBox 3"/>
          <p:cNvSpPr/>
          <p:nvPr/>
        </p:nvSpPr>
        <p:spPr>
          <a:xfrm>
            <a:off x="1786320" y="2775240"/>
            <a:ext cx="14746680" cy="51188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a:ea typeface="DejaVu Sans"/>
              </a:rPr>
              <a:t>Comme dans la majorité des systèmes d'exploitation, chaque utilisateur possède </a:t>
            </a:r>
            <a:r>
              <a:rPr b="0" lang="en-US" sz="2100" spc="18" strike="noStrike">
                <a:solidFill>
                  <a:srgbClr val="000000"/>
                </a:solidFill>
                <a:latin typeface="Montserrat Light Bold"/>
                <a:ea typeface="DejaVu Sans"/>
              </a:rPr>
              <a:t>son propre répertoire de travail</a:t>
            </a:r>
            <a:r>
              <a:rPr b="0" lang="en-US" sz="2100" spc="18" strike="noStrike">
                <a:solidFill>
                  <a:srgbClr val="000000"/>
                </a:solidFill>
                <a:latin typeface="Montserrat Light"/>
                <a:ea typeface="DejaVu Sans"/>
              </a:rPr>
              <a:t>, appelé </a:t>
            </a:r>
            <a:r>
              <a:rPr b="0" lang="en-US" sz="2100" spc="18" strike="noStrike">
                <a:solidFill>
                  <a:srgbClr val="000000"/>
                </a:solidFill>
                <a:latin typeface="Montserrat Light Bold"/>
                <a:ea typeface="DejaVu Sans"/>
              </a:rPr>
              <a:t>home directory</a:t>
            </a:r>
            <a:r>
              <a:rPr b="0" lang="en-US" sz="2100" spc="18" strike="noStrike">
                <a:solidFill>
                  <a:srgbClr val="000000"/>
                </a:solidFill>
                <a:latin typeface="Montserrat Light"/>
                <a:ea typeface="DejaVu Sans"/>
              </a:rPr>
              <a:t>. C'est dans ce répertoire que sont stockés ses documents personnels, ses configurations propres, et c'est dans ce répertoire que l'utilisateur attérit après s'être connecté au système.</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Le répertoire de travail du super-utilisateur (root) est généralement </a:t>
            </a:r>
            <a:r>
              <a:rPr b="0" lang="en-US" sz="2100" spc="18" strike="noStrike">
                <a:solidFill>
                  <a:srgbClr val="000000"/>
                </a:solidFill>
                <a:latin typeface="Montserrat Light Bold Italics"/>
                <a:ea typeface="DejaVu Sans"/>
              </a:rPr>
              <a:t>/root</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Les répertoires de travail (home) des utilisateurs standards sont en général situés dans </a:t>
            </a:r>
            <a:r>
              <a:rPr b="0" lang="en-US" sz="2100" spc="18" strike="noStrike">
                <a:solidFill>
                  <a:srgbClr val="000000"/>
                </a:solidFill>
                <a:latin typeface="Montserrat Light Bold Italics"/>
                <a:ea typeface="DejaVu Sans"/>
              </a:rPr>
              <a:t>/home/NOM_DE_L'UTILISATEUR</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Le path nommé tilda </a:t>
            </a:r>
            <a:r>
              <a:rPr b="0" lang="en-US" sz="2100" spc="18" strike="noStrike">
                <a:solidFill>
                  <a:srgbClr val="000000"/>
                </a:solidFill>
                <a:latin typeface="Montserrat Light Bold Italics"/>
                <a:ea typeface="DejaVu Sans"/>
              </a:rPr>
              <a:t>~</a:t>
            </a:r>
            <a:r>
              <a:rPr b="0" lang="en-US" sz="2100" spc="18" strike="noStrike">
                <a:solidFill>
                  <a:srgbClr val="000000"/>
                </a:solidFill>
                <a:latin typeface="Montserrat Light Italics"/>
                <a:ea typeface="DejaVu Sans"/>
              </a:rPr>
              <a:t> fait référence au répertoire de travail de l'utilisateur courant. Si l'utilisateur utilisateur1 est connecté au système, ces chemins sont donc identiques :</a:t>
            </a:r>
            <a:endParaRPr b="0" lang="en-US" sz="2100" spc="-1" strike="noStrike">
              <a:solidFill>
                <a:srgbClr val="000000"/>
              </a:solidFill>
              <a:latin typeface="FiraCode Nerd Font Propo"/>
            </a:endParaRPr>
          </a:p>
          <a:p>
            <a:pPr lvl="2" marL="906840" indent="-302400" algn="just">
              <a:lnSpc>
                <a:spcPts val="3359"/>
              </a:lnSpc>
              <a:buClr>
                <a:srgbClr val="000000"/>
              </a:buClr>
              <a:buFont typeface="Wingdings" charset="2"/>
              <a:buChar char=""/>
            </a:pPr>
            <a:r>
              <a:rPr b="0" lang="en-US" sz="2100" spc="18" strike="noStrike">
                <a:solidFill>
                  <a:srgbClr val="000000"/>
                </a:solidFill>
                <a:latin typeface="Montserrat Light Italics"/>
                <a:ea typeface="DejaVu Sans"/>
              </a:rPr>
              <a:t>/home/utilisateur1/mon_dossier_utilisateur</a:t>
            </a:r>
            <a:endParaRPr b="0" lang="en-US" sz="2100" spc="-1" strike="noStrike">
              <a:solidFill>
                <a:srgbClr val="000000"/>
              </a:solidFill>
              <a:latin typeface="FiraCode Nerd Font Propo"/>
            </a:endParaRPr>
          </a:p>
          <a:p>
            <a:pPr lvl="2" marL="906840" indent="-302400" algn="just">
              <a:lnSpc>
                <a:spcPts val="3359"/>
              </a:lnSpc>
              <a:buClr>
                <a:srgbClr val="000000"/>
              </a:buClr>
              <a:buFont typeface="Wingdings" charset="2"/>
              <a:buChar char=""/>
            </a:pPr>
            <a:r>
              <a:rPr b="0" lang="en-US" sz="2100" spc="18" strike="noStrike">
                <a:solidFill>
                  <a:srgbClr val="000000"/>
                </a:solidFill>
                <a:latin typeface="Montserrat Light Italics"/>
                <a:ea typeface="DejaVu Sans"/>
              </a:rPr>
              <a:t>~/mon_dossier_utilisateur</a:t>
            </a:r>
            <a:endParaRPr b="0" lang="en-US" sz="2100" spc="-1" strike="noStrike">
              <a:solidFill>
                <a:srgbClr val="000000"/>
              </a:solidFill>
              <a:latin typeface="FiraCode Nerd Font Propo"/>
            </a:endParaRPr>
          </a:p>
        </p:txBody>
      </p:sp>
      <p:sp>
        <p:nvSpPr>
          <p:cNvPr id="271" name="TextBox 5"/>
          <p:cNvSpPr/>
          <p:nvPr/>
        </p:nvSpPr>
        <p:spPr>
          <a:xfrm>
            <a:off x="5845680" y="7961400"/>
            <a:ext cx="11410200" cy="1279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Les répertoires de travail des utilisateurs (home) </a:t>
            </a:r>
            <a:r>
              <a:rPr b="0" lang="en-US" sz="2100" spc="18" strike="noStrike">
                <a:solidFill>
                  <a:srgbClr val="000000"/>
                </a:solidFill>
                <a:latin typeface="Montserrat Light Bold Italics"/>
                <a:ea typeface="DejaVu Sans"/>
              </a:rPr>
              <a:t>sont accessibles uniquement à leurs utilisateurs respectifs</a:t>
            </a:r>
            <a:r>
              <a:rPr b="0" lang="en-US" sz="2100" spc="18" strike="noStrike">
                <a:solidFill>
                  <a:srgbClr val="000000"/>
                </a:solidFill>
                <a:latin typeface="Montserrat Light Italics"/>
                <a:ea typeface="DejaVu Sans"/>
              </a:rPr>
              <a:t> (à l'exception du super-utilisateur root ayant les pleins pouvoirs sur le système).</a:t>
            </a:r>
            <a:endParaRPr b="0" lang="en-US" sz="2100" spc="-1" strike="noStrike">
              <a:solidFill>
                <a:srgbClr val="000000"/>
              </a:solidFill>
              <a:latin typeface="FiraCode Nerd Font Propo"/>
            </a:endParaRPr>
          </a:p>
        </p:txBody>
      </p:sp>
      <p:sp>
        <p:nvSpPr>
          <p:cNvPr id="272" name="TextBox 8"/>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RÉPERTOIRE UTILISATEUR</a:t>
            </a:r>
            <a:endParaRPr b="0" lang="en-US" sz="6200" spc="-1" strike="noStrike">
              <a:solidFill>
                <a:srgbClr val="000000"/>
              </a:solidFill>
              <a:latin typeface="FiraCode Nerd Font Propo"/>
            </a:endParaRPr>
          </a:p>
        </p:txBody>
      </p:sp>
      <p:sp>
        <p:nvSpPr>
          <p:cNvPr id="273" name="TextBox 9"/>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274" name="TextBox 10"/>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FICHIERS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275" name="TextBox 2"/>
          <p:cNvSpPr/>
          <p:nvPr/>
        </p:nvSpPr>
        <p:spPr>
          <a:xfrm>
            <a:off x="3676320" y="2842200"/>
            <a:ext cx="11221200" cy="4462200"/>
          </a:xfrm>
          <a:prstGeom prst="rect">
            <a:avLst/>
          </a:prstGeom>
          <a:noFill/>
          <a:ln w="0">
            <a:noFill/>
          </a:ln>
        </p:spPr>
        <p:style>
          <a:lnRef idx="0"/>
          <a:fillRef idx="0"/>
          <a:effectRef idx="0"/>
          <a:fontRef idx="minor"/>
        </p:style>
        <p:txBody>
          <a:bodyPr lIns="0" rIns="0" tIns="0" bIns="0" anchor="t">
            <a:spAutoFit/>
          </a:bodyPr>
          <a:p>
            <a:pPr algn="ctr">
              <a:lnSpc>
                <a:spcPts val="17569"/>
              </a:lnSpc>
            </a:pPr>
            <a:r>
              <a:rPr b="0" lang="en-US" sz="12550" spc="-1" strike="noStrike">
                <a:solidFill>
                  <a:srgbClr val="38b6ff"/>
                </a:solidFill>
                <a:latin typeface="Gagalin"/>
                <a:ea typeface="DejaVu Sans"/>
              </a:rPr>
              <a:t>Les outils Linux</a:t>
            </a:r>
            <a:endParaRPr b="0" lang="en-US" sz="12550" spc="-1" strike="noStrike">
              <a:solidFill>
                <a:srgbClr val="ffffff"/>
              </a:solidFill>
              <a:latin typeface="FiraCode Nerd Font Propo"/>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b3c7e0"/>
        </a:solidFill>
      </p:bgPr>
    </p:bg>
    <p:spTree>
      <p:nvGrpSpPr>
        <p:cNvPr id="1" name=""/>
        <p:cNvGrpSpPr/>
        <p:nvPr/>
      </p:nvGrpSpPr>
      <p:grpSpPr>
        <a:xfrm>
          <a:off x="0" y="0"/>
          <a:ext cx="0" cy="0"/>
          <a:chOff x="0" y="0"/>
          <a:chExt cx="0" cy="0"/>
        </a:xfrm>
      </p:grpSpPr>
      <p:sp>
        <p:nvSpPr>
          <p:cNvPr id="276"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77" name="TextBox 3"/>
          <p:cNvSpPr/>
          <p:nvPr/>
        </p:nvSpPr>
        <p:spPr>
          <a:xfrm>
            <a:off x="1028880" y="106992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LE SHELL</a:t>
            </a:r>
            <a:endParaRPr b="0" lang="en-US" sz="6200" spc="-1" strike="noStrike">
              <a:solidFill>
                <a:srgbClr val="000000"/>
              </a:solidFill>
              <a:latin typeface="FiraCode Nerd Font Propo"/>
            </a:endParaRPr>
          </a:p>
        </p:txBody>
      </p:sp>
      <p:sp>
        <p:nvSpPr>
          <p:cNvPr id="278" name="TextBox 4"/>
          <p:cNvSpPr/>
          <p:nvPr/>
        </p:nvSpPr>
        <p:spPr>
          <a:xfrm>
            <a:off x="1786320" y="2505960"/>
            <a:ext cx="11296440" cy="25592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a:ea typeface="DejaVu Sans"/>
              </a:rPr>
              <a:t>Les systèmes GNU/Linux sont des systèmes fortement orientés à l'</a:t>
            </a:r>
            <a:r>
              <a:rPr b="0" lang="en-US" sz="2100" spc="18" strike="noStrike">
                <a:solidFill>
                  <a:srgbClr val="000000"/>
                </a:solidFill>
                <a:latin typeface="Montserrat Light Bold"/>
                <a:ea typeface="DejaVu Sans"/>
              </a:rPr>
              <a:t>utilisation principale d'interfaces texte</a:t>
            </a:r>
            <a:r>
              <a:rPr b="0" lang="en-US" sz="2100" spc="18" strike="noStrike">
                <a:solidFill>
                  <a:srgbClr val="000000"/>
                </a:solidFill>
                <a:latin typeface="Montserrat Light"/>
                <a:ea typeface="DejaVu Sans"/>
              </a:rPr>
              <a:t>.</a:t>
            </a:r>
            <a:endParaRPr b="0" lang="en-US" sz="2100" spc="-1" strike="noStrike">
              <a:solidFill>
                <a:srgbClr val="000000"/>
              </a:solidFill>
              <a:latin typeface="FiraCode Nerd Font Propo"/>
            </a:endParaRPr>
          </a:p>
          <a:p>
            <a:pPr algn="just">
              <a:lnSpc>
                <a:spcPts val="3359"/>
              </a:lnSpc>
            </a:pPr>
            <a:endParaRPr b="0" lang="en-US" sz="18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Bold"/>
                <a:ea typeface="DejaVu Sans"/>
              </a:rPr>
              <a:t>Le shell (ou interpréteur de commandes) est le point d'entrée principal pour gérer un système Linux.</a:t>
            </a:r>
            <a:r>
              <a:rPr b="0" lang="en-US" sz="2100" spc="18" strike="noStrike">
                <a:solidFill>
                  <a:srgbClr val="000000"/>
                </a:solidFill>
                <a:latin typeface="Montserrat Light"/>
                <a:ea typeface="DejaVu Sans"/>
              </a:rPr>
              <a:t> Son utilisation se fait en utilisant des entrées (commandes) et des sorties de type texte.</a:t>
            </a:r>
            <a:endParaRPr b="0" lang="en-US" sz="2100" spc="-1" strike="noStrike">
              <a:solidFill>
                <a:srgbClr val="000000"/>
              </a:solidFill>
              <a:latin typeface="FiraCode Nerd Font Propo"/>
            </a:endParaRPr>
          </a:p>
        </p:txBody>
      </p:sp>
      <p:sp>
        <p:nvSpPr>
          <p:cNvPr id="279" name="TextBox 6"/>
          <p:cNvSpPr/>
          <p:nvPr/>
        </p:nvSpPr>
        <p:spPr>
          <a:xfrm>
            <a:off x="5845680" y="5830200"/>
            <a:ext cx="11410200" cy="17060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Il existe de nombreux interpréteurs de commandes différents et partiellement compatibles. La plupart d'entre eux suit cependant les standards POSIX partagés par tous les systèmes *NIX (BSD, Linux, Mac OS, Android, ...)</a:t>
            </a:r>
            <a:endParaRPr b="0" lang="en-US" sz="2100" spc="-1" strike="noStrike">
              <a:solidFill>
                <a:srgbClr val="000000"/>
              </a:solidFill>
              <a:latin typeface="FiraCode Nerd Font Propo"/>
            </a:endParaRPr>
          </a:p>
        </p:txBody>
      </p:sp>
      <p:sp>
        <p:nvSpPr>
          <p:cNvPr id="280" name="TextBox 8"/>
          <p:cNvSpPr/>
          <p:nvPr/>
        </p:nvSpPr>
        <p:spPr>
          <a:xfrm>
            <a:off x="1227600" y="7871040"/>
            <a:ext cx="11410200" cy="8528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Bash (ou sh) est de très loin l'interpréteur les plus utilisé et ce cours se concentrera sur son usage.</a:t>
            </a:r>
            <a:endParaRPr b="0" lang="en-US" sz="2100" spc="-1" strike="noStrike">
              <a:solidFill>
                <a:srgbClr val="000000"/>
              </a:solidFill>
              <a:latin typeface="FiraCode Nerd Font Propo"/>
            </a:endParaRPr>
          </a:p>
        </p:txBody>
      </p:sp>
      <p:pic>
        <p:nvPicPr>
          <p:cNvPr id="281" name="Picture 10" descr=""/>
          <p:cNvPicPr/>
          <p:nvPr/>
        </p:nvPicPr>
        <p:blipFill>
          <a:blip r:embed="rId1"/>
          <a:stretch/>
        </p:blipFill>
        <p:spPr>
          <a:xfrm>
            <a:off x="14236200" y="2612880"/>
            <a:ext cx="2678400" cy="2185920"/>
          </a:xfrm>
          <a:prstGeom prst="rect">
            <a:avLst/>
          </a:prstGeom>
          <a:ln w="0">
            <a:noFill/>
          </a:ln>
        </p:spPr>
      </p:pic>
      <p:sp>
        <p:nvSpPr>
          <p:cNvPr id="282" name="TextBox 11"/>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283" name="TextBox 12"/>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OUTILS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40bfbc"/>
        </a:solidFill>
      </p:bgPr>
    </p:bg>
    <p:spTree>
      <p:nvGrpSpPr>
        <p:cNvPr id="1" name=""/>
        <p:cNvGrpSpPr/>
        <p:nvPr/>
      </p:nvGrpSpPr>
      <p:grpSpPr>
        <a:xfrm>
          <a:off x="0" y="0"/>
          <a:ext cx="0" cy="0"/>
          <a:chOff x="0" y="0"/>
          <a:chExt cx="0" cy="0"/>
        </a:xfrm>
      </p:grpSpPr>
      <p:sp>
        <p:nvSpPr>
          <p:cNvPr id="284"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285" name="TextBox 3"/>
          <p:cNvSpPr/>
          <p:nvPr/>
        </p:nvSpPr>
        <p:spPr>
          <a:xfrm>
            <a:off x="914400" y="2286000"/>
            <a:ext cx="16341480" cy="17060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Même si un shell utilise en général un langage de script complet (utilisatoin de fonctions, de variables, ...) son utilisation est principalement </a:t>
            </a:r>
            <a:r>
              <a:rPr b="0" lang="en-US" sz="2100" spc="18" strike="noStrike">
                <a:solidFill>
                  <a:srgbClr val="000000"/>
                </a:solidFill>
                <a:latin typeface="Montserrat Light Bold Italics"/>
                <a:ea typeface="DejaVu Sans"/>
              </a:rPr>
              <a:t>interractive</a:t>
            </a:r>
            <a:r>
              <a:rPr b="0" lang="en-US" sz="2100" spc="18" strike="noStrike">
                <a:solidFill>
                  <a:srgbClr val="000000"/>
                </a:solidFill>
                <a:latin typeface="Montserrat Light Italics"/>
                <a:ea typeface="DejaVu Sans"/>
              </a:rPr>
              <a:t>. Les commandes sont entrées </a:t>
            </a:r>
            <a:r>
              <a:rPr b="0" lang="en-US" sz="2100" spc="18" strike="noStrike">
                <a:solidFill>
                  <a:srgbClr val="000000"/>
                </a:solidFill>
                <a:latin typeface="Montserrat Light Bold Italics"/>
                <a:ea typeface="DejaVu Sans"/>
              </a:rPr>
              <a:t>l'une après l'autre</a:t>
            </a:r>
            <a:r>
              <a:rPr b="0" lang="en-US" sz="2100" spc="18" strike="noStrike">
                <a:solidFill>
                  <a:srgbClr val="000000"/>
                </a:solidFill>
                <a:latin typeface="Montserrat Light Italics"/>
                <a:ea typeface="DejaVu Sans"/>
              </a:rPr>
              <a:t> : l'utilisateur entre une commande complète (avec ses arguments) sur l'invité de commande (prompt), puis démarre l'exécution de cette commande en appuyant sur la touche entrée.</a:t>
            </a:r>
            <a:endParaRPr b="0" lang="en-US" sz="2100" spc="-1" strike="noStrike">
              <a:solidFill>
                <a:srgbClr val="000000"/>
              </a:solidFill>
              <a:latin typeface="FiraCode Nerd Font Propo"/>
            </a:endParaRPr>
          </a:p>
        </p:txBody>
      </p:sp>
      <p:pic>
        <p:nvPicPr>
          <p:cNvPr id="286" name="Picture 5" descr=""/>
          <p:cNvPicPr/>
          <p:nvPr/>
        </p:nvPicPr>
        <p:blipFill>
          <a:blip r:embed="rId1"/>
          <a:srcRect l="0" t="2326" r="0" b="0"/>
          <a:stretch/>
        </p:blipFill>
        <p:spPr>
          <a:xfrm>
            <a:off x="1028880" y="5668560"/>
            <a:ext cx="16227360" cy="3110040"/>
          </a:xfrm>
          <a:prstGeom prst="rect">
            <a:avLst/>
          </a:prstGeom>
          <a:ln w="0">
            <a:noFill/>
          </a:ln>
        </p:spPr>
      </p:pic>
      <p:grpSp>
        <p:nvGrpSpPr>
          <p:cNvPr id="287" name="Group 6"/>
          <p:cNvGrpSpPr/>
          <p:nvPr/>
        </p:nvGrpSpPr>
        <p:grpSpPr>
          <a:xfrm>
            <a:off x="858600" y="6167160"/>
            <a:ext cx="6120360" cy="1017720"/>
            <a:chOff x="858600" y="6167160"/>
            <a:chExt cx="6120360" cy="1017720"/>
          </a:xfrm>
        </p:grpSpPr>
        <p:sp>
          <p:nvSpPr>
            <p:cNvPr id="288" name="Freeform 7"/>
            <p:cNvSpPr/>
            <p:nvPr/>
          </p:nvSpPr>
          <p:spPr>
            <a:xfrm>
              <a:off x="858600" y="6167160"/>
              <a:ext cx="6120360" cy="1017720"/>
            </a:xfrm>
            <a:custGeom>
              <a:avLst/>
              <a:gdLst>
                <a:gd name="textAreaLeft" fmla="*/ 0 w 6120360"/>
                <a:gd name="textAreaRight" fmla="*/ 6123600 w 6120360"/>
                <a:gd name="textAreaTop" fmla="*/ 0 h 1017720"/>
                <a:gd name="textAreaBottom" fmla="*/ 1020960 h 1017720"/>
              </a:gdLst>
              <a:ahLst/>
              <a:rect l="textAreaLeft" t="textAreaTop" r="textAreaRight" b="textAreaBottom"/>
              <a:pathLst>
                <a:path w="2071393" h="345388">
                  <a:moveTo>
                    <a:pt x="1946933" y="59690"/>
                  </a:moveTo>
                  <a:cubicBezTo>
                    <a:pt x="1982493" y="59690"/>
                    <a:pt x="2011703" y="88900"/>
                    <a:pt x="2011703" y="124460"/>
                  </a:cubicBezTo>
                  <a:lnTo>
                    <a:pt x="2011703" y="220928"/>
                  </a:lnTo>
                  <a:cubicBezTo>
                    <a:pt x="2011703" y="256488"/>
                    <a:pt x="1982493" y="285698"/>
                    <a:pt x="1946933" y="285698"/>
                  </a:cubicBezTo>
                  <a:lnTo>
                    <a:pt x="124460" y="285698"/>
                  </a:lnTo>
                  <a:cubicBezTo>
                    <a:pt x="88900" y="285698"/>
                    <a:pt x="59690" y="256488"/>
                    <a:pt x="59690" y="220928"/>
                  </a:cubicBezTo>
                  <a:lnTo>
                    <a:pt x="59690" y="124460"/>
                  </a:lnTo>
                  <a:cubicBezTo>
                    <a:pt x="59690" y="88900"/>
                    <a:pt x="88900" y="59690"/>
                    <a:pt x="124460" y="59690"/>
                  </a:cubicBezTo>
                  <a:lnTo>
                    <a:pt x="1946933" y="59690"/>
                  </a:lnTo>
                  <a:moveTo>
                    <a:pt x="1946933" y="0"/>
                  </a:moveTo>
                  <a:lnTo>
                    <a:pt x="124460" y="0"/>
                  </a:lnTo>
                  <a:cubicBezTo>
                    <a:pt x="55880" y="0"/>
                    <a:pt x="0" y="55880"/>
                    <a:pt x="0" y="124460"/>
                  </a:cubicBezTo>
                  <a:lnTo>
                    <a:pt x="0" y="220928"/>
                  </a:lnTo>
                  <a:cubicBezTo>
                    <a:pt x="0" y="289508"/>
                    <a:pt x="55880" y="345388"/>
                    <a:pt x="124460" y="345388"/>
                  </a:cubicBezTo>
                  <a:lnTo>
                    <a:pt x="1946933" y="345388"/>
                  </a:lnTo>
                  <a:cubicBezTo>
                    <a:pt x="2015513" y="345388"/>
                    <a:pt x="2071393" y="289508"/>
                    <a:pt x="2071393" y="220928"/>
                  </a:cubicBezTo>
                  <a:lnTo>
                    <a:pt x="2071393" y="124460"/>
                  </a:lnTo>
                  <a:cubicBezTo>
                    <a:pt x="2071393" y="55880"/>
                    <a:pt x="2015513" y="0"/>
                    <a:pt x="1946933" y="0"/>
                  </a:cubicBezTo>
                  <a:close/>
                </a:path>
              </a:pathLst>
            </a:custGeom>
            <a:solidFill>
              <a:srgbClr val="46551e"/>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grpSp>
      <p:grpSp>
        <p:nvGrpSpPr>
          <p:cNvPr id="289" name="Group 8"/>
          <p:cNvGrpSpPr/>
          <p:nvPr/>
        </p:nvGrpSpPr>
        <p:grpSpPr>
          <a:xfrm>
            <a:off x="2163240" y="4748760"/>
            <a:ext cx="1026360" cy="1831680"/>
            <a:chOff x="2163240" y="4748760"/>
            <a:chExt cx="1026360" cy="1831680"/>
          </a:xfrm>
        </p:grpSpPr>
        <p:sp>
          <p:nvSpPr>
            <p:cNvPr id="290" name="Freeform 9"/>
            <p:cNvSpPr/>
            <p:nvPr/>
          </p:nvSpPr>
          <p:spPr>
            <a:xfrm rot="3868800">
              <a:off x="1713600" y="5555520"/>
              <a:ext cx="1925640" cy="218160"/>
            </a:xfrm>
            <a:custGeom>
              <a:avLst/>
              <a:gdLst>
                <a:gd name="textAreaLeft" fmla="*/ 0 w 1925640"/>
                <a:gd name="textAreaRight" fmla="*/ 1928880 w 1925640"/>
                <a:gd name="textAreaTop" fmla="*/ 0 h 218160"/>
                <a:gd name="textAreaBottom" fmla="*/ 221400 h 218160"/>
              </a:gdLst>
              <a:ahLst/>
              <a:rect l="textAreaLeft" t="textAreaTop" r="textAreaRight" b="textAreaBottom"/>
              <a:pathLst>
                <a:path w="3785870" h="434340">
                  <a:moveTo>
                    <a:pt x="3768090" y="187960"/>
                  </a:moveTo>
                  <a:lnTo>
                    <a:pt x="3506470" y="11430"/>
                  </a:lnTo>
                  <a:cubicBezTo>
                    <a:pt x="3488690" y="0"/>
                    <a:pt x="3465830" y="3810"/>
                    <a:pt x="3453130" y="21590"/>
                  </a:cubicBezTo>
                  <a:cubicBezTo>
                    <a:pt x="3441700" y="39370"/>
                    <a:pt x="3445510" y="62230"/>
                    <a:pt x="3463290" y="74930"/>
                  </a:cubicBezTo>
                  <a:lnTo>
                    <a:pt x="3622040" y="181610"/>
                  </a:lnTo>
                  <a:lnTo>
                    <a:pt x="0" y="181610"/>
                  </a:lnTo>
                  <a:lnTo>
                    <a:pt x="0" y="257810"/>
                  </a:lnTo>
                  <a:lnTo>
                    <a:pt x="3622040" y="257810"/>
                  </a:lnTo>
                  <a:lnTo>
                    <a:pt x="3463290" y="364490"/>
                  </a:lnTo>
                  <a:cubicBezTo>
                    <a:pt x="3445510" y="375920"/>
                    <a:pt x="3441700" y="400050"/>
                    <a:pt x="3453130" y="417830"/>
                  </a:cubicBezTo>
                  <a:cubicBezTo>
                    <a:pt x="3460750" y="429260"/>
                    <a:pt x="3472180" y="434340"/>
                    <a:pt x="3484880" y="434340"/>
                  </a:cubicBezTo>
                  <a:cubicBezTo>
                    <a:pt x="3492500" y="434340"/>
                    <a:pt x="3500120" y="431800"/>
                    <a:pt x="3506470" y="427990"/>
                  </a:cubicBezTo>
                  <a:lnTo>
                    <a:pt x="3769360" y="251460"/>
                  </a:lnTo>
                  <a:cubicBezTo>
                    <a:pt x="3779520" y="243840"/>
                    <a:pt x="3785870" y="232410"/>
                    <a:pt x="3785870" y="219710"/>
                  </a:cubicBezTo>
                  <a:cubicBezTo>
                    <a:pt x="3785870" y="207010"/>
                    <a:pt x="3779520" y="195580"/>
                    <a:pt x="3768090" y="187960"/>
                  </a:cubicBezTo>
                  <a:close/>
                </a:path>
              </a:pathLst>
            </a:custGeom>
            <a:solidFill>
              <a:srgbClr val="46551e"/>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grpSp>
      <p:sp>
        <p:nvSpPr>
          <p:cNvPr id="291" name="TextBox 10"/>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LE SHELL</a:t>
            </a:r>
            <a:endParaRPr b="0" lang="en-US" sz="6200" spc="-1" strike="noStrike">
              <a:solidFill>
                <a:srgbClr val="000000"/>
              </a:solidFill>
              <a:latin typeface="FiraCode Nerd Font Propo"/>
            </a:endParaRPr>
          </a:p>
        </p:txBody>
      </p:sp>
      <p:sp>
        <p:nvSpPr>
          <p:cNvPr id="292" name="TextBox 11"/>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293" name="TextBox 12"/>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OUTILS</a:t>
            </a:r>
            <a:endParaRPr b="0" lang="en-US" sz="1000" spc="-1" strike="noStrike">
              <a:solidFill>
                <a:srgbClr val="000000"/>
              </a:solidFill>
              <a:latin typeface="FiraCode Nerd Font Propo"/>
            </a:endParaRPr>
          </a:p>
        </p:txBody>
      </p:sp>
      <p:sp>
        <p:nvSpPr>
          <p:cNvPr id="294" name="TextBox 13"/>
          <p:cNvSpPr/>
          <p:nvPr/>
        </p:nvSpPr>
        <p:spPr>
          <a:xfrm>
            <a:off x="419400" y="4290840"/>
            <a:ext cx="4147920" cy="731160"/>
          </a:xfrm>
          <a:prstGeom prst="rect">
            <a:avLst/>
          </a:prstGeom>
          <a:noFill/>
          <a:ln w="0">
            <a:noFill/>
          </a:ln>
        </p:spPr>
        <p:style>
          <a:lnRef idx="0"/>
          <a:fillRef idx="0"/>
          <a:effectRef idx="0"/>
          <a:fontRef idx="minor"/>
        </p:style>
        <p:txBody>
          <a:bodyPr lIns="0" rIns="0" tIns="0" bIns="0" anchor="t">
            <a:spAutoFit/>
          </a:bodyPr>
          <a:p>
            <a:pPr algn="just">
              <a:lnSpc>
                <a:spcPts val="2880"/>
              </a:lnSpc>
            </a:pPr>
            <a:r>
              <a:rPr b="0" lang="en-US" sz="1800" spc="12" strike="noStrike">
                <a:solidFill>
                  <a:srgbClr val="46551e"/>
                </a:solidFill>
                <a:latin typeface="Montserrat Light Bold Italics"/>
                <a:ea typeface="DejaVu Sans"/>
              </a:rPr>
              <a:t>L'invité de commandes (prompt)</a:t>
            </a:r>
            <a:endParaRPr b="0" lang="en-US" sz="1800" spc="-1" strike="noStrike">
              <a:solidFill>
                <a:srgbClr val="000000"/>
              </a:solidFill>
              <a:latin typeface="FiraCode Nerd Font Propo"/>
            </a:endParaRPr>
          </a:p>
        </p:txBody>
      </p:sp>
      <p:grpSp>
        <p:nvGrpSpPr>
          <p:cNvPr id="295" name="Group 14"/>
          <p:cNvGrpSpPr/>
          <p:nvPr/>
        </p:nvGrpSpPr>
        <p:grpSpPr>
          <a:xfrm>
            <a:off x="8033400" y="6484320"/>
            <a:ext cx="4439160" cy="974520"/>
            <a:chOff x="8033400" y="6484320"/>
            <a:chExt cx="4439160" cy="974520"/>
          </a:xfrm>
        </p:grpSpPr>
        <p:sp>
          <p:nvSpPr>
            <p:cNvPr id="296" name="Freeform 15"/>
            <p:cNvSpPr/>
            <p:nvPr/>
          </p:nvSpPr>
          <p:spPr>
            <a:xfrm>
              <a:off x="8033400" y="6484320"/>
              <a:ext cx="4439160" cy="974520"/>
            </a:xfrm>
            <a:custGeom>
              <a:avLst/>
              <a:gdLst>
                <a:gd name="textAreaLeft" fmla="*/ 0 w 4439160"/>
                <a:gd name="textAreaRight" fmla="*/ 4442400 w 4439160"/>
                <a:gd name="textAreaTop" fmla="*/ 0 h 974520"/>
                <a:gd name="textAreaBottom" fmla="*/ 977760 h 974520"/>
              </a:gdLst>
              <a:ahLst/>
              <a:rect l="textAreaLeft" t="textAreaTop" r="textAreaRight" b="textAreaBottom"/>
              <a:pathLst>
                <a:path w="1569352" h="345388">
                  <a:moveTo>
                    <a:pt x="1444891" y="59690"/>
                  </a:moveTo>
                  <a:cubicBezTo>
                    <a:pt x="1480451" y="59690"/>
                    <a:pt x="1509661" y="88900"/>
                    <a:pt x="1509661" y="124460"/>
                  </a:cubicBezTo>
                  <a:lnTo>
                    <a:pt x="1509661" y="220928"/>
                  </a:lnTo>
                  <a:cubicBezTo>
                    <a:pt x="1509661" y="256488"/>
                    <a:pt x="1480451" y="285698"/>
                    <a:pt x="1444891" y="285698"/>
                  </a:cubicBezTo>
                  <a:lnTo>
                    <a:pt x="124460" y="285698"/>
                  </a:lnTo>
                  <a:cubicBezTo>
                    <a:pt x="88900" y="285698"/>
                    <a:pt x="59690" y="256488"/>
                    <a:pt x="59690" y="220928"/>
                  </a:cubicBezTo>
                  <a:lnTo>
                    <a:pt x="59690" y="124460"/>
                  </a:lnTo>
                  <a:cubicBezTo>
                    <a:pt x="59690" y="88900"/>
                    <a:pt x="88900" y="59690"/>
                    <a:pt x="124460" y="59690"/>
                  </a:cubicBezTo>
                  <a:lnTo>
                    <a:pt x="1444891" y="59690"/>
                  </a:lnTo>
                  <a:moveTo>
                    <a:pt x="1444891" y="0"/>
                  </a:moveTo>
                  <a:lnTo>
                    <a:pt x="124460" y="0"/>
                  </a:lnTo>
                  <a:cubicBezTo>
                    <a:pt x="55880" y="0"/>
                    <a:pt x="0" y="55880"/>
                    <a:pt x="0" y="124460"/>
                  </a:cubicBezTo>
                  <a:lnTo>
                    <a:pt x="0" y="220928"/>
                  </a:lnTo>
                  <a:cubicBezTo>
                    <a:pt x="0" y="289508"/>
                    <a:pt x="55880" y="345388"/>
                    <a:pt x="124460" y="345388"/>
                  </a:cubicBezTo>
                  <a:lnTo>
                    <a:pt x="1444892" y="345388"/>
                  </a:lnTo>
                  <a:cubicBezTo>
                    <a:pt x="1513472" y="345388"/>
                    <a:pt x="1569352" y="289508"/>
                    <a:pt x="1569352" y="220928"/>
                  </a:cubicBezTo>
                  <a:lnTo>
                    <a:pt x="1569352" y="124460"/>
                  </a:lnTo>
                  <a:cubicBezTo>
                    <a:pt x="1569351" y="55880"/>
                    <a:pt x="1513472" y="0"/>
                    <a:pt x="1444891" y="0"/>
                  </a:cubicBezTo>
                  <a:close/>
                </a:path>
              </a:pathLst>
            </a:custGeom>
            <a:solidFill>
              <a:srgbClr val="7375b6"/>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grpSp>
      <p:grpSp>
        <p:nvGrpSpPr>
          <p:cNvPr id="297" name="Group 16"/>
          <p:cNvGrpSpPr/>
          <p:nvPr/>
        </p:nvGrpSpPr>
        <p:grpSpPr>
          <a:xfrm>
            <a:off x="9404280" y="5194080"/>
            <a:ext cx="851040" cy="1887480"/>
            <a:chOff x="9404280" y="5194080"/>
            <a:chExt cx="851040" cy="1887480"/>
          </a:xfrm>
        </p:grpSpPr>
        <p:sp>
          <p:nvSpPr>
            <p:cNvPr id="298" name="Freeform 17"/>
            <p:cNvSpPr/>
            <p:nvPr/>
          </p:nvSpPr>
          <p:spPr>
            <a:xfrm rot="6574800">
              <a:off x="8866800" y="6028560"/>
              <a:ext cx="1925640" cy="218160"/>
            </a:xfrm>
            <a:custGeom>
              <a:avLst/>
              <a:gdLst>
                <a:gd name="textAreaLeft" fmla="*/ 0 w 1925640"/>
                <a:gd name="textAreaRight" fmla="*/ 1928880 w 1925640"/>
                <a:gd name="textAreaTop" fmla="*/ 0 h 218160"/>
                <a:gd name="textAreaBottom" fmla="*/ 221400 h 218160"/>
              </a:gdLst>
              <a:ahLst/>
              <a:rect l="textAreaLeft" t="textAreaTop" r="textAreaRight" b="textAreaBottom"/>
              <a:pathLst>
                <a:path w="3785870" h="434340">
                  <a:moveTo>
                    <a:pt x="3768090" y="187960"/>
                  </a:moveTo>
                  <a:lnTo>
                    <a:pt x="3506470" y="11430"/>
                  </a:lnTo>
                  <a:cubicBezTo>
                    <a:pt x="3488690" y="0"/>
                    <a:pt x="3465830" y="3810"/>
                    <a:pt x="3453130" y="21590"/>
                  </a:cubicBezTo>
                  <a:cubicBezTo>
                    <a:pt x="3441700" y="39370"/>
                    <a:pt x="3445510" y="62230"/>
                    <a:pt x="3463290" y="74930"/>
                  </a:cubicBezTo>
                  <a:lnTo>
                    <a:pt x="3622040" y="181610"/>
                  </a:lnTo>
                  <a:lnTo>
                    <a:pt x="0" y="181610"/>
                  </a:lnTo>
                  <a:lnTo>
                    <a:pt x="0" y="257810"/>
                  </a:lnTo>
                  <a:lnTo>
                    <a:pt x="3622040" y="257810"/>
                  </a:lnTo>
                  <a:lnTo>
                    <a:pt x="3463290" y="364490"/>
                  </a:lnTo>
                  <a:cubicBezTo>
                    <a:pt x="3445510" y="375920"/>
                    <a:pt x="3441700" y="400050"/>
                    <a:pt x="3453130" y="417830"/>
                  </a:cubicBezTo>
                  <a:cubicBezTo>
                    <a:pt x="3460750" y="429260"/>
                    <a:pt x="3472180" y="434340"/>
                    <a:pt x="3484880" y="434340"/>
                  </a:cubicBezTo>
                  <a:cubicBezTo>
                    <a:pt x="3492500" y="434340"/>
                    <a:pt x="3500120" y="431800"/>
                    <a:pt x="3506470" y="427990"/>
                  </a:cubicBezTo>
                  <a:lnTo>
                    <a:pt x="3769360" y="251460"/>
                  </a:lnTo>
                  <a:cubicBezTo>
                    <a:pt x="3779520" y="243840"/>
                    <a:pt x="3785870" y="232410"/>
                    <a:pt x="3785870" y="219710"/>
                  </a:cubicBezTo>
                  <a:cubicBezTo>
                    <a:pt x="3785870" y="207010"/>
                    <a:pt x="3779520" y="195580"/>
                    <a:pt x="3768090" y="187960"/>
                  </a:cubicBezTo>
                  <a:close/>
                </a:path>
              </a:pathLst>
            </a:custGeom>
            <a:solidFill>
              <a:srgbClr val="7375b6"/>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grpSp>
      <p:sp>
        <p:nvSpPr>
          <p:cNvPr id="299" name="TextBox 18"/>
          <p:cNvSpPr/>
          <p:nvPr/>
        </p:nvSpPr>
        <p:spPr>
          <a:xfrm>
            <a:off x="9402120" y="4425480"/>
            <a:ext cx="4613760" cy="731160"/>
          </a:xfrm>
          <a:prstGeom prst="rect">
            <a:avLst/>
          </a:prstGeom>
          <a:noFill/>
          <a:ln w="0">
            <a:noFill/>
          </a:ln>
        </p:spPr>
        <p:style>
          <a:lnRef idx="0"/>
          <a:fillRef idx="0"/>
          <a:effectRef idx="0"/>
          <a:fontRef idx="minor"/>
        </p:style>
        <p:txBody>
          <a:bodyPr lIns="0" rIns="0" tIns="0" bIns="0" anchor="t">
            <a:spAutoFit/>
          </a:bodyPr>
          <a:p>
            <a:pPr algn="just">
              <a:lnSpc>
                <a:spcPts val="2880"/>
              </a:lnSpc>
            </a:pPr>
            <a:r>
              <a:rPr b="0" lang="en-US" sz="1800" spc="12" strike="noStrike">
                <a:solidFill>
                  <a:srgbClr val="7375b6"/>
                </a:solidFill>
                <a:latin typeface="Montserrat Light Bold Italics"/>
                <a:ea typeface="DejaVu Sans"/>
              </a:rPr>
              <a:t>La commande avec ses arguments entrés par l'utilisateur</a:t>
            </a:r>
            <a:endParaRPr b="0" lang="en-US" sz="1800" spc="-1" strike="noStrike">
              <a:solidFill>
                <a:srgbClr val="000000"/>
              </a:solidFill>
              <a:latin typeface="FiraCode Nerd Font Propo"/>
            </a:endParaRPr>
          </a:p>
        </p:txBody>
      </p:sp>
      <p:grpSp>
        <p:nvGrpSpPr>
          <p:cNvPr id="300" name="Group 19"/>
          <p:cNvGrpSpPr/>
          <p:nvPr/>
        </p:nvGrpSpPr>
        <p:grpSpPr>
          <a:xfrm>
            <a:off x="730440" y="7313040"/>
            <a:ext cx="15090120" cy="1679040"/>
            <a:chOff x="730440" y="7313040"/>
            <a:chExt cx="15090120" cy="1679040"/>
          </a:xfrm>
        </p:grpSpPr>
        <p:sp>
          <p:nvSpPr>
            <p:cNvPr id="301" name="Freeform 20"/>
            <p:cNvSpPr/>
            <p:nvPr/>
          </p:nvSpPr>
          <p:spPr>
            <a:xfrm>
              <a:off x="730440" y="7313040"/>
              <a:ext cx="15090120" cy="1679040"/>
            </a:xfrm>
            <a:custGeom>
              <a:avLst/>
              <a:gdLst>
                <a:gd name="textAreaLeft" fmla="*/ 0 w 15090120"/>
                <a:gd name="textAreaRight" fmla="*/ 15093360 w 15090120"/>
                <a:gd name="textAreaTop" fmla="*/ 0 h 1679040"/>
                <a:gd name="textAreaBottom" fmla="*/ 1682280 h 1679040"/>
              </a:gdLst>
              <a:ahLst/>
              <a:rect l="textAreaLeft" t="textAreaTop" r="textAreaRight" b="textAreaBottom"/>
              <a:pathLst>
                <a:path w="3098901" h="345388">
                  <a:moveTo>
                    <a:pt x="2974441" y="59690"/>
                  </a:moveTo>
                  <a:cubicBezTo>
                    <a:pt x="3010001" y="59690"/>
                    <a:pt x="3039211" y="88900"/>
                    <a:pt x="3039211" y="124460"/>
                  </a:cubicBezTo>
                  <a:lnTo>
                    <a:pt x="3039211" y="220928"/>
                  </a:lnTo>
                  <a:cubicBezTo>
                    <a:pt x="3039211" y="256488"/>
                    <a:pt x="3010001" y="285698"/>
                    <a:pt x="2974441" y="285698"/>
                  </a:cubicBezTo>
                  <a:lnTo>
                    <a:pt x="124460" y="285698"/>
                  </a:lnTo>
                  <a:cubicBezTo>
                    <a:pt x="88900" y="285698"/>
                    <a:pt x="59690" y="256488"/>
                    <a:pt x="59690" y="220928"/>
                  </a:cubicBezTo>
                  <a:lnTo>
                    <a:pt x="59690" y="124460"/>
                  </a:lnTo>
                  <a:cubicBezTo>
                    <a:pt x="59690" y="88900"/>
                    <a:pt x="88900" y="59690"/>
                    <a:pt x="124460" y="59690"/>
                  </a:cubicBezTo>
                  <a:lnTo>
                    <a:pt x="2974441" y="59690"/>
                  </a:lnTo>
                  <a:moveTo>
                    <a:pt x="2974441" y="0"/>
                  </a:moveTo>
                  <a:lnTo>
                    <a:pt x="124460" y="0"/>
                  </a:lnTo>
                  <a:cubicBezTo>
                    <a:pt x="55880" y="0"/>
                    <a:pt x="0" y="55880"/>
                    <a:pt x="0" y="124460"/>
                  </a:cubicBezTo>
                  <a:lnTo>
                    <a:pt x="0" y="220928"/>
                  </a:lnTo>
                  <a:cubicBezTo>
                    <a:pt x="0" y="289508"/>
                    <a:pt x="55880" y="345388"/>
                    <a:pt x="124460" y="345388"/>
                  </a:cubicBezTo>
                  <a:lnTo>
                    <a:pt x="2974441" y="345388"/>
                  </a:lnTo>
                  <a:cubicBezTo>
                    <a:pt x="3043021" y="345388"/>
                    <a:pt x="3098901" y="289508"/>
                    <a:pt x="3098901" y="220928"/>
                  </a:cubicBezTo>
                  <a:lnTo>
                    <a:pt x="3098901" y="124460"/>
                  </a:lnTo>
                  <a:cubicBezTo>
                    <a:pt x="3098901" y="55880"/>
                    <a:pt x="3043021" y="0"/>
                    <a:pt x="2974441" y="0"/>
                  </a:cubicBezTo>
                  <a:close/>
                </a:path>
              </a:pathLst>
            </a:custGeom>
            <a:solidFill>
              <a:srgbClr val="bb1b40"/>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grpSp>
      <p:grpSp>
        <p:nvGrpSpPr>
          <p:cNvPr id="302" name="Group 21"/>
          <p:cNvGrpSpPr/>
          <p:nvPr/>
        </p:nvGrpSpPr>
        <p:grpSpPr>
          <a:xfrm>
            <a:off x="5717520" y="8137800"/>
            <a:ext cx="682920" cy="1321560"/>
            <a:chOff x="5717520" y="8137800"/>
            <a:chExt cx="682920" cy="1321560"/>
          </a:xfrm>
        </p:grpSpPr>
        <p:sp>
          <p:nvSpPr>
            <p:cNvPr id="303" name="Freeform 22"/>
            <p:cNvSpPr/>
            <p:nvPr/>
          </p:nvSpPr>
          <p:spPr>
            <a:xfrm rot="15071400">
              <a:off x="5408280" y="8659440"/>
              <a:ext cx="1301400" cy="277920"/>
            </a:xfrm>
            <a:custGeom>
              <a:avLst/>
              <a:gdLst>
                <a:gd name="textAreaLeft" fmla="*/ 0 w 1301400"/>
                <a:gd name="textAreaRight" fmla="*/ 1304640 w 1301400"/>
                <a:gd name="textAreaTop" fmla="*/ 0 h 277920"/>
                <a:gd name="textAreaBottom" fmla="*/ 281160 h 277920"/>
              </a:gdLst>
              <a:ahLst/>
              <a:rect l="textAreaLeft" t="textAreaTop" r="textAreaRight" b="textAreaBottom"/>
              <a:pathLst>
                <a:path w="2014780" h="434340">
                  <a:moveTo>
                    <a:pt x="1997000" y="187960"/>
                  </a:moveTo>
                  <a:lnTo>
                    <a:pt x="1735380" y="11430"/>
                  </a:lnTo>
                  <a:cubicBezTo>
                    <a:pt x="1717600" y="0"/>
                    <a:pt x="1694740" y="3810"/>
                    <a:pt x="1682040" y="21590"/>
                  </a:cubicBezTo>
                  <a:cubicBezTo>
                    <a:pt x="1670610" y="39370"/>
                    <a:pt x="1674420" y="62230"/>
                    <a:pt x="1692200" y="74930"/>
                  </a:cubicBezTo>
                  <a:lnTo>
                    <a:pt x="1850950" y="181610"/>
                  </a:lnTo>
                  <a:lnTo>
                    <a:pt x="0" y="181610"/>
                  </a:lnTo>
                  <a:lnTo>
                    <a:pt x="0" y="257810"/>
                  </a:lnTo>
                  <a:lnTo>
                    <a:pt x="1850950" y="257810"/>
                  </a:lnTo>
                  <a:lnTo>
                    <a:pt x="1692200" y="364490"/>
                  </a:lnTo>
                  <a:cubicBezTo>
                    <a:pt x="1674420" y="375920"/>
                    <a:pt x="1670610" y="400050"/>
                    <a:pt x="1682040" y="417830"/>
                  </a:cubicBezTo>
                  <a:cubicBezTo>
                    <a:pt x="1689660" y="429260"/>
                    <a:pt x="1701090" y="434340"/>
                    <a:pt x="1713790" y="434340"/>
                  </a:cubicBezTo>
                  <a:cubicBezTo>
                    <a:pt x="1721410" y="434340"/>
                    <a:pt x="1729030" y="431800"/>
                    <a:pt x="1735380" y="427990"/>
                  </a:cubicBezTo>
                  <a:lnTo>
                    <a:pt x="1998270" y="251460"/>
                  </a:lnTo>
                  <a:cubicBezTo>
                    <a:pt x="2008430" y="243840"/>
                    <a:pt x="2014780" y="232410"/>
                    <a:pt x="2014780" y="219710"/>
                  </a:cubicBezTo>
                  <a:cubicBezTo>
                    <a:pt x="2014780" y="207010"/>
                    <a:pt x="2008430" y="195580"/>
                    <a:pt x="1997000" y="187960"/>
                  </a:cubicBezTo>
                  <a:close/>
                </a:path>
              </a:pathLst>
            </a:custGeom>
            <a:solidFill>
              <a:srgbClr val="bb1b40"/>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grpSp>
      <p:sp>
        <p:nvSpPr>
          <p:cNvPr id="304" name="TextBox 23"/>
          <p:cNvSpPr/>
          <p:nvPr/>
        </p:nvSpPr>
        <p:spPr>
          <a:xfrm>
            <a:off x="6405480" y="9252720"/>
            <a:ext cx="6066720" cy="365400"/>
          </a:xfrm>
          <a:prstGeom prst="rect">
            <a:avLst/>
          </a:prstGeom>
          <a:noFill/>
          <a:ln w="0">
            <a:noFill/>
          </a:ln>
        </p:spPr>
        <p:style>
          <a:lnRef idx="0"/>
          <a:fillRef idx="0"/>
          <a:effectRef idx="0"/>
          <a:fontRef idx="minor"/>
        </p:style>
        <p:txBody>
          <a:bodyPr lIns="0" rIns="0" tIns="0" bIns="0" anchor="t">
            <a:spAutoFit/>
          </a:bodyPr>
          <a:p>
            <a:pPr algn="just">
              <a:lnSpc>
                <a:spcPts val="2880"/>
              </a:lnSpc>
            </a:pPr>
            <a:r>
              <a:rPr b="0" lang="en-US" sz="1800" spc="12" strike="noStrike">
                <a:solidFill>
                  <a:srgbClr val="990000"/>
                </a:solidFill>
                <a:latin typeface="Montserrat Light Bold Italics"/>
                <a:ea typeface="DejaVu Sans"/>
              </a:rPr>
              <a:t>Les informations renvoyées par la commande</a:t>
            </a:r>
            <a:endParaRPr b="0" lang="en-US" sz="18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04" name="TextBox 2"/>
          <p:cNvSpPr/>
          <p:nvPr/>
        </p:nvSpPr>
        <p:spPr>
          <a:xfrm>
            <a:off x="1143000" y="1730880"/>
            <a:ext cx="16001280" cy="6693480"/>
          </a:xfrm>
          <a:prstGeom prst="rect">
            <a:avLst/>
          </a:prstGeom>
          <a:noFill/>
          <a:ln w="0">
            <a:noFill/>
          </a:ln>
        </p:spPr>
        <p:style>
          <a:lnRef idx="0"/>
          <a:fillRef idx="0"/>
          <a:effectRef idx="0"/>
          <a:fontRef idx="minor"/>
        </p:style>
        <p:txBody>
          <a:bodyPr lIns="0" rIns="0" tIns="0" bIns="0" anchor="t">
            <a:spAutoFit/>
          </a:bodyPr>
          <a:p>
            <a:pPr algn="ctr">
              <a:lnSpc>
                <a:spcPts val="17569"/>
              </a:lnSpc>
            </a:pPr>
            <a:r>
              <a:rPr b="0" lang="en-US" sz="12550" spc="-1" strike="noStrike">
                <a:solidFill>
                  <a:srgbClr val="38b6ff"/>
                </a:solidFill>
                <a:latin typeface="Gagalin"/>
                <a:ea typeface="DejaVu Sans"/>
              </a:rPr>
              <a:t>Le système d'exploitation</a:t>
            </a:r>
            <a:endParaRPr b="0" lang="en-US" sz="12550" spc="-1" strike="noStrike">
              <a:solidFill>
                <a:srgbClr val="ffffff"/>
              </a:solidFill>
              <a:latin typeface="FiraCode Nerd Font Propo"/>
            </a:endParaRPr>
          </a:p>
          <a:p>
            <a:pPr algn="ctr">
              <a:lnSpc>
                <a:spcPts val="17569"/>
              </a:lnSpc>
            </a:pPr>
            <a:r>
              <a:rPr b="0" lang="en-US" sz="12550" spc="-1" strike="noStrike">
                <a:solidFill>
                  <a:srgbClr val="38b6ff"/>
                </a:solidFill>
                <a:latin typeface="Gagalin"/>
                <a:ea typeface="DejaVu Sans"/>
              </a:rPr>
              <a:t>Linux</a:t>
            </a:r>
            <a:endParaRPr b="0" lang="en-US" sz="12550" spc="-1" strike="noStrike">
              <a:solidFill>
                <a:srgbClr val="ffffff"/>
              </a:solidFill>
              <a:latin typeface="FiraCode Nerd Font Propo"/>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7bd4f6"/>
        </a:solidFill>
      </p:bgPr>
    </p:bg>
    <p:spTree>
      <p:nvGrpSpPr>
        <p:cNvPr id="1" name=""/>
        <p:cNvGrpSpPr/>
        <p:nvPr/>
      </p:nvGrpSpPr>
      <p:grpSpPr>
        <a:xfrm>
          <a:off x="0" y="0"/>
          <a:ext cx="0" cy="0"/>
          <a:chOff x="0" y="0"/>
          <a:chExt cx="0" cy="0"/>
        </a:xfrm>
      </p:grpSpPr>
      <p:sp>
        <p:nvSpPr>
          <p:cNvPr id="305"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06" name="TextBox 3"/>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LE SHELL</a:t>
            </a:r>
            <a:endParaRPr b="0" lang="en-US" sz="6200" spc="-1" strike="noStrike">
              <a:solidFill>
                <a:srgbClr val="000000"/>
              </a:solidFill>
              <a:latin typeface="FiraCode Nerd Font Propo"/>
            </a:endParaRPr>
          </a:p>
        </p:txBody>
      </p:sp>
      <p:sp>
        <p:nvSpPr>
          <p:cNvPr id="307" name="TextBox 4"/>
          <p:cNvSpPr/>
          <p:nvPr/>
        </p:nvSpPr>
        <p:spPr>
          <a:xfrm>
            <a:off x="1786320" y="2775240"/>
            <a:ext cx="14746680" cy="1279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Linux étant un système fortement orienté fichiers, il est possible d'utiliser un fichier pour enregistrer la liste des commandes à lancer. Un tel fichier, contenant la liste des commandes qui seront exécutées dans le shell, est appelé un </a:t>
            </a:r>
            <a:r>
              <a:rPr b="0" lang="en-US" sz="2100" spc="18" strike="noStrike">
                <a:solidFill>
                  <a:srgbClr val="000000"/>
                </a:solidFill>
                <a:latin typeface="Montserrat Light Bold Italics"/>
                <a:ea typeface="DejaVu Sans"/>
              </a:rPr>
              <a:t>script</a:t>
            </a:r>
            <a:r>
              <a:rPr b="0" lang="en-US" sz="2100" spc="18" strike="noStrike">
                <a:solidFill>
                  <a:srgbClr val="000000"/>
                </a:solidFill>
                <a:latin typeface="Montserrat Light"/>
                <a:ea typeface="DejaVu Sans"/>
              </a:rPr>
              <a:t>.</a:t>
            </a:r>
            <a:endParaRPr b="0" lang="en-US" sz="2100" spc="-1" strike="noStrike">
              <a:solidFill>
                <a:srgbClr val="000000"/>
              </a:solidFill>
              <a:latin typeface="FiraCode Nerd Font Propo"/>
            </a:endParaRPr>
          </a:p>
        </p:txBody>
      </p:sp>
      <p:sp>
        <p:nvSpPr>
          <p:cNvPr id="308" name="TextBox 6"/>
          <p:cNvSpPr/>
          <p:nvPr/>
        </p:nvSpPr>
        <p:spPr>
          <a:xfrm>
            <a:off x="5845680" y="4749480"/>
            <a:ext cx="11410200" cy="21326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Les bonnes pratiques recommandent d'ajouter un "shebang" au début de chaque script pour forcer l'utilisation du bon interpréteur de commandes (bash dans ce cours) plutôt que celui par défaut défini dans le système.</a:t>
            </a:r>
            <a:endParaRPr b="0" lang="en-US" sz="21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Italics"/>
                <a:ea typeface="DejaVu Sans"/>
              </a:rPr>
              <a:t>On ajoutera donc la ligne : </a:t>
            </a:r>
            <a:r>
              <a:rPr b="0" lang="en-US" sz="2100" spc="18" strike="noStrike">
                <a:solidFill>
                  <a:srgbClr val="000000"/>
                </a:solidFill>
                <a:latin typeface="Montserrat Light"/>
                <a:ea typeface="DejaVu Sans"/>
              </a:rPr>
              <a:t>#!/bin/bash</a:t>
            </a:r>
            <a:endParaRPr b="0" lang="en-US" sz="2100" spc="-1" strike="noStrike">
              <a:solidFill>
                <a:srgbClr val="000000"/>
              </a:solidFill>
              <a:latin typeface="FiraCode Nerd Font Propo"/>
            </a:endParaRPr>
          </a:p>
        </p:txBody>
      </p:sp>
      <p:sp>
        <p:nvSpPr>
          <p:cNvPr id="309" name="TextBox 8"/>
          <p:cNvSpPr/>
          <p:nvPr/>
        </p:nvSpPr>
        <p:spPr>
          <a:xfrm>
            <a:off x="1227600" y="7226280"/>
            <a:ext cx="11410200" cy="17060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Les postes de travail récents possèdent généralement un véritable écran plutôt qu'un terminal : l'exécution du shell est effectuée à travers des interfaces virtuelles (appelées TTY) ou grâce à une application appelée émulateur de terminal. </a:t>
            </a:r>
            <a:endParaRPr b="0" lang="en-US" sz="2100" spc="-1" strike="noStrike">
              <a:solidFill>
                <a:srgbClr val="000000"/>
              </a:solidFill>
              <a:latin typeface="FiraCode Nerd Font Propo"/>
            </a:endParaRPr>
          </a:p>
        </p:txBody>
      </p:sp>
      <p:sp>
        <p:nvSpPr>
          <p:cNvPr id="310" name="TextBox 11"/>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311" name="TextBox 12"/>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OUTILS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eeeee"/>
        </a:solidFill>
      </p:bgPr>
    </p:bg>
    <p:spTree>
      <p:nvGrpSpPr>
        <p:cNvPr id="1" name=""/>
        <p:cNvGrpSpPr/>
        <p:nvPr/>
      </p:nvGrpSpPr>
      <p:grpSpPr>
        <a:xfrm>
          <a:off x="0" y="0"/>
          <a:ext cx="0" cy="0"/>
          <a:chOff x="0" y="0"/>
          <a:chExt cx="0" cy="0"/>
        </a:xfrm>
      </p:grpSpPr>
      <p:sp>
        <p:nvSpPr>
          <p:cNvPr id="312"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13" name="TextBox 3"/>
          <p:cNvSpPr/>
          <p:nvPr/>
        </p:nvSpPr>
        <p:spPr>
          <a:xfrm>
            <a:off x="1028880" y="689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LES ARGUMENTS DES COMMANDES</a:t>
            </a:r>
            <a:endParaRPr b="0" lang="en-US" sz="6200" spc="-1" strike="noStrike">
              <a:solidFill>
                <a:srgbClr val="000000"/>
              </a:solidFill>
              <a:latin typeface="FiraCode Nerd Font Propo"/>
            </a:endParaRPr>
          </a:p>
        </p:txBody>
      </p:sp>
      <p:sp>
        <p:nvSpPr>
          <p:cNvPr id="314" name="TextBox 4"/>
          <p:cNvSpPr/>
          <p:nvPr/>
        </p:nvSpPr>
        <p:spPr>
          <a:xfrm>
            <a:off x="1028880" y="1865520"/>
            <a:ext cx="12692520" cy="25592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Les commandes à exécuter nécessitent souvent des arguments à utiliser comme paramètres lors de leur exécution (nom de l'utilisateur, chemin vers le fichier, adresse IP, ...).</a:t>
            </a:r>
            <a:endParaRPr b="0" lang="en-US" sz="21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a:ea typeface="DejaVu Sans"/>
              </a:rPr>
              <a:t>Les arguments sont fournis à la suite du nom de la commande, et séparés par un espace.</a:t>
            </a:r>
            <a:endParaRPr b="0" lang="en-US" sz="21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Italics"/>
                <a:ea typeface="DejaVu Sans"/>
              </a:rPr>
              <a:t>Par exemple : </a:t>
            </a:r>
            <a:r>
              <a:rPr b="0" lang="en-US" sz="2100" spc="18" strike="noStrike">
                <a:solidFill>
                  <a:srgbClr val="aeb6b8"/>
                </a:solidFill>
                <a:latin typeface="Montserrat Light Italics"/>
                <a:ea typeface="DejaVu Sans"/>
              </a:rPr>
              <a:t>$</a:t>
            </a:r>
            <a:r>
              <a:rPr b="0" lang="en-US" sz="2100" spc="18" strike="noStrike">
                <a:solidFill>
                  <a:srgbClr val="46551e"/>
                </a:solidFill>
                <a:latin typeface="Montserrat Light Italics"/>
                <a:ea typeface="DejaVu Sans"/>
              </a:rPr>
              <a:t> nomDeMaCommande argument1 argument2 argument3</a:t>
            </a:r>
            <a:endParaRPr b="0" lang="en-US" sz="2100" spc="-1" strike="noStrike">
              <a:solidFill>
                <a:srgbClr val="000000"/>
              </a:solidFill>
              <a:latin typeface="FiraCode Nerd Font Propo"/>
            </a:endParaRPr>
          </a:p>
        </p:txBody>
      </p:sp>
      <p:sp>
        <p:nvSpPr>
          <p:cNvPr id="315" name="TextBox 6"/>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316" name="TextBox 7"/>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OUTILS</a:t>
            </a:r>
            <a:endParaRPr b="0" lang="en-US" sz="1000" spc="-1" strike="noStrike">
              <a:solidFill>
                <a:srgbClr val="000000"/>
              </a:solidFill>
              <a:latin typeface="FiraCode Nerd Font Propo"/>
            </a:endParaRPr>
          </a:p>
        </p:txBody>
      </p:sp>
      <p:sp>
        <p:nvSpPr>
          <p:cNvPr id="317" name="TextBox 8"/>
          <p:cNvSpPr/>
          <p:nvPr/>
        </p:nvSpPr>
        <p:spPr>
          <a:xfrm>
            <a:off x="1371600" y="4832280"/>
            <a:ext cx="15884280" cy="25592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Pour simplifier l'utilisation des nombreuses commandes, le shell bash fournit une grammaire stricte et commune pour la documentation des arguments des commandes décrivant :</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a:ea typeface="DejaVu Sans"/>
              </a:rPr>
              <a:t>Un argument obligatoire :</a:t>
            </a:r>
            <a:r>
              <a:rPr b="0" lang="en-US" sz="2100" spc="18" strike="noStrike">
                <a:solidFill>
                  <a:srgbClr val="46551e"/>
                </a:solidFill>
                <a:latin typeface="Montserrat Light"/>
                <a:ea typeface="DejaVu Sans"/>
              </a:rPr>
              <a:t> </a:t>
            </a:r>
            <a:r>
              <a:rPr b="0" lang="en-US" sz="2100" spc="18" strike="noStrike">
                <a:solidFill>
                  <a:srgbClr val="aeb6b8"/>
                </a:solidFill>
                <a:latin typeface="Montserrat Light Italics"/>
                <a:ea typeface="DejaVu Sans"/>
              </a:rPr>
              <a:t>$</a:t>
            </a:r>
            <a:r>
              <a:rPr b="0" lang="en-US" sz="2100" spc="18" strike="noStrike">
                <a:solidFill>
                  <a:srgbClr val="46551e"/>
                </a:solidFill>
                <a:latin typeface="Montserrat Light Italics"/>
                <a:ea typeface="DejaVu Sans"/>
              </a:rPr>
              <a:t> nomDeMaCommande argumentObligatoire</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a:ea typeface="DejaVu Sans"/>
              </a:rPr>
              <a:t>Un argument optionnel :</a:t>
            </a:r>
            <a:r>
              <a:rPr b="0" lang="en-US" sz="2100" spc="18" strike="noStrike">
                <a:solidFill>
                  <a:srgbClr val="000000"/>
                </a:solidFill>
                <a:latin typeface="Montserrat Light Italics"/>
                <a:ea typeface="DejaVu Sans"/>
              </a:rPr>
              <a:t> </a:t>
            </a:r>
            <a:r>
              <a:rPr b="0" lang="en-US" sz="2100" spc="18" strike="noStrike">
                <a:solidFill>
                  <a:srgbClr val="aeb6b8"/>
                </a:solidFill>
                <a:latin typeface="Montserrat Light Italics"/>
                <a:ea typeface="DejaVu Sans"/>
              </a:rPr>
              <a:t>$</a:t>
            </a:r>
            <a:r>
              <a:rPr b="0" lang="en-US" sz="2100" spc="18" strike="noStrike">
                <a:solidFill>
                  <a:srgbClr val="46551e"/>
                </a:solidFill>
                <a:latin typeface="Montserrat Light Italics"/>
                <a:ea typeface="DejaVu Sans"/>
              </a:rPr>
              <a:t> nomDeMaCommande [argumentOptionnel]</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a:ea typeface="DejaVu Sans"/>
              </a:rPr>
              <a:t>Un choix entre 2 arguments incompatibles :</a:t>
            </a:r>
            <a:r>
              <a:rPr b="0" lang="en-US" sz="2100" spc="18" strike="noStrike">
                <a:solidFill>
                  <a:srgbClr val="000000"/>
                </a:solidFill>
                <a:latin typeface="Montserrat Light Italics"/>
                <a:ea typeface="DejaVu Sans"/>
              </a:rPr>
              <a:t> </a:t>
            </a:r>
            <a:r>
              <a:rPr b="0" lang="en-US" sz="2100" spc="18" strike="noStrike">
                <a:solidFill>
                  <a:srgbClr val="aeb6b8"/>
                </a:solidFill>
                <a:latin typeface="Montserrat Light Italics"/>
                <a:ea typeface="DejaVu Sans"/>
              </a:rPr>
              <a:t>$</a:t>
            </a:r>
            <a:r>
              <a:rPr b="0" lang="en-US" sz="2100" spc="18" strike="noStrike">
                <a:solidFill>
                  <a:srgbClr val="46551e"/>
                </a:solidFill>
                <a:latin typeface="Montserrat Light Italics"/>
                <a:ea typeface="DejaVu Sans"/>
              </a:rPr>
              <a:t> nomDeMaCommande argumentA | argumentB</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a:ea typeface="DejaVu Sans"/>
              </a:rPr>
              <a:t>Un argument pouvant être répété plusieurs fois :</a:t>
            </a:r>
            <a:r>
              <a:rPr b="0" lang="en-US" sz="2100" spc="18" strike="noStrike">
                <a:solidFill>
                  <a:srgbClr val="000000"/>
                </a:solidFill>
                <a:latin typeface="Montserrat Light Italics"/>
                <a:ea typeface="DejaVu Sans"/>
              </a:rPr>
              <a:t> </a:t>
            </a:r>
            <a:r>
              <a:rPr b="0" lang="en-US" sz="2100" spc="18" strike="noStrike">
                <a:solidFill>
                  <a:srgbClr val="aeb6b8"/>
                </a:solidFill>
                <a:latin typeface="Montserrat Light Italics"/>
                <a:ea typeface="DejaVu Sans"/>
              </a:rPr>
              <a:t>$</a:t>
            </a:r>
            <a:r>
              <a:rPr b="0" lang="en-US" sz="2100" spc="18" strike="noStrike">
                <a:solidFill>
                  <a:srgbClr val="46551e"/>
                </a:solidFill>
                <a:latin typeface="Montserrat Light Italics"/>
                <a:ea typeface="DejaVu Sans"/>
              </a:rPr>
              <a:t> nomDeMaCommande argumentMultiple...</a:t>
            </a:r>
            <a:endParaRPr b="0" lang="en-US" sz="2100" spc="-1" strike="noStrike">
              <a:solidFill>
                <a:srgbClr val="000000"/>
              </a:solidFill>
              <a:latin typeface="FiraCode Nerd Font Propo"/>
            </a:endParaRPr>
          </a:p>
        </p:txBody>
      </p:sp>
      <p:sp>
        <p:nvSpPr>
          <p:cNvPr id="318" name="TextBox 9"/>
          <p:cNvSpPr/>
          <p:nvPr/>
        </p:nvSpPr>
        <p:spPr>
          <a:xfrm>
            <a:off x="1227600" y="7814160"/>
            <a:ext cx="13291200" cy="17060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En shell bash, le caractère </a:t>
            </a:r>
            <a:r>
              <a:rPr b="0" lang="en-US" sz="2100" spc="18" strike="noStrike">
                <a:solidFill>
                  <a:srgbClr val="000000"/>
                </a:solidFill>
                <a:latin typeface="Montserrat Light"/>
                <a:ea typeface="DejaVu Sans"/>
              </a:rPr>
              <a:t>#</a:t>
            </a:r>
            <a:r>
              <a:rPr b="0" lang="en-US" sz="2100" spc="18" strike="noStrike">
                <a:solidFill>
                  <a:srgbClr val="000000"/>
                </a:solidFill>
                <a:latin typeface="Montserrat Light Italics"/>
                <a:ea typeface="DejaVu Sans"/>
              </a:rPr>
              <a:t> indique d'ignorer le reste de la ligne.</a:t>
            </a:r>
            <a:endParaRPr b="0" lang="en-US" sz="21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Italics"/>
                <a:ea typeface="DejaVu Sans"/>
              </a:rPr>
              <a:t>Ce caractère est utile pour ajouter des commentaires dans un script, par exemple :</a:t>
            </a:r>
            <a:endParaRPr b="0" lang="en-US" sz="2100" spc="-1" strike="noStrike">
              <a:solidFill>
                <a:srgbClr val="000000"/>
              </a:solidFill>
              <a:latin typeface="FiraCode Nerd Font Propo"/>
            </a:endParaRPr>
          </a:p>
          <a:p>
            <a:pPr algn="just">
              <a:lnSpc>
                <a:spcPts val="3359"/>
              </a:lnSpc>
            </a:pPr>
            <a:r>
              <a:rPr b="0" lang="en-US" sz="2100" spc="18" strike="noStrike">
                <a:solidFill>
                  <a:srgbClr val="46551e"/>
                </a:solidFill>
                <a:latin typeface="Montserrat Light Italics"/>
                <a:ea typeface="DejaVu Sans"/>
              </a:rPr>
              <a:t>maCommande monArgument </a:t>
            </a:r>
            <a:r>
              <a:rPr b="0" lang="en-US" sz="2100" spc="18" strike="noStrike">
                <a:solidFill>
                  <a:srgbClr val="66757f"/>
                </a:solidFill>
                <a:latin typeface="Montserrat Light Italics"/>
                <a:ea typeface="DejaVu Sans"/>
              </a:rPr>
              <a:t> # Ceci est un commentaire</a:t>
            </a:r>
            <a:endParaRPr b="0" lang="en-US" sz="21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d4"/>
        </a:solidFill>
      </p:bgPr>
    </p:bg>
    <p:spTree>
      <p:nvGrpSpPr>
        <p:cNvPr id="1" name=""/>
        <p:cNvGrpSpPr/>
        <p:nvPr/>
      </p:nvGrpSpPr>
      <p:grpSpPr>
        <a:xfrm>
          <a:off x="0" y="0"/>
          <a:ext cx="0" cy="0"/>
          <a:chOff x="0" y="0"/>
          <a:chExt cx="0" cy="0"/>
        </a:xfrm>
      </p:grpSpPr>
      <p:sp>
        <p:nvSpPr>
          <p:cNvPr id="319"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20" name="TextBox 3"/>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LE PROMPT DU SHELL</a:t>
            </a:r>
            <a:endParaRPr b="0" lang="en-US" sz="6200" spc="-1" strike="noStrike">
              <a:solidFill>
                <a:srgbClr val="000000"/>
              </a:solidFill>
              <a:latin typeface="FiraCode Nerd Font Propo"/>
            </a:endParaRPr>
          </a:p>
        </p:txBody>
      </p:sp>
      <p:sp>
        <p:nvSpPr>
          <p:cNvPr id="321" name="TextBox 4"/>
          <p:cNvSpPr/>
          <p:nvPr/>
        </p:nvSpPr>
        <p:spPr>
          <a:xfrm>
            <a:off x="1227600" y="2673360"/>
            <a:ext cx="13291200" cy="29858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Par convention, la documentation d'une commande à exécuter dans le shell est précédée du caractère </a:t>
            </a:r>
            <a:r>
              <a:rPr b="0" lang="en-US" sz="2100" spc="18" strike="noStrike">
                <a:solidFill>
                  <a:srgbClr val="46551e"/>
                </a:solidFill>
                <a:latin typeface="Montserrat Light"/>
                <a:ea typeface="DejaVu Sans"/>
              </a:rPr>
              <a:t>$</a:t>
            </a:r>
            <a:r>
              <a:rPr b="0" lang="en-US" sz="2100" spc="18" strike="noStrike">
                <a:solidFill>
                  <a:srgbClr val="000000"/>
                </a:solidFill>
                <a:latin typeface="Montserrat Light Italics"/>
                <a:ea typeface="DejaVu Sans"/>
              </a:rPr>
              <a:t> afin de la mettre en évidence. Ce caractère représente le </a:t>
            </a:r>
            <a:r>
              <a:rPr b="0" lang="en-US" sz="2100" spc="18" strike="noStrike">
                <a:solidFill>
                  <a:srgbClr val="000000"/>
                </a:solidFill>
                <a:latin typeface="Montserrat Light"/>
                <a:ea typeface="DejaVu Sans"/>
              </a:rPr>
              <a:t>prompt</a:t>
            </a:r>
            <a:r>
              <a:rPr b="0" lang="en-US" sz="2100" spc="18" strike="noStrike">
                <a:solidFill>
                  <a:srgbClr val="000000"/>
                </a:solidFill>
                <a:latin typeface="Montserrat Light Italics"/>
                <a:ea typeface="DejaVu Sans"/>
              </a:rPr>
              <a:t> par défaut, c'est-à-dire l'endroit où l'utilisateur entre sa commande.</a:t>
            </a:r>
            <a:endParaRPr b="0" lang="en-US" sz="21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Italics"/>
                <a:ea typeface="DejaVu Sans"/>
              </a:rPr>
              <a:t>Par exemple, si un document indique d'entrer la commande </a:t>
            </a:r>
            <a:r>
              <a:rPr b="0" lang="en-US" sz="2100" spc="18" strike="noStrike">
                <a:solidFill>
                  <a:srgbClr val="aeb6b8"/>
                </a:solidFill>
                <a:latin typeface="Montserrat Light"/>
                <a:ea typeface="DejaVu Sans"/>
              </a:rPr>
              <a:t>$</a:t>
            </a:r>
            <a:r>
              <a:rPr b="0" lang="en-US" sz="2100" spc="18" strike="noStrike">
                <a:solidFill>
                  <a:srgbClr val="46551e"/>
                </a:solidFill>
                <a:latin typeface="Montserrat Light"/>
                <a:ea typeface="DejaVu Sans"/>
              </a:rPr>
              <a:t> maCommande argument1</a:t>
            </a:r>
            <a:r>
              <a:rPr b="0" lang="en-US" sz="2100" spc="18" strike="noStrike">
                <a:solidFill>
                  <a:srgbClr val="000000"/>
                </a:solidFill>
                <a:latin typeface="Montserrat Light Italics"/>
                <a:ea typeface="DejaVu Sans"/>
              </a:rPr>
              <a:t>, on tapera sur le clavier seulement la partie </a:t>
            </a:r>
            <a:r>
              <a:rPr b="0" lang="en-US" sz="2100" spc="18" strike="noStrike">
                <a:solidFill>
                  <a:srgbClr val="46551e"/>
                </a:solidFill>
                <a:latin typeface="Montserrat Light"/>
                <a:ea typeface="DejaVu Sans"/>
              </a:rPr>
              <a:t>maCommande argument1</a:t>
            </a:r>
            <a:r>
              <a:rPr b="0" lang="en-US" sz="2100" spc="18" strike="noStrike">
                <a:solidFill>
                  <a:srgbClr val="000000"/>
                </a:solidFill>
                <a:latin typeface="Montserrat Light Italics"/>
                <a:ea typeface="DejaVu Sans"/>
              </a:rPr>
              <a:t> (sans le signe $).</a:t>
            </a:r>
            <a:endParaRPr b="0" lang="en-US" sz="2100" spc="-1" strike="noStrike">
              <a:solidFill>
                <a:srgbClr val="000000"/>
              </a:solidFill>
              <a:latin typeface="FiraCode Nerd Font Propo"/>
            </a:endParaRPr>
          </a:p>
        </p:txBody>
      </p:sp>
      <p:sp>
        <p:nvSpPr>
          <p:cNvPr id="322" name="TextBox 6"/>
          <p:cNvSpPr/>
          <p:nvPr/>
        </p:nvSpPr>
        <p:spPr>
          <a:xfrm>
            <a:off x="1143000" y="6039720"/>
            <a:ext cx="16113240" cy="3412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En Linux, il est courant d'exécuter des processus en tant que super-utilisateur (root) pour effectuer des opérations de maintenance sur le système (installation d'application, ...)</a:t>
            </a:r>
            <a:endParaRPr b="0" lang="en-US" sz="21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Italics"/>
                <a:ea typeface="DejaVu Sans"/>
              </a:rPr>
              <a:t>Par convention, les commandes à exécuter par un utilisateur standard sont préfixées par le symbole </a:t>
            </a:r>
            <a:r>
              <a:rPr b="0" lang="en-US" sz="2100" spc="18" strike="noStrike">
                <a:solidFill>
                  <a:srgbClr val="46551e"/>
                </a:solidFill>
                <a:latin typeface="Montserrat Light"/>
                <a:ea typeface="DejaVu Sans"/>
              </a:rPr>
              <a:t>$</a:t>
            </a:r>
            <a:r>
              <a:rPr b="0" lang="en-US" sz="2100" spc="18" strike="noStrike">
                <a:solidFill>
                  <a:srgbClr val="000000"/>
                </a:solidFill>
                <a:latin typeface="Montserrat Light Italics"/>
                <a:ea typeface="DejaVu Sans"/>
              </a:rPr>
              <a:t> alors que celles à exécuter par le super-utilisateur root sont préfixées par un </a:t>
            </a:r>
            <a:r>
              <a:rPr b="0" lang="en-US" sz="2100" spc="18" strike="noStrike">
                <a:solidFill>
                  <a:srgbClr val="46551e"/>
                </a:solidFill>
                <a:latin typeface="Montserrat Light"/>
                <a:ea typeface="DejaVu Sans"/>
              </a:rPr>
              <a:t>#</a:t>
            </a:r>
            <a:r>
              <a:rPr b="0" lang="en-US" sz="2100" spc="18" strike="noStrike">
                <a:solidFill>
                  <a:srgbClr val="000000"/>
                </a:solidFill>
                <a:latin typeface="Montserrat Light Italics"/>
                <a:ea typeface="DejaVu Sans"/>
              </a:rPr>
              <a:t> .</a:t>
            </a:r>
            <a:endParaRPr b="0" lang="en-US" sz="21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Italics"/>
                <a:ea typeface="DejaVu Sans"/>
              </a:rPr>
              <a:t>Par exemple, la commande suivante, exécutée par un utilisateur standard, liste les processus lui appartenant : </a:t>
            </a:r>
            <a:r>
              <a:rPr b="0" lang="en-US" sz="2100" spc="18" strike="noStrike">
                <a:solidFill>
                  <a:srgbClr val="aeb6b8"/>
                </a:solidFill>
                <a:latin typeface="Montserrat Light Italics"/>
                <a:ea typeface="DejaVu Sans"/>
              </a:rPr>
              <a:t>$</a:t>
            </a:r>
            <a:r>
              <a:rPr b="0" lang="en-US" sz="2100" spc="18" strike="noStrike">
                <a:solidFill>
                  <a:srgbClr val="46551e"/>
                </a:solidFill>
                <a:latin typeface="Montserrat Light Italics"/>
                <a:ea typeface="DejaVu Sans"/>
              </a:rPr>
              <a:t> ps -ef</a:t>
            </a:r>
            <a:endParaRPr b="0" lang="en-US" sz="21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Italics"/>
                <a:ea typeface="DejaVu Sans"/>
              </a:rPr>
              <a:t>La même commande, exécutée par le super-utilisateur (avec plus de droits) liste l'ensemble des processus lancés par tous les utilisateurs sur le système : </a:t>
            </a:r>
            <a:r>
              <a:rPr b="0" lang="en-US" sz="2100" spc="18" strike="noStrike">
                <a:solidFill>
                  <a:srgbClr val="aeb6b8"/>
                </a:solidFill>
                <a:latin typeface="Montserrat Light Italics"/>
                <a:ea typeface="DejaVu Sans"/>
              </a:rPr>
              <a:t>#</a:t>
            </a:r>
            <a:r>
              <a:rPr b="0" lang="en-US" sz="2100" spc="18" strike="noStrike">
                <a:solidFill>
                  <a:srgbClr val="46551e"/>
                </a:solidFill>
                <a:latin typeface="Montserrat Light Italics"/>
                <a:ea typeface="DejaVu Sans"/>
              </a:rPr>
              <a:t> ps -ef</a:t>
            </a:r>
            <a:endParaRPr b="0" lang="en-US" sz="2100" spc="-1" strike="noStrike">
              <a:solidFill>
                <a:srgbClr val="000000"/>
              </a:solidFill>
              <a:latin typeface="FiraCode Nerd Font Propo"/>
            </a:endParaRPr>
          </a:p>
        </p:txBody>
      </p:sp>
      <p:pic>
        <p:nvPicPr>
          <p:cNvPr id="323" name="Picture 8" descr=""/>
          <p:cNvPicPr/>
          <p:nvPr/>
        </p:nvPicPr>
        <p:blipFill>
          <a:blip r:embed="rId1"/>
          <a:stretch/>
        </p:blipFill>
        <p:spPr>
          <a:xfrm>
            <a:off x="15887880" y="2905200"/>
            <a:ext cx="798120" cy="1436400"/>
          </a:xfrm>
          <a:prstGeom prst="rect">
            <a:avLst/>
          </a:prstGeom>
          <a:ln w="0">
            <a:noFill/>
          </a:ln>
        </p:spPr>
      </p:pic>
      <p:sp>
        <p:nvSpPr>
          <p:cNvPr id="324" name="TextBox 9"/>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325" name="TextBox 10"/>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OUTILS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52c5ca"/>
        </a:solidFill>
      </p:bgPr>
    </p:bg>
    <p:spTree>
      <p:nvGrpSpPr>
        <p:cNvPr id="1" name=""/>
        <p:cNvGrpSpPr/>
        <p:nvPr/>
      </p:nvGrpSpPr>
      <p:grpSpPr>
        <a:xfrm>
          <a:off x="0" y="0"/>
          <a:ext cx="0" cy="0"/>
          <a:chOff x="0" y="0"/>
          <a:chExt cx="0" cy="0"/>
        </a:xfrm>
      </p:grpSpPr>
      <p:sp>
        <p:nvSpPr>
          <p:cNvPr id="326"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27" name="TextBox 4"/>
          <p:cNvSpPr/>
          <p:nvPr/>
        </p:nvSpPr>
        <p:spPr>
          <a:xfrm>
            <a:off x="1786680" y="2391840"/>
            <a:ext cx="13767840" cy="42656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a:ea typeface="DejaVu Sans"/>
              </a:rPr>
              <a:t>Si ils sont orientés interface texte en priorité, les systèmes Unix supportent aussi les interfaces graphiques :</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Le système X (ou X11) est le système de gestion de fenêtres historique, encore très présent</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Wayland est le nouveau standard d'environnement graphique sur Linux. Certaines distributions le supportent déjà (Ubuntu, Fedora)</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Quartz sur Mac OS, SurfaceFlinger sur Android, ...</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Un gestionnaire de bureau (séparé) est généralement exécuté en plus, au-dessus du simple système d'affichage des fenêtres lorsque le système GNU/Linux est utilisé comme un ordinateur personnel (Gnome, KDE, ...)</a:t>
            </a:r>
            <a:endParaRPr b="0" lang="en-US" sz="2100" spc="-1" strike="noStrike">
              <a:solidFill>
                <a:srgbClr val="000000"/>
              </a:solidFill>
              <a:latin typeface="FiraCode Nerd Font Propo"/>
            </a:endParaRPr>
          </a:p>
        </p:txBody>
      </p:sp>
      <p:sp>
        <p:nvSpPr>
          <p:cNvPr id="328" name="TextBox 9"/>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L'ENVIRONNEMENT GRAPHIQUE</a:t>
            </a:r>
            <a:endParaRPr b="0" lang="en-US" sz="6200" spc="-1" strike="noStrike">
              <a:solidFill>
                <a:srgbClr val="000000"/>
              </a:solidFill>
              <a:latin typeface="FiraCode Nerd Font Propo"/>
            </a:endParaRPr>
          </a:p>
        </p:txBody>
      </p:sp>
      <p:sp>
        <p:nvSpPr>
          <p:cNvPr id="329" name="TextBox 10"/>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330" name="TextBox 11"/>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OUTILS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d4"/>
        </a:solidFill>
      </p:bgPr>
    </p:bg>
    <p:spTree>
      <p:nvGrpSpPr>
        <p:cNvPr id="1" name=""/>
        <p:cNvGrpSpPr/>
        <p:nvPr/>
      </p:nvGrpSpPr>
      <p:grpSpPr>
        <a:xfrm>
          <a:off x="0" y="0"/>
          <a:ext cx="0" cy="0"/>
          <a:chOff x="0" y="0"/>
          <a:chExt cx="0" cy="0"/>
        </a:xfrm>
      </p:grpSpPr>
      <p:sp>
        <p:nvSpPr>
          <p:cNvPr id="331"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32" name="TextBox 4"/>
          <p:cNvSpPr/>
          <p:nvPr/>
        </p:nvSpPr>
        <p:spPr>
          <a:xfrm>
            <a:off x="1786680" y="2391840"/>
            <a:ext cx="13747680" cy="25592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a:ea typeface="DejaVu Sans"/>
              </a:rPr>
              <a:t>La plupart des distributions GNU/Linux sont également livrées avec un ou plusieurs éditeurs de texte en mode console (pouvant être exécutés dans un terminal) :</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vi (ou sa version améliorée vim) est un éditeur extrêmement puissant mais plutôt complexe à prendre en main, disponible dans presque toutes les distributions</a:t>
            </a:r>
            <a:endParaRPr b="0" lang="en-US" sz="2100" spc="-1" strike="noStrike">
              <a:solidFill>
                <a:srgbClr val="000000"/>
              </a:solidFill>
              <a:latin typeface="FiraCode Nerd Font Propo"/>
            </a:endParaRPr>
          </a:p>
          <a:p>
            <a:pPr lvl="1" marL="453240" indent="-226800" algn="just">
              <a:lnSpc>
                <a:spcPts val="3359"/>
              </a:lnSpc>
              <a:buClr>
                <a:srgbClr val="000000"/>
              </a:buClr>
              <a:buFont typeface="Arial"/>
              <a:buChar char="•"/>
            </a:pPr>
            <a:r>
              <a:rPr b="0" lang="en-US" sz="2100" spc="18" strike="noStrike">
                <a:solidFill>
                  <a:srgbClr val="000000"/>
                </a:solidFill>
                <a:latin typeface="Montserrat Light Italics"/>
                <a:ea typeface="DejaVu Sans"/>
              </a:rPr>
              <a:t>emacs, nano, ... sont d'autres exemples souvent disponibles</a:t>
            </a:r>
            <a:endParaRPr b="0" lang="en-US" sz="2100" spc="-1" strike="noStrike">
              <a:solidFill>
                <a:srgbClr val="000000"/>
              </a:solidFill>
              <a:latin typeface="FiraCode Nerd Font Propo"/>
            </a:endParaRPr>
          </a:p>
        </p:txBody>
      </p:sp>
      <p:pic>
        <p:nvPicPr>
          <p:cNvPr id="333" name="Picture 5" descr=""/>
          <p:cNvPicPr/>
          <p:nvPr/>
        </p:nvPicPr>
        <p:blipFill>
          <a:blip r:embed="rId1"/>
          <a:stretch/>
        </p:blipFill>
        <p:spPr>
          <a:xfrm>
            <a:off x="3007440" y="5974200"/>
            <a:ext cx="2705760" cy="2710800"/>
          </a:xfrm>
          <a:prstGeom prst="rect">
            <a:avLst/>
          </a:prstGeom>
          <a:ln w="0">
            <a:noFill/>
          </a:ln>
        </p:spPr>
      </p:pic>
      <p:pic>
        <p:nvPicPr>
          <p:cNvPr id="334" name="Picture 6" descr=""/>
          <p:cNvPicPr/>
          <p:nvPr/>
        </p:nvPicPr>
        <p:blipFill>
          <a:blip r:embed="rId2"/>
          <a:stretch/>
        </p:blipFill>
        <p:spPr>
          <a:xfrm>
            <a:off x="9966960" y="5996520"/>
            <a:ext cx="3787200" cy="3043080"/>
          </a:xfrm>
          <a:prstGeom prst="rect">
            <a:avLst/>
          </a:prstGeom>
          <a:ln w="0">
            <a:noFill/>
          </a:ln>
        </p:spPr>
      </p:pic>
      <p:sp>
        <p:nvSpPr>
          <p:cNvPr id="335" name="TextBox 7"/>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LES ÉDITEURS DE TEXTE</a:t>
            </a:r>
            <a:endParaRPr b="0" lang="en-US" sz="6200" spc="-1" strike="noStrike">
              <a:solidFill>
                <a:srgbClr val="000000"/>
              </a:solidFill>
              <a:latin typeface="FiraCode Nerd Font Propo"/>
            </a:endParaRPr>
          </a:p>
        </p:txBody>
      </p:sp>
      <p:sp>
        <p:nvSpPr>
          <p:cNvPr id="336" name="TextBox 8"/>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337" name="TextBox 9"/>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OUTILS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38" name="TextBox 3"/>
          <p:cNvSpPr/>
          <p:nvPr/>
        </p:nvSpPr>
        <p:spPr>
          <a:xfrm>
            <a:off x="914400" y="821880"/>
            <a:ext cx="8455320" cy="7864920"/>
          </a:xfrm>
          <a:prstGeom prst="rect">
            <a:avLst/>
          </a:prstGeom>
          <a:noFill/>
          <a:ln w="0">
            <a:noFill/>
          </a:ln>
        </p:spPr>
        <p:style>
          <a:lnRef idx="0"/>
          <a:fillRef idx="0"/>
          <a:effectRef idx="0"/>
          <a:fontRef idx="minor"/>
        </p:style>
        <p:txBody>
          <a:bodyPr lIns="0" rIns="0" tIns="0" bIns="0" anchor="t">
            <a:spAutoFit/>
          </a:bodyPr>
          <a:p>
            <a:pPr>
              <a:lnSpc>
                <a:spcPts val="15483"/>
              </a:lnSpc>
            </a:pPr>
            <a:r>
              <a:rPr b="0" lang="en-US" sz="10000" spc="-1" strike="noStrike">
                <a:solidFill>
                  <a:srgbClr val="08bc26"/>
                </a:solidFill>
                <a:latin typeface="Gagalin"/>
                <a:ea typeface="DejaVu Sans"/>
              </a:rPr>
              <a:t>Partie II</a:t>
            </a:r>
            <a:endParaRPr b="0" lang="en-US" sz="10000" spc="-1" strike="noStrike">
              <a:solidFill>
                <a:srgbClr val="ffffff"/>
              </a:solidFill>
              <a:latin typeface="FiraCode Nerd Font Propo"/>
            </a:endParaRPr>
          </a:p>
          <a:p>
            <a:pPr>
              <a:lnSpc>
                <a:spcPts val="15483"/>
              </a:lnSpc>
            </a:pPr>
            <a:r>
              <a:rPr b="0" lang="en-US" sz="10000" spc="-1" strike="noStrike">
                <a:solidFill>
                  <a:srgbClr val="08bc26"/>
                </a:solidFill>
                <a:latin typeface="Gagalin"/>
                <a:ea typeface="DejaVu Sans"/>
              </a:rPr>
              <a:t>Commandes principales</a:t>
            </a:r>
            <a:endParaRPr b="0" lang="en-US" sz="10000" spc="-1" strike="noStrike">
              <a:solidFill>
                <a:srgbClr val="ffffff"/>
              </a:solidFill>
              <a:latin typeface="FiraCode Nerd Font Propo"/>
            </a:endParaRPr>
          </a:p>
        </p:txBody>
      </p:sp>
      <p:sp>
        <p:nvSpPr>
          <p:cNvPr id="339" name="TextBox 4"/>
          <p:cNvSpPr/>
          <p:nvPr/>
        </p:nvSpPr>
        <p:spPr>
          <a:xfrm>
            <a:off x="10058400" y="6172200"/>
            <a:ext cx="7154640" cy="2201400"/>
          </a:xfrm>
          <a:prstGeom prst="rect">
            <a:avLst/>
          </a:prstGeom>
          <a:noFill/>
          <a:ln w="0">
            <a:noFill/>
          </a:ln>
        </p:spPr>
        <p:style>
          <a:lnRef idx="0"/>
          <a:fillRef idx="0"/>
          <a:effectRef idx="0"/>
          <a:fontRef idx="minor"/>
        </p:style>
        <p:txBody>
          <a:bodyPr lIns="0" rIns="0" tIns="0" bIns="0" anchor="t">
            <a:spAutoFit/>
          </a:bodyPr>
          <a:p>
            <a:pPr>
              <a:lnSpc>
                <a:spcPts val="4334"/>
              </a:lnSpc>
            </a:pPr>
            <a:r>
              <a:rPr b="0" lang="en-US" sz="3100" spc="-1" strike="noStrike">
                <a:solidFill>
                  <a:srgbClr val="08bc26"/>
                </a:solidFill>
                <a:latin typeface="Montserrat Classic"/>
                <a:ea typeface="DejaVu Sans"/>
              </a:rPr>
              <a:t>Qu'est-ce qu'un fichier sous Linux ?</a:t>
            </a:r>
            <a:endParaRPr b="0" lang="en-US" sz="3100" spc="-1" strike="noStrike">
              <a:solidFill>
                <a:srgbClr val="ffffff"/>
              </a:solidFill>
              <a:latin typeface="FiraCode Nerd Font Propo"/>
            </a:endParaRPr>
          </a:p>
          <a:p>
            <a:pPr>
              <a:lnSpc>
                <a:spcPts val="4334"/>
              </a:lnSpc>
            </a:pPr>
            <a:r>
              <a:rPr b="0" lang="en-US" sz="3100" spc="-1" strike="noStrike">
                <a:solidFill>
                  <a:srgbClr val="08bc26"/>
                </a:solidFill>
                <a:latin typeface="Montserrat Classic"/>
                <a:ea typeface="DejaVu Sans"/>
              </a:rPr>
              <a:t>Quelle est leur utilité ?</a:t>
            </a:r>
            <a:endParaRPr b="0" lang="en-US" sz="3100" spc="-1" strike="noStrike">
              <a:solidFill>
                <a:srgbClr val="ffffff"/>
              </a:solidFill>
              <a:latin typeface="FiraCode Nerd Font Propo"/>
            </a:endParaRPr>
          </a:p>
          <a:p>
            <a:pPr>
              <a:lnSpc>
                <a:spcPts val="4334"/>
              </a:lnSpc>
            </a:pPr>
            <a:r>
              <a:rPr b="0" lang="en-US" sz="3100" spc="-1" strike="noStrike">
                <a:solidFill>
                  <a:srgbClr val="08bc26"/>
                </a:solidFill>
                <a:latin typeface="Montserrat Classic"/>
                <a:ea typeface="DejaVu Sans"/>
              </a:rPr>
              <a:t>Comment les administrer ?</a:t>
            </a:r>
            <a:endParaRPr b="0" lang="en-US" sz="3100" spc="-1" strike="noStrike">
              <a:solidFill>
                <a:srgbClr val="ffffff"/>
              </a:solidFill>
              <a:latin typeface="FiraCode Nerd Font Propo"/>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340" name="TextBox 2"/>
          <p:cNvSpPr/>
          <p:nvPr/>
        </p:nvSpPr>
        <p:spPr>
          <a:xfrm>
            <a:off x="1600200" y="1535400"/>
            <a:ext cx="15087240" cy="6693840"/>
          </a:xfrm>
          <a:prstGeom prst="rect">
            <a:avLst/>
          </a:prstGeom>
          <a:noFill/>
          <a:ln w="0">
            <a:noFill/>
          </a:ln>
        </p:spPr>
        <p:style>
          <a:lnRef idx="0"/>
          <a:fillRef idx="0"/>
          <a:effectRef idx="0"/>
          <a:fontRef idx="minor"/>
        </p:style>
        <p:txBody>
          <a:bodyPr lIns="0" rIns="0" tIns="0" bIns="0" anchor="t">
            <a:spAutoFit/>
          </a:bodyPr>
          <a:p>
            <a:pPr algn="ctr">
              <a:lnSpc>
                <a:spcPts val="17569"/>
              </a:lnSpc>
            </a:pPr>
            <a:r>
              <a:rPr b="0" lang="en-US" sz="11300" spc="-1" strike="noStrike">
                <a:solidFill>
                  <a:srgbClr val="38b6ff"/>
                </a:solidFill>
                <a:latin typeface="Gagalin"/>
                <a:ea typeface="DejaVu Sans"/>
              </a:rPr>
              <a:t>Les commandes de gestion</a:t>
            </a:r>
            <a:endParaRPr b="0" lang="en-US" sz="11300" spc="-1" strike="noStrike">
              <a:solidFill>
                <a:srgbClr val="ffffff"/>
              </a:solidFill>
              <a:latin typeface="FiraCode Nerd Font Propo"/>
            </a:endParaRPr>
          </a:p>
          <a:p>
            <a:pPr algn="ctr">
              <a:lnSpc>
                <a:spcPts val="17569"/>
              </a:lnSpc>
            </a:pPr>
            <a:r>
              <a:rPr b="0" lang="en-US" sz="11300" spc="-1" strike="noStrike">
                <a:solidFill>
                  <a:srgbClr val="38b6ff"/>
                </a:solidFill>
                <a:latin typeface="Gagalin"/>
                <a:ea typeface="DejaVu Sans"/>
              </a:rPr>
              <a:t>de fichiers</a:t>
            </a:r>
            <a:endParaRPr b="0" lang="en-US" sz="11300" spc="-1" strike="noStrike">
              <a:solidFill>
                <a:srgbClr val="ffffff"/>
              </a:solidFill>
              <a:latin typeface="FiraCode Nerd Font Propo"/>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7e5"/>
        </a:solidFill>
      </p:bgPr>
    </p:bg>
    <p:spTree>
      <p:nvGrpSpPr>
        <p:cNvPr id="1" name=""/>
        <p:cNvGrpSpPr/>
        <p:nvPr/>
      </p:nvGrpSpPr>
      <p:grpSpPr>
        <a:xfrm>
          <a:off x="0" y="0"/>
          <a:ext cx="0" cy="0"/>
          <a:chOff x="0" y="0"/>
          <a:chExt cx="0" cy="0"/>
        </a:xfrm>
      </p:grpSpPr>
      <p:sp>
        <p:nvSpPr>
          <p:cNvPr id="341"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42" name="TextBox 3"/>
          <p:cNvSpPr/>
          <p:nvPr/>
        </p:nvSpPr>
        <p:spPr>
          <a:xfrm>
            <a:off x="1028880" y="3101400"/>
            <a:ext cx="1084248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Italics"/>
                <a:ea typeface="DejaVu Sans"/>
              </a:rPr>
              <a:t>ls</a:t>
            </a:r>
            <a:r>
              <a:rPr b="0" lang="en-US" sz="2400" spc="24" strike="noStrike">
                <a:solidFill>
                  <a:srgbClr val="000000"/>
                </a:solidFill>
                <a:latin typeface="Montserrat Classic Italics"/>
                <a:ea typeface="DejaVu Sans"/>
              </a:rPr>
              <a:t> (list) affiche tous les répertoires et fichiers principaux dans le chemin fourni en paramètre (ou dans le répertoire courant sans paramètre).</a:t>
            </a:r>
            <a:endParaRPr b="0" lang="en-US" sz="2400" spc="-1" strike="noStrike">
              <a:solidFill>
                <a:srgbClr val="000000"/>
              </a:solidFill>
              <a:latin typeface="FiraCode Nerd Font Propo"/>
            </a:endParaRPr>
          </a:p>
        </p:txBody>
      </p:sp>
      <p:sp>
        <p:nvSpPr>
          <p:cNvPr id="343" name="TextBox 4"/>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LS : LISTER LES FICHIERS</a:t>
            </a:r>
            <a:endParaRPr b="0" lang="en-US" sz="6200" spc="-1" strike="noStrike">
              <a:solidFill>
                <a:srgbClr val="000000"/>
              </a:solidFill>
              <a:latin typeface="FiraCode Nerd Font Propo"/>
            </a:endParaRPr>
          </a:p>
        </p:txBody>
      </p:sp>
      <p:sp>
        <p:nvSpPr>
          <p:cNvPr id="344" name="TextBox 5"/>
          <p:cNvSpPr/>
          <p:nvPr/>
        </p:nvSpPr>
        <p:spPr>
          <a:xfrm>
            <a:off x="3508200" y="5815440"/>
            <a:ext cx="1374768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Par exemple, la commande suivante affiche tous les fichiers et dossiers stockés dans le répertoire applications à la racine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ls /applications</a:t>
            </a:r>
            <a:endParaRPr b="0" lang="en-US" sz="2400" spc="-1" strike="noStrike">
              <a:solidFill>
                <a:srgbClr val="000000"/>
              </a:solidFill>
              <a:latin typeface="FiraCode Nerd Font Propo"/>
            </a:endParaRPr>
          </a:p>
        </p:txBody>
      </p:sp>
      <p:sp>
        <p:nvSpPr>
          <p:cNvPr id="345" name="TextBox 7"/>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346" name="TextBox 8"/>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COMMANDES PRINCIPALES</a:t>
            </a:r>
            <a:endParaRPr b="0" lang="en-US" sz="1000" spc="-1" strike="noStrike">
              <a:solidFill>
                <a:srgbClr val="000000"/>
              </a:solidFill>
              <a:latin typeface="FiraCode Nerd Font Propo"/>
            </a:endParaRPr>
          </a:p>
        </p:txBody>
      </p:sp>
      <p:pic>
        <p:nvPicPr>
          <p:cNvPr id="347" name="Picture 1" descr=""/>
          <p:cNvPicPr/>
          <p:nvPr/>
        </p:nvPicPr>
        <p:blipFill>
          <a:blip r:embed="rId1"/>
          <a:stretch/>
        </p:blipFill>
        <p:spPr>
          <a:xfrm>
            <a:off x="14108040" y="2514600"/>
            <a:ext cx="1663560" cy="1985400"/>
          </a:xfrm>
          <a:prstGeom prst="rect">
            <a:avLst/>
          </a:prstGeom>
          <a:ln w="0">
            <a:noFill/>
          </a:ln>
        </p:spPr>
      </p:pic>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dce6"/>
        </a:solidFill>
      </p:bgPr>
    </p:bg>
    <p:spTree>
      <p:nvGrpSpPr>
        <p:cNvPr id="1" name=""/>
        <p:cNvGrpSpPr/>
        <p:nvPr/>
      </p:nvGrpSpPr>
      <p:grpSpPr>
        <a:xfrm>
          <a:off x="0" y="0"/>
          <a:ext cx="0" cy="0"/>
          <a:chOff x="0" y="0"/>
          <a:chExt cx="0" cy="0"/>
        </a:xfrm>
      </p:grpSpPr>
      <p:sp>
        <p:nvSpPr>
          <p:cNvPr id="348"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49" name="TextBox 3"/>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CD : CHANGER DE RÉPERTOIRE</a:t>
            </a:r>
            <a:endParaRPr b="0" lang="en-US" sz="6200" spc="-1" strike="noStrike">
              <a:solidFill>
                <a:srgbClr val="000000"/>
              </a:solidFill>
              <a:latin typeface="FiraCode Nerd Font Propo"/>
            </a:endParaRPr>
          </a:p>
        </p:txBody>
      </p:sp>
      <p:sp>
        <p:nvSpPr>
          <p:cNvPr id="350" name="TextBox 4"/>
          <p:cNvSpPr/>
          <p:nvPr/>
        </p:nvSpPr>
        <p:spPr>
          <a:xfrm>
            <a:off x="4254480" y="5815440"/>
            <a:ext cx="13001760" cy="24386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Par exemple, la commande suivante permet de se déplacer dans le dossier monDossierPerso stocké dans le répertoire utilisateur. Les commandes commandes seront maintenant exécutées dans ce nouveau répertoires.</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cd ~/monDossierPerso</a:t>
            </a:r>
            <a:endParaRPr b="0" lang="en-US" sz="2400" spc="-1" strike="noStrike">
              <a:solidFill>
                <a:srgbClr val="000000"/>
              </a:solidFill>
              <a:latin typeface="FiraCode Nerd Font Propo"/>
            </a:endParaRPr>
          </a:p>
        </p:txBody>
      </p:sp>
      <p:sp>
        <p:nvSpPr>
          <p:cNvPr id="351" name="TextBox 6"/>
          <p:cNvSpPr/>
          <p:nvPr/>
        </p:nvSpPr>
        <p:spPr>
          <a:xfrm>
            <a:off x="1028880" y="3101400"/>
            <a:ext cx="1084248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a:ea typeface="DejaVu Sans"/>
              </a:rPr>
              <a:t>cd</a:t>
            </a:r>
            <a:r>
              <a:rPr b="0" lang="en-US" sz="2400" spc="24" strike="noStrike">
                <a:solidFill>
                  <a:srgbClr val="000000"/>
                </a:solidFill>
                <a:latin typeface="Montserrat Classic Italics"/>
                <a:ea typeface="DejaVu Sans"/>
              </a:rPr>
              <a:t> (change directory) permet de changer le répertoire courant vers un nouveau répertoire</a:t>
            </a:r>
            <a:endParaRPr b="0" lang="en-US" sz="2400" spc="-1" strike="noStrike">
              <a:solidFill>
                <a:srgbClr val="000000"/>
              </a:solidFill>
              <a:latin typeface="FiraCode Nerd Font Propo"/>
            </a:endParaRPr>
          </a:p>
        </p:txBody>
      </p:sp>
      <p:sp>
        <p:nvSpPr>
          <p:cNvPr id="352" name="TextBox 7"/>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353" name="TextBox 8"/>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COMMANDES PRINCIPALES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3ffd7"/>
        </a:solidFill>
      </p:bgPr>
    </p:bg>
    <p:spTree>
      <p:nvGrpSpPr>
        <p:cNvPr id="1" name=""/>
        <p:cNvGrpSpPr/>
        <p:nvPr/>
      </p:nvGrpSpPr>
      <p:grpSpPr>
        <a:xfrm>
          <a:off x="0" y="0"/>
          <a:ext cx="0" cy="0"/>
          <a:chOff x="0" y="0"/>
          <a:chExt cx="0" cy="0"/>
        </a:xfrm>
      </p:grpSpPr>
      <p:sp>
        <p:nvSpPr>
          <p:cNvPr id="354"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55" name="TextBox 3"/>
          <p:cNvSpPr/>
          <p:nvPr/>
        </p:nvSpPr>
        <p:spPr>
          <a:xfrm>
            <a:off x="1028880" y="3101400"/>
            <a:ext cx="14621040" cy="2926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a:ea typeface="DejaVu Sans"/>
              </a:rPr>
              <a:t>mv</a:t>
            </a:r>
            <a:r>
              <a:rPr b="0" lang="en-US" sz="2400" spc="24" strike="noStrike">
                <a:solidFill>
                  <a:srgbClr val="000000"/>
                </a:solidFill>
                <a:latin typeface="Montserrat Classic Italics"/>
                <a:ea typeface="DejaVu Sans"/>
              </a:rPr>
              <a:t> (move) permet de déplacer un fichier de son emplacement courant vers un nouveau chemin.</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Si le nouveau chemin est celui d'un répertoire existant, le fichier sera déplacé dans celui-ci.</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Sinon, le fichier sera déplacé et/ou renommé pour que son nouveau chemin soit celui fourni.</a:t>
            </a:r>
            <a:endParaRPr b="0" lang="en-US" sz="2400" spc="-1" strike="noStrike">
              <a:solidFill>
                <a:srgbClr val="000000"/>
              </a:solidFill>
              <a:latin typeface="FiraCode Nerd Font Propo"/>
            </a:endParaRPr>
          </a:p>
        </p:txBody>
      </p:sp>
      <p:sp>
        <p:nvSpPr>
          <p:cNvPr id="356" name="TextBox 4"/>
          <p:cNvSpPr/>
          <p:nvPr/>
        </p:nvSpPr>
        <p:spPr>
          <a:xfrm>
            <a:off x="4937040" y="5815440"/>
            <a:ext cx="1231884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Par exemple, la commande suivante permet de déplacer le fichier monFichier depuis le répertoire courant vers un répertoire voisin et de renommer le fichier en monNouveauFichier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mv ./monFichier ../monRepertoireVoisin/monNouveauFichier</a:t>
            </a:r>
            <a:endParaRPr b="0" lang="en-US" sz="2400" spc="-1" strike="noStrike">
              <a:solidFill>
                <a:srgbClr val="000000"/>
              </a:solidFill>
              <a:latin typeface="FiraCode Nerd Font Propo"/>
            </a:endParaRPr>
          </a:p>
        </p:txBody>
      </p:sp>
      <p:sp>
        <p:nvSpPr>
          <p:cNvPr id="357" name="TextBox 6"/>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MV : DÉPLACER UN FICHIER</a:t>
            </a:r>
            <a:endParaRPr b="0" lang="en-US" sz="6200" spc="-1" strike="noStrike">
              <a:solidFill>
                <a:srgbClr val="000000"/>
              </a:solidFill>
              <a:latin typeface="FiraCode Nerd Font Propo"/>
            </a:endParaRPr>
          </a:p>
        </p:txBody>
      </p:sp>
      <p:sp>
        <p:nvSpPr>
          <p:cNvPr id="358" name="TextBox 7"/>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359" name="TextBox 8"/>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COMMANDES PRINCIPALES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d0b2"/>
        </a:solidFill>
      </p:bgPr>
    </p:bg>
    <p:spTree>
      <p:nvGrpSpPr>
        <p:cNvPr id="1" name=""/>
        <p:cNvGrpSpPr/>
        <p:nvPr/>
      </p:nvGrpSpPr>
      <p:grpSpPr>
        <a:xfrm>
          <a:off x="0" y="0"/>
          <a:ext cx="0" cy="0"/>
          <a:chOff x="0" y="0"/>
          <a:chExt cx="0" cy="0"/>
        </a:xfrm>
      </p:grpSpPr>
      <p:sp>
        <p:nvSpPr>
          <p:cNvPr id="105"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106" name="Picture 3" descr=""/>
          <p:cNvPicPr/>
          <p:nvPr/>
        </p:nvPicPr>
        <p:blipFill>
          <a:blip r:embed="rId1"/>
          <a:stretch/>
        </p:blipFill>
        <p:spPr>
          <a:xfrm>
            <a:off x="10855080" y="1028880"/>
            <a:ext cx="6401160" cy="8226360"/>
          </a:xfrm>
          <a:prstGeom prst="rect">
            <a:avLst/>
          </a:prstGeom>
          <a:ln w="0">
            <a:noFill/>
          </a:ln>
        </p:spPr>
      </p:pic>
      <p:sp>
        <p:nvSpPr>
          <p:cNvPr id="107" name="TextBox 4"/>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108" name="TextBox 5"/>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LE SYSTÈME D'EXPLOITATION</a:t>
            </a:r>
            <a:endParaRPr b="0" lang="en-US" sz="1000" spc="-1" strike="noStrike">
              <a:solidFill>
                <a:srgbClr val="000000"/>
              </a:solidFill>
              <a:latin typeface="FiraCode Nerd Font Propo"/>
            </a:endParaRPr>
          </a:p>
        </p:txBody>
      </p:sp>
      <p:sp>
        <p:nvSpPr>
          <p:cNvPr id="109" name="TextBox 6"/>
          <p:cNvSpPr/>
          <p:nvPr/>
        </p:nvSpPr>
        <p:spPr>
          <a:xfrm>
            <a:off x="1028880" y="3376800"/>
            <a:ext cx="876240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515151"/>
                </a:solidFill>
                <a:latin typeface="Montserrat Classic"/>
                <a:ea typeface="DejaVu Sans"/>
              </a:rPr>
              <a:t>Un système d'exploitation (Operating System - OS) est un logiciel gérant </a:t>
            </a:r>
            <a:r>
              <a:rPr b="0" lang="en-US" sz="2400" spc="24" strike="noStrike">
                <a:solidFill>
                  <a:srgbClr val="515151"/>
                </a:solidFill>
                <a:latin typeface="Montserrat Classic Bold"/>
                <a:ea typeface="DejaVu Sans"/>
              </a:rPr>
              <a:t>l'exécution des applications</a:t>
            </a:r>
            <a:r>
              <a:rPr b="0" lang="en-US" sz="2400" spc="24" strike="noStrike">
                <a:solidFill>
                  <a:srgbClr val="515151"/>
                </a:solidFill>
                <a:latin typeface="Montserrat Classic"/>
                <a:ea typeface="DejaVu Sans"/>
              </a:rPr>
              <a:t> et </a:t>
            </a:r>
            <a:r>
              <a:rPr b="0" lang="en-US" sz="2400" spc="24" strike="noStrike">
                <a:solidFill>
                  <a:srgbClr val="515151"/>
                </a:solidFill>
                <a:latin typeface="Montserrat Classic Bold"/>
                <a:ea typeface="DejaVu Sans"/>
              </a:rPr>
              <a:t>leurs interactions avec le matériel</a:t>
            </a:r>
            <a:r>
              <a:rPr b="0" lang="en-US" sz="2400" spc="24" strike="noStrike">
                <a:solidFill>
                  <a:srgbClr val="515151"/>
                </a:solidFill>
                <a:latin typeface="Montserrat Classic"/>
                <a:ea typeface="DejaVu Sans"/>
              </a:rPr>
              <a:t>.</a:t>
            </a:r>
            <a:endParaRPr b="0" lang="en-US" sz="2400" spc="-1" strike="noStrike">
              <a:solidFill>
                <a:srgbClr val="000000"/>
              </a:solidFill>
              <a:latin typeface="FiraCode Nerd Font Propo"/>
            </a:endParaRPr>
          </a:p>
        </p:txBody>
      </p:sp>
      <p:sp>
        <p:nvSpPr>
          <p:cNvPr id="110" name="TextBox 7"/>
          <p:cNvSpPr/>
          <p:nvPr/>
        </p:nvSpPr>
        <p:spPr>
          <a:xfrm>
            <a:off x="1028880" y="1085760"/>
            <a:ext cx="7576200" cy="174636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515151"/>
                </a:solidFill>
                <a:latin typeface="Montserrat Classic Bold"/>
                <a:ea typeface="DejaVu Sans"/>
              </a:rPr>
              <a:t>LE SYSTÈME D'EXPLOITATION</a:t>
            </a:r>
            <a:endParaRPr b="0" lang="en-US" sz="6200" spc="-1" strike="noStrike">
              <a:solidFill>
                <a:srgbClr val="000000"/>
              </a:solidFill>
              <a:latin typeface="FiraCode Nerd Font Propo"/>
            </a:endParaRPr>
          </a:p>
        </p:txBody>
      </p:sp>
      <p:sp>
        <p:nvSpPr>
          <p:cNvPr id="111" name="TextBox 8"/>
          <p:cNvSpPr/>
          <p:nvPr/>
        </p:nvSpPr>
        <p:spPr>
          <a:xfrm>
            <a:off x="1028880" y="5586840"/>
            <a:ext cx="8762400" cy="3902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515151"/>
                </a:solidFill>
                <a:latin typeface="Montserrat Light"/>
                <a:ea typeface="DejaVu Sans"/>
              </a:rPr>
              <a:t>Les principaux systèmes d'exploitation sur PC sont </a:t>
            </a:r>
            <a:r>
              <a:rPr b="0" lang="en-US" sz="2400" spc="24" strike="noStrike">
                <a:solidFill>
                  <a:srgbClr val="515151"/>
                </a:solidFill>
                <a:latin typeface="Montserrat Light Italics"/>
                <a:ea typeface="DejaVu Sans"/>
              </a:rPr>
              <a:t>Windows</a:t>
            </a:r>
            <a:r>
              <a:rPr b="0" lang="en-US" sz="2400" spc="24" strike="noStrike">
                <a:solidFill>
                  <a:srgbClr val="515151"/>
                </a:solidFill>
                <a:latin typeface="Montserrat Light"/>
                <a:ea typeface="DejaVu Sans"/>
              </a:rPr>
              <a:t>, </a:t>
            </a:r>
            <a:r>
              <a:rPr b="0" lang="en-US" sz="2400" spc="24" strike="noStrike">
                <a:solidFill>
                  <a:srgbClr val="515151"/>
                </a:solidFill>
                <a:latin typeface="Montserrat Light Italics"/>
                <a:ea typeface="DejaVu Sans"/>
              </a:rPr>
              <a:t>Linux</a:t>
            </a:r>
            <a:r>
              <a:rPr b="0" lang="en-US" sz="2400" spc="24" strike="noStrike">
                <a:solidFill>
                  <a:srgbClr val="515151"/>
                </a:solidFill>
                <a:latin typeface="Montserrat Light"/>
                <a:ea typeface="DejaVu Sans"/>
              </a:rPr>
              <a:t> et </a:t>
            </a:r>
            <a:r>
              <a:rPr b="0" lang="en-US" sz="2400" spc="24" strike="noStrike">
                <a:solidFill>
                  <a:srgbClr val="515151"/>
                </a:solidFill>
                <a:latin typeface="Montserrat Light Italics"/>
                <a:ea typeface="DejaVu Sans"/>
              </a:rPr>
              <a:t>MacOS</a:t>
            </a:r>
            <a:r>
              <a:rPr b="0" lang="en-US" sz="2400" spc="24" strike="noStrike">
                <a:solidFill>
                  <a:srgbClr val="515151"/>
                </a:solidFill>
                <a:latin typeface="Montserrat Light"/>
                <a:ea typeface="DejaVu Sans"/>
              </a:rPr>
              <a:t> : ce sont eux qui sont lancés au démarrage d'un ordinateur personnel ou d'un serveur avant toute autre application.</a:t>
            </a:r>
            <a:endParaRPr b="0" lang="en-US" sz="2400" spc="-1" strike="noStrike">
              <a:solidFill>
                <a:srgbClr val="000000"/>
              </a:solidFill>
              <a:latin typeface="FiraCode Nerd Font Propo"/>
            </a:endParaRPr>
          </a:p>
          <a:p>
            <a:pPr algn="just">
              <a:lnSpc>
                <a:spcPts val="3841"/>
              </a:lnSpc>
            </a:pPr>
            <a:endParaRPr b="0" lang="en-US" sz="2400" spc="-1" strike="noStrike">
              <a:solidFill>
                <a:srgbClr val="000000"/>
              </a:solidFill>
              <a:latin typeface="FiraCode Nerd Font Propo"/>
            </a:endParaRPr>
          </a:p>
          <a:p>
            <a:pPr algn="just">
              <a:lnSpc>
                <a:spcPts val="3841"/>
              </a:lnSpc>
            </a:pPr>
            <a:r>
              <a:rPr b="0" lang="en-US" sz="2400" spc="24" strike="noStrike">
                <a:solidFill>
                  <a:srgbClr val="515151"/>
                </a:solidFill>
                <a:latin typeface="Montserrat Light Italics"/>
                <a:ea typeface="DejaVu Sans"/>
              </a:rPr>
              <a:t>Il existe de nombreux autres OS : Android, iOS, ...</a:t>
            </a:r>
            <a:endParaRPr b="0" lang="en-US" sz="2400" spc="-1" strike="noStrike">
              <a:solidFill>
                <a:srgbClr val="000000"/>
              </a:solidFill>
              <a:latin typeface="FiraCode Nerd Font Propo"/>
            </a:endParaRPr>
          </a:p>
        </p:txBody>
      </p:sp>
      <p:sp>
        <p:nvSpPr>
          <p:cNvPr id="112" name="TextBox 9"/>
          <p:cNvSpPr/>
          <p:nvPr/>
        </p:nvSpPr>
        <p:spPr>
          <a:xfrm>
            <a:off x="1665360" y="8028360"/>
            <a:ext cx="8125920" cy="485640"/>
          </a:xfrm>
          <a:prstGeom prst="rect">
            <a:avLst/>
          </a:prstGeom>
          <a:noFill/>
          <a:ln w="0">
            <a:noFill/>
          </a:ln>
        </p:spPr>
        <p:style>
          <a:lnRef idx="0"/>
          <a:fillRef idx="0"/>
          <a:effectRef idx="0"/>
          <a:fontRef idx="minor"/>
        </p:style>
        <p:txBody>
          <a:bodyPr lIns="0" rIns="0" tIns="0" bIns="0" anchor="t">
            <a:spAutoFit/>
          </a:bodyPr>
          <a:p>
            <a:pPr algn="just">
              <a:lnSpc>
                <a:spcPts val="3841"/>
              </a:lnSpc>
            </a:pPr>
            <a:endParaRPr b="0" lang="en-US" sz="1800" spc="-1" strike="noStrike">
              <a:solidFill>
                <a:srgbClr val="000000"/>
              </a:solidFill>
              <a:latin typeface="Open Sans"/>
              <a:ea typeface="DejaVu Sans"/>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d4"/>
        </a:solidFill>
      </p:bgPr>
    </p:bg>
    <p:spTree>
      <p:nvGrpSpPr>
        <p:cNvPr id="1" name=""/>
        <p:cNvGrpSpPr/>
        <p:nvPr/>
      </p:nvGrpSpPr>
      <p:grpSpPr>
        <a:xfrm>
          <a:off x="0" y="0"/>
          <a:ext cx="0" cy="0"/>
          <a:chOff x="0" y="0"/>
          <a:chExt cx="0" cy="0"/>
        </a:xfrm>
      </p:grpSpPr>
      <p:sp>
        <p:nvSpPr>
          <p:cNvPr id="360"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61" name="TextBox 3"/>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RM : SUPPRIMER DES FICHIERS</a:t>
            </a:r>
            <a:endParaRPr b="0" lang="en-US" sz="6200" spc="-1" strike="noStrike">
              <a:solidFill>
                <a:srgbClr val="000000"/>
              </a:solidFill>
              <a:latin typeface="FiraCode Nerd Font Propo"/>
            </a:endParaRPr>
          </a:p>
        </p:txBody>
      </p:sp>
      <p:sp>
        <p:nvSpPr>
          <p:cNvPr id="362" name="TextBox 4"/>
          <p:cNvSpPr/>
          <p:nvPr/>
        </p:nvSpPr>
        <p:spPr>
          <a:xfrm>
            <a:off x="3508200" y="5815440"/>
            <a:ext cx="1374768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Par exemple, la commande suivante supprime un fichier monFichier dans le répertoire courant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rm monFichier</a:t>
            </a:r>
            <a:endParaRPr b="0" lang="en-US" sz="2400" spc="-1" strike="noStrike">
              <a:solidFill>
                <a:srgbClr val="000000"/>
              </a:solidFill>
              <a:latin typeface="FiraCode Nerd Font Propo"/>
            </a:endParaRPr>
          </a:p>
        </p:txBody>
      </p:sp>
      <p:pic>
        <p:nvPicPr>
          <p:cNvPr id="363" name="Picture 5" descr=""/>
          <p:cNvPicPr/>
          <p:nvPr/>
        </p:nvPicPr>
        <p:blipFill>
          <a:blip r:embed="rId1"/>
          <a:stretch/>
        </p:blipFill>
        <p:spPr>
          <a:xfrm>
            <a:off x="14330160" y="2971800"/>
            <a:ext cx="1212840" cy="1573920"/>
          </a:xfrm>
          <a:prstGeom prst="rect">
            <a:avLst/>
          </a:prstGeom>
          <a:ln w="0">
            <a:noFill/>
          </a:ln>
        </p:spPr>
      </p:pic>
      <p:sp>
        <p:nvSpPr>
          <p:cNvPr id="364" name="TextBox 6"/>
          <p:cNvSpPr/>
          <p:nvPr/>
        </p:nvSpPr>
        <p:spPr>
          <a:xfrm>
            <a:off x="1028880" y="3101400"/>
            <a:ext cx="1084248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a:ea typeface="DejaVu Sans"/>
              </a:rPr>
              <a:t>rm</a:t>
            </a:r>
            <a:r>
              <a:rPr b="0" lang="en-US" sz="2400" spc="24" strike="noStrike">
                <a:solidFill>
                  <a:srgbClr val="000000"/>
                </a:solidFill>
                <a:latin typeface="Montserrat Classic Italics"/>
                <a:ea typeface="DejaVu Sans"/>
              </a:rPr>
              <a:t> (remove) permet de supprimer les fichiers dont le chemin est donné en paramètre.</a:t>
            </a:r>
            <a:endParaRPr b="0" lang="en-US" sz="2400" spc="-1" strike="noStrike">
              <a:solidFill>
                <a:srgbClr val="000000"/>
              </a:solidFill>
              <a:latin typeface="FiraCode Nerd Font Propo"/>
            </a:endParaRPr>
          </a:p>
        </p:txBody>
      </p:sp>
      <p:sp>
        <p:nvSpPr>
          <p:cNvPr id="365" name="TextBox 7"/>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366" name="TextBox 8"/>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COMMANDES PRINCIPALES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e8cb"/>
        </a:solidFill>
      </p:bgPr>
    </p:bg>
    <p:spTree>
      <p:nvGrpSpPr>
        <p:cNvPr id="1" name=""/>
        <p:cNvGrpSpPr/>
        <p:nvPr/>
      </p:nvGrpSpPr>
      <p:grpSpPr>
        <a:xfrm>
          <a:off x="0" y="0"/>
          <a:ext cx="0" cy="0"/>
          <a:chOff x="0" y="0"/>
          <a:chExt cx="0" cy="0"/>
        </a:xfrm>
      </p:grpSpPr>
      <p:sp>
        <p:nvSpPr>
          <p:cNvPr id="367"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68" name="TextBox 3"/>
          <p:cNvSpPr/>
          <p:nvPr/>
        </p:nvSpPr>
        <p:spPr>
          <a:xfrm>
            <a:off x="1028880" y="3101400"/>
            <a:ext cx="1084248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a:ea typeface="DejaVu Sans"/>
              </a:rPr>
              <a:t>touch</a:t>
            </a:r>
            <a:r>
              <a:rPr b="0" lang="en-US" sz="2400" spc="24" strike="noStrike">
                <a:solidFill>
                  <a:srgbClr val="000000"/>
                </a:solidFill>
                <a:latin typeface="Montserrat Classic Italics"/>
                <a:ea typeface="DejaVu Sans"/>
              </a:rPr>
              <a:t> permet d'atteindre le fichier fournit en paramètre. Cela met à jour sa date d'accès, et c'est également un moyen de créer un nouveau fichier vide.</a:t>
            </a:r>
            <a:endParaRPr b="0" lang="en-US" sz="2400" spc="-1" strike="noStrike">
              <a:solidFill>
                <a:srgbClr val="000000"/>
              </a:solidFill>
              <a:latin typeface="FiraCode Nerd Font Propo"/>
            </a:endParaRPr>
          </a:p>
        </p:txBody>
      </p:sp>
      <p:sp>
        <p:nvSpPr>
          <p:cNvPr id="369" name="TextBox 4"/>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TOUCH : ATTEINDRE UN FICHIER</a:t>
            </a:r>
            <a:endParaRPr b="0" lang="en-US" sz="6200" spc="-1" strike="noStrike">
              <a:solidFill>
                <a:srgbClr val="000000"/>
              </a:solidFill>
              <a:latin typeface="FiraCode Nerd Font Propo"/>
            </a:endParaRPr>
          </a:p>
        </p:txBody>
      </p:sp>
      <p:sp>
        <p:nvSpPr>
          <p:cNvPr id="370" name="TextBox 5"/>
          <p:cNvSpPr/>
          <p:nvPr/>
        </p:nvSpPr>
        <p:spPr>
          <a:xfrm>
            <a:off x="3508200" y="5815440"/>
            <a:ext cx="1374768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Par exemple, la commande suivante crée un nouveau fichier dans le répertoire utilisateur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touch ~/monNouveauFichier</a:t>
            </a:r>
            <a:endParaRPr b="0" lang="en-US" sz="2400" spc="-1" strike="noStrike">
              <a:solidFill>
                <a:srgbClr val="000000"/>
              </a:solidFill>
              <a:latin typeface="FiraCode Nerd Font Propo"/>
            </a:endParaRPr>
          </a:p>
        </p:txBody>
      </p:sp>
      <p:pic>
        <p:nvPicPr>
          <p:cNvPr id="371" name="Picture 6" descr=""/>
          <p:cNvPicPr/>
          <p:nvPr/>
        </p:nvPicPr>
        <p:blipFill>
          <a:blip r:embed="rId1"/>
          <a:stretch/>
        </p:blipFill>
        <p:spPr>
          <a:xfrm>
            <a:off x="14059080" y="2971800"/>
            <a:ext cx="1026720" cy="1788840"/>
          </a:xfrm>
          <a:prstGeom prst="rect">
            <a:avLst/>
          </a:prstGeom>
          <a:ln w="0">
            <a:noFill/>
          </a:ln>
        </p:spPr>
      </p:pic>
      <p:sp>
        <p:nvSpPr>
          <p:cNvPr id="372" name="TextBox 7"/>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373" name="TextBox 8"/>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COMMANDES PRINCIPALES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cdbef"/>
        </a:solidFill>
      </p:bgPr>
    </p:bg>
    <p:spTree>
      <p:nvGrpSpPr>
        <p:cNvPr id="1" name=""/>
        <p:cNvGrpSpPr/>
        <p:nvPr/>
      </p:nvGrpSpPr>
      <p:grpSpPr>
        <a:xfrm>
          <a:off x="0" y="0"/>
          <a:ext cx="0" cy="0"/>
          <a:chOff x="0" y="0"/>
          <a:chExt cx="0" cy="0"/>
        </a:xfrm>
      </p:grpSpPr>
      <p:sp>
        <p:nvSpPr>
          <p:cNvPr id="374"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75" name="TextBox 3"/>
          <p:cNvSpPr/>
          <p:nvPr/>
        </p:nvSpPr>
        <p:spPr>
          <a:xfrm>
            <a:off x="1028880" y="1085760"/>
            <a:ext cx="16227360" cy="174636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MKDIR / RMDIR : CRÉER / SUPPRIMER UN RÉPERTOIRE</a:t>
            </a:r>
            <a:endParaRPr b="0" lang="en-US" sz="6200" spc="-1" strike="noStrike">
              <a:solidFill>
                <a:srgbClr val="000000"/>
              </a:solidFill>
              <a:latin typeface="FiraCode Nerd Font Propo"/>
            </a:endParaRPr>
          </a:p>
        </p:txBody>
      </p:sp>
      <p:sp>
        <p:nvSpPr>
          <p:cNvPr id="376" name="TextBox 4"/>
          <p:cNvSpPr/>
          <p:nvPr/>
        </p:nvSpPr>
        <p:spPr>
          <a:xfrm>
            <a:off x="3508200" y="4638240"/>
            <a:ext cx="13747680" cy="24386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Par exemple, la commande suivante crée un nouveau dossier vide monDossier à la racine. Comme ce dossier est vide, on peut ensuite le supprimer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mkdir /monDossier</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rmdir /monDossier</a:t>
            </a:r>
            <a:endParaRPr b="0" lang="en-US" sz="2400" spc="-1" strike="noStrike">
              <a:solidFill>
                <a:srgbClr val="000000"/>
              </a:solidFill>
              <a:latin typeface="FiraCode Nerd Font Propo"/>
            </a:endParaRPr>
          </a:p>
        </p:txBody>
      </p:sp>
      <p:sp>
        <p:nvSpPr>
          <p:cNvPr id="377" name="TextBox 5"/>
          <p:cNvSpPr/>
          <p:nvPr/>
        </p:nvSpPr>
        <p:spPr>
          <a:xfrm>
            <a:off x="1028880" y="7303680"/>
            <a:ext cx="1374768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Un dossier est un fichier - il est donc possible d'utiliser la commande rm à la place de rmdir. On préfèrera cependant la commande rmdir qui vérifie que le dossier est vide avant sa suppression.</a:t>
            </a:r>
            <a:endParaRPr b="0" lang="en-US" sz="2400" spc="-1" strike="noStrike">
              <a:solidFill>
                <a:srgbClr val="000000"/>
              </a:solidFill>
              <a:latin typeface="FiraCode Nerd Font Propo"/>
            </a:endParaRPr>
          </a:p>
        </p:txBody>
      </p:sp>
      <p:sp>
        <p:nvSpPr>
          <p:cNvPr id="378" name="TextBox 7"/>
          <p:cNvSpPr/>
          <p:nvPr/>
        </p:nvSpPr>
        <p:spPr>
          <a:xfrm>
            <a:off x="1028880" y="3101400"/>
            <a:ext cx="1084248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Les commandes </a:t>
            </a:r>
            <a:r>
              <a:rPr b="0" lang="en-US" sz="2400" spc="24" strike="noStrike">
                <a:solidFill>
                  <a:srgbClr val="000000"/>
                </a:solidFill>
                <a:latin typeface="Montserrat Classic Bold"/>
                <a:ea typeface="DejaVu Sans"/>
              </a:rPr>
              <a:t>mkdir </a:t>
            </a:r>
            <a:r>
              <a:rPr b="0" lang="en-US" sz="2400" spc="24" strike="noStrike">
                <a:solidFill>
                  <a:srgbClr val="000000"/>
                </a:solidFill>
                <a:latin typeface="Montserrat Classic"/>
                <a:ea typeface="DejaVu Sans"/>
              </a:rPr>
              <a:t>(make directory) et </a:t>
            </a:r>
            <a:r>
              <a:rPr b="0" lang="en-US" sz="2400" spc="24" strike="noStrike">
                <a:solidFill>
                  <a:srgbClr val="000000"/>
                </a:solidFill>
                <a:latin typeface="Montserrat Classic Bold"/>
                <a:ea typeface="DejaVu Sans"/>
              </a:rPr>
              <a:t>rmdir</a:t>
            </a:r>
            <a:r>
              <a:rPr b="0" lang="en-US" sz="2400" spc="24" strike="noStrike">
                <a:solidFill>
                  <a:srgbClr val="000000"/>
                </a:solidFill>
                <a:latin typeface="Montserrat Classic"/>
                <a:ea typeface="DejaVu Sans"/>
              </a:rPr>
              <a:t> (remove directory)</a:t>
            </a:r>
            <a:r>
              <a:rPr b="0" lang="en-US" sz="2400" spc="24" strike="noStrike">
                <a:solidFill>
                  <a:srgbClr val="000000"/>
                </a:solidFill>
                <a:latin typeface="Montserrat Classic Italics"/>
                <a:ea typeface="DejaVu Sans"/>
              </a:rPr>
              <a:t> permettent créer un dossier vide et de supprimer un dossier </a:t>
            </a:r>
            <a:r>
              <a:rPr b="0" lang="en-US" sz="2400" spc="24" strike="noStrike">
                <a:solidFill>
                  <a:srgbClr val="000000"/>
                </a:solidFill>
                <a:latin typeface="Montserrat Classic Bold Italics"/>
                <a:ea typeface="DejaVu Sans"/>
              </a:rPr>
              <a:t>vide</a:t>
            </a:r>
            <a:r>
              <a:rPr b="0" lang="en-US" sz="2400" spc="24" strike="noStrike">
                <a:solidFill>
                  <a:srgbClr val="000000"/>
                </a:solidFill>
                <a:latin typeface="Montserrat Classic Italics"/>
                <a:ea typeface="DejaVu Sans"/>
              </a:rPr>
              <a:t>.</a:t>
            </a:r>
            <a:endParaRPr b="0" lang="en-US" sz="2400" spc="-1" strike="noStrike">
              <a:solidFill>
                <a:srgbClr val="000000"/>
              </a:solidFill>
              <a:latin typeface="FiraCode Nerd Font Propo"/>
            </a:endParaRPr>
          </a:p>
        </p:txBody>
      </p:sp>
      <p:pic>
        <p:nvPicPr>
          <p:cNvPr id="379" name="Picture 8" descr=""/>
          <p:cNvPicPr/>
          <p:nvPr/>
        </p:nvPicPr>
        <p:blipFill>
          <a:blip r:embed="rId1"/>
          <a:stretch/>
        </p:blipFill>
        <p:spPr>
          <a:xfrm>
            <a:off x="1371600" y="5227560"/>
            <a:ext cx="1069560" cy="942840"/>
          </a:xfrm>
          <a:prstGeom prst="rect">
            <a:avLst/>
          </a:prstGeom>
          <a:ln w="0">
            <a:noFill/>
          </a:ln>
        </p:spPr>
      </p:pic>
      <p:sp>
        <p:nvSpPr>
          <p:cNvPr id="380" name="TextBox 9"/>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381" name="TextBox 10"/>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COMMANDES PRINCIPALES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d4"/>
        </a:solidFill>
      </p:bgPr>
    </p:bg>
    <p:spTree>
      <p:nvGrpSpPr>
        <p:cNvPr id="1" name=""/>
        <p:cNvGrpSpPr/>
        <p:nvPr/>
      </p:nvGrpSpPr>
      <p:grpSpPr>
        <a:xfrm>
          <a:off x="0" y="0"/>
          <a:ext cx="0" cy="0"/>
          <a:chOff x="0" y="0"/>
          <a:chExt cx="0" cy="0"/>
        </a:xfrm>
      </p:grpSpPr>
      <p:sp>
        <p:nvSpPr>
          <p:cNvPr id="382"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83" name="TextBox 3"/>
          <p:cNvSpPr/>
          <p:nvPr/>
        </p:nvSpPr>
        <p:spPr>
          <a:xfrm>
            <a:off x="4064040" y="5244120"/>
            <a:ext cx="1319220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Par exemple, la commande suivante cherche le chemin du fichier monFicher, situé quelque part dans l'arborescence commençant au répertoire monRepertoire :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find /home/monUtilisateur/monRepertoire -name monFichier</a:t>
            </a:r>
            <a:endParaRPr b="0" lang="en-US" sz="2400" spc="-1" strike="noStrike">
              <a:solidFill>
                <a:srgbClr val="000000"/>
              </a:solidFill>
              <a:latin typeface="FiraCode Nerd Font Propo"/>
            </a:endParaRPr>
          </a:p>
        </p:txBody>
      </p:sp>
      <p:sp>
        <p:nvSpPr>
          <p:cNvPr id="384" name="TextBox 4"/>
          <p:cNvSpPr/>
          <p:nvPr/>
        </p:nvSpPr>
        <p:spPr>
          <a:xfrm>
            <a:off x="1028880" y="7303680"/>
            <a:ext cx="1374768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La commande </a:t>
            </a:r>
            <a:r>
              <a:rPr b="0" lang="en-US" sz="2400" spc="24" strike="noStrike">
                <a:solidFill>
                  <a:srgbClr val="000000"/>
                </a:solidFill>
                <a:latin typeface="Montserrat Light"/>
                <a:ea typeface="DejaVu Sans"/>
              </a:rPr>
              <a:t>find</a:t>
            </a:r>
            <a:r>
              <a:rPr b="0" lang="en-US" sz="2400" spc="24" strike="noStrike">
                <a:solidFill>
                  <a:srgbClr val="000000"/>
                </a:solidFill>
                <a:latin typeface="Montserrat Light Italics"/>
                <a:ea typeface="DejaVu Sans"/>
              </a:rPr>
              <a:t> est très puissante et possède de nombreux paramètres, il est intéressant de pratiquer son utilisation qui s'avère vite très pratique.</a:t>
            </a:r>
            <a:endParaRPr b="0" lang="en-US" sz="2400" spc="-1" strike="noStrike">
              <a:solidFill>
                <a:srgbClr val="000000"/>
              </a:solidFill>
              <a:latin typeface="FiraCode Nerd Font Propo"/>
            </a:endParaRPr>
          </a:p>
        </p:txBody>
      </p:sp>
      <p:pic>
        <p:nvPicPr>
          <p:cNvPr id="385" name="Picture 6" descr=""/>
          <p:cNvPicPr/>
          <p:nvPr/>
        </p:nvPicPr>
        <p:blipFill>
          <a:blip r:embed="rId1"/>
          <a:stretch/>
        </p:blipFill>
        <p:spPr>
          <a:xfrm>
            <a:off x="1143000" y="5236920"/>
            <a:ext cx="1763280" cy="1390680"/>
          </a:xfrm>
          <a:prstGeom prst="rect">
            <a:avLst/>
          </a:prstGeom>
          <a:ln w="0">
            <a:noFill/>
          </a:ln>
        </p:spPr>
      </p:pic>
      <p:sp>
        <p:nvSpPr>
          <p:cNvPr id="386" name="TextBox 7"/>
          <p:cNvSpPr/>
          <p:nvPr/>
        </p:nvSpPr>
        <p:spPr>
          <a:xfrm>
            <a:off x="1168200" y="2720160"/>
            <a:ext cx="1084248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a:ea typeface="DejaVu Sans"/>
              </a:rPr>
              <a:t>find</a:t>
            </a:r>
            <a:r>
              <a:rPr b="0" lang="en-US" sz="2400" spc="24" strike="noStrike">
                <a:solidFill>
                  <a:srgbClr val="000000"/>
                </a:solidFill>
                <a:latin typeface="Montserrat Classic Italics"/>
                <a:ea typeface="DejaVu Sans"/>
              </a:rPr>
              <a:t> permet de chercher le chemin vers des fichiers dont le nom suit un pattern donné dans un chemin donné (récursivement).</a:t>
            </a:r>
            <a:endParaRPr b="0" lang="en-US" sz="2400" spc="-1" strike="noStrike">
              <a:solidFill>
                <a:srgbClr val="000000"/>
              </a:solidFill>
              <a:latin typeface="FiraCode Nerd Font Propo"/>
            </a:endParaRPr>
          </a:p>
        </p:txBody>
      </p:sp>
      <p:sp>
        <p:nvSpPr>
          <p:cNvPr id="387" name="TextBox 8"/>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FIND : CHERCHER DES FICHIERS</a:t>
            </a:r>
            <a:endParaRPr b="0" lang="en-US" sz="6200" spc="-1" strike="noStrike">
              <a:solidFill>
                <a:srgbClr val="000000"/>
              </a:solidFill>
              <a:latin typeface="FiraCode Nerd Font Propo"/>
            </a:endParaRPr>
          </a:p>
        </p:txBody>
      </p:sp>
      <p:sp>
        <p:nvSpPr>
          <p:cNvPr id="388" name="TextBox 9"/>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389" name="TextBox 10"/>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COMMANDES PRINCIPALES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e2ec"/>
        </a:solidFill>
      </p:bgPr>
    </p:bg>
    <p:spTree>
      <p:nvGrpSpPr>
        <p:cNvPr id="1" name=""/>
        <p:cNvGrpSpPr/>
        <p:nvPr/>
      </p:nvGrpSpPr>
      <p:grpSpPr>
        <a:xfrm>
          <a:off x="0" y="0"/>
          <a:ext cx="0" cy="0"/>
          <a:chOff x="0" y="0"/>
          <a:chExt cx="0" cy="0"/>
        </a:xfrm>
      </p:grpSpPr>
      <p:sp>
        <p:nvSpPr>
          <p:cNvPr id="390"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91" name="TextBox 3"/>
          <p:cNvSpPr/>
          <p:nvPr/>
        </p:nvSpPr>
        <p:spPr>
          <a:xfrm>
            <a:off x="1028880" y="2672640"/>
            <a:ext cx="1084248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a:ea typeface="DejaVu Sans"/>
              </a:rPr>
              <a:t>cat</a:t>
            </a:r>
            <a:r>
              <a:rPr b="0" lang="en-US" sz="2400" spc="24" strike="noStrike">
                <a:solidFill>
                  <a:srgbClr val="000000"/>
                </a:solidFill>
                <a:latin typeface="Montserrat Classic Italics"/>
                <a:ea typeface="DejaVu Sans"/>
              </a:rPr>
              <a:t> (concatenate) permet de concaténer des fichiers vers la sortie standard.</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a:ea typeface="DejaVu Sans"/>
              </a:rPr>
              <a:t>Dans la pratique, cette commande est souvent utilisée pour afficher à l'écran le contenu d'un fichier.</a:t>
            </a:r>
            <a:endParaRPr b="0" lang="en-US" sz="2400" spc="-1" strike="noStrike">
              <a:solidFill>
                <a:srgbClr val="000000"/>
              </a:solidFill>
              <a:latin typeface="FiraCode Nerd Font Propo"/>
            </a:endParaRPr>
          </a:p>
        </p:txBody>
      </p:sp>
      <p:sp>
        <p:nvSpPr>
          <p:cNvPr id="392" name="TextBox 4"/>
          <p:cNvSpPr/>
          <p:nvPr/>
        </p:nvSpPr>
        <p:spPr>
          <a:xfrm>
            <a:off x="1028880" y="1066680"/>
            <a:ext cx="16227360" cy="147852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Bold"/>
                <a:ea typeface="DejaVu Sans"/>
              </a:rPr>
              <a:t>CAT : AFFICHER LE CONTENU D'UN FICHIER</a:t>
            </a:r>
            <a:endParaRPr b="0" lang="en-US" sz="5250" spc="-1" strike="noStrike">
              <a:solidFill>
                <a:srgbClr val="000000"/>
              </a:solidFill>
              <a:latin typeface="FiraCode Nerd Font Propo"/>
            </a:endParaRPr>
          </a:p>
        </p:txBody>
      </p:sp>
      <p:sp>
        <p:nvSpPr>
          <p:cNvPr id="393" name="TextBox 5"/>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394" name="TextBox 6"/>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COMMANDES PRINCIPALES</a:t>
            </a:r>
            <a:endParaRPr b="0" lang="en-US" sz="1000" spc="-1" strike="noStrike">
              <a:solidFill>
                <a:srgbClr val="000000"/>
              </a:solidFill>
              <a:latin typeface="FiraCode Nerd Font Propo"/>
            </a:endParaRPr>
          </a:p>
        </p:txBody>
      </p:sp>
      <p:sp>
        <p:nvSpPr>
          <p:cNvPr id="395" name="TextBox 7"/>
          <p:cNvSpPr/>
          <p:nvPr/>
        </p:nvSpPr>
        <p:spPr>
          <a:xfrm>
            <a:off x="3508200" y="5815440"/>
            <a:ext cx="1374768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Par exemple, la commande suivante affiche à l'écran le contenu du fichier monFichier stocké dans le répertoire courant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cat ./monFichier</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f8e1"/>
        </a:solidFill>
      </p:bgPr>
    </p:bg>
    <p:spTree>
      <p:nvGrpSpPr>
        <p:cNvPr id="1" name=""/>
        <p:cNvGrpSpPr/>
        <p:nvPr/>
      </p:nvGrpSpPr>
      <p:grpSpPr>
        <a:xfrm>
          <a:off x="0" y="0"/>
          <a:ext cx="0" cy="0"/>
          <a:chOff x="0" y="0"/>
          <a:chExt cx="0" cy="0"/>
        </a:xfrm>
      </p:grpSpPr>
      <p:sp>
        <p:nvSpPr>
          <p:cNvPr id="396"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397" name="TextBox 3"/>
          <p:cNvSpPr/>
          <p:nvPr/>
        </p:nvSpPr>
        <p:spPr>
          <a:xfrm>
            <a:off x="1028880" y="2640960"/>
            <a:ext cx="10842480" cy="2926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Les commandes </a:t>
            </a:r>
            <a:r>
              <a:rPr b="0" lang="en-US" sz="2400" spc="24" strike="noStrike">
                <a:solidFill>
                  <a:srgbClr val="000000"/>
                </a:solidFill>
                <a:latin typeface="Montserrat Classic Bold Italics"/>
                <a:ea typeface="DejaVu Sans"/>
              </a:rPr>
              <a:t>more, less, head </a:t>
            </a:r>
            <a:r>
              <a:rPr b="0" lang="en-US" sz="2400" spc="24" strike="noStrike">
                <a:solidFill>
                  <a:srgbClr val="000000"/>
                </a:solidFill>
                <a:latin typeface="Montserrat Classic Italics"/>
                <a:ea typeface="DejaVu Sans"/>
              </a:rPr>
              <a:t>et </a:t>
            </a:r>
            <a:r>
              <a:rPr b="0" lang="en-US" sz="2400" spc="24" strike="noStrike">
                <a:solidFill>
                  <a:srgbClr val="000000"/>
                </a:solidFill>
                <a:latin typeface="Montserrat Classic Bold Italics"/>
                <a:ea typeface="DejaVu Sans"/>
              </a:rPr>
              <a:t>tail</a:t>
            </a:r>
            <a:r>
              <a:rPr b="0" lang="en-US" sz="2400" spc="24" strike="noStrike">
                <a:solidFill>
                  <a:srgbClr val="000000"/>
                </a:solidFill>
                <a:latin typeface="Montserrat Classic Italics"/>
                <a:ea typeface="DejaVu Sans"/>
              </a:rPr>
              <a:t> permettent de couper ou de paginer un contenu qui leur est fourni en entrée avant d'afficher ce contenu à l'écran.</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a:ea typeface="DejaVu Sans"/>
              </a:rPr>
              <a:t>Dans la pratique, ces commandes sont très utiles lorsque l'on enchaîne des commandes en utilisant des pipes (nous verrons cette notion plus tard dans le cours).</a:t>
            </a:r>
            <a:endParaRPr b="0" lang="en-US" sz="2400" spc="-1" strike="noStrike">
              <a:solidFill>
                <a:srgbClr val="000000"/>
              </a:solidFill>
              <a:latin typeface="FiraCode Nerd Font Propo"/>
            </a:endParaRPr>
          </a:p>
        </p:txBody>
      </p:sp>
      <p:sp>
        <p:nvSpPr>
          <p:cNvPr id="398" name="TextBox 4"/>
          <p:cNvSpPr/>
          <p:nvPr/>
        </p:nvSpPr>
        <p:spPr>
          <a:xfrm>
            <a:off x="3508200" y="6308280"/>
            <a:ext cx="13747680" cy="195120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Par exemple, les commandes suivantes affichent à l'écran le début et la fin du contenu du fichier monFichier stocké dans le répertoire courant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head ./monFichier</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tail ./monFichier</a:t>
            </a:r>
            <a:endParaRPr b="0" lang="en-US" sz="2400" spc="-1" strike="noStrike">
              <a:solidFill>
                <a:srgbClr val="000000"/>
              </a:solidFill>
              <a:latin typeface="FiraCode Nerd Font Propo"/>
            </a:endParaRPr>
          </a:p>
        </p:txBody>
      </p:sp>
      <p:sp>
        <p:nvSpPr>
          <p:cNvPr id="399" name="TextBox 6"/>
          <p:cNvSpPr/>
          <p:nvPr/>
        </p:nvSpPr>
        <p:spPr>
          <a:xfrm>
            <a:off x="1028880" y="1057320"/>
            <a:ext cx="16227360" cy="1271160"/>
          </a:xfrm>
          <a:prstGeom prst="rect">
            <a:avLst/>
          </a:prstGeom>
          <a:noFill/>
          <a:ln w="0">
            <a:noFill/>
          </a:ln>
        </p:spPr>
        <p:style>
          <a:lnRef idx="0"/>
          <a:fillRef idx="0"/>
          <a:effectRef idx="0"/>
          <a:fontRef idx="minor"/>
        </p:style>
        <p:txBody>
          <a:bodyPr lIns="0" rIns="0" tIns="0" bIns="0" anchor="t">
            <a:spAutoFit/>
          </a:bodyPr>
          <a:p>
            <a:pPr>
              <a:lnSpc>
                <a:spcPts val="5006"/>
              </a:lnSpc>
            </a:pPr>
            <a:r>
              <a:rPr b="0" lang="en-US" sz="4500" spc="199" strike="noStrike">
                <a:solidFill>
                  <a:srgbClr val="4d6083"/>
                </a:solidFill>
                <a:latin typeface="Montserrat Classic Bold"/>
                <a:ea typeface="DejaVu Sans"/>
              </a:rPr>
              <a:t>MORE, LESS, HEAD, TAIL : AFFICHAGES PARTIELS</a:t>
            </a:r>
            <a:endParaRPr b="0" lang="en-US" sz="4500" spc="-1" strike="noStrike">
              <a:solidFill>
                <a:srgbClr val="000000"/>
              </a:solidFill>
              <a:latin typeface="FiraCode Nerd Font Propo"/>
            </a:endParaRPr>
          </a:p>
        </p:txBody>
      </p:sp>
      <p:sp>
        <p:nvSpPr>
          <p:cNvPr id="400" name="TextBox 7"/>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01" name="TextBox 8"/>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COMMANDES PRINCIPALES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02" name="TextBox 2"/>
          <p:cNvSpPr/>
          <p:nvPr/>
        </p:nvSpPr>
        <p:spPr>
          <a:xfrm>
            <a:off x="3531600" y="1730880"/>
            <a:ext cx="11221200" cy="6693480"/>
          </a:xfrm>
          <a:prstGeom prst="rect">
            <a:avLst/>
          </a:prstGeom>
          <a:noFill/>
          <a:ln w="0">
            <a:noFill/>
          </a:ln>
        </p:spPr>
        <p:style>
          <a:lnRef idx="0"/>
          <a:fillRef idx="0"/>
          <a:effectRef idx="0"/>
          <a:fontRef idx="minor"/>
        </p:style>
        <p:txBody>
          <a:bodyPr lIns="0" rIns="0" tIns="0" bIns="0" anchor="t">
            <a:spAutoFit/>
          </a:bodyPr>
          <a:p>
            <a:pPr algn="ctr">
              <a:lnSpc>
                <a:spcPts val="17569"/>
              </a:lnSpc>
            </a:pPr>
            <a:r>
              <a:rPr b="0" lang="en-US" sz="12550" spc="-1" strike="noStrike">
                <a:solidFill>
                  <a:srgbClr val="38b6ff"/>
                </a:solidFill>
                <a:latin typeface="Gagalin"/>
                <a:ea typeface="DejaVu Sans"/>
              </a:rPr>
              <a:t>Autres commandes utiles</a:t>
            </a:r>
            <a:endParaRPr b="0" lang="en-US" sz="12550" spc="-1" strike="noStrike">
              <a:solidFill>
                <a:srgbClr val="ffffff"/>
              </a:solidFill>
              <a:latin typeface="FiraCode Nerd Font Propo"/>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5f3ff"/>
        </a:solidFill>
      </p:bgPr>
    </p:bg>
    <p:spTree>
      <p:nvGrpSpPr>
        <p:cNvPr id="1" name=""/>
        <p:cNvGrpSpPr/>
        <p:nvPr/>
      </p:nvGrpSpPr>
      <p:grpSpPr>
        <a:xfrm>
          <a:off x="0" y="0"/>
          <a:ext cx="0" cy="0"/>
          <a:chOff x="0" y="0"/>
          <a:chExt cx="0" cy="0"/>
        </a:xfrm>
      </p:grpSpPr>
      <p:sp>
        <p:nvSpPr>
          <p:cNvPr id="403"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404" name="TextBox 3"/>
          <p:cNvSpPr/>
          <p:nvPr/>
        </p:nvSpPr>
        <p:spPr>
          <a:xfrm>
            <a:off x="1028880" y="2672640"/>
            <a:ext cx="13779360" cy="4389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a:ea typeface="DejaVu Sans"/>
              </a:rPr>
              <a:t>man</a:t>
            </a:r>
            <a:r>
              <a:rPr b="0" lang="en-US" sz="2400" spc="24" strike="noStrike">
                <a:solidFill>
                  <a:srgbClr val="000000"/>
                </a:solidFill>
                <a:latin typeface="Montserrat Classic Italics"/>
                <a:ea typeface="DejaVu Sans"/>
              </a:rPr>
              <a:t> (manual) permet d'afficher la documentation d'une commande ou d'un service fourni en paramètre.</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a:ea typeface="DejaVu Sans"/>
              </a:rPr>
              <a:t>C'est une commande fondamentale d'un système Linux : toutes les commandes du système sont rigoureusement documentées.</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Les pages de manuel sont vérifiées en profondeur, elles sont à jour avec la version du programme installé sur la machine et suivent une grammaire de documentation commune stricte. Elles peuvent être délicates à appréhender au début mais il est important de comprendre comment les utiliser et de s'entraîner à les lire.</a:t>
            </a:r>
            <a:endParaRPr b="0" lang="en-US" sz="2400" spc="-1" strike="noStrike">
              <a:solidFill>
                <a:srgbClr val="000000"/>
              </a:solidFill>
              <a:latin typeface="FiraCode Nerd Font Propo"/>
            </a:endParaRPr>
          </a:p>
        </p:txBody>
      </p:sp>
      <p:pic>
        <p:nvPicPr>
          <p:cNvPr id="405" name="Picture 4" descr=""/>
          <p:cNvPicPr/>
          <p:nvPr/>
        </p:nvPicPr>
        <p:blipFill>
          <a:blip r:embed="rId1"/>
          <a:stretch/>
        </p:blipFill>
        <p:spPr>
          <a:xfrm>
            <a:off x="13947840" y="7482240"/>
            <a:ext cx="2966760" cy="2345760"/>
          </a:xfrm>
          <a:prstGeom prst="rect">
            <a:avLst/>
          </a:prstGeom>
          <a:ln w="0">
            <a:noFill/>
          </a:ln>
        </p:spPr>
      </p:pic>
      <p:sp>
        <p:nvSpPr>
          <p:cNvPr id="406" name="TextBox 5"/>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Bold"/>
                <a:ea typeface="DejaVu Sans"/>
              </a:rPr>
              <a:t>MAN : LA PAGE DE MANUEL</a:t>
            </a:r>
            <a:endParaRPr b="0" lang="en-US" sz="5250" spc="-1" strike="noStrike">
              <a:solidFill>
                <a:srgbClr val="000000"/>
              </a:solidFill>
              <a:latin typeface="FiraCode Nerd Font Propo"/>
            </a:endParaRPr>
          </a:p>
        </p:txBody>
      </p:sp>
      <p:sp>
        <p:nvSpPr>
          <p:cNvPr id="407" name="TextBox 6"/>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08" name="TextBox 7"/>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COMMANDES PRINCIPALES</a:t>
            </a:r>
            <a:endParaRPr b="0" lang="en-US" sz="1000" spc="-1" strike="noStrike">
              <a:solidFill>
                <a:srgbClr val="000000"/>
              </a:solidFill>
              <a:latin typeface="FiraCode Nerd Font Propo"/>
            </a:endParaRPr>
          </a:p>
        </p:txBody>
      </p:sp>
      <p:sp>
        <p:nvSpPr>
          <p:cNvPr id="409" name="TextBox 8"/>
          <p:cNvSpPr/>
          <p:nvPr/>
        </p:nvSpPr>
        <p:spPr>
          <a:xfrm>
            <a:off x="914400" y="7315200"/>
            <a:ext cx="1474164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Par exemple, la commande suivante affiche la page de manuel de la commande find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man find</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9cee3"/>
        </a:solidFill>
      </p:bgPr>
    </p:bg>
    <p:spTree>
      <p:nvGrpSpPr>
        <p:cNvPr id="1" name=""/>
        <p:cNvGrpSpPr/>
        <p:nvPr/>
      </p:nvGrpSpPr>
      <p:grpSpPr>
        <a:xfrm>
          <a:off x="0" y="0"/>
          <a:ext cx="0" cy="0"/>
          <a:chOff x="0" y="0"/>
          <a:chExt cx="0" cy="0"/>
        </a:xfrm>
      </p:grpSpPr>
      <p:sp>
        <p:nvSpPr>
          <p:cNvPr id="410"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411" name="TextBox 3"/>
          <p:cNvSpPr/>
          <p:nvPr/>
        </p:nvSpPr>
        <p:spPr>
          <a:xfrm>
            <a:off x="1028880" y="2672640"/>
            <a:ext cx="15885720" cy="48776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Bold"/>
                <a:ea typeface="DejaVu Sans"/>
              </a:rPr>
              <a:t>echo</a:t>
            </a:r>
            <a:r>
              <a:rPr b="0" lang="en-US" sz="2400" spc="24" strike="noStrike">
                <a:solidFill>
                  <a:srgbClr val="000000"/>
                </a:solidFill>
                <a:latin typeface="Montserrat Light"/>
                <a:ea typeface="DejaVu Sans"/>
              </a:rPr>
              <a:t> : affiche un message sur la sortie standard (par défaut la console)</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echo "Hello, World"</a:t>
            </a:r>
            <a:endParaRPr b="0" lang="en-US" sz="2400" spc="-1" strike="noStrike">
              <a:solidFill>
                <a:srgbClr val="000000"/>
              </a:solidFill>
              <a:latin typeface="FiraCode Nerd Font Propo"/>
            </a:endParaRPr>
          </a:p>
          <a:p>
            <a:pPr algn="just">
              <a:lnSpc>
                <a:spcPts val="3841"/>
              </a:lnSpc>
            </a:pPr>
            <a:endParaRPr b="0" lang="en-US" sz="18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Bold"/>
                <a:ea typeface="DejaVu Sans"/>
              </a:rPr>
              <a:t>clear</a:t>
            </a:r>
            <a:r>
              <a:rPr b="0" lang="en-US" sz="2400" spc="24" strike="noStrike">
                <a:solidFill>
                  <a:srgbClr val="000000"/>
                </a:solidFill>
                <a:latin typeface="Montserrat Light"/>
                <a:ea typeface="DejaVu Sans"/>
              </a:rPr>
              <a:t> : efface la sortie du terminal</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clear</a:t>
            </a:r>
            <a:endParaRPr b="0" lang="en-US" sz="2400" spc="-1" strike="noStrike">
              <a:solidFill>
                <a:srgbClr val="000000"/>
              </a:solidFill>
              <a:latin typeface="FiraCode Nerd Font Propo"/>
            </a:endParaRPr>
          </a:p>
          <a:p>
            <a:pPr algn="just">
              <a:lnSpc>
                <a:spcPts val="3841"/>
              </a:lnSpc>
            </a:pPr>
            <a:endParaRPr b="0" lang="en-US" sz="18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Bold"/>
                <a:ea typeface="DejaVu Sans"/>
              </a:rPr>
              <a:t>alias</a:t>
            </a:r>
            <a:r>
              <a:rPr b="0" lang="en-US" sz="2400" spc="24" strike="noStrike">
                <a:solidFill>
                  <a:srgbClr val="000000"/>
                </a:solidFill>
                <a:latin typeface="Montserrat Light"/>
                <a:ea typeface="DejaVu Sans"/>
              </a:rPr>
              <a:t> : crée une nouvelle commande qui, lorsqu'elle est appelée, exécutera l'instruction enregistrée</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alias maCommandeLs='ls -a'</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maCommandeLs</a:t>
            </a:r>
            <a:endParaRPr b="0" lang="en-US" sz="2400" spc="-1" strike="noStrike">
              <a:solidFill>
                <a:srgbClr val="000000"/>
              </a:solidFill>
              <a:latin typeface="FiraCode Nerd Font Propo"/>
            </a:endParaRPr>
          </a:p>
        </p:txBody>
      </p:sp>
      <p:sp>
        <p:nvSpPr>
          <p:cNvPr id="412" name="TextBox 5"/>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Bold"/>
                <a:ea typeface="DejaVu Sans"/>
              </a:rPr>
              <a:t>AUTRES COMMANDES UTILES</a:t>
            </a:r>
            <a:endParaRPr b="0" lang="en-US" sz="5250" spc="-1" strike="noStrike">
              <a:solidFill>
                <a:srgbClr val="000000"/>
              </a:solidFill>
              <a:latin typeface="FiraCode Nerd Font Propo"/>
            </a:endParaRPr>
          </a:p>
        </p:txBody>
      </p:sp>
      <p:sp>
        <p:nvSpPr>
          <p:cNvPr id="413" name="TextBox 6"/>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14" name="TextBox 7"/>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COMMANDES PRINCIPALES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d4"/>
        </a:solidFill>
      </p:bgPr>
    </p:bg>
    <p:spTree>
      <p:nvGrpSpPr>
        <p:cNvPr id="1" name=""/>
        <p:cNvGrpSpPr/>
        <p:nvPr/>
      </p:nvGrpSpPr>
      <p:grpSpPr>
        <a:xfrm>
          <a:off x="0" y="0"/>
          <a:ext cx="0" cy="0"/>
          <a:chOff x="0" y="0"/>
          <a:chExt cx="0" cy="0"/>
        </a:xfrm>
      </p:grpSpPr>
      <p:sp>
        <p:nvSpPr>
          <p:cNvPr id="415"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416" name="TextBox 3"/>
          <p:cNvSpPr/>
          <p:nvPr/>
        </p:nvSpPr>
        <p:spPr>
          <a:xfrm>
            <a:off x="1028880" y="2672640"/>
            <a:ext cx="16227360" cy="6828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Bold"/>
                <a:ea typeface="DejaVu Sans"/>
              </a:rPr>
              <a:t>history</a:t>
            </a:r>
            <a:r>
              <a:rPr b="0" lang="en-US" sz="2400" spc="24" strike="noStrike">
                <a:solidFill>
                  <a:srgbClr val="000000"/>
                </a:solidFill>
                <a:latin typeface="Montserrat Light"/>
                <a:ea typeface="DejaVu Sans"/>
              </a:rPr>
              <a:t> : affiche l'historique des commandes entrées par l'utilisateur</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history</a:t>
            </a:r>
            <a:endParaRPr b="0" lang="en-US" sz="2400" spc="-1" strike="noStrike">
              <a:solidFill>
                <a:srgbClr val="000000"/>
              </a:solidFill>
              <a:latin typeface="FiraCode Nerd Font Propo"/>
            </a:endParaRPr>
          </a:p>
          <a:p>
            <a:pPr algn="just">
              <a:lnSpc>
                <a:spcPts val="3841"/>
              </a:lnSpc>
            </a:pPr>
            <a:endParaRPr b="0" lang="en-US" sz="18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Bold"/>
                <a:ea typeface="DejaVu Sans"/>
              </a:rPr>
              <a:t>grep</a:t>
            </a:r>
            <a:r>
              <a:rPr b="0" lang="en-US" sz="2400" spc="24" strike="noStrike">
                <a:solidFill>
                  <a:srgbClr val="000000"/>
                </a:solidFill>
                <a:latin typeface="Montserrat Light"/>
                <a:ea typeface="DejaVu Sans"/>
              </a:rPr>
              <a:t> : cherche une ligne suivant un pattern donné dans l'entrée de la commande</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grep monPattern monDossier/monFichier</a:t>
            </a:r>
            <a:endParaRPr b="0" lang="en-US" sz="2400" spc="-1" strike="noStrike">
              <a:solidFill>
                <a:srgbClr val="000000"/>
              </a:solidFill>
              <a:latin typeface="FiraCode Nerd Font Propo"/>
            </a:endParaRPr>
          </a:p>
          <a:p>
            <a:pPr algn="just">
              <a:lnSpc>
                <a:spcPts val="3841"/>
              </a:lnSpc>
            </a:pPr>
            <a:endParaRPr b="0" lang="en-US" sz="18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Bold"/>
                <a:ea typeface="DejaVu Sans"/>
              </a:rPr>
              <a:t>sudo</a:t>
            </a:r>
            <a:r>
              <a:rPr b="0" lang="en-US" sz="2400" spc="24" strike="noStrike">
                <a:solidFill>
                  <a:srgbClr val="000000"/>
                </a:solidFill>
                <a:latin typeface="Montserrat Light"/>
                <a:ea typeface="DejaVu Sans"/>
              </a:rPr>
              <a:t> : exécute une commande en utilisant le rôle de super-utilisateur (root).</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sudo rm /monDossierProtege</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rm /monDossierProtege</a:t>
            </a:r>
            <a:endParaRPr b="0" lang="en-US" sz="2400" spc="-1" strike="noStrike">
              <a:solidFill>
                <a:srgbClr val="000000"/>
              </a:solidFill>
              <a:latin typeface="FiraCode Nerd Font Propo"/>
            </a:endParaRPr>
          </a:p>
          <a:p>
            <a:pPr algn="just">
              <a:lnSpc>
                <a:spcPts val="3841"/>
              </a:lnSpc>
            </a:pPr>
            <a:endParaRPr b="0" lang="en-US" sz="2400" spc="-1" strike="noStrike">
              <a:solidFill>
                <a:srgbClr val="000000"/>
              </a:solidFill>
              <a:latin typeface="FiraCode Nerd Font Propo"/>
            </a:endParaRPr>
          </a:p>
          <a:p>
            <a:pPr algn="just">
              <a:lnSpc>
                <a:spcPts val="3841"/>
              </a:lnSpc>
            </a:pPr>
            <a:r>
              <a:rPr b="0" i="1" lang="en-US" sz="2400" spc="24" strike="noStrike">
                <a:solidFill>
                  <a:srgbClr val="000000"/>
                </a:solidFill>
                <a:latin typeface="Montserrat Light Italics"/>
                <a:ea typeface="DejaVu Sans"/>
              </a:rPr>
              <a:t>Les deux commandes précédentes font la même chose mais on utilisera toujours sudo lorsque c'est possible, car cette commande enregistre le changement de contexte (le passage en super-utilisateur), et limite ce contexte à une commande. La 2e commande nécessite de se logger en utilisateur root sur le système pour une session entière.</a:t>
            </a:r>
            <a:endParaRPr b="0" lang="en-US" sz="2400" spc="-1" strike="noStrike">
              <a:solidFill>
                <a:srgbClr val="000000"/>
              </a:solidFill>
              <a:latin typeface="FiraCode Nerd Font Propo"/>
            </a:endParaRPr>
          </a:p>
        </p:txBody>
      </p:sp>
      <p:sp>
        <p:nvSpPr>
          <p:cNvPr id="417" name="TextBox 5"/>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Bold"/>
                <a:ea typeface="DejaVu Sans"/>
              </a:rPr>
              <a:t>AUTRES COMMANDES UTILES</a:t>
            </a:r>
            <a:endParaRPr b="0" lang="en-US" sz="5250" spc="-1" strike="noStrike">
              <a:solidFill>
                <a:srgbClr val="000000"/>
              </a:solidFill>
              <a:latin typeface="FiraCode Nerd Font Propo"/>
            </a:endParaRPr>
          </a:p>
        </p:txBody>
      </p:sp>
      <p:pic>
        <p:nvPicPr>
          <p:cNvPr id="418" name="Picture 6" descr=""/>
          <p:cNvPicPr/>
          <p:nvPr/>
        </p:nvPicPr>
        <p:blipFill>
          <a:blip r:embed="rId1"/>
          <a:stretch/>
        </p:blipFill>
        <p:spPr>
          <a:xfrm>
            <a:off x="6673680" y="6175800"/>
            <a:ext cx="640800" cy="1138680"/>
          </a:xfrm>
          <a:prstGeom prst="rect">
            <a:avLst/>
          </a:prstGeom>
          <a:ln w="0">
            <a:noFill/>
          </a:ln>
        </p:spPr>
      </p:pic>
      <p:sp>
        <p:nvSpPr>
          <p:cNvPr id="419" name="TextBox 7"/>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20" name="TextBox 8"/>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COMMANDES PRINCIPALES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d4"/>
        </a:solidFill>
      </p:bgPr>
    </p:bg>
    <p:spTree>
      <p:nvGrpSpPr>
        <p:cNvPr id="1" name=""/>
        <p:cNvGrpSpPr/>
        <p:nvPr/>
      </p:nvGrpSpPr>
      <p:grpSpPr>
        <a:xfrm>
          <a:off x="0" y="0"/>
          <a:ext cx="0" cy="0"/>
          <a:chOff x="0" y="0"/>
          <a:chExt cx="0" cy="0"/>
        </a:xfrm>
      </p:grpSpPr>
      <p:sp>
        <p:nvSpPr>
          <p:cNvPr id="113"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114" name="Picture 3" descr=""/>
          <p:cNvPicPr/>
          <p:nvPr/>
        </p:nvPicPr>
        <p:blipFill>
          <a:blip r:embed="rId1"/>
          <a:stretch/>
        </p:blipFill>
        <p:spPr>
          <a:xfrm>
            <a:off x="12344040" y="7890480"/>
            <a:ext cx="2527560" cy="1691280"/>
          </a:xfrm>
          <a:prstGeom prst="rect">
            <a:avLst/>
          </a:prstGeom>
          <a:ln w="0">
            <a:noFill/>
          </a:ln>
        </p:spPr>
      </p:pic>
      <p:pic>
        <p:nvPicPr>
          <p:cNvPr id="115" name="Picture 5" descr=""/>
          <p:cNvPicPr/>
          <p:nvPr/>
        </p:nvPicPr>
        <p:blipFill>
          <a:blip r:embed="rId2"/>
          <a:stretch/>
        </p:blipFill>
        <p:spPr>
          <a:xfrm>
            <a:off x="13258800" y="3317760"/>
            <a:ext cx="1625040" cy="2167920"/>
          </a:xfrm>
          <a:prstGeom prst="rect">
            <a:avLst/>
          </a:prstGeom>
          <a:ln w="0">
            <a:noFill/>
          </a:ln>
        </p:spPr>
      </p:pic>
      <p:pic>
        <p:nvPicPr>
          <p:cNvPr id="116" name="Picture 6" descr=""/>
          <p:cNvPicPr/>
          <p:nvPr/>
        </p:nvPicPr>
        <p:blipFill>
          <a:blip r:embed="rId3"/>
          <a:stretch/>
        </p:blipFill>
        <p:spPr>
          <a:xfrm>
            <a:off x="14999040" y="3167640"/>
            <a:ext cx="1653480" cy="767880"/>
          </a:xfrm>
          <a:prstGeom prst="rect">
            <a:avLst/>
          </a:prstGeom>
          <a:ln w="0">
            <a:noFill/>
          </a:ln>
        </p:spPr>
      </p:pic>
      <p:pic>
        <p:nvPicPr>
          <p:cNvPr id="117" name="Picture 7" descr=""/>
          <p:cNvPicPr/>
          <p:nvPr/>
        </p:nvPicPr>
        <p:blipFill>
          <a:blip r:embed="rId4"/>
          <a:stretch/>
        </p:blipFill>
        <p:spPr>
          <a:xfrm>
            <a:off x="12927600" y="1663560"/>
            <a:ext cx="2534760" cy="1243440"/>
          </a:xfrm>
          <a:prstGeom prst="rect">
            <a:avLst/>
          </a:prstGeom>
          <a:ln w="0">
            <a:noFill/>
          </a:ln>
        </p:spPr>
      </p:pic>
      <p:sp>
        <p:nvSpPr>
          <p:cNvPr id="118" name="TextBox 8"/>
          <p:cNvSpPr/>
          <p:nvPr/>
        </p:nvSpPr>
        <p:spPr>
          <a:xfrm>
            <a:off x="1028880" y="2928240"/>
            <a:ext cx="11698200" cy="2926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A la fin des années 1960, AT&amp;T Bell Labs développe Unix : un système d'exploitation accessible et sécurisé pour </a:t>
            </a:r>
            <a:r>
              <a:rPr b="0" lang="en-US" sz="2400" spc="24" strike="noStrike">
                <a:solidFill>
                  <a:srgbClr val="000000"/>
                </a:solidFill>
                <a:latin typeface="Montserrat Light Bold"/>
                <a:ea typeface="DejaVu Sans"/>
              </a:rPr>
              <a:t>utilisateurs multiples</a:t>
            </a:r>
            <a:r>
              <a:rPr b="0" lang="en-US" sz="2400" spc="24" strike="noStrike">
                <a:solidFill>
                  <a:srgbClr val="000000"/>
                </a:solidFill>
                <a:latin typeface="Montserrat Light"/>
                <a:ea typeface="DejaVu Sans"/>
              </a:rPr>
              <a:t>.</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a:ea typeface="DejaVu Sans"/>
              </a:rPr>
              <a:t>Dans les années 1980, certaines entreprises commencent à vendre leurs propres OS de type "Unix" : BSD, Solaris, Mac OS X, ...</a:t>
            </a:r>
            <a:endParaRPr b="0" lang="en-US" sz="2400" spc="-1" strike="noStrike">
              <a:solidFill>
                <a:srgbClr val="000000"/>
              </a:solidFill>
              <a:latin typeface="FiraCode Nerd Font Propo"/>
            </a:endParaRPr>
          </a:p>
        </p:txBody>
      </p:sp>
      <p:sp>
        <p:nvSpPr>
          <p:cNvPr id="119" name="TextBox 9"/>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POURQUOI LINUX ?</a:t>
            </a:r>
            <a:endParaRPr b="0" lang="en-US" sz="6200" spc="-1" strike="noStrike">
              <a:solidFill>
                <a:srgbClr val="000000"/>
              </a:solidFill>
              <a:latin typeface="FiraCode Nerd Font Propo"/>
            </a:endParaRPr>
          </a:p>
        </p:txBody>
      </p:sp>
      <p:sp>
        <p:nvSpPr>
          <p:cNvPr id="120" name="TextBox 10"/>
          <p:cNvSpPr/>
          <p:nvPr/>
        </p:nvSpPr>
        <p:spPr>
          <a:xfrm>
            <a:off x="4739760" y="6067800"/>
            <a:ext cx="1251612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Ces systèmes connaissent un certain succès mais sont coûteux et peu évolutifs : il manque dans cet écosystème un OS </a:t>
            </a:r>
            <a:r>
              <a:rPr b="0" lang="en-US" sz="2400" spc="24" strike="noStrike">
                <a:solidFill>
                  <a:srgbClr val="000000"/>
                </a:solidFill>
                <a:latin typeface="Montserrat Light Bold"/>
                <a:ea typeface="DejaVu Sans"/>
              </a:rPr>
              <a:t>gratuit</a:t>
            </a:r>
            <a:r>
              <a:rPr b="0" lang="en-US" sz="2400" spc="24" strike="noStrike">
                <a:solidFill>
                  <a:srgbClr val="000000"/>
                </a:solidFill>
                <a:latin typeface="Montserrat Light"/>
                <a:ea typeface="DejaVu Sans"/>
              </a:rPr>
              <a:t> et </a:t>
            </a:r>
            <a:r>
              <a:rPr b="0" lang="en-US" sz="2400" spc="24" strike="noStrike">
                <a:solidFill>
                  <a:srgbClr val="000000"/>
                </a:solidFill>
                <a:latin typeface="Montserrat Light Bold"/>
                <a:ea typeface="DejaVu Sans"/>
              </a:rPr>
              <a:t>libre</a:t>
            </a:r>
            <a:r>
              <a:rPr b="0" lang="en-US" sz="2400" spc="24" strike="noStrike">
                <a:solidFill>
                  <a:srgbClr val="000000"/>
                </a:solidFill>
                <a:latin typeface="Montserrat Light"/>
                <a:ea typeface="DejaVu Sans"/>
              </a:rPr>
              <a:t> (open-source).</a:t>
            </a:r>
            <a:endParaRPr b="0" lang="en-US" sz="2400" spc="-1" strike="noStrike">
              <a:solidFill>
                <a:srgbClr val="000000"/>
              </a:solidFill>
              <a:latin typeface="FiraCode Nerd Font Propo"/>
            </a:endParaRPr>
          </a:p>
        </p:txBody>
      </p:sp>
      <p:sp>
        <p:nvSpPr>
          <p:cNvPr id="121" name="TextBox 11"/>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122" name="TextBox 12"/>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APERÇU DE LINUX</a:t>
            </a:r>
            <a:endParaRPr b="0" lang="en-US" sz="1000" spc="-1" strike="noStrike">
              <a:solidFill>
                <a:srgbClr val="000000"/>
              </a:solidFill>
              <a:latin typeface="FiraCode Nerd Font Propo"/>
            </a:endParaRPr>
          </a:p>
        </p:txBody>
      </p:sp>
      <p:sp>
        <p:nvSpPr>
          <p:cNvPr id="123" name="TextBox 13"/>
          <p:cNvSpPr/>
          <p:nvPr/>
        </p:nvSpPr>
        <p:spPr>
          <a:xfrm>
            <a:off x="1028880" y="8108280"/>
            <a:ext cx="1054836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En 1991, Linux Torvalds libère la première version du noyau Linux écrit en langage C et copiant les APIs Unix.</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fff2"/>
        </a:solidFill>
      </p:bgPr>
    </p:bg>
    <p:spTree>
      <p:nvGrpSpPr>
        <p:cNvPr id="1" name=""/>
        <p:cNvGrpSpPr/>
        <p:nvPr/>
      </p:nvGrpSpPr>
      <p:grpSpPr>
        <a:xfrm>
          <a:off x="0" y="0"/>
          <a:ext cx="0" cy="0"/>
          <a:chOff x="0" y="0"/>
          <a:chExt cx="0" cy="0"/>
        </a:xfrm>
      </p:grpSpPr>
      <p:sp>
        <p:nvSpPr>
          <p:cNvPr id="421"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422" name="TextBox 3"/>
          <p:cNvSpPr/>
          <p:nvPr/>
        </p:nvSpPr>
        <p:spPr>
          <a:xfrm>
            <a:off x="1028880" y="2172960"/>
            <a:ext cx="16449480" cy="73166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Bold"/>
                <a:ea typeface="DejaVu Sans"/>
              </a:rPr>
              <a:t>shutdown, halt, reboot</a:t>
            </a:r>
            <a:r>
              <a:rPr b="0" lang="en-US" sz="2400" spc="24" strike="noStrike">
                <a:solidFill>
                  <a:srgbClr val="000000"/>
                </a:solidFill>
                <a:latin typeface="Montserrat Light"/>
                <a:ea typeface="DejaVu Sans"/>
              </a:rPr>
              <a:t> : gèrent le cycle de vie du système</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halt</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reboot</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shutdown -h now</a:t>
            </a:r>
            <a:endParaRPr b="0" lang="en-US" sz="2400" spc="-1" strike="noStrike">
              <a:solidFill>
                <a:srgbClr val="000000"/>
              </a:solidFill>
              <a:latin typeface="FiraCode Nerd Font Propo"/>
            </a:endParaRPr>
          </a:p>
          <a:p>
            <a:pPr algn="just">
              <a:lnSpc>
                <a:spcPts val="3841"/>
              </a:lnSpc>
            </a:pPr>
            <a:endParaRPr b="0" lang="en-US" sz="18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Bold"/>
                <a:ea typeface="DejaVu Sans"/>
              </a:rPr>
              <a:t>ping</a:t>
            </a:r>
            <a:r>
              <a:rPr b="0" lang="en-US" sz="2400" spc="24" strike="noStrike">
                <a:solidFill>
                  <a:srgbClr val="000000"/>
                </a:solidFill>
                <a:latin typeface="Montserrat Light"/>
                <a:ea typeface="DejaVu Sans"/>
              </a:rPr>
              <a:t> : appelle (ping) un système pour vérifier si cet hôte peut être joint</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ping www.google.fr</a:t>
            </a:r>
            <a:endParaRPr b="0" lang="en-US" sz="2400" spc="-1" strike="noStrike">
              <a:solidFill>
                <a:srgbClr val="000000"/>
              </a:solidFill>
              <a:latin typeface="FiraCode Nerd Font Propo"/>
            </a:endParaRPr>
          </a:p>
          <a:p>
            <a:pPr algn="just">
              <a:lnSpc>
                <a:spcPts val="3841"/>
              </a:lnSpc>
            </a:pPr>
            <a:endParaRPr b="0" lang="en-US" sz="18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Bold"/>
                <a:ea typeface="DejaVu Sans"/>
              </a:rPr>
              <a:t>traceroute</a:t>
            </a:r>
            <a:r>
              <a:rPr b="0" lang="en-US" sz="2400" spc="24" strike="noStrike">
                <a:solidFill>
                  <a:srgbClr val="000000"/>
                </a:solidFill>
                <a:latin typeface="Montserrat Light"/>
                <a:ea typeface="DejaVu Sans"/>
              </a:rPr>
              <a:t> : affiche la route (avec la liste des points d'accès) à traverser avant d'atteindre une destination</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traceroute www.google.fr</a:t>
            </a:r>
            <a:endParaRPr b="0" lang="en-US" sz="2400" spc="-1" strike="noStrike">
              <a:solidFill>
                <a:srgbClr val="000000"/>
              </a:solidFill>
              <a:latin typeface="FiraCode Nerd Font Propo"/>
            </a:endParaRPr>
          </a:p>
          <a:p>
            <a:pPr algn="just">
              <a:lnSpc>
                <a:spcPts val="3841"/>
              </a:lnSpc>
            </a:pPr>
            <a:endParaRPr b="0" lang="en-US" sz="18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Bold"/>
                <a:ea typeface="DejaVu Sans"/>
              </a:rPr>
              <a:t>netstat</a:t>
            </a:r>
            <a:r>
              <a:rPr b="0" lang="en-US" sz="2400" spc="24" strike="noStrike">
                <a:solidFill>
                  <a:srgbClr val="000000"/>
                </a:solidFill>
                <a:latin typeface="Montserrat Light"/>
                <a:ea typeface="DejaVu Sans"/>
              </a:rPr>
              <a:t> : affiche différentes informations réseau, comme les ports ouverts et les tables de routage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netstat -rn</a:t>
            </a:r>
            <a:endParaRPr b="0" lang="en-US" sz="2400" spc="-1" strike="noStrike">
              <a:solidFill>
                <a:srgbClr val="000000"/>
              </a:solidFill>
              <a:latin typeface="FiraCode Nerd Font Propo"/>
            </a:endParaRPr>
          </a:p>
        </p:txBody>
      </p:sp>
      <p:sp>
        <p:nvSpPr>
          <p:cNvPr id="423" name="TextBox 4"/>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Bold"/>
                <a:ea typeface="DejaVu Sans"/>
              </a:rPr>
              <a:t>AUTRES COMMANDES UTILES</a:t>
            </a:r>
            <a:endParaRPr b="0" lang="en-US" sz="5250" spc="-1" strike="noStrike">
              <a:solidFill>
                <a:srgbClr val="000000"/>
              </a:solidFill>
              <a:latin typeface="FiraCode Nerd Font Propo"/>
            </a:endParaRPr>
          </a:p>
        </p:txBody>
      </p:sp>
      <p:sp>
        <p:nvSpPr>
          <p:cNvPr id="424" name="TextBox 9"/>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25" name="TextBox 10"/>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COMMANDES PRINCIPALES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426" name="TextBox 2"/>
          <p:cNvSpPr/>
          <p:nvPr/>
        </p:nvSpPr>
        <p:spPr>
          <a:xfrm>
            <a:off x="3531600" y="6205320"/>
            <a:ext cx="11221200" cy="2986200"/>
          </a:xfrm>
          <a:prstGeom prst="rect">
            <a:avLst/>
          </a:prstGeom>
          <a:noFill/>
          <a:ln w="0">
            <a:noFill/>
          </a:ln>
        </p:spPr>
        <p:style>
          <a:lnRef idx="0"/>
          <a:fillRef idx="0"/>
          <a:effectRef idx="0"/>
          <a:fontRef idx="minor"/>
        </p:style>
        <p:txBody>
          <a:bodyPr lIns="0" rIns="0" tIns="0" bIns="0" anchor="t">
            <a:spAutoFit/>
          </a:bodyPr>
          <a:p>
            <a:pPr algn="ctr">
              <a:lnSpc>
                <a:spcPts val="5879"/>
              </a:lnSpc>
            </a:pPr>
            <a:r>
              <a:rPr b="0" lang="en-US" sz="4200" spc="-1" strike="noStrike">
                <a:solidFill>
                  <a:srgbClr val="38b6ff"/>
                </a:solidFill>
                <a:latin typeface="Glacial Indifference"/>
                <a:ea typeface="DejaVu Sans"/>
              </a:rPr>
              <a:t>Enchaîner les commandes</a:t>
            </a:r>
            <a:endParaRPr b="0" lang="en-US" sz="4200" spc="-1" strike="noStrike">
              <a:solidFill>
                <a:srgbClr val="ffffff"/>
              </a:solidFill>
              <a:latin typeface="FiraCode Nerd Font Propo"/>
            </a:endParaRPr>
          </a:p>
          <a:p>
            <a:pPr algn="ctr">
              <a:lnSpc>
                <a:spcPts val="5879"/>
              </a:lnSpc>
            </a:pPr>
            <a:r>
              <a:rPr b="0" lang="en-US" sz="4200" spc="-1" strike="noStrike">
                <a:solidFill>
                  <a:srgbClr val="38b6ff"/>
                </a:solidFill>
                <a:latin typeface="Glacial Indifference"/>
                <a:ea typeface="DejaVu Sans"/>
              </a:rPr>
              <a:t>Rediriger les entrées/sorties</a:t>
            </a:r>
            <a:endParaRPr b="0" lang="en-US" sz="4200" spc="-1" strike="noStrike">
              <a:solidFill>
                <a:srgbClr val="ffffff"/>
              </a:solidFill>
              <a:latin typeface="FiraCode Nerd Font Propo"/>
            </a:endParaRPr>
          </a:p>
          <a:p>
            <a:pPr algn="ctr">
              <a:lnSpc>
                <a:spcPts val="5879"/>
              </a:lnSpc>
            </a:pPr>
            <a:r>
              <a:rPr b="0" lang="en-US" sz="4200" spc="-1" strike="noStrike">
                <a:solidFill>
                  <a:srgbClr val="38b6ff"/>
                </a:solidFill>
                <a:latin typeface="Glacial Indifference"/>
                <a:ea typeface="DejaVu Sans"/>
              </a:rPr>
              <a:t>Filtres shell</a:t>
            </a:r>
            <a:endParaRPr b="0" lang="en-US" sz="4200" spc="-1" strike="noStrike">
              <a:solidFill>
                <a:srgbClr val="ffffff"/>
              </a:solidFill>
              <a:latin typeface="FiraCode Nerd Font Propo"/>
            </a:endParaRPr>
          </a:p>
          <a:p>
            <a:pPr algn="ctr">
              <a:lnSpc>
                <a:spcPts val="5879"/>
              </a:lnSpc>
            </a:pPr>
            <a:r>
              <a:rPr b="0" lang="en-US" sz="4200" spc="-1" strike="noStrike">
                <a:solidFill>
                  <a:srgbClr val="38b6ff"/>
                </a:solidFill>
                <a:latin typeface="Glacial Indifference"/>
                <a:ea typeface="DejaVu Sans"/>
              </a:rPr>
              <a:t>Variables</a:t>
            </a:r>
            <a:endParaRPr b="0" lang="en-US" sz="4200" spc="-1" strike="noStrike">
              <a:solidFill>
                <a:srgbClr val="ffffff"/>
              </a:solidFill>
              <a:latin typeface="FiraCode Nerd Font Propo"/>
            </a:endParaRPr>
          </a:p>
        </p:txBody>
      </p:sp>
      <p:sp>
        <p:nvSpPr>
          <p:cNvPr id="427" name="TextBox 3"/>
          <p:cNvSpPr/>
          <p:nvPr/>
        </p:nvSpPr>
        <p:spPr>
          <a:xfrm>
            <a:off x="1028880" y="1944000"/>
            <a:ext cx="15838200" cy="3613320"/>
          </a:xfrm>
          <a:prstGeom prst="rect">
            <a:avLst/>
          </a:prstGeom>
          <a:noFill/>
          <a:ln w="0">
            <a:noFill/>
          </a:ln>
        </p:spPr>
        <p:style>
          <a:lnRef idx="0"/>
          <a:fillRef idx="0"/>
          <a:effectRef idx="0"/>
          <a:fontRef idx="minor"/>
        </p:style>
        <p:txBody>
          <a:bodyPr lIns="0" rIns="0" tIns="0" bIns="0" anchor="t">
            <a:spAutoFit/>
          </a:bodyPr>
          <a:p>
            <a:pPr algn="ctr">
              <a:lnSpc>
                <a:spcPts val="14227"/>
              </a:lnSpc>
            </a:pPr>
            <a:r>
              <a:rPr b="0" lang="en-US" sz="14250" spc="2223" strike="noStrike">
                <a:solidFill>
                  <a:srgbClr val="ffffff"/>
                </a:solidFill>
                <a:latin typeface="HK Modular Bold Italics"/>
                <a:ea typeface="DejaVu Sans"/>
              </a:rPr>
              <a:t>HACKER LE SHELL</a:t>
            </a:r>
            <a:endParaRPr b="0" lang="en-US" sz="14250" spc="-1" strike="noStrike">
              <a:solidFill>
                <a:srgbClr val="ffffff"/>
              </a:solidFill>
              <a:latin typeface="FiraCode Nerd Font Propo"/>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be3f9"/>
        </a:solidFill>
      </p:bgPr>
    </p:bg>
    <p:spTree>
      <p:nvGrpSpPr>
        <p:cNvPr id="1" name=""/>
        <p:cNvGrpSpPr/>
        <p:nvPr/>
      </p:nvGrpSpPr>
      <p:grpSpPr>
        <a:xfrm>
          <a:off x="0" y="0"/>
          <a:ext cx="0" cy="0"/>
          <a:chOff x="0" y="0"/>
          <a:chExt cx="0" cy="0"/>
        </a:xfrm>
      </p:grpSpPr>
      <p:sp>
        <p:nvSpPr>
          <p:cNvPr id="428"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429" name="TextBox 3"/>
          <p:cNvSpPr/>
          <p:nvPr/>
        </p:nvSpPr>
        <p:spPr>
          <a:xfrm>
            <a:off x="1028880" y="2577960"/>
            <a:ext cx="1464120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Le shell fournit des filtres permettant de réaliser des opérations avancées sur les commandes. Ces filtres s'utilisent principalement pour omettre de préciser un ou plusieurs caractères dans un nom de fichier.</a:t>
            </a:r>
            <a:endParaRPr b="0" lang="en-US" sz="2400" spc="-1" strike="noStrike">
              <a:solidFill>
                <a:srgbClr val="000000"/>
              </a:solidFill>
              <a:latin typeface="FiraCode Nerd Font Propo"/>
            </a:endParaRPr>
          </a:p>
        </p:txBody>
      </p:sp>
      <p:sp>
        <p:nvSpPr>
          <p:cNvPr id="430" name="TextBox 4"/>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Bold"/>
                <a:ea typeface="DejaVu Sans"/>
              </a:rPr>
              <a:t>LES FILTRES DU SHELL</a:t>
            </a:r>
            <a:endParaRPr b="0" lang="en-US" sz="5250" spc="-1" strike="noStrike">
              <a:solidFill>
                <a:srgbClr val="000000"/>
              </a:solidFill>
              <a:latin typeface="FiraCode Nerd Font Propo"/>
            </a:endParaRPr>
          </a:p>
        </p:txBody>
      </p:sp>
      <p:sp>
        <p:nvSpPr>
          <p:cNvPr id="431" name="TextBox 5"/>
          <p:cNvSpPr/>
          <p:nvPr/>
        </p:nvSpPr>
        <p:spPr>
          <a:xfrm>
            <a:off x="1028880" y="5048280"/>
            <a:ext cx="930240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Le caractère</a:t>
            </a:r>
            <a:r>
              <a:rPr b="0" lang="en-US" sz="2400" spc="24" strike="noStrike">
                <a:solidFill>
                  <a:srgbClr val="000000"/>
                </a:solidFill>
                <a:latin typeface="Montserrat Light Bold"/>
                <a:ea typeface="DejaVu Sans"/>
              </a:rPr>
              <a:t> ? </a:t>
            </a:r>
            <a:r>
              <a:rPr b="0" lang="en-US" sz="2400" spc="24" strike="noStrike">
                <a:solidFill>
                  <a:srgbClr val="000000"/>
                </a:solidFill>
                <a:latin typeface="Montserrat Light"/>
                <a:ea typeface="DejaVu Sans"/>
              </a:rPr>
              <a:t>représente</a:t>
            </a:r>
            <a:r>
              <a:rPr b="0" lang="en-US" sz="2400" spc="24" strike="noStrike">
                <a:solidFill>
                  <a:srgbClr val="000000"/>
                </a:solidFill>
                <a:latin typeface="Montserrat Light Bold"/>
                <a:ea typeface="DejaVu Sans"/>
              </a:rPr>
              <a:t> n'importe quel caractère 1 fois</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ls monFichier?.txt</a:t>
            </a:r>
            <a:endParaRPr b="0" lang="en-US" sz="2400" spc="-1" strike="noStrike">
              <a:solidFill>
                <a:srgbClr val="000000"/>
              </a:solidFill>
              <a:latin typeface="FiraCode Nerd Font Propo"/>
            </a:endParaRPr>
          </a:p>
          <a:p>
            <a:pPr algn="just">
              <a:lnSpc>
                <a:spcPts val="3841"/>
              </a:lnSpc>
            </a:pPr>
            <a:r>
              <a:rPr b="0" lang="en-US" sz="2400" spc="24" strike="noStrike">
                <a:solidFill>
                  <a:srgbClr val="88532d"/>
                </a:solidFill>
                <a:latin typeface="Montserrat Light Italics"/>
                <a:ea typeface="DejaVu Sans"/>
              </a:rPr>
              <a:t>monFichier1.txt  monFichier2.txt</a:t>
            </a:r>
            <a:endParaRPr b="0" lang="en-US" sz="2400" spc="-1" strike="noStrike">
              <a:solidFill>
                <a:srgbClr val="000000"/>
              </a:solidFill>
              <a:latin typeface="FiraCode Nerd Font Propo"/>
            </a:endParaRPr>
          </a:p>
        </p:txBody>
      </p:sp>
      <p:sp>
        <p:nvSpPr>
          <p:cNvPr id="432" name="TextBox 6"/>
          <p:cNvSpPr/>
          <p:nvPr/>
        </p:nvSpPr>
        <p:spPr>
          <a:xfrm>
            <a:off x="6000480" y="7336800"/>
            <a:ext cx="1125540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Le caractère</a:t>
            </a:r>
            <a:r>
              <a:rPr b="0" lang="en-US" sz="2400" spc="24" strike="noStrike">
                <a:solidFill>
                  <a:srgbClr val="000000"/>
                </a:solidFill>
                <a:latin typeface="Montserrat Light Bold"/>
                <a:ea typeface="DejaVu Sans"/>
              </a:rPr>
              <a:t> * </a:t>
            </a:r>
            <a:r>
              <a:rPr b="0" lang="en-US" sz="2400" spc="24" strike="noStrike">
                <a:solidFill>
                  <a:srgbClr val="000000"/>
                </a:solidFill>
                <a:latin typeface="Montserrat Light"/>
                <a:ea typeface="DejaVu Sans"/>
              </a:rPr>
              <a:t>représente</a:t>
            </a:r>
            <a:r>
              <a:rPr b="0" lang="en-US" sz="2400" spc="24" strike="noStrike">
                <a:solidFill>
                  <a:srgbClr val="000000"/>
                </a:solidFill>
                <a:latin typeface="Montserrat Light Bold"/>
                <a:ea typeface="DejaVu Sans"/>
              </a:rPr>
              <a:t> n'importe quel caractère 0 ou plusieurs fois</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ls *.txt</a:t>
            </a:r>
            <a:endParaRPr b="0" lang="en-US" sz="2400" spc="-1" strike="noStrike">
              <a:solidFill>
                <a:srgbClr val="000000"/>
              </a:solidFill>
              <a:latin typeface="FiraCode Nerd Font Propo"/>
            </a:endParaRPr>
          </a:p>
          <a:p>
            <a:pPr algn="just">
              <a:lnSpc>
                <a:spcPts val="3841"/>
              </a:lnSpc>
            </a:pPr>
            <a:r>
              <a:rPr b="0" lang="en-US" sz="2400" spc="24" strike="noStrike">
                <a:solidFill>
                  <a:srgbClr val="88532d"/>
                </a:solidFill>
                <a:latin typeface="Montserrat Light Italics"/>
                <a:ea typeface="DejaVu Sans"/>
              </a:rPr>
              <a:t>monFichier1.txt  monFichier2.txt</a:t>
            </a:r>
            <a:endParaRPr b="0" lang="en-US" sz="2400" spc="-1" strike="noStrike">
              <a:solidFill>
                <a:srgbClr val="000000"/>
              </a:solidFill>
              <a:latin typeface="FiraCode Nerd Font Propo"/>
            </a:endParaRPr>
          </a:p>
        </p:txBody>
      </p:sp>
      <p:sp>
        <p:nvSpPr>
          <p:cNvPr id="433" name="TextBox 8"/>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34" name="TextBox 9"/>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HACKER LE SHELL</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f8e1"/>
        </a:solidFill>
      </p:bgPr>
    </p:bg>
    <p:spTree>
      <p:nvGrpSpPr>
        <p:cNvPr id="1" name=""/>
        <p:cNvGrpSpPr/>
        <p:nvPr/>
      </p:nvGrpSpPr>
      <p:grpSpPr>
        <a:xfrm>
          <a:off x="0" y="0"/>
          <a:ext cx="0" cy="0"/>
          <a:chOff x="0" y="0"/>
          <a:chExt cx="0" cy="0"/>
        </a:xfrm>
      </p:grpSpPr>
      <p:sp>
        <p:nvSpPr>
          <p:cNvPr id="435"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436" name="TextBox 3"/>
          <p:cNvSpPr/>
          <p:nvPr/>
        </p:nvSpPr>
        <p:spPr>
          <a:xfrm>
            <a:off x="1028880" y="2577960"/>
            <a:ext cx="1464120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Il est possible de définir ou modifier une variable dans le shell courant (et uniquement dans celui-ci) en utilisant la syntaxe :</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variable=valeur</a:t>
            </a:r>
            <a:endParaRPr b="0" lang="en-US" sz="2400" spc="-1" strike="noStrike">
              <a:solidFill>
                <a:srgbClr val="000000"/>
              </a:solidFill>
              <a:latin typeface="FiraCode Nerd Font Propo"/>
            </a:endParaRPr>
          </a:p>
        </p:txBody>
      </p:sp>
      <p:sp>
        <p:nvSpPr>
          <p:cNvPr id="437" name="TextBox 4"/>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Bold"/>
                <a:ea typeface="DejaVu Sans"/>
              </a:rPr>
              <a:t>LES VARIABLES DU SHELL</a:t>
            </a:r>
            <a:endParaRPr b="0" lang="en-US" sz="5250" spc="-1" strike="noStrike">
              <a:solidFill>
                <a:srgbClr val="000000"/>
              </a:solidFill>
              <a:latin typeface="FiraCode Nerd Font Propo"/>
            </a:endParaRPr>
          </a:p>
        </p:txBody>
      </p:sp>
      <p:sp>
        <p:nvSpPr>
          <p:cNvPr id="438" name="TextBox 5"/>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39" name="TextBox 6"/>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HACKER LE SHELL</a:t>
            </a:r>
            <a:endParaRPr b="0" lang="en-US" sz="1000" spc="-1" strike="noStrike">
              <a:solidFill>
                <a:srgbClr val="000000"/>
              </a:solidFill>
              <a:latin typeface="FiraCode Nerd Font Propo"/>
            </a:endParaRPr>
          </a:p>
        </p:txBody>
      </p:sp>
      <p:sp>
        <p:nvSpPr>
          <p:cNvPr id="440" name="TextBox 7"/>
          <p:cNvSpPr/>
          <p:nvPr/>
        </p:nvSpPr>
        <p:spPr>
          <a:xfrm>
            <a:off x="1028880" y="5048280"/>
            <a:ext cx="11067480" cy="2926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La nouvelle variable sera accessible en utilisant l'expression : </a:t>
            </a:r>
            <a:r>
              <a:rPr b="0" lang="en-US" sz="2400" spc="24" strike="noStrike">
                <a:solidFill>
                  <a:srgbClr val="000000"/>
                </a:solidFill>
                <a:latin typeface="Montserrat Light Italics"/>
                <a:ea typeface="DejaVu Sans"/>
              </a:rPr>
              <a:t>$variable</a:t>
            </a:r>
            <a:r>
              <a:rPr b="0" lang="en-US" sz="2400" spc="24" strike="noStrike">
                <a:solidFill>
                  <a:srgbClr val="000000"/>
                </a:solidFill>
                <a:latin typeface="Montserrat Light"/>
                <a:ea typeface="DejaVu Sans"/>
              </a:rPr>
              <a:t> (en ajoutant bien le signe $ avant la variable cette fois).</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maVariable=2</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echo "Ma variable est : $maVariable"</a:t>
            </a:r>
            <a:endParaRPr b="0" lang="en-US" sz="2400" spc="-1" strike="noStrike">
              <a:solidFill>
                <a:srgbClr val="000000"/>
              </a:solidFill>
              <a:latin typeface="FiraCode Nerd Font Propo"/>
            </a:endParaRPr>
          </a:p>
          <a:p>
            <a:pPr algn="just">
              <a:lnSpc>
                <a:spcPts val="3841"/>
              </a:lnSpc>
            </a:pPr>
            <a:r>
              <a:rPr b="0" lang="en-US" sz="2400" spc="24" strike="noStrike">
                <a:solidFill>
                  <a:srgbClr val="88532d"/>
                </a:solidFill>
                <a:latin typeface="Montserrat Light Italics"/>
                <a:ea typeface="DejaVu Sans"/>
              </a:rPr>
              <a:t>Ma variable est : 2</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f8e1"/>
        </a:solidFill>
      </p:bgPr>
    </p:bg>
    <p:spTree>
      <p:nvGrpSpPr>
        <p:cNvPr id="1" name=""/>
        <p:cNvGrpSpPr/>
        <p:nvPr/>
      </p:nvGrpSpPr>
      <p:grpSpPr>
        <a:xfrm>
          <a:off x="0" y="0"/>
          <a:ext cx="0" cy="0"/>
          <a:chOff x="0" y="0"/>
          <a:chExt cx="0" cy="0"/>
        </a:xfrm>
      </p:grpSpPr>
      <p:sp>
        <p:nvSpPr>
          <p:cNvPr id="441"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442" name="TextBox 3"/>
          <p:cNvSpPr/>
          <p:nvPr/>
        </p:nvSpPr>
        <p:spPr>
          <a:xfrm>
            <a:off x="1231200" y="2563560"/>
            <a:ext cx="1293372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Il est possible d'exporter une variable en dehors du shell courant pour l'utiliser dans l'environnement global en utilisant la commande </a:t>
            </a:r>
            <a:r>
              <a:rPr b="0" lang="en-US" sz="2400" spc="24" strike="noStrike">
                <a:solidFill>
                  <a:srgbClr val="000000"/>
                </a:solidFill>
                <a:latin typeface="Montserrat Light Bold"/>
                <a:ea typeface="DejaVu Sans"/>
              </a:rPr>
              <a:t>export</a:t>
            </a:r>
            <a:r>
              <a:rPr b="0" lang="en-US" sz="2400" spc="24" strike="noStrike">
                <a:solidFill>
                  <a:srgbClr val="000000"/>
                </a:solidFill>
                <a:latin typeface="Montserrat Light"/>
                <a:ea typeface="DejaVu Sans"/>
              </a:rPr>
              <a:t> et le nom de la variable (sans signe $ devant)</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000000"/>
                </a:solidFill>
                <a:latin typeface="Montserrat Light"/>
                <a:ea typeface="DejaVu Sans"/>
              </a:rPr>
              <a:t> </a:t>
            </a:r>
            <a:r>
              <a:rPr b="0" lang="en-US" sz="2400" spc="24" strike="noStrike">
                <a:solidFill>
                  <a:srgbClr val="46551e"/>
                </a:solidFill>
                <a:latin typeface="Montserrat Light Italics"/>
                <a:ea typeface="DejaVu Sans"/>
              </a:rPr>
              <a:t>export maVariable</a:t>
            </a:r>
            <a:endParaRPr b="0" lang="en-US" sz="2400" spc="-1" strike="noStrike">
              <a:solidFill>
                <a:srgbClr val="000000"/>
              </a:solidFill>
              <a:latin typeface="FiraCode Nerd Font Propo"/>
            </a:endParaRPr>
          </a:p>
        </p:txBody>
      </p:sp>
      <p:sp>
        <p:nvSpPr>
          <p:cNvPr id="443" name="TextBox 4"/>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Bold"/>
                <a:ea typeface="DejaVu Sans"/>
              </a:rPr>
              <a:t>LES VARIABLES DU SHELL</a:t>
            </a:r>
            <a:endParaRPr b="0" lang="en-US" sz="5250" spc="-1" strike="noStrike">
              <a:solidFill>
                <a:srgbClr val="000000"/>
              </a:solidFill>
              <a:latin typeface="FiraCode Nerd Font Propo"/>
            </a:endParaRPr>
          </a:p>
        </p:txBody>
      </p:sp>
      <p:sp>
        <p:nvSpPr>
          <p:cNvPr id="444" name="TextBox 5"/>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45" name="TextBox 6"/>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HACKER LE SHELL</a:t>
            </a:r>
            <a:endParaRPr b="0" lang="en-US" sz="1000" spc="-1" strike="noStrike">
              <a:solidFill>
                <a:srgbClr val="000000"/>
              </a:solidFill>
              <a:latin typeface="FiraCode Nerd Font Propo"/>
            </a:endParaRPr>
          </a:p>
        </p:txBody>
      </p:sp>
      <p:sp>
        <p:nvSpPr>
          <p:cNvPr id="446" name="TextBox 7"/>
          <p:cNvSpPr/>
          <p:nvPr/>
        </p:nvSpPr>
        <p:spPr>
          <a:xfrm>
            <a:off x="6188760" y="5574960"/>
            <a:ext cx="11067480" cy="3414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Certaines  variables spéciales prédéfinies gèrent l'exécution des commandes :</a:t>
            </a:r>
            <a:endParaRPr b="0" lang="en-US" sz="2400" spc="-1" strike="noStrike">
              <a:solidFill>
                <a:srgbClr val="000000"/>
              </a:solidFill>
              <a:latin typeface="FiraCode Nerd Font Propo"/>
            </a:endParaRPr>
          </a:p>
          <a:p>
            <a:pPr algn="just">
              <a:lnSpc>
                <a:spcPts val="3841"/>
              </a:lnSpc>
            </a:pPr>
            <a:r>
              <a:rPr b="0" lang="en-US" sz="2400" spc="24" strike="noStrike">
                <a:solidFill>
                  <a:srgbClr val="46551e"/>
                </a:solidFill>
                <a:latin typeface="Montserrat Light Italics"/>
                <a:ea typeface="DejaVu Sans"/>
              </a:rPr>
              <a:t>$# indique le nombre d'arguments fournis à une commande</a:t>
            </a:r>
            <a:endParaRPr b="0" lang="en-US" sz="2400" spc="-1" strike="noStrike">
              <a:solidFill>
                <a:srgbClr val="000000"/>
              </a:solidFill>
              <a:latin typeface="FiraCode Nerd Font Propo"/>
            </a:endParaRPr>
          </a:p>
          <a:p>
            <a:pPr algn="just">
              <a:lnSpc>
                <a:spcPts val="3841"/>
              </a:lnSpc>
            </a:pPr>
            <a:r>
              <a:rPr b="0" lang="en-US" sz="2400" spc="24" strike="noStrike">
                <a:solidFill>
                  <a:srgbClr val="46551e"/>
                </a:solidFill>
                <a:latin typeface="Montserrat Light Italics"/>
                <a:ea typeface="DejaVu Sans"/>
              </a:rPr>
              <a:t>$1, $2, ... sont chacun des arguments pris séparément</a:t>
            </a:r>
            <a:endParaRPr b="0" lang="en-US" sz="2400" spc="-1" strike="noStrike">
              <a:solidFill>
                <a:srgbClr val="000000"/>
              </a:solidFill>
              <a:latin typeface="FiraCode Nerd Font Propo"/>
            </a:endParaRPr>
          </a:p>
          <a:p>
            <a:pPr algn="just">
              <a:lnSpc>
                <a:spcPts val="3841"/>
              </a:lnSpc>
            </a:pPr>
            <a:r>
              <a:rPr b="0" lang="en-US" sz="2400" spc="24" strike="noStrike">
                <a:solidFill>
                  <a:srgbClr val="46551e"/>
                </a:solidFill>
                <a:latin typeface="Montserrat Light Italics"/>
                <a:ea typeface="DejaVu Sans"/>
              </a:rPr>
              <a:t>$* ou $@ est la liste des arguments d'une commande</a:t>
            </a:r>
            <a:endParaRPr b="0" lang="en-US" sz="2400" spc="-1" strike="noStrike">
              <a:solidFill>
                <a:srgbClr val="000000"/>
              </a:solidFill>
              <a:latin typeface="FiraCode Nerd Font Propo"/>
            </a:endParaRPr>
          </a:p>
          <a:p>
            <a:pPr algn="just">
              <a:lnSpc>
                <a:spcPts val="3841"/>
              </a:lnSpc>
            </a:pPr>
            <a:r>
              <a:rPr b="0" lang="en-US" sz="2400" spc="24" strike="noStrike">
                <a:solidFill>
                  <a:srgbClr val="46551e"/>
                </a:solidFill>
                <a:latin typeface="Montserrat Light Italics"/>
                <a:ea typeface="DejaVu Sans"/>
              </a:rPr>
              <a:t>$? est le code de sortie d'une commande (0 en absence d'échec)</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5f3ff"/>
        </a:solidFill>
      </p:bgPr>
    </p:bg>
    <p:spTree>
      <p:nvGrpSpPr>
        <p:cNvPr id="1" name=""/>
        <p:cNvGrpSpPr/>
        <p:nvPr/>
      </p:nvGrpSpPr>
      <p:grpSpPr>
        <a:xfrm>
          <a:off x="0" y="0"/>
          <a:ext cx="0" cy="0"/>
          <a:chOff x="0" y="0"/>
          <a:chExt cx="0" cy="0"/>
        </a:xfrm>
      </p:grpSpPr>
      <p:sp>
        <p:nvSpPr>
          <p:cNvPr id="447"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448" name="TextBox 3"/>
          <p:cNvSpPr/>
          <p:nvPr/>
        </p:nvSpPr>
        <p:spPr>
          <a:xfrm>
            <a:off x="1231200" y="2926800"/>
            <a:ext cx="1293372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Pour éviter d'évaluer un filtre, il est possible de l'entourer de caractères d'échappement. Cela permet d'utiliser un caractère spécial (*, ?, $) comme un caractère standard dans un nom.</a:t>
            </a:r>
            <a:endParaRPr b="0" lang="en-US" sz="2400" spc="-1" strike="noStrike">
              <a:solidFill>
                <a:srgbClr val="000000"/>
              </a:solidFill>
              <a:latin typeface="FiraCode Nerd Font Propo"/>
            </a:endParaRPr>
          </a:p>
        </p:txBody>
      </p:sp>
      <p:sp>
        <p:nvSpPr>
          <p:cNvPr id="449" name="TextBox 4"/>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Bold"/>
                <a:ea typeface="DejaVu Sans"/>
              </a:rPr>
              <a:t>CARACTÈRES D'ÉCHAPPEMENT</a:t>
            </a:r>
            <a:endParaRPr b="0" lang="en-US" sz="5250" spc="-1" strike="noStrike">
              <a:solidFill>
                <a:srgbClr val="000000"/>
              </a:solidFill>
              <a:latin typeface="FiraCode Nerd Font Propo"/>
            </a:endParaRPr>
          </a:p>
        </p:txBody>
      </p:sp>
      <p:sp>
        <p:nvSpPr>
          <p:cNvPr id="450" name="TextBox 5"/>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51" name="TextBox 6"/>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HACKER LE SHELL</a:t>
            </a:r>
            <a:endParaRPr b="0" lang="en-US" sz="1000" spc="-1" strike="noStrike">
              <a:solidFill>
                <a:srgbClr val="000000"/>
              </a:solidFill>
              <a:latin typeface="FiraCode Nerd Font Propo"/>
            </a:endParaRPr>
          </a:p>
        </p:txBody>
      </p:sp>
      <p:sp>
        <p:nvSpPr>
          <p:cNvPr id="452" name="TextBox 7"/>
          <p:cNvSpPr/>
          <p:nvPr/>
        </p:nvSpPr>
        <p:spPr>
          <a:xfrm>
            <a:off x="6420240" y="5334480"/>
            <a:ext cx="10836000" cy="2926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Le guillemet simple ' ' permet une protection forte d'une chaîne de caractères : aucun caractère à l'intérieur ne sera évalué : la chaîne de caractères est utilisée telle qu'elle</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ls '*'</a:t>
            </a:r>
            <a:endParaRPr b="0" lang="en-US" sz="2400" spc="-1" strike="noStrike">
              <a:solidFill>
                <a:srgbClr val="000000"/>
              </a:solidFill>
              <a:latin typeface="FiraCode Nerd Font Propo"/>
            </a:endParaRPr>
          </a:p>
          <a:p>
            <a:pPr algn="just">
              <a:lnSpc>
                <a:spcPts val="3841"/>
              </a:lnSpc>
            </a:pPr>
            <a:r>
              <a:rPr b="0" lang="en-US" sz="2400" spc="24" strike="noStrike">
                <a:solidFill>
                  <a:srgbClr val="88532d"/>
                </a:solidFill>
                <a:latin typeface="Montserrat Light Italics"/>
                <a:ea typeface="DejaVu Sans"/>
              </a:rPr>
              <a:t>* : no such file or directory</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5f3ff"/>
        </a:solidFill>
      </p:bgPr>
    </p:bg>
    <p:spTree>
      <p:nvGrpSpPr>
        <p:cNvPr id="1" name=""/>
        <p:cNvGrpSpPr/>
        <p:nvPr/>
      </p:nvGrpSpPr>
      <p:grpSpPr>
        <a:xfrm>
          <a:off x="0" y="0"/>
          <a:ext cx="0" cy="0"/>
          <a:chOff x="0" y="0"/>
          <a:chExt cx="0" cy="0"/>
        </a:xfrm>
      </p:grpSpPr>
      <p:sp>
        <p:nvSpPr>
          <p:cNvPr id="453"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454" name="TextBox 3"/>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Bold"/>
                <a:ea typeface="DejaVu Sans"/>
              </a:rPr>
              <a:t>CARACTÈRES D'ÉCHAPPEMENT</a:t>
            </a:r>
            <a:endParaRPr b="0" lang="en-US" sz="5250" spc="-1" strike="noStrike">
              <a:solidFill>
                <a:srgbClr val="000000"/>
              </a:solidFill>
              <a:latin typeface="FiraCode Nerd Font Propo"/>
            </a:endParaRPr>
          </a:p>
        </p:txBody>
      </p:sp>
      <p:sp>
        <p:nvSpPr>
          <p:cNvPr id="455" name="TextBox 4"/>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56" name="TextBox 5"/>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HACKER LE SHELL</a:t>
            </a:r>
            <a:endParaRPr b="0" lang="en-US" sz="1000" spc="-1" strike="noStrike">
              <a:solidFill>
                <a:srgbClr val="000000"/>
              </a:solidFill>
              <a:latin typeface="FiraCode Nerd Font Propo"/>
            </a:endParaRPr>
          </a:p>
        </p:txBody>
      </p:sp>
      <p:sp>
        <p:nvSpPr>
          <p:cNvPr id="457" name="TextBox 6"/>
          <p:cNvSpPr/>
          <p:nvPr/>
        </p:nvSpPr>
        <p:spPr>
          <a:xfrm>
            <a:off x="1028880" y="2391840"/>
            <a:ext cx="12412800" cy="1279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Cet échappement est très utile par exemple avec la commande find : cela permet de passer des patterns de noms de fichiers avec des caractères spéciaux sans les évaluer.</a:t>
            </a:r>
            <a:endParaRPr b="0" lang="en-US" sz="2100" spc="-1" strike="noStrike">
              <a:solidFill>
                <a:srgbClr val="000000"/>
              </a:solidFill>
              <a:latin typeface="FiraCode Nerd Font Propo"/>
            </a:endParaRPr>
          </a:p>
        </p:txBody>
      </p:sp>
      <p:sp>
        <p:nvSpPr>
          <p:cNvPr id="458" name="TextBox 7"/>
          <p:cNvSpPr/>
          <p:nvPr/>
        </p:nvSpPr>
        <p:spPr>
          <a:xfrm>
            <a:off x="6911280" y="3717000"/>
            <a:ext cx="10344960" cy="25592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aeb6b8"/>
                </a:solidFill>
                <a:latin typeface="Montserrat Light Italics"/>
                <a:ea typeface="DejaVu Sans"/>
              </a:rPr>
              <a:t>$</a:t>
            </a:r>
            <a:r>
              <a:rPr b="0" lang="en-US" sz="2100" spc="18" strike="noStrike">
                <a:solidFill>
                  <a:srgbClr val="46551e"/>
                </a:solidFill>
                <a:latin typeface="Montserrat Light Italics"/>
                <a:ea typeface="DejaVu Sans"/>
              </a:rPr>
              <a:t> find ~ -name *.txt</a:t>
            </a:r>
            <a:endParaRPr b="0" lang="en-US" sz="2100" spc="-1" strike="noStrike">
              <a:solidFill>
                <a:srgbClr val="000000"/>
              </a:solidFill>
              <a:latin typeface="FiraCode Nerd Font Propo"/>
            </a:endParaRPr>
          </a:p>
          <a:p>
            <a:pPr algn="just">
              <a:lnSpc>
                <a:spcPts val="3359"/>
              </a:lnSpc>
            </a:pPr>
            <a:r>
              <a:rPr b="0" lang="en-US" sz="2100" spc="18" strike="noStrike">
                <a:solidFill>
                  <a:srgbClr val="88532d"/>
                </a:solidFill>
                <a:latin typeface="Montserrat Light Italics"/>
                <a:ea typeface="DejaVu Sans"/>
              </a:rPr>
              <a:t>Cette commande va remplacer *.txt par les noms de tous les fichiers .txt dans le répertoire courant (par exemple fichier1.txt et fichier2.txt), avant d'appeler la commande find. La commande réellement exécutée sera :</a:t>
            </a:r>
            <a:endParaRPr b="0" lang="en-US" sz="2100" spc="-1" strike="noStrike">
              <a:solidFill>
                <a:srgbClr val="000000"/>
              </a:solidFill>
              <a:latin typeface="FiraCode Nerd Font Propo"/>
            </a:endParaRPr>
          </a:p>
          <a:p>
            <a:pPr algn="just">
              <a:lnSpc>
                <a:spcPts val="3359"/>
              </a:lnSpc>
            </a:pPr>
            <a:r>
              <a:rPr b="0" lang="en-US" sz="2100" spc="18" strike="noStrike">
                <a:solidFill>
                  <a:srgbClr val="88532d"/>
                </a:solidFill>
                <a:latin typeface="Montserrat Light Italics"/>
                <a:ea typeface="DejaVu Sans"/>
              </a:rPr>
              <a:t>$ find . -name fichier1.txt fichier2.txt</a:t>
            </a:r>
            <a:endParaRPr b="0" lang="en-US" sz="2100" spc="-1" strike="noStrike">
              <a:solidFill>
                <a:srgbClr val="000000"/>
              </a:solidFill>
              <a:latin typeface="FiraCode Nerd Font Propo"/>
            </a:endParaRPr>
          </a:p>
        </p:txBody>
      </p:sp>
      <p:sp>
        <p:nvSpPr>
          <p:cNvPr id="459" name="TextBox 8"/>
          <p:cNvSpPr/>
          <p:nvPr/>
        </p:nvSpPr>
        <p:spPr>
          <a:xfrm>
            <a:off x="1028880" y="6121080"/>
            <a:ext cx="11892240" cy="17060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aeb6b8"/>
                </a:solidFill>
                <a:latin typeface="Montserrat Light Italics"/>
                <a:ea typeface="DejaVu Sans"/>
              </a:rPr>
              <a:t>$</a:t>
            </a:r>
            <a:r>
              <a:rPr b="0" lang="en-US" sz="2100" spc="18" strike="noStrike">
                <a:solidFill>
                  <a:srgbClr val="46551e"/>
                </a:solidFill>
                <a:latin typeface="Montserrat Light Italics"/>
                <a:ea typeface="DejaVu Sans"/>
              </a:rPr>
              <a:t> find ~ -name '*.txt'</a:t>
            </a:r>
            <a:endParaRPr b="0" lang="en-US" sz="2100" spc="-1" strike="noStrike">
              <a:solidFill>
                <a:srgbClr val="000000"/>
              </a:solidFill>
              <a:latin typeface="FiraCode Nerd Font Propo"/>
            </a:endParaRPr>
          </a:p>
          <a:p>
            <a:pPr algn="just">
              <a:lnSpc>
                <a:spcPts val="3359"/>
              </a:lnSpc>
            </a:pPr>
            <a:r>
              <a:rPr b="0" lang="en-US" sz="2100" spc="18" strike="noStrike">
                <a:solidFill>
                  <a:srgbClr val="88532d"/>
                </a:solidFill>
                <a:latin typeface="Montserrat Light Italics"/>
                <a:ea typeface="DejaVu Sans"/>
              </a:rPr>
              <a:t>Cette commande ne va pas remplacer *.txt. La commande réellement exécutée sera </a:t>
            </a:r>
            <a:endParaRPr b="0" lang="en-US" sz="2100" spc="-1" strike="noStrike">
              <a:solidFill>
                <a:srgbClr val="000000"/>
              </a:solidFill>
              <a:latin typeface="FiraCode Nerd Font Propo"/>
            </a:endParaRPr>
          </a:p>
          <a:p>
            <a:pPr algn="just">
              <a:lnSpc>
                <a:spcPts val="3359"/>
              </a:lnSpc>
            </a:pPr>
            <a:r>
              <a:rPr b="0" lang="en-US" sz="2100" spc="18" strike="noStrike">
                <a:solidFill>
                  <a:srgbClr val="88532d"/>
                </a:solidFill>
                <a:latin typeface="Montserrat Light Italics"/>
                <a:ea typeface="DejaVu Sans"/>
              </a:rPr>
              <a:t>$ find . -name *.txt</a:t>
            </a:r>
            <a:endParaRPr b="0" lang="en-US" sz="2100" spc="-1" strike="noStrike">
              <a:solidFill>
                <a:srgbClr val="000000"/>
              </a:solidFill>
              <a:latin typeface="FiraCode Nerd Font Propo"/>
            </a:endParaRPr>
          </a:p>
        </p:txBody>
      </p:sp>
      <p:sp>
        <p:nvSpPr>
          <p:cNvPr id="460" name="TextBox 9"/>
          <p:cNvSpPr/>
          <p:nvPr/>
        </p:nvSpPr>
        <p:spPr>
          <a:xfrm>
            <a:off x="2825280" y="8431560"/>
            <a:ext cx="12412800" cy="12794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Les échappements sont souvent utilisés dans les scripts, par exemple pour stocker des commandes avec des caractères spéciaux dans des variables et les évaluer plus tard.</a:t>
            </a:r>
            <a:endParaRPr b="0" lang="en-US" sz="21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5f3ff"/>
        </a:solidFill>
      </p:bgPr>
    </p:bg>
    <p:spTree>
      <p:nvGrpSpPr>
        <p:cNvPr id="1" name=""/>
        <p:cNvGrpSpPr/>
        <p:nvPr/>
      </p:nvGrpSpPr>
      <p:grpSpPr>
        <a:xfrm>
          <a:off x="0" y="0"/>
          <a:ext cx="0" cy="0"/>
          <a:chOff x="0" y="0"/>
          <a:chExt cx="0" cy="0"/>
        </a:xfrm>
      </p:grpSpPr>
      <p:sp>
        <p:nvSpPr>
          <p:cNvPr id="461"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462" name="TextBox 3"/>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Bold"/>
                <a:ea typeface="DejaVu Sans"/>
              </a:rPr>
              <a:t>CARACTÈRES D'ÉCHAPPEMENT</a:t>
            </a:r>
            <a:endParaRPr b="0" lang="en-US" sz="5250" spc="-1" strike="noStrike">
              <a:solidFill>
                <a:srgbClr val="000000"/>
              </a:solidFill>
              <a:latin typeface="FiraCode Nerd Font Propo"/>
            </a:endParaRPr>
          </a:p>
        </p:txBody>
      </p:sp>
      <p:sp>
        <p:nvSpPr>
          <p:cNvPr id="463" name="TextBox 4"/>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64" name="TextBox 5"/>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HACKER LE SHELL</a:t>
            </a:r>
            <a:endParaRPr b="0" lang="en-US" sz="1000" spc="-1" strike="noStrike">
              <a:solidFill>
                <a:srgbClr val="000000"/>
              </a:solidFill>
              <a:latin typeface="FiraCode Nerd Font Propo"/>
            </a:endParaRPr>
          </a:p>
        </p:txBody>
      </p:sp>
      <p:sp>
        <p:nvSpPr>
          <p:cNvPr id="465" name="TextBox 6"/>
          <p:cNvSpPr/>
          <p:nvPr/>
        </p:nvSpPr>
        <p:spPr>
          <a:xfrm>
            <a:off x="1028880" y="2856240"/>
            <a:ext cx="12514320" cy="5853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Le guillemet double " " permet une protection faible d'une chaîne de caractères. Son intérêt principal est d'utiliser plusieurs mots (avec des espaces) comme un seul argument. Les caractères spéciaux sont cependant évalués.</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echo Le contenu de argument1 est $1</a:t>
            </a:r>
            <a:endParaRPr b="0" lang="en-US" sz="2400" spc="-1" strike="noStrike">
              <a:solidFill>
                <a:srgbClr val="000000"/>
              </a:solidFill>
              <a:latin typeface="FiraCode Nerd Font Propo"/>
            </a:endParaRPr>
          </a:p>
          <a:p>
            <a:pPr algn="just">
              <a:lnSpc>
                <a:spcPts val="3841"/>
              </a:lnSpc>
            </a:pPr>
            <a:r>
              <a:rPr b="0" lang="en-US" sz="2400" spc="24" strike="noStrike">
                <a:solidFill>
                  <a:srgbClr val="88532d"/>
                </a:solidFill>
                <a:latin typeface="Montserrat Light Italics"/>
                <a:ea typeface="DejaVu Sans"/>
              </a:rPr>
              <a:t>6 arguments =&gt; [Le, contenu, de, argument1, est, maValeur]</a:t>
            </a:r>
            <a:endParaRPr b="0" lang="en-US" sz="2400" spc="-1" strike="noStrike">
              <a:solidFill>
                <a:srgbClr val="000000"/>
              </a:solidFill>
              <a:latin typeface="FiraCode Nerd Font Propo"/>
            </a:endParaRPr>
          </a:p>
          <a:p>
            <a:pPr algn="just">
              <a:lnSpc>
                <a:spcPts val="3841"/>
              </a:lnSpc>
            </a:pPr>
            <a:endParaRPr b="0" lang="en-US" sz="18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88532d"/>
                </a:solidFill>
                <a:latin typeface="Montserrat Light Italics"/>
                <a:ea typeface="DejaVu Sans"/>
              </a:rPr>
              <a:t> </a:t>
            </a:r>
            <a:r>
              <a:rPr b="0" lang="en-US" sz="2400" spc="24" strike="noStrike">
                <a:solidFill>
                  <a:srgbClr val="46551e"/>
                </a:solidFill>
                <a:latin typeface="Montserrat Light Italics"/>
                <a:ea typeface="DejaVu Sans"/>
              </a:rPr>
              <a:t>echo "Le contenu de argument1 est $1"</a:t>
            </a:r>
            <a:endParaRPr b="0" lang="en-US" sz="2400" spc="-1" strike="noStrike">
              <a:solidFill>
                <a:srgbClr val="000000"/>
              </a:solidFill>
              <a:latin typeface="FiraCode Nerd Font Propo"/>
            </a:endParaRPr>
          </a:p>
          <a:p>
            <a:pPr algn="just">
              <a:lnSpc>
                <a:spcPts val="3841"/>
              </a:lnSpc>
            </a:pPr>
            <a:r>
              <a:rPr b="0" lang="en-US" sz="2400" spc="24" strike="noStrike">
                <a:solidFill>
                  <a:srgbClr val="88532d"/>
                </a:solidFill>
                <a:latin typeface="Montserrat Light Italics"/>
                <a:ea typeface="DejaVu Sans"/>
              </a:rPr>
              <a:t>1 arguments =&gt; Le contenu de argument1 est maValeur</a:t>
            </a:r>
            <a:endParaRPr b="0" lang="en-US" sz="2400" spc="-1" strike="noStrike">
              <a:solidFill>
                <a:srgbClr val="000000"/>
              </a:solidFill>
              <a:latin typeface="FiraCode Nerd Font Propo"/>
            </a:endParaRPr>
          </a:p>
          <a:p>
            <a:pPr algn="just">
              <a:lnSpc>
                <a:spcPts val="3841"/>
              </a:lnSpc>
            </a:pPr>
            <a:endParaRPr b="0" lang="en-US" sz="18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88532d"/>
                </a:solidFill>
                <a:latin typeface="Montserrat Light Italics"/>
                <a:ea typeface="DejaVu Sans"/>
              </a:rPr>
              <a:t> </a:t>
            </a:r>
            <a:r>
              <a:rPr b="0" lang="en-US" sz="2400" spc="24" strike="noStrike">
                <a:solidFill>
                  <a:srgbClr val="46551e"/>
                </a:solidFill>
                <a:latin typeface="Montserrat Light Italics"/>
                <a:ea typeface="DejaVu Sans"/>
              </a:rPr>
              <a:t>echo 'Le contenu de argument1 est $1'</a:t>
            </a:r>
            <a:endParaRPr b="0" lang="en-US" sz="2400" spc="-1" strike="noStrike">
              <a:solidFill>
                <a:srgbClr val="000000"/>
              </a:solidFill>
              <a:latin typeface="FiraCode Nerd Font Propo"/>
            </a:endParaRPr>
          </a:p>
          <a:p>
            <a:pPr algn="just">
              <a:lnSpc>
                <a:spcPts val="3841"/>
              </a:lnSpc>
            </a:pPr>
            <a:r>
              <a:rPr b="0" lang="en-US" sz="2400" spc="24" strike="noStrike">
                <a:solidFill>
                  <a:srgbClr val="88532d"/>
                </a:solidFill>
                <a:latin typeface="Montserrat Light Italics"/>
                <a:ea typeface="DejaVu Sans"/>
              </a:rPr>
              <a:t>1 arguments =&gt; Le contenu de argument1 est $1</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e2ec"/>
        </a:solidFill>
      </p:bgPr>
    </p:bg>
    <p:spTree>
      <p:nvGrpSpPr>
        <p:cNvPr id="1" name=""/>
        <p:cNvGrpSpPr/>
        <p:nvPr/>
      </p:nvGrpSpPr>
      <p:grpSpPr>
        <a:xfrm>
          <a:off x="0" y="0"/>
          <a:ext cx="0" cy="0"/>
          <a:chOff x="0" y="0"/>
          <a:chExt cx="0" cy="0"/>
        </a:xfrm>
      </p:grpSpPr>
      <p:sp>
        <p:nvSpPr>
          <p:cNvPr id="466"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467" name="TextBox 3"/>
          <p:cNvSpPr/>
          <p:nvPr/>
        </p:nvSpPr>
        <p:spPr>
          <a:xfrm>
            <a:off x="1028880" y="2971800"/>
            <a:ext cx="15657120" cy="6341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Il est possible d'enchaîner 2 commandes à la suite sur une même ligne en utilisant un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000000"/>
                </a:solidFill>
                <a:latin typeface="Montserrat Light Italics"/>
                <a:ea typeface="DejaVu Sans"/>
              </a:rPr>
              <a:t> </a:t>
            </a:r>
            <a:r>
              <a:rPr b="0" lang="en-US" sz="2400" spc="24" strike="noStrike">
                <a:solidFill>
                  <a:srgbClr val="46551e"/>
                </a:solidFill>
                <a:latin typeface="Montserrat Light Italics"/>
                <a:ea typeface="DejaVu Sans"/>
              </a:rPr>
              <a:t>commande1 ; commande2</a:t>
            </a:r>
            <a:endParaRPr b="0" lang="en-US" sz="2400" spc="-1" strike="noStrike">
              <a:solidFill>
                <a:srgbClr val="000000"/>
              </a:solidFill>
              <a:latin typeface="FiraCode Nerd Font Propo"/>
            </a:endParaRPr>
          </a:p>
          <a:p>
            <a:pPr algn="just">
              <a:lnSpc>
                <a:spcPts val="3841"/>
              </a:lnSpc>
            </a:pP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a:ea typeface="DejaVu Sans"/>
              </a:rPr>
              <a:t>Il est possible d'exécuter une commande, puis d'enchaîner avec la seconde seulement si la première n'a pas échoué (utile si la 2e commande nécessite un état particulier après la 1ère)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000000"/>
                </a:solidFill>
                <a:latin typeface="Montserrat Light Italics"/>
                <a:ea typeface="DejaVu Sans"/>
              </a:rPr>
              <a:t> </a:t>
            </a:r>
            <a:r>
              <a:rPr b="0" lang="en-US" sz="2400" spc="24" strike="noStrike">
                <a:solidFill>
                  <a:srgbClr val="46551e"/>
                </a:solidFill>
                <a:latin typeface="Montserrat Light Italics"/>
                <a:ea typeface="DejaVu Sans"/>
              </a:rPr>
              <a:t>commande1 &amp;&amp; commande2</a:t>
            </a:r>
            <a:endParaRPr b="0" lang="en-US" sz="2400" spc="-1" strike="noStrike">
              <a:solidFill>
                <a:srgbClr val="000000"/>
              </a:solidFill>
              <a:latin typeface="FiraCode Nerd Font Propo"/>
            </a:endParaRPr>
          </a:p>
          <a:p>
            <a:pPr algn="just">
              <a:lnSpc>
                <a:spcPts val="3841"/>
              </a:lnSpc>
            </a:pP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a:ea typeface="DejaVu Sans"/>
              </a:rPr>
              <a:t>Il est aussi possible d'exécuter une commande, puis d'enchaîner avec la seconde seulement en cas d'échec dans la première (utile pour faire de la gestion d'erreur après la 1ère commande)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000000"/>
                </a:solidFill>
                <a:latin typeface="Montserrat Light Italics"/>
                <a:ea typeface="DejaVu Sans"/>
              </a:rPr>
              <a:t> </a:t>
            </a:r>
            <a:r>
              <a:rPr b="0" lang="en-US" sz="2400" spc="24" strike="noStrike">
                <a:solidFill>
                  <a:srgbClr val="46551e"/>
                </a:solidFill>
                <a:latin typeface="Montserrat Light Italics"/>
                <a:ea typeface="DejaVu Sans"/>
              </a:rPr>
              <a:t>commande1 || commande2</a:t>
            </a:r>
            <a:endParaRPr b="0" lang="en-US" sz="2400" spc="-1" strike="noStrike">
              <a:solidFill>
                <a:srgbClr val="000000"/>
              </a:solidFill>
              <a:latin typeface="FiraCode Nerd Font Propo"/>
            </a:endParaRPr>
          </a:p>
        </p:txBody>
      </p:sp>
      <p:sp>
        <p:nvSpPr>
          <p:cNvPr id="468" name="TextBox 4"/>
          <p:cNvSpPr/>
          <p:nvPr/>
        </p:nvSpPr>
        <p:spPr>
          <a:xfrm>
            <a:off x="1009080" y="4449960"/>
            <a:ext cx="12933720" cy="1949040"/>
          </a:xfrm>
          <a:prstGeom prst="rect">
            <a:avLst/>
          </a:prstGeom>
          <a:noFill/>
          <a:ln w="0">
            <a:noFill/>
          </a:ln>
        </p:spPr>
        <p:style>
          <a:lnRef idx="0"/>
          <a:fillRef idx="0"/>
          <a:effectRef idx="0"/>
          <a:fontRef idx="minor"/>
        </p:style>
        <p:txBody>
          <a:bodyPr lIns="0" rIns="0" tIns="0" bIns="0" anchor="t">
            <a:spAutoFit/>
          </a:bodyPr>
          <a:p>
            <a:pPr algn="just">
              <a:lnSpc>
                <a:spcPts val="3841"/>
              </a:lnSpc>
            </a:pPr>
            <a:endParaRPr b="0" lang="en-US" sz="1800" spc="-1" strike="noStrike">
              <a:solidFill>
                <a:srgbClr val="000000"/>
              </a:solidFill>
              <a:latin typeface="Open Sans"/>
              <a:ea typeface="DejaVu Sans"/>
            </a:endParaRPr>
          </a:p>
        </p:txBody>
      </p:sp>
      <p:sp>
        <p:nvSpPr>
          <p:cNvPr id="469" name="TextBox 5"/>
          <p:cNvSpPr/>
          <p:nvPr/>
        </p:nvSpPr>
        <p:spPr>
          <a:xfrm>
            <a:off x="1028880" y="7332480"/>
            <a:ext cx="12933720" cy="1949040"/>
          </a:xfrm>
          <a:prstGeom prst="rect">
            <a:avLst/>
          </a:prstGeom>
          <a:noFill/>
          <a:ln w="0">
            <a:noFill/>
          </a:ln>
        </p:spPr>
        <p:style>
          <a:lnRef idx="0"/>
          <a:fillRef idx="0"/>
          <a:effectRef idx="0"/>
          <a:fontRef idx="minor"/>
        </p:style>
        <p:txBody>
          <a:bodyPr lIns="0" rIns="0" tIns="0" bIns="0" anchor="t">
            <a:spAutoFit/>
          </a:bodyPr>
          <a:p>
            <a:pPr algn="just">
              <a:lnSpc>
                <a:spcPts val="3841"/>
              </a:lnSpc>
            </a:pPr>
            <a:endParaRPr b="0" lang="en-US" sz="1800" spc="-1" strike="noStrike">
              <a:solidFill>
                <a:srgbClr val="000000"/>
              </a:solidFill>
              <a:latin typeface="Open Sans"/>
              <a:ea typeface="DejaVu Sans"/>
            </a:endParaRPr>
          </a:p>
        </p:txBody>
      </p:sp>
      <p:sp>
        <p:nvSpPr>
          <p:cNvPr id="470" name="TextBox 8"/>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ENCHAÎNEMENT DE COMMANDES</a:t>
            </a:r>
            <a:endParaRPr b="0" lang="en-US" sz="5250" spc="-1" strike="noStrike">
              <a:solidFill>
                <a:srgbClr val="000000"/>
              </a:solidFill>
              <a:latin typeface="FiraCode Nerd Font Propo"/>
            </a:endParaRPr>
          </a:p>
        </p:txBody>
      </p:sp>
      <p:sp>
        <p:nvSpPr>
          <p:cNvPr id="471" name="TextBox 11"/>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72" name="TextBox 12"/>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HACKER LE SHELL</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5d6"/>
        </a:solidFill>
      </p:bgPr>
    </p:bg>
    <p:spTree>
      <p:nvGrpSpPr>
        <p:cNvPr id="1" name=""/>
        <p:cNvGrpSpPr/>
        <p:nvPr/>
      </p:nvGrpSpPr>
      <p:grpSpPr>
        <a:xfrm>
          <a:off x="0" y="0"/>
          <a:ext cx="0" cy="0"/>
          <a:chOff x="0" y="0"/>
          <a:chExt cx="0" cy="0"/>
        </a:xfrm>
      </p:grpSpPr>
      <p:sp>
        <p:nvSpPr>
          <p:cNvPr id="473"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474" name="TextBox 3"/>
          <p:cNvSpPr/>
          <p:nvPr/>
        </p:nvSpPr>
        <p:spPr>
          <a:xfrm>
            <a:off x="1028880" y="1292760"/>
            <a:ext cx="15393600" cy="8780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Tout processus Linux possède des streams qu'il utilise pour dialoguer avec le reste du système. Ces streams possèdent tous une implémentation par défaut :</a:t>
            </a:r>
            <a:endParaRPr b="0" lang="en-US" sz="2400" spc="-1" strike="noStrike">
              <a:solidFill>
                <a:srgbClr val="000000"/>
              </a:solidFill>
              <a:latin typeface="FiraCode Nerd Font Propo"/>
            </a:endParaRPr>
          </a:p>
          <a:p>
            <a:pPr algn="just">
              <a:lnSpc>
                <a:spcPts val="3841"/>
              </a:lnSpc>
            </a:pP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Bold"/>
                <a:ea typeface="DejaVu Sans"/>
              </a:rPr>
              <a:t>L'entrée standard</a:t>
            </a:r>
            <a:r>
              <a:rPr b="0" lang="en-US" sz="2400" spc="24" strike="noStrike">
                <a:solidFill>
                  <a:srgbClr val="000000"/>
                </a:solidFill>
                <a:latin typeface="Montserrat Light"/>
                <a:ea typeface="DejaVu Sans"/>
              </a:rPr>
              <a:t> (STDIN)</a:t>
            </a:r>
            <a:endParaRPr b="0" lang="en-US" sz="2400" spc="-1" strike="noStrike">
              <a:solidFill>
                <a:srgbClr val="000000"/>
              </a:solidFill>
              <a:latin typeface="FiraCode Nerd Font Propo"/>
            </a:endParaRPr>
          </a:p>
          <a:p>
            <a:pPr lvl="2" marL="1036440" indent="-345600" algn="just">
              <a:lnSpc>
                <a:spcPts val="3841"/>
              </a:lnSpc>
              <a:buClr>
                <a:srgbClr val="000000"/>
              </a:buClr>
              <a:buFont typeface="Wingdings" charset="2"/>
              <a:buChar char=""/>
            </a:pPr>
            <a:r>
              <a:rPr b="0" lang="en-US" sz="2400" spc="24" strike="noStrike">
                <a:solidFill>
                  <a:srgbClr val="000000"/>
                </a:solidFill>
                <a:latin typeface="Montserrat Light Italics"/>
                <a:ea typeface="DejaVu Sans"/>
              </a:rPr>
              <a:t>C'est la stream fournissant les données à traîter à la commande</a:t>
            </a:r>
            <a:endParaRPr b="0" lang="en-US" sz="2400" spc="-1" strike="noStrike">
              <a:solidFill>
                <a:srgbClr val="000000"/>
              </a:solidFill>
              <a:latin typeface="FiraCode Nerd Font Propo"/>
            </a:endParaRPr>
          </a:p>
          <a:p>
            <a:pPr lvl="2" marL="1036440" indent="-345600" algn="just">
              <a:lnSpc>
                <a:spcPts val="3841"/>
              </a:lnSpc>
              <a:buClr>
                <a:srgbClr val="000000"/>
              </a:buClr>
              <a:buFont typeface="Wingdings" charset="2"/>
              <a:buChar char=""/>
            </a:pPr>
            <a:r>
              <a:rPr b="0" lang="en-US" sz="2400" spc="24" strike="noStrike">
                <a:solidFill>
                  <a:srgbClr val="000000"/>
                </a:solidFill>
                <a:latin typeface="Montserrat Light Italics"/>
                <a:ea typeface="DejaVu Sans"/>
              </a:rPr>
              <a:t>Par défaut, il s'agit des entrées de l'utilisateur (le clavier)</a:t>
            </a:r>
            <a:endParaRPr b="0" lang="en-US" sz="2400" spc="-1" strike="noStrike">
              <a:solidFill>
                <a:srgbClr val="000000"/>
              </a:solidFill>
              <a:latin typeface="FiraCode Nerd Font Propo"/>
            </a:endParaRPr>
          </a:p>
          <a:p>
            <a:pPr lvl="2" marL="1036440" indent="-345600" algn="just">
              <a:lnSpc>
                <a:spcPts val="3841"/>
              </a:lnSpc>
              <a:buClr>
                <a:srgbClr val="000000"/>
              </a:buClr>
              <a:buFont typeface="Wingdings" charset="2"/>
              <a:buChar char=""/>
            </a:pPr>
            <a:r>
              <a:rPr b="0" lang="en-US" sz="2400" spc="24" strike="noStrike">
                <a:solidFill>
                  <a:srgbClr val="000000"/>
                </a:solidFill>
                <a:latin typeface="Montserrat Light Italics"/>
                <a:ea typeface="DejaVu Sans"/>
              </a:rPr>
              <a:t> </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Bold"/>
                <a:ea typeface="DejaVu Sans"/>
              </a:rPr>
              <a:t>La sortie standard</a:t>
            </a:r>
            <a:r>
              <a:rPr b="0" lang="en-US" sz="2400" spc="24" strike="noStrike">
                <a:solidFill>
                  <a:srgbClr val="000000"/>
                </a:solidFill>
                <a:latin typeface="Montserrat Light"/>
                <a:ea typeface="DejaVu Sans"/>
              </a:rPr>
              <a:t> (STDOUT)</a:t>
            </a:r>
            <a:endParaRPr b="0" lang="en-US" sz="2400" spc="-1" strike="noStrike">
              <a:solidFill>
                <a:srgbClr val="000000"/>
              </a:solidFill>
              <a:latin typeface="FiraCode Nerd Font Propo"/>
            </a:endParaRPr>
          </a:p>
          <a:p>
            <a:pPr lvl="2" marL="1036440" indent="-345600" algn="just">
              <a:lnSpc>
                <a:spcPts val="3841"/>
              </a:lnSpc>
              <a:buClr>
                <a:srgbClr val="000000"/>
              </a:buClr>
              <a:buFont typeface="Wingdings" charset="2"/>
              <a:buChar char=""/>
            </a:pPr>
            <a:r>
              <a:rPr b="0" lang="en-US" sz="2400" spc="24" strike="noStrike">
                <a:solidFill>
                  <a:srgbClr val="000000"/>
                </a:solidFill>
                <a:latin typeface="Montserrat Light Italics"/>
                <a:ea typeface="DejaVu Sans"/>
              </a:rPr>
              <a:t>C'est la stream sur laquelle la commande va renvoyer les données après traitement</a:t>
            </a:r>
            <a:endParaRPr b="0" lang="en-US" sz="2400" spc="-1" strike="noStrike">
              <a:solidFill>
                <a:srgbClr val="000000"/>
              </a:solidFill>
              <a:latin typeface="FiraCode Nerd Font Propo"/>
            </a:endParaRPr>
          </a:p>
          <a:p>
            <a:pPr lvl="2" marL="1036440" indent="-345600" algn="just">
              <a:lnSpc>
                <a:spcPts val="3841"/>
              </a:lnSpc>
              <a:buClr>
                <a:srgbClr val="000000"/>
              </a:buClr>
              <a:buFont typeface="Wingdings" charset="2"/>
              <a:buChar char=""/>
            </a:pPr>
            <a:r>
              <a:rPr b="0" lang="en-US" sz="2400" spc="24" strike="noStrike">
                <a:solidFill>
                  <a:srgbClr val="000000"/>
                </a:solidFill>
                <a:latin typeface="Montserrat Light Italics"/>
                <a:ea typeface="DejaVu Sans"/>
              </a:rPr>
              <a:t>Par défaut, il s'agit de la console, permettant d'afficher ces données à l'utilisateur dans le terminal </a:t>
            </a:r>
            <a:endParaRPr b="0" lang="en-US" sz="2400" spc="-1" strike="noStrike">
              <a:solidFill>
                <a:srgbClr val="000000"/>
              </a:solidFill>
              <a:latin typeface="FiraCode Nerd Font Propo"/>
            </a:endParaRPr>
          </a:p>
          <a:p>
            <a:pPr algn="just">
              <a:lnSpc>
                <a:spcPts val="3841"/>
              </a:lnSpc>
            </a:pP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Bold"/>
                <a:ea typeface="DejaVu Sans"/>
              </a:rPr>
              <a:t>La sortie d'erreur</a:t>
            </a:r>
            <a:r>
              <a:rPr b="0" lang="en-US" sz="2400" spc="24" strike="noStrike">
                <a:solidFill>
                  <a:srgbClr val="000000"/>
                </a:solidFill>
                <a:latin typeface="Montserrat Light"/>
                <a:ea typeface="DejaVu Sans"/>
              </a:rPr>
              <a:t> (STDERR)</a:t>
            </a:r>
            <a:endParaRPr b="0" lang="en-US" sz="2400" spc="-1" strike="noStrike">
              <a:solidFill>
                <a:srgbClr val="000000"/>
              </a:solidFill>
              <a:latin typeface="FiraCode Nerd Font Propo"/>
            </a:endParaRPr>
          </a:p>
          <a:p>
            <a:pPr lvl="2" marL="1036440" indent="-345600" algn="just">
              <a:lnSpc>
                <a:spcPts val="3841"/>
              </a:lnSpc>
              <a:buClr>
                <a:srgbClr val="000000"/>
              </a:buClr>
              <a:buFont typeface="Wingdings" charset="2"/>
              <a:buChar char=""/>
            </a:pPr>
            <a:r>
              <a:rPr b="0" lang="en-US" sz="2400" spc="24" strike="noStrike">
                <a:solidFill>
                  <a:srgbClr val="000000"/>
                </a:solidFill>
                <a:latin typeface="Montserrat Light Italics"/>
                <a:ea typeface="DejaVu Sans"/>
              </a:rPr>
              <a:t>C'est une stream utilisée pour afficher les éventuelles erreurs rencontrées à l'exécution</a:t>
            </a:r>
            <a:endParaRPr b="0" lang="en-US" sz="2400" spc="-1" strike="noStrike">
              <a:solidFill>
                <a:srgbClr val="000000"/>
              </a:solidFill>
              <a:latin typeface="FiraCode Nerd Font Propo"/>
            </a:endParaRPr>
          </a:p>
          <a:p>
            <a:pPr lvl="2" marL="1036440" indent="-345600" algn="just">
              <a:lnSpc>
                <a:spcPts val="3841"/>
              </a:lnSpc>
              <a:buClr>
                <a:srgbClr val="000000"/>
              </a:buClr>
              <a:buFont typeface="Wingdings" charset="2"/>
              <a:buChar char=""/>
            </a:pPr>
            <a:r>
              <a:rPr b="0" lang="en-US" sz="2400" spc="24" strike="noStrike">
                <a:solidFill>
                  <a:srgbClr val="000000"/>
                </a:solidFill>
                <a:latin typeface="Montserrat Light Italics"/>
                <a:ea typeface="DejaVu Sans"/>
              </a:rPr>
              <a:t>Par défaut, cette sortie est fusionnée avec la sortie standard sur la console</a:t>
            </a:r>
            <a:endParaRPr b="0" lang="en-US" sz="2400" spc="-1" strike="noStrike">
              <a:solidFill>
                <a:srgbClr val="000000"/>
              </a:solidFill>
              <a:latin typeface="FiraCode Nerd Font Propo"/>
            </a:endParaRPr>
          </a:p>
        </p:txBody>
      </p:sp>
      <p:sp>
        <p:nvSpPr>
          <p:cNvPr id="475" name="TextBox 4"/>
          <p:cNvSpPr/>
          <p:nvPr/>
        </p:nvSpPr>
        <p:spPr>
          <a:xfrm>
            <a:off x="1028880" y="490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REDIRECTIONS</a:t>
            </a:r>
            <a:endParaRPr b="0" lang="en-US" sz="5250" spc="-1" strike="noStrike">
              <a:solidFill>
                <a:srgbClr val="000000"/>
              </a:solidFill>
              <a:latin typeface="FiraCode Nerd Font Propo"/>
            </a:endParaRPr>
          </a:p>
        </p:txBody>
      </p:sp>
      <p:sp>
        <p:nvSpPr>
          <p:cNvPr id="476" name="TextBox 5"/>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77" name="TextBox 6"/>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HACKER LE SHELL</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f8e1"/>
        </a:solidFill>
      </p:bgPr>
    </p:bg>
    <p:spTree>
      <p:nvGrpSpPr>
        <p:cNvPr id="1" name=""/>
        <p:cNvGrpSpPr/>
        <p:nvPr/>
      </p:nvGrpSpPr>
      <p:grpSpPr>
        <a:xfrm>
          <a:off x="0" y="0"/>
          <a:ext cx="0" cy="0"/>
          <a:chOff x="0" y="0"/>
          <a:chExt cx="0" cy="0"/>
        </a:xfrm>
      </p:grpSpPr>
      <p:sp>
        <p:nvSpPr>
          <p:cNvPr id="124"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25" name="TextBox 3"/>
          <p:cNvSpPr/>
          <p:nvPr/>
        </p:nvSpPr>
        <p:spPr>
          <a:xfrm>
            <a:off x="4740840" y="6122160"/>
            <a:ext cx="12530160" cy="3902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Un noyau n'est pas suffisant pour tourner des applications : il faut un système d'exploitation complet avec des librairies, des logiciels, ...</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a:ea typeface="DejaVu Sans"/>
              </a:rPr>
              <a:t>Au-dessus du noyau Linux, les </a:t>
            </a:r>
            <a:r>
              <a:rPr b="0" lang="en-US" sz="2400" spc="24" strike="noStrike">
                <a:solidFill>
                  <a:srgbClr val="000000"/>
                </a:solidFill>
                <a:latin typeface="Montserrat Light Bold"/>
                <a:ea typeface="DejaVu Sans"/>
              </a:rPr>
              <a:t>distributions</a:t>
            </a:r>
            <a:r>
              <a:rPr b="0" lang="en-US" sz="2400" spc="24" strike="noStrike">
                <a:solidFill>
                  <a:srgbClr val="000000"/>
                </a:solidFill>
                <a:latin typeface="Montserrat Light"/>
                <a:ea typeface="DejaVu Sans"/>
              </a:rPr>
              <a:t> ajoutent des outils, logiciels et librairies open-source (partagés sous le terme </a:t>
            </a:r>
            <a:r>
              <a:rPr b="0" lang="en-US" sz="2400" spc="24" strike="noStrike">
                <a:solidFill>
                  <a:srgbClr val="000000"/>
                </a:solidFill>
                <a:latin typeface="Montserrat Light Bold"/>
                <a:ea typeface="DejaVu Sans"/>
              </a:rPr>
              <a:t>GNU/Linux</a:t>
            </a:r>
            <a:r>
              <a:rPr b="0" lang="en-US" sz="2400" spc="24" strike="noStrike">
                <a:solidFill>
                  <a:srgbClr val="000000"/>
                </a:solidFill>
                <a:latin typeface="Montserrat Light"/>
                <a:ea typeface="DejaVu Sans"/>
              </a:rPr>
              <a:t>) et des outils dédiés (libres ou non-libres)</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a:ea typeface="DejaVu Sans"/>
              </a:rPr>
              <a:t>Ces distributions patchent souvent le noyau Linux standard pour fournir leur propre version légèrement modifiée</a:t>
            </a:r>
            <a:endParaRPr b="0" lang="en-US" sz="2400" spc="-1" strike="noStrike">
              <a:solidFill>
                <a:srgbClr val="000000"/>
              </a:solidFill>
              <a:latin typeface="FiraCode Nerd Font Propo"/>
            </a:endParaRPr>
          </a:p>
        </p:txBody>
      </p:sp>
      <p:pic>
        <p:nvPicPr>
          <p:cNvPr id="126" name="Picture 4" descr=""/>
          <p:cNvPicPr/>
          <p:nvPr/>
        </p:nvPicPr>
        <p:blipFill>
          <a:blip r:embed="rId1"/>
          <a:stretch/>
        </p:blipFill>
        <p:spPr>
          <a:xfrm>
            <a:off x="541080" y="6963120"/>
            <a:ext cx="3801600" cy="2180160"/>
          </a:xfrm>
          <a:prstGeom prst="rect">
            <a:avLst/>
          </a:prstGeom>
          <a:ln w="0">
            <a:noFill/>
          </a:ln>
        </p:spPr>
      </p:pic>
      <p:sp>
        <p:nvSpPr>
          <p:cNvPr id="127" name="TextBox 5"/>
          <p:cNvSpPr/>
          <p:nvPr/>
        </p:nvSpPr>
        <p:spPr>
          <a:xfrm>
            <a:off x="1028880" y="2057400"/>
            <a:ext cx="11030040" cy="3902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Linux est un </a:t>
            </a:r>
            <a:r>
              <a:rPr b="0" lang="en-US" sz="2400" spc="24" strike="noStrike">
                <a:solidFill>
                  <a:srgbClr val="000000"/>
                </a:solidFill>
                <a:latin typeface="Montserrat Light Bold"/>
                <a:ea typeface="DejaVu Sans"/>
              </a:rPr>
              <a:t>noyau </a:t>
            </a:r>
            <a:r>
              <a:rPr b="0" lang="en-US" sz="2400" spc="24" strike="noStrike">
                <a:solidFill>
                  <a:srgbClr val="000000"/>
                </a:solidFill>
                <a:latin typeface="Montserrat Light"/>
                <a:ea typeface="DejaVu Sans"/>
              </a:rPr>
              <a:t>de système d'exploitation :</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a:ea typeface="DejaVu Sans"/>
              </a:rPr>
              <a:t>Gratuit tant pour une utilisation personnelle que commerciale</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a:ea typeface="DejaVu Sans"/>
              </a:rPr>
              <a:t>Libre : le code source est disponible</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a:ea typeface="DejaVu Sans"/>
              </a:rPr>
              <a:t>Comme tout noyau, il ne gère que les entrées/sorties matérielles (clavier, souris, écran, ...) et l'orchestration des applications (exécution du programme sur des cycles CPU, gestion de la RAM, ...)</a:t>
            </a:r>
            <a:endParaRPr b="0" lang="en-US" sz="2400" spc="-1" strike="noStrike">
              <a:solidFill>
                <a:srgbClr val="000000"/>
              </a:solidFill>
              <a:latin typeface="FiraCode Nerd Font Propo"/>
            </a:endParaRPr>
          </a:p>
        </p:txBody>
      </p:sp>
      <p:pic>
        <p:nvPicPr>
          <p:cNvPr id="128" name="Picture 6" descr=""/>
          <p:cNvPicPr/>
          <p:nvPr/>
        </p:nvPicPr>
        <p:blipFill>
          <a:blip r:embed="rId2"/>
          <a:stretch/>
        </p:blipFill>
        <p:spPr>
          <a:xfrm>
            <a:off x="12323520" y="1373760"/>
            <a:ext cx="4932360" cy="3893400"/>
          </a:xfrm>
          <a:prstGeom prst="rect">
            <a:avLst/>
          </a:prstGeom>
          <a:ln w="0">
            <a:noFill/>
          </a:ln>
        </p:spPr>
      </p:pic>
      <p:sp>
        <p:nvSpPr>
          <p:cNvPr id="129" name="TextBox 7"/>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QU'EST-CE QUE LINUX ?</a:t>
            </a:r>
            <a:endParaRPr b="0" lang="en-US" sz="6200" spc="-1" strike="noStrike">
              <a:solidFill>
                <a:srgbClr val="000000"/>
              </a:solidFill>
              <a:latin typeface="FiraCode Nerd Font Propo"/>
            </a:endParaRPr>
          </a:p>
        </p:txBody>
      </p:sp>
      <p:sp>
        <p:nvSpPr>
          <p:cNvPr id="130" name="TextBox 8"/>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131" name="TextBox 9"/>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APERÇU DE LINUX</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5d6"/>
        </a:solidFill>
      </p:bgPr>
    </p:bg>
    <p:spTree>
      <p:nvGrpSpPr>
        <p:cNvPr id="1" name=""/>
        <p:cNvGrpSpPr/>
        <p:nvPr/>
      </p:nvGrpSpPr>
      <p:grpSpPr>
        <a:xfrm>
          <a:off x="0" y="0"/>
          <a:ext cx="0" cy="0"/>
          <a:chOff x="0" y="0"/>
          <a:chExt cx="0" cy="0"/>
        </a:xfrm>
      </p:grpSpPr>
      <p:sp>
        <p:nvSpPr>
          <p:cNvPr id="478"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479" name="TextBox 3"/>
          <p:cNvSpPr/>
          <p:nvPr/>
        </p:nvSpPr>
        <p:spPr>
          <a:xfrm>
            <a:off x="835200" y="2514600"/>
            <a:ext cx="15393600" cy="73166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Ces streams peuvent être redirigées : c'est l'une des fonctionnalités les plus puissantes du shell !</a:t>
            </a:r>
            <a:endParaRPr b="0" lang="en-US" sz="2400" spc="-1" strike="noStrike">
              <a:solidFill>
                <a:srgbClr val="000000"/>
              </a:solidFill>
              <a:latin typeface="FiraCode Nerd Font Propo"/>
            </a:endParaRPr>
          </a:p>
          <a:p>
            <a:pPr algn="just">
              <a:lnSpc>
                <a:spcPts val="3841"/>
              </a:lnSpc>
            </a:pP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Il est possible de rediriger :</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a:ea typeface="DejaVu Sans"/>
              </a:rPr>
              <a:t>La sortie standard vers un nouveau fichier grâce à l'expression 1&gt; ou directement &gt;</a:t>
            </a:r>
            <a:endParaRPr b="0" lang="en-US" sz="2400" spc="-1" strike="noStrike">
              <a:solidFill>
                <a:srgbClr val="000000"/>
              </a:solidFill>
              <a:latin typeface="FiraCode Nerd Font Propo"/>
            </a:endParaRPr>
          </a:p>
          <a:p>
            <a:pPr lvl="2" marL="1036440" indent="-345600" algn="just">
              <a:lnSpc>
                <a:spcPts val="3841"/>
              </a:lnSpc>
              <a:buClr>
                <a:srgbClr val="aeb6b8"/>
              </a:buClr>
              <a:buFont typeface="Wingdings" charset="2"/>
              <a:buChar char=""/>
            </a:pPr>
            <a:r>
              <a:rPr b="0" lang="en-US" sz="2400" spc="24" strike="noStrike">
                <a:solidFill>
                  <a:srgbClr val="aeb6b8"/>
                </a:solidFill>
                <a:latin typeface="Montserrat Light Italics"/>
                <a:ea typeface="DejaVu Sans"/>
              </a:rPr>
              <a:t>$</a:t>
            </a:r>
            <a:r>
              <a:rPr b="0" lang="en-US" sz="2400" spc="24" strike="noStrike">
                <a:solidFill>
                  <a:srgbClr val="000000"/>
                </a:solidFill>
                <a:latin typeface="Montserrat Light Italics"/>
                <a:ea typeface="DejaVu Sans"/>
              </a:rPr>
              <a:t> </a:t>
            </a:r>
            <a:r>
              <a:rPr b="0" lang="en-US" sz="2400" spc="24" strike="noStrike">
                <a:solidFill>
                  <a:srgbClr val="46551e"/>
                </a:solidFill>
                <a:latin typeface="Montserrat Light Italics"/>
                <a:ea typeface="DejaVu Sans"/>
              </a:rPr>
              <a:t>maCommande &gt; monFichierDesResultats</a:t>
            </a:r>
            <a:endParaRPr b="0" lang="en-US" sz="2400" spc="-1" strike="noStrike">
              <a:solidFill>
                <a:srgbClr val="000000"/>
              </a:solidFill>
              <a:latin typeface="FiraCode Nerd Font Propo"/>
            </a:endParaRPr>
          </a:p>
          <a:p>
            <a:pPr lvl="2" marL="1036440" indent="-345600" algn="just">
              <a:lnSpc>
                <a:spcPts val="3841"/>
              </a:lnSpc>
              <a:buClr>
                <a:srgbClr val="000000"/>
              </a:buClr>
              <a:buFont typeface="Arial"/>
              <a:buChar char="⚬"/>
            </a:pPr>
            <a:r>
              <a:rPr b="0" lang="en-US" sz="2400" spc="24" strike="noStrike">
                <a:solidFill>
                  <a:srgbClr val="000000"/>
                </a:solidFill>
                <a:latin typeface="Montserrat Light Italics"/>
                <a:ea typeface="DejaVu Sans"/>
              </a:rPr>
              <a:t>Attention : le contenu du fichier est écrasé si ce fichier existait déjà !</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a:ea typeface="DejaVu Sans"/>
              </a:rPr>
              <a:t>La sortie d'erreur vers un nouveau fichier grâce à l'expression 2&gt;</a:t>
            </a:r>
            <a:endParaRPr b="0" lang="en-US" sz="2400" spc="-1" strike="noStrike">
              <a:solidFill>
                <a:srgbClr val="000000"/>
              </a:solidFill>
              <a:latin typeface="FiraCode Nerd Font Propo"/>
            </a:endParaRPr>
          </a:p>
          <a:p>
            <a:pPr lvl="2" marL="1036440" indent="-345600" algn="just">
              <a:lnSpc>
                <a:spcPts val="3841"/>
              </a:lnSpc>
              <a:buClr>
                <a:srgbClr val="aeb6b8"/>
              </a:buClr>
              <a:buFont typeface="Wingdings" charset="2"/>
              <a:buChar char=""/>
            </a:pPr>
            <a:r>
              <a:rPr b="0" lang="en-US" sz="2400" spc="24" strike="noStrike">
                <a:solidFill>
                  <a:srgbClr val="aeb6b8"/>
                </a:solidFill>
                <a:latin typeface="Montserrat Light Italics"/>
                <a:ea typeface="DejaVu Sans"/>
              </a:rPr>
              <a:t>$</a:t>
            </a:r>
            <a:r>
              <a:rPr b="0" lang="en-US" sz="2400" spc="24" strike="noStrike">
                <a:solidFill>
                  <a:srgbClr val="000000"/>
                </a:solidFill>
                <a:latin typeface="Montserrat Light Italics"/>
                <a:ea typeface="DejaVu Sans"/>
              </a:rPr>
              <a:t> </a:t>
            </a:r>
            <a:r>
              <a:rPr b="0" lang="en-US" sz="2400" spc="24" strike="noStrike">
                <a:solidFill>
                  <a:srgbClr val="46551e"/>
                </a:solidFill>
                <a:latin typeface="Montserrat Light Italics"/>
                <a:ea typeface="DejaVu Sans"/>
              </a:rPr>
              <a:t>maCommande 2&gt; monFichierDesErreurs</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a:ea typeface="DejaVu Sans"/>
              </a:rPr>
              <a:t>Il est possible de fusionner deux streams grâce à l'expression &amp;</a:t>
            </a:r>
            <a:endParaRPr b="0" lang="en-US" sz="2400" spc="-1" strike="noStrike">
              <a:solidFill>
                <a:srgbClr val="000000"/>
              </a:solidFill>
              <a:latin typeface="FiraCode Nerd Font Propo"/>
            </a:endParaRPr>
          </a:p>
          <a:p>
            <a:pPr lvl="2" marL="1036440" indent="-345600" algn="just">
              <a:lnSpc>
                <a:spcPts val="3841"/>
              </a:lnSpc>
              <a:buClr>
                <a:srgbClr val="aeb6b8"/>
              </a:buClr>
              <a:buFont typeface="Wingdings" charset="2"/>
              <a:buChar char=""/>
            </a:pPr>
            <a:r>
              <a:rPr b="0" lang="en-US" sz="2400" spc="24" strike="noStrike">
                <a:solidFill>
                  <a:srgbClr val="aeb6b8"/>
                </a:solidFill>
                <a:latin typeface="Montserrat Light Italics"/>
                <a:ea typeface="DejaVu Sans"/>
              </a:rPr>
              <a:t>$</a:t>
            </a:r>
            <a:r>
              <a:rPr b="0" lang="en-US" sz="2400" spc="24" strike="noStrike">
                <a:solidFill>
                  <a:srgbClr val="000000"/>
                </a:solidFill>
                <a:latin typeface="Montserrat Light Italics"/>
                <a:ea typeface="DejaVu Sans"/>
              </a:rPr>
              <a:t> </a:t>
            </a:r>
            <a:r>
              <a:rPr b="0" lang="en-US" sz="2400" spc="24" strike="noStrike">
                <a:solidFill>
                  <a:srgbClr val="46551e"/>
                </a:solidFill>
                <a:latin typeface="Montserrat Light Italics"/>
                <a:ea typeface="DejaVu Sans"/>
              </a:rPr>
              <a:t>maCommande 2&gt;&amp;1 monFichierDesResultatsEtErreurs</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a:ea typeface="DejaVu Sans"/>
              </a:rPr>
              <a:t>Il est possible de remplacer le caractère &gt; par un caractère &gt;&gt; pour ne pas écraser le fichier</a:t>
            </a:r>
            <a:endParaRPr b="0" lang="en-US" sz="2400" spc="-1" strike="noStrike">
              <a:solidFill>
                <a:srgbClr val="000000"/>
              </a:solidFill>
              <a:latin typeface="FiraCode Nerd Font Propo"/>
            </a:endParaRPr>
          </a:p>
          <a:p>
            <a:pPr lvl="2" marL="1036440" indent="-345600" algn="just">
              <a:lnSpc>
                <a:spcPts val="3841"/>
              </a:lnSpc>
              <a:buClr>
                <a:srgbClr val="aeb6b8"/>
              </a:buClr>
              <a:buFont typeface="Wingdings" charset="2"/>
              <a:buChar char=""/>
            </a:pPr>
            <a:r>
              <a:rPr b="0" lang="en-US" sz="2400" spc="24" strike="noStrike">
                <a:solidFill>
                  <a:srgbClr val="aeb6b8"/>
                </a:solidFill>
                <a:latin typeface="Montserrat Light Italics"/>
                <a:ea typeface="DejaVu Sans"/>
              </a:rPr>
              <a:t>$</a:t>
            </a:r>
            <a:r>
              <a:rPr b="0" lang="en-US" sz="2400" spc="24" strike="noStrike">
                <a:solidFill>
                  <a:srgbClr val="000000"/>
                </a:solidFill>
                <a:latin typeface="Montserrat Light Italics"/>
                <a:ea typeface="DejaVu Sans"/>
              </a:rPr>
              <a:t> </a:t>
            </a:r>
            <a:r>
              <a:rPr b="0" lang="en-US" sz="2400" spc="24" strike="noStrike">
                <a:solidFill>
                  <a:srgbClr val="46551e"/>
                </a:solidFill>
                <a:latin typeface="Montserrat Light Italics"/>
                <a:ea typeface="DejaVu Sans"/>
              </a:rPr>
              <a:t>maCommande 2&gt;&gt; monFichierDesErreursCombineesSurPlusieursExecutions</a:t>
            </a:r>
            <a:endParaRPr b="0" lang="en-US" sz="2400" spc="-1" strike="noStrike">
              <a:solidFill>
                <a:srgbClr val="000000"/>
              </a:solidFill>
              <a:latin typeface="FiraCode Nerd Font Propo"/>
            </a:endParaRPr>
          </a:p>
        </p:txBody>
      </p:sp>
      <p:sp>
        <p:nvSpPr>
          <p:cNvPr id="480" name="TextBox 6"/>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REDIRECTIONS</a:t>
            </a:r>
            <a:endParaRPr b="0" lang="en-US" sz="5250" spc="-1" strike="noStrike">
              <a:solidFill>
                <a:srgbClr val="000000"/>
              </a:solidFill>
              <a:latin typeface="FiraCode Nerd Font Propo"/>
            </a:endParaRPr>
          </a:p>
        </p:txBody>
      </p:sp>
      <p:sp>
        <p:nvSpPr>
          <p:cNvPr id="481" name="TextBox 7"/>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82" name="TextBox 8"/>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HACKER LE SHELL</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d4"/>
        </a:solidFill>
      </p:bgPr>
    </p:bg>
    <p:spTree>
      <p:nvGrpSpPr>
        <p:cNvPr id="1" name=""/>
        <p:cNvGrpSpPr/>
        <p:nvPr/>
      </p:nvGrpSpPr>
      <p:grpSpPr>
        <a:xfrm>
          <a:off x="0" y="0"/>
          <a:ext cx="0" cy="0"/>
          <a:chOff x="0" y="0"/>
          <a:chExt cx="0" cy="0"/>
        </a:xfrm>
      </p:grpSpPr>
      <p:sp>
        <p:nvSpPr>
          <p:cNvPr id="483"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484" name="TextBox 3"/>
          <p:cNvSpPr/>
          <p:nvPr/>
        </p:nvSpPr>
        <p:spPr>
          <a:xfrm>
            <a:off x="1028880" y="2712600"/>
            <a:ext cx="14896440" cy="24386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Une autre fonction de redirection très utile est le pipe, noté </a:t>
            </a:r>
            <a:r>
              <a:rPr b="0" lang="en-US" sz="2400" spc="24" strike="noStrike">
                <a:solidFill>
                  <a:srgbClr val="000000"/>
                </a:solidFill>
                <a:latin typeface="Montserrat Light Bold"/>
                <a:ea typeface="DejaVu Sans"/>
              </a:rPr>
              <a:t>|</a:t>
            </a:r>
            <a:r>
              <a:rPr b="0" lang="en-US" sz="2400" spc="24" strike="noStrike">
                <a:solidFill>
                  <a:srgbClr val="000000"/>
                </a:solidFill>
                <a:latin typeface="Montserrat Light"/>
                <a:ea typeface="DejaVu Sans"/>
              </a:rPr>
              <a:t> : il permet de rediriger directement la sortie standard d'une première commande  dans l'entrée de la seconde. C'est une fonctionnalité très utile pour enchaîner des commandes... comme si l'on utilisait réellement un pipe !</a:t>
            </a:r>
            <a:endParaRPr b="0" lang="en-US" sz="2400" spc="-1" strike="noStrike">
              <a:solidFill>
                <a:srgbClr val="000000"/>
              </a:solidFill>
              <a:latin typeface="FiraCode Nerd Font Propo"/>
            </a:endParaRPr>
          </a:p>
          <a:p>
            <a:pPr lvl="1" marL="518040" indent="-259200" algn="just">
              <a:lnSpc>
                <a:spcPts val="3841"/>
              </a:lnSpc>
              <a:buClr>
                <a:srgbClr val="aeb6b8"/>
              </a:buClr>
              <a:buFont typeface="Arial"/>
              <a:buChar char="•"/>
            </a:pPr>
            <a:r>
              <a:rPr b="0" lang="en-US" sz="2400" spc="24" strike="noStrike">
                <a:solidFill>
                  <a:srgbClr val="aeb6b8"/>
                </a:solidFill>
                <a:latin typeface="Montserrat Light Italics"/>
                <a:ea typeface="DejaVu Sans"/>
              </a:rPr>
              <a:t>$</a:t>
            </a:r>
            <a:r>
              <a:rPr b="0" lang="en-US" sz="2400" spc="24" strike="noStrike">
                <a:solidFill>
                  <a:srgbClr val="000000"/>
                </a:solidFill>
                <a:latin typeface="Montserrat Light Italics"/>
                <a:ea typeface="DejaVu Sans"/>
              </a:rPr>
              <a:t> </a:t>
            </a:r>
            <a:r>
              <a:rPr b="0" lang="en-US" sz="2400" spc="24" strike="noStrike">
                <a:solidFill>
                  <a:srgbClr val="46551e"/>
                </a:solidFill>
                <a:latin typeface="Montserrat Light Italics"/>
                <a:ea typeface="DejaVu Sans"/>
              </a:rPr>
              <a:t>maPremiereCommande | maDeuxiemeCommandeUtilisantLesResultats</a:t>
            </a:r>
            <a:endParaRPr b="0" lang="en-US" sz="2400" spc="-1" strike="noStrike">
              <a:solidFill>
                <a:srgbClr val="000000"/>
              </a:solidFill>
              <a:latin typeface="FiraCode Nerd Font Propo"/>
            </a:endParaRPr>
          </a:p>
        </p:txBody>
      </p:sp>
      <p:sp>
        <p:nvSpPr>
          <p:cNvPr id="485" name="TextBox 4"/>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REDIRECTIONS</a:t>
            </a:r>
            <a:endParaRPr b="0" lang="en-US" sz="5250" spc="-1" strike="noStrike">
              <a:solidFill>
                <a:srgbClr val="000000"/>
              </a:solidFill>
              <a:latin typeface="FiraCode Nerd Font Propo"/>
            </a:endParaRPr>
          </a:p>
        </p:txBody>
      </p:sp>
      <p:sp>
        <p:nvSpPr>
          <p:cNvPr id="486" name="TextBox 5"/>
          <p:cNvSpPr/>
          <p:nvPr/>
        </p:nvSpPr>
        <p:spPr>
          <a:xfrm>
            <a:off x="1143000" y="6251760"/>
            <a:ext cx="16113240" cy="3414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Par exemple, la commande find permet de chercher des chemins de fichiers, et la commande grep permet de chercher du texte dans un seul fichier. On peut combiner ces commandes : chercher tous les noms de fichiers .txt dans le répertoire utilisateur, puis chercher une chaîne de caractères dans ces fichiers. On utilise ici la commande </a:t>
            </a:r>
            <a:r>
              <a:rPr b="0" lang="en-US" sz="2400" spc="24" strike="noStrike">
                <a:solidFill>
                  <a:srgbClr val="46551e"/>
                </a:solidFill>
                <a:latin typeface="Montserrat Light Italics"/>
                <a:ea typeface="DejaVu Sans"/>
              </a:rPr>
              <a:t>xargs</a:t>
            </a:r>
            <a:r>
              <a:rPr b="0" lang="en-US" sz="2400" spc="24" strike="noStrike">
                <a:solidFill>
                  <a:srgbClr val="000000"/>
                </a:solidFill>
                <a:latin typeface="Montserrat Light Italics"/>
                <a:ea typeface="DejaVu Sans"/>
              </a:rPr>
              <a:t> qui permet de réexécuter la commande suivante (ici </a:t>
            </a:r>
            <a:r>
              <a:rPr b="0" lang="en-US" sz="2400" spc="24" strike="noStrike">
                <a:solidFill>
                  <a:srgbClr val="46551e"/>
                </a:solidFill>
                <a:latin typeface="Montserrat Light Italics"/>
                <a:ea typeface="DejaVu Sans"/>
              </a:rPr>
              <a:t>grep</a:t>
            </a:r>
            <a:r>
              <a:rPr b="0" lang="en-US" sz="2400" spc="24" strike="noStrike">
                <a:solidFill>
                  <a:srgbClr val="000000"/>
                </a:solidFill>
                <a:latin typeface="Montserrat Light Italics"/>
                <a:ea typeface="DejaVu Sans"/>
              </a:rPr>
              <a:t>) pour chacune des lignes précédentes.</a:t>
            </a:r>
            <a:endParaRPr b="0" lang="en-US" sz="2400" spc="-1" strike="noStrike">
              <a:solidFill>
                <a:srgbClr val="000000"/>
              </a:solidFill>
              <a:latin typeface="FiraCode Nerd Font Propo"/>
            </a:endParaRPr>
          </a:p>
          <a:p>
            <a:pPr lvl="1" marL="518040" indent="-259200" algn="just">
              <a:lnSpc>
                <a:spcPts val="3841"/>
              </a:lnSpc>
              <a:buClr>
                <a:srgbClr val="aeb6b8"/>
              </a:buClr>
              <a:buFont typeface="Arial"/>
              <a:buChar char="•"/>
            </a:pPr>
            <a:r>
              <a:rPr b="0" lang="en-US" sz="2400" spc="24" strike="noStrike">
                <a:solidFill>
                  <a:srgbClr val="aeb6b8"/>
                </a:solidFill>
                <a:latin typeface="Montserrat Light Italics"/>
                <a:ea typeface="DejaVu Sans"/>
              </a:rPr>
              <a:t>$</a:t>
            </a:r>
            <a:r>
              <a:rPr b="0" lang="en-US" sz="2400" spc="24" strike="noStrike">
                <a:solidFill>
                  <a:srgbClr val="000000"/>
                </a:solidFill>
                <a:latin typeface="Montserrat Light Italics"/>
                <a:ea typeface="DejaVu Sans"/>
              </a:rPr>
              <a:t> </a:t>
            </a:r>
            <a:r>
              <a:rPr b="0" lang="en-US" sz="2400" spc="24" strike="noStrike">
                <a:solidFill>
                  <a:srgbClr val="46551e"/>
                </a:solidFill>
                <a:latin typeface="Montserrat Light Italics"/>
                <a:ea typeface="DejaVu Sans"/>
              </a:rPr>
              <a:t>find ~ -name '*.txt' | xargs grep -i "ma recherche"</a:t>
            </a:r>
            <a:endParaRPr b="0" lang="en-US" sz="2400" spc="-1" strike="noStrike">
              <a:solidFill>
                <a:srgbClr val="000000"/>
              </a:solidFill>
              <a:latin typeface="FiraCode Nerd Font Propo"/>
            </a:endParaRPr>
          </a:p>
        </p:txBody>
      </p:sp>
      <p:sp>
        <p:nvSpPr>
          <p:cNvPr id="487" name="TextBox 8"/>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88" name="TextBox 9"/>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HACKER LE SHELL</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d4"/>
        </a:solidFill>
      </p:bgPr>
    </p:bg>
    <p:spTree>
      <p:nvGrpSpPr>
        <p:cNvPr id="1" name=""/>
        <p:cNvGrpSpPr/>
        <p:nvPr/>
      </p:nvGrpSpPr>
      <p:grpSpPr>
        <a:xfrm>
          <a:off x="0" y="0"/>
          <a:ext cx="0" cy="0"/>
          <a:chOff x="0" y="0"/>
          <a:chExt cx="0" cy="0"/>
        </a:xfrm>
      </p:grpSpPr>
      <p:sp>
        <p:nvSpPr>
          <p:cNvPr id="489"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490" name="Picture 3" descr=""/>
          <p:cNvPicPr/>
          <p:nvPr/>
        </p:nvPicPr>
        <p:blipFill>
          <a:blip r:embed="rId1"/>
          <a:stretch/>
        </p:blipFill>
        <p:spPr>
          <a:xfrm>
            <a:off x="5502600" y="1028880"/>
            <a:ext cx="11753280" cy="8226360"/>
          </a:xfrm>
          <a:prstGeom prst="rect">
            <a:avLst/>
          </a:prstGeom>
          <a:ln w="0">
            <a:noFill/>
          </a:ln>
        </p:spPr>
      </p:pic>
      <p:sp>
        <p:nvSpPr>
          <p:cNvPr id="491" name="TextBox 4"/>
          <p:cNvSpPr/>
          <p:nvPr/>
        </p:nvSpPr>
        <p:spPr>
          <a:xfrm>
            <a:off x="586080" y="3254400"/>
            <a:ext cx="4470840" cy="221796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4800" spc="236" strike="noStrike">
                <a:solidFill>
                  <a:srgbClr val="4d6083"/>
                </a:solidFill>
                <a:latin typeface="Montserrat Classic"/>
                <a:ea typeface="DejaVu Sans"/>
              </a:rPr>
              <a:t>Exemple de redirection complexe</a:t>
            </a:r>
            <a:endParaRPr b="0" lang="en-US" sz="4800" spc="-1" strike="noStrike">
              <a:solidFill>
                <a:srgbClr val="000000"/>
              </a:solidFill>
              <a:latin typeface="FiraCode Nerd Font Propo"/>
            </a:endParaRPr>
          </a:p>
        </p:txBody>
      </p:sp>
      <p:sp>
        <p:nvSpPr>
          <p:cNvPr id="492" name="TextBox 5"/>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93" name="TextBox 6"/>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HACKER LE SHELL</a:t>
            </a:r>
            <a:endParaRPr b="0" lang="en-US" sz="1000" spc="-1" strike="noStrike">
              <a:solidFill>
                <a:srgbClr val="000000"/>
              </a:solidFill>
              <a:latin typeface="FiraCode Nerd Font Propo"/>
            </a:endParaRPr>
          </a:p>
        </p:txBody>
      </p:sp>
      <p:sp>
        <p:nvSpPr>
          <p:cNvPr id="494" name="TextBox 7"/>
          <p:cNvSpPr/>
          <p:nvPr/>
        </p:nvSpPr>
        <p:spPr>
          <a:xfrm>
            <a:off x="13487400" y="9267840"/>
            <a:ext cx="3768480" cy="196920"/>
          </a:xfrm>
          <a:prstGeom prst="rect">
            <a:avLst/>
          </a:prstGeom>
          <a:noFill/>
          <a:ln w="0">
            <a:noFill/>
          </a:ln>
        </p:spPr>
        <p:style>
          <a:lnRef idx="0"/>
          <a:fillRef idx="0"/>
          <a:effectRef idx="0"/>
          <a:fontRef idx="minor"/>
        </p:style>
        <p:txBody>
          <a:bodyPr lIns="0" rIns="0" tIns="0" bIns="0" anchor="t">
            <a:spAutoFit/>
          </a:bodyPr>
          <a:p>
            <a:pPr>
              <a:lnSpc>
                <a:spcPts val="1553"/>
              </a:lnSpc>
            </a:pPr>
            <a:r>
              <a:rPr b="0" lang="en-US" sz="1400" spc="46" strike="noStrike">
                <a:solidFill>
                  <a:srgbClr val="4d6083"/>
                </a:solidFill>
                <a:latin typeface="Montserrat Light Italics"/>
                <a:ea typeface="DejaVu Sans"/>
              </a:rPr>
              <a:t>https://swcarpentry.github.io/</a:t>
            </a:r>
            <a:endParaRPr b="0" lang="en-US" sz="1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d9ff"/>
        </a:solidFill>
      </p:bgPr>
    </p:bg>
    <p:spTree>
      <p:nvGrpSpPr>
        <p:cNvPr id="1" name=""/>
        <p:cNvGrpSpPr/>
        <p:nvPr/>
      </p:nvGrpSpPr>
      <p:grpSpPr>
        <a:xfrm>
          <a:off x="0" y="0"/>
          <a:ext cx="0" cy="0"/>
          <a:chOff x="0" y="0"/>
          <a:chExt cx="0" cy="0"/>
        </a:xfrm>
      </p:grpSpPr>
      <p:sp>
        <p:nvSpPr>
          <p:cNvPr id="495" name="TextBox 3"/>
          <p:cNvSpPr/>
          <p:nvPr/>
        </p:nvSpPr>
        <p:spPr>
          <a:xfrm>
            <a:off x="1028880" y="752400"/>
            <a:ext cx="15428160" cy="7697880"/>
          </a:xfrm>
          <a:prstGeom prst="rect">
            <a:avLst/>
          </a:prstGeom>
          <a:noFill/>
          <a:ln w="0">
            <a:noFill/>
          </a:ln>
        </p:spPr>
        <p:style>
          <a:lnRef idx="0"/>
          <a:fillRef idx="0"/>
          <a:effectRef idx="0"/>
          <a:fontRef idx="minor"/>
        </p:style>
        <p:txBody>
          <a:bodyPr lIns="0" rIns="0" tIns="0" bIns="0" anchor="t">
            <a:spAutoFit/>
          </a:bodyPr>
          <a:p>
            <a:pPr algn="ctr">
              <a:lnSpc>
                <a:spcPts val="20205"/>
              </a:lnSpc>
            </a:pPr>
            <a:r>
              <a:rPr b="0" lang="en-US" sz="13000" spc="-1" strike="noStrike">
                <a:solidFill>
                  <a:srgbClr val="800080"/>
                </a:solidFill>
                <a:latin typeface="Gagalin"/>
                <a:ea typeface="DejaVu Sans"/>
              </a:rPr>
              <a:t>Partie III</a:t>
            </a:r>
            <a:endParaRPr b="0" lang="en-US" sz="13000" spc="-1" strike="noStrike">
              <a:solidFill>
                <a:srgbClr val="000000"/>
              </a:solidFill>
              <a:latin typeface="FiraCode Nerd Font Propo"/>
            </a:endParaRPr>
          </a:p>
          <a:p>
            <a:pPr algn="ctr">
              <a:lnSpc>
                <a:spcPts val="20205"/>
              </a:lnSpc>
            </a:pPr>
            <a:r>
              <a:rPr b="0" lang="en-US" sz="13000" spc="-1" strike="noStrike">
                <a:solidFill>
                  <a:srgbClr val="800080"/>
                </a:solidFill>
                <a:latin typeface="Gagalin"/>
                <a:ea typeface="DejaVu Sans"/>
              </a:rPr>
              <a:t>Gestion des processus</a:t>
            </a:r>
            <a:endParaRPr b="0" lang="en-US" sz="13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d9ff"/>
        </a:solidFill>
      </p:bgPr>
    </p:bg>
    <p:spTree>
      <p:nvGrpSpPr>
        <p:cNvPr id="1" name=""/>
        <p:cNvGrpSpPr/>
        <p:nvPr/>
      </p:nvGrpSpPr>
      <p:grpSpPr>
        <a:xfrm>
          <a:off x="0" y="0"/>
          <a:ext cx="0" cy="0"/>
          <a:chOff x="0" y="0"/>
          <a:chExt cx="0" cy="0"/>
        </a:xfrm>
      </p:grpSpPr>
      <p:sp>
        <p:nvSpPr>
          <p:cNvPr id="496"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497" name="TextBox 3"/>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PS : LISTER LES PROCESSUS</a:t>
            </a:r>
            <a:endParaRPr b="0" lang="en-US" sz="5250" spc="-1" strike="noStrike">
              <a:solidFill>
                <a:srgbClr val="000000"/>
              </a:solidFill>
              <a:latin typeface="FiraCode Nerd Font Propo"/>
            </a:endParaRPr>
          </a:p>
        </p:txBody>
      </p:sp>
      <p:sp>
        <p:nvSpPr>
          <p:cNvPr id="498" name="TextBox 4"/>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499" name="TextBox 5"/>
          <p:cNvSpPr/>
          <p:nvPr/>
        </p:nvSpPr>
        <p:spPr>
          <a:xfrm>
            <a:off x="1028880" y="2672640"/>
            <a:ext cx="13033440" cy="24386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a:ea typeface="DejaVu Sans"/>
              </a:rPr>
              <a:t>ps</a:t>
            </a:r>
            <a:r>
              <a:rPr b="0" lang="en-US" sz="2400" spc="24" strike="noStrike">
                <a:solidFill>
                  <a:srgbClr val="000000"/>
                </a:solidFill>
                <a:latin typeface="Montserrat Classic Italics"/>
                <a:ea typeface="DejaVu Sans"/>
              </a:rPr>
              <a:t> (process status) permet d'afficher la table des processus.</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Dans la pratique, cette commande est utile pour récupérer un ID de processus, afin de le fournir à des commandes de gestion de ce processus.</a:t>
            </a:r>
            <a:endParaRPr b="0" lang="en-US" sz="2400" spc="-1" strike="noStrike">
              <a:solidFill>
                <a:srgbClr val="000000"/>
              </a:solidFill>
              <a:latin typeface="FiraCode Nerd Font Propo"/>
            </a:endParaRPr>
          </a:p>
        </p:txBody>
      </p:sp>
      <p:sp>
        <p:nvSpPr>
          <p:cNvPr id="500" name="TextBox 6"/>
          <p:cNvSpPr/>
          <p:nvPr/>
        </p:nvSpPr>
        <p:spPr>
          <a:xfrm>
            <a:off x="3508200" y="5379840"/>
            <a:ext cx="1374768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Par exemple, la commande suivante affiche toute l'information disponible sur tous les processus du système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ps -ef</a:t>
            </a:r>
            <a:endParaRPr b="0" lang="en-US" sz="2400" spc="-1" strike="noStrike">
              <a:solidFill>
                <a:srgbClr val="000000"/>
              </a:solidFill>
              <a:latin typeface="FiraCode Nerd Font Propo"/>
            </a:endParaRPr>
          </a:p>
        </p:txBody>
      </p:sp>
      <p:sp>
        <p:nvSpPr>
          <p:cNvPr id="501" name="TextBox 7"/>
          <p:cNvSpPr/>
          <p:nvPr/>
        </p:nvSpPr>
        <p:spPr>
          <a:xfrm>
            <a:off x="2379960" y="8038440"/>
            <a:ext cx="1541448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La liste des processus affichés dépend des droits de l'utilisateur : pour avoir accès à tous les processus du système, on devra parfois utiliser le compte root.</a:t>
            </a:r>
            <a:endParaRPr b="0" lang="en-US" sz="2400" spc="-1" strike="noStrike">
              <a:solidFill>
                <a:srgbClr val="000000"/>
              </a:solidFill>
              <a:latin typeface="FiraCode Nerd Font Propo"/>
            </a:endParaRPr>
          </a:p>
        </p:txBody>
      </p:sp>
      <p:sp>
        <p:nvSpPr>
          <p:cNvPr id="502" name="TextBox 10"/>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GESTION DE PROCESSUS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abe3f9"/>
        </a:solidFill>
      </p:bgPr>
    </p:bg>
    <p:spTree>
      <p:nvGrpSpPr>
        <p:cNvPr id="1" name=""/>
        <p:cNvGrpSpPr/>
        <p:nvPr/>
      </p:nvGrpSpPr>
      <p:grpSpPr>
        <a:xfrm>
          <a:off x="0" y="0"/>
          <a:ext cx="0" cy="0"/>
          <a:chOff x="0" y="0"/>
          <a:chExt cx="0" cy="0"/>
        </a:xfrm>
      </p:grpSpPr>
      <p:sp>
        <p:nvSpPr>
          <p:cNvPr id="503"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504" name="TextBox 3"/>
          <p:cNvSpPr/>
          <p:nvPr/>
        </p:nvSpPr>
        <p:spPr>
          <a:xfrm>
            <a:off x="1028880" y="1440720"/>
            <a:ext cx="16227360" cy="147852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PSTREE : AFFICHER LA HIÉRARCHIE DES PROCESSUS</a:t>
            </a:r>
            <a:endParaRPr b="0" lang="en-US" sz="5250" spc="-1" strike="noStrike">
              <a:solidFill>
                <a:srgbClr val="000000"/>
              </a:solidFill>
              <a:latin typeface="FiraCode Nerd Font Propo"/>
            </a:endParaRPr>
          </a:p>
        </p:txBody>
      </p:sp>
      <p:sp>
        <p:nvSpPr>
          <p:cNvPr id="505" name="TextBox 4"/>
          <p:cNvSpPr/>
          <p:nvPr/>
        </p:nvSpPr>
        <p:spPr>
          <a:xfrm>
            <a:off x="1028880" y="3539520"/>
            <a:ext cx="1303344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a:ea typeface="DejaVu Sans"/>
              </a:rPr>
              <a:t>pstree</a:t>
            </a:r>
            <a:r>
              <a:rPr b="0" lang="en-US" sz="2400" spc="24" strike="noStrike">
                <a:solidFill>
                  <a:srgbClr val="000000"/>
                </a:solidFill>
                <a:latin typeface="Montserrat Classic Italics"/>
                <a:ea typeface="DejaVu Sans"/>
              </a:rPr>
              <a:t> (arbre des processus) permet d'afficher la hiérarchie de la table des processus sous la forme d'un arbre.</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Dans la pratique, cette commande est utile pour récupérer les processus ayant été créés par une commande ou un programme.</a:t>
            </a:r>
            <a:endParaRPr b="0" lang="en-US" sz="2400" spc="-1" strike="noStrike">
              <a:solidFill>
                <a:srgbClr val="000000"/>
              </a:solidFill>
              <a:latin typeface="FiraCode Nerd Font Propo"/>
            </a:endParaRPr>
          </a:p>
        </p:txBody>
      </p:sp>
      <p:sp>
        <p:nvSpPr>
          <p:cNvPr id="506" name="TextBox 5"/>
          <p:cNvSpPr/>
          <p:nvPr/>
        </p:nvSpPr>
        <p:spPr>
          <a:xfrm>
            <a:off x="7889760" y="6840360"/>
            <a:ext cx="936612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Cette commande permet d'afficher la relation parent / enfant des processus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pstree</a:t>
            </a:r>
            <a:endParaRPr b="0" lang="en-US" sz="2400" spc="-1" strike="noStrike">
              <a:solidFill>
                <a:srgbClr val="000000"/>
              </a:solidFill>
              <a:latin typeface="FiraCode Nerd Font Propo"/>
            </a:endParaRPr>
          </a:p>
        </p:txBody>
      </p:sp>
      <p:pic>
        <p:nvPicPr>
          <p:cNvPr id="507" name="Picture 6" descr=""/>
          <p:cNvPicPr/>
          <p:nvPr/>
        </p:nvPicPr>
        <p:blipFill>
          <a:blip r:embed="rId1"/>
          <a:stretch/>
        </p:blipFill>
        <p:spPr>
          <a:xfrm>
            <a:off x="2187720" y="6197040"/>
            <a:ext cx="3400560" cy="2837520"/>
          </a:xfrm>
          <a:prstGeom prst="rect">
            <a:avLst/>
          </a:prstGeom>
          <a:ln w="0">
            <a:noFill/>
          </a:ln>
        </p:spPr>
      </p:pic>
      <p:sp>
        <p:nvSpPr>
          <p:cNvPr id="508" name="TextBox 7"/>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509" name="TextBox 8"/>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GESTION DE PROCESSUS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d9ff"/>
        </a:solidFill>
      </p:bgPr>
    </p:bg>
    <p:spTree>
      <p:nvGrpSpPr>
        <p:cNvPr id="1" name=""/>
        <p:cNvGrpSpPr/>
        <p:nvPr/>
      </p:nvGrpSpPr>
      <p:grpSpPr>
        <a:xfrm>
          <a:off x="0" y="0"/>
          <a:ext cx="0" cy="0"/>
          <a:chOff x="0" y="0"/>
          <a:chExt cx="0" cy="0"/>
        </a:xfrm>
      </p:grpSpPr>
      <p:sp>
        <p:nvSpPr>
          <p:cNvPr id="510"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511" name="TextBox 3"/>
          <p:cNvSpPr/>
          <p:nvPr/>
        </p:nvSpPr>
        <p:spPr>
          <a:xfrm>
            <a:off x="1028880" y="95580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KILL : CHANGER L'ÉTAT D'UN PROCESSUS</a:t>
            </a:r>
            <a:endParaRPr b="0" lang="en-US" sz="5250" spc="-1" strike="noStrike">
              <a:solidFill>
                <a:srgbClr val="000000"/>
              </a:solidFill>
              <a:latin typeface="FiraCode Nerd Font Propo"/>
            </a:endParaRPr>
          </a:p>
        </p:txBody>
      </p:sp>
      <p:sp>
        <p:nvSpPr>
          <p:cNvPr id="512" name="TextBox 4"/>
          <p:cNvSpPr/>
          <p:nvPr/>
        </p:nvSpPr>
        <p:spPr>
          <a:xfrm>
            <a:off x="1028880" y="2134800"/>
            <a:ext cx="14843160" cy="24386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a:ea typeface="DejaVu Sans"/>
              </a:rPr>
              <a:t>kill</a:t>
            </a:r>
            <a:r>
              <a:rPr b="0" lang="en-US" sz="2400" spc="24" strike="noStrike">
                <a:solidFill>
                  <a:srgbClr val="000000"/>
                </a:solidFill>
                <a:latin typeface="Montserrat Classic Italics"/>
                <a:ea typeface="DejaVu Sans"/>
              </a:rPr>
              <a:t> permet d'envoyer un signal à un processus.</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Sous Linux, un processus a la capacité de recevoir un signal du système ou d'un utilisateur.</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Dans la pratique, comme son nom l'indique cette commande est souvent utilisée pour mettre fin à un processus, de manière conventionnelle ou non.</a:t>
            </a:r>
            <a:endParaRPr b="0" lang="en-US" sz="2400" spc="-1" strike="noStrike">
              <a:solidFill>
                <a:srgbClr val="000000"/>
              </a:solidFill>
              <a:latin typeface="FiraCode Nerd Font Propo"/>
            </a:endParaRPr>
          </a:p>
        </p:txBody>
      </p:sp>
      <p:sp>
        <p:nvSpPr>
          <p:cNvPr id="513" name="TextBox 5"/>
          <p:cNvSpPr/>
          <p:nvPr/>
        </p:nvSpPr>
        <p:spPr>
          <a:xfrm>
            <a:off x="3508200" y="4917240"/>
            <a:ext cx="1374768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Il est possible de demander au processus de terminer son action (action conventionnelle, similaire à un boutton Quitter, ...)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kill -TERM MonIDdeProcessus</a:t>
            </a:r>
            <a:endParaRPr b="0" lang="en-US" sz="2400" spc="-1" strike="noStrike">
              <a:solidFill>
                <a:srgbClr val="000000"/>
              </a:solidFill>
              <a:latin typeface="FiraCode Nerd Font Propo"/>
            </a:endParaRPr>
          </a:p>
        </p:txBody>
      </p:sp>
      <p:sp>
        <p:nvSpPr>
          <p:cNvPr id="514" name="TextBox 6"/>
          <p:cNvSpPr/>
          <p:nvPr/>
        </p:nvSpPr>
        <p:spPr>
          <a:xfrm>
            <a:off x="1028880" y="7138440"/>
            <a:ext cx="13747680" cy="24386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Il est aussi possible, par exemple lorsque le processus ne répond plus, de le tuer. Attention, cette action est instantanée et le processus n'effectuera aucune opération de fin d'exécution (sauvegarde, fermeture de connexion, ...)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kill -9 MonIDdeProcessus</a:t>
            </a:r>
            <a:endParaRPr b="0" lang="en-US" sz="2400" spc="-1" strike="noStrike">
              <a:solidFill>
                <a:srgbClr val="000000"/>
              </a:solidFill>
              <a:latin typeface="FiraCode Nerd Font Propo"/>
            </a:endParaRPr>
          </a:p>
        </p:txBody>
      </p:sp>
      <p:pic>
        <p:nvPicPr>
          <p:cNvPr id="515" name="Picture 7" descr=""/>
          <p:cNvPicPr/>
          <p:nvPr/>
        </p:nvPicPr>
        <p:blipFill>
          <a:blip r:embed="rId1"/>
          <a:stretch/>
        </p:blipFill>
        <p:spPr>
          <a:xfrm>
            <a:off x="1371600" y="5029200"/>
            <a:ext cx="1269000" cy="1341720"/>
          </a:xfrm>
          <a:prstGeom prst="rect">
            <a:avLst/>
          </a:prstGeom>
          <a:ln w="0">
            <a:noFill/>
          </a:ln>
        </p:spPr>
      </p:pic>
      <p:sp>
        <p:nvSpPr>
          <p:cNvPr id="516" name="TextBox 8"/>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517" name="TextBox 9"/>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GESTION DE PROCESSUS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d9ff"/>
        </a:solidFill>
      </p:bgPr>
    </p:bg>
    <p:spTree>
      <p:nvGrpSpPr>
        <p:cNvPr id="1" name=""/>
        <p:cNvGrpSpPr/>
        <p:nvPr/>
      </p:nvGrpSpPr>
      <p:grpSpPr>
        <a:xfrm>
          <a:off x="0" y="0"/>
          <a:ext cx="0" cy="0"/>
          <a:chOff x="0" y="0"/>
          <a:chExt cx="0" cy="0"/>
        </a:xfrm>
      </p:grpSpPr>
      <p:sp>
        <p:nvSpPr>
          <p:cNvPr id="518"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519" name="TextBox 3"/>
          <p:cNvSpPr/>
          <p:nvPr/>
        </p:nvSpPr>
        <p:spPr>
          <a:xfrm>
            <a:off x="1028880" y="3025080"/>
            <a:ext cx="14843160" cy="3414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La commande kill est à utiliser avec prudence : Linux est un système qui suit une philosophie de simplicité et d'efficacité et demande rarement confirmation des actions.</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Par exemple, la commande suivant va tuer tous les processus dont l'utilisateur a le contrôle, sans limitation et sans confirmation, ce qui peut laisser le système dans un état inutilisable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 </a:t>
            </a:r>
            <a:r>
              <a:rPr b="0" lang="en-US" sz="2400" spc="24" strike="noStrike">
                <a:solidFill>
                  <a:srgbClr val="46551e"/>
                </a:solidFill>
                <a:latin typeface="Montserrat Light Italics"/>
                <a:ea typeface="DejaVu Sans"/>
              </a:rPr>
              <a:t>kill -9 -1</a:t>
            </a:r>
            <a:endParaRPr b="0" lang="en-US" sz="2400" spc="-1" strike="noStrike">
              <a:solidFill>
                <a:srgbClr val="000000"/>
              </a:solidFill>
              <a:latin typeface="FiraCode Nerd Font Propo"/>
            </a:endParaRPr>
          </a:p>
        </p:txBody>
      </p:sp>
      <p:pic>
        <p:nvPicPr>
          <p:cNvPr id="520" name="Picture 5" descr=""/>
          <p:cNvPicPr/>
          <p:nvPr/>
        </p:nvPicPr>
        <p:blipFill>
          <a:blip r:embed="rId1"/>
          <a:stretch/>
        </p:blipFill>
        <p:spPr>
          <a:xfrm>
            <a:off x="1640160" y="6924960"/>
            <a:ext cx="2362680" cy="2273400"/>
          </a:xfrm>
          <a:prstGeom prst="rect">
            <a:avLst/>
          </a:prstGeom>
          <a:ln w="0">
            <a:noFill/>
          </a:ln>
        </p:spPr>
      </p:pic>
      <p:sp>
        <p:nvSpPr>
          <p:cNvPr id="521" name="TextBox 6"/>
          <p:cNvSpPr/>
          <p:nvPr/>
        </p:nvSpPr>
        <p:spPr>
          <a:xfrm>
            <a:off x="1028880" y="122544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KILL : CHANGER L'ÉTAT D'UN PROCESSUS</a:t>
            </a:r>
            <a:endParaRPr b="0" lang="en-US" sz="5250" spc="-1" strike="noStrike">
              <a:solidFill>
                <a:srgbClr val="000000"/>
              </a:solidFill>
              <a:latin typeface="FiraCode Nerd Font Propo"/>
            </a:endParaRPr>
          </a:p>
        </p:txBody>
      </p:sp>
      <p:sp>
        <p:nvSpPr>
          <p:cNvPr id="522" name="TextBox 7"/>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523" name="TextBox 8"/>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GESTION DE PROCESSUS</a:t>
            </a:r>
            <a:endParaRPr b="0" lang="en-US" sz="1000" spc="-1" strike="noStrike">
              <a:solidFill>
                <a:srgbClr val="000000"/>
              </a:solidFill>
              <a:latin typeface="FiraCode Nerd Font Propo"/>
            </a:endParaRPr>
          </a:p>
        </p:txBody>
      </p:sp>
      <p:sp>
        <p:nvSpPr>
          <p:cNvPr id="524" name="TextBox 9"/>
          <p:cNvSpPr/>
          <p:nvPr/>
        </p:nvSpPr>
        <p:spPr>
          <a:xfrm>
            <a:off x="6651720" y="6073560"/>
            <a:ext cx="1060452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Il n'est bien sûr pas possible de terminer des processus sur lesquels l'utilisateur n'a pas les droits de gestion.</a:t>
            </a:r>
            <a:endParaRPr b="0" lang="en-US" sz="2400" spc="-1" strike="noStrike">
              <a:solidFill>
                <a:srgbClr val="000000"/>
              </a:solidFill>
              <a:latin typeface="FiraCode Nerd Font Propo"/>
            </a:endParaRPr>
          </a:p>
        </p:txBody>
      </p:sp>
      <p:sp>
        <p:nvSpPr>
          <p:cNvPr id="525" name="TextBox 10"/>
          <p:cNvSpPr/>
          <p:nvPr/>
        </p:nvSpPr>
        <p:spPr>
          <a:xfrm>
            <a:off x="5222880" y="7893720"/>
            <a:ext cx="1203336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La plupart des distributions Linux fournissent une commande xkill qui permet de tuer une application simplement à travers l'interface graphique</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6f9d4"/>
        </a:solidFill>
      </p:bgPr>
    </p:bg>
    <p:spTree>
      <p:nvGrpSpPr>
        <p:cNvPr id="1" name=""/>
        <p:cNvGrpSpPr/>
        <p:nvPr/>
      </p:nvGrpSpPr>
      <p:grpSpPr>
        <a:xfrm>
          <a:off x="0" y="0"/>
          <a:ext cx="0" cy="0"/>
          <a:chOff x="0" y="0"/>
          <a:chExt cx="0" cy="0"/>
        </a:xfrm>
      </p:grpSpPr>
      <p:sp>
        <p:nvSpPr>
          <p:cNvPr id="526"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527" name="TextBox 3"/>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TOP : INFORMATIONS SYSTÈME</a:t>
            </a:r>
            <a:endParaRPr b="0" lang="en-US" sz="5250" spc="-1" strike="noStrike">
              <a:solidFill>
                <a:srgbClr val="000000"/>
              </a:solidFill>
              <a:latin typeface="FiraCode Nerd Font Propo"/>
            </a:endParaRPr>
          </a:p>
        </p:txBody>
      </p:sp>
      <p:sp>
        <p:nvSpPr>
          <p:cNvPr id="528" name="TextBox 4"/>
          <p:cNvSpPr/>
          <p:nvPr/>
        </p:nvSpPr>
        <p:spPr>
          <a:xfrm>
            <a:off x="1028880" y="2421720"/>
            <a:ext cx="14017680" cy="3414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a:ea typeface="DejaVu Sans"/>
              </a:rPr>
              <a:t>top</a:t>
            </a:r>
            <a:r>
              <a:rPr b="0" lang="en-US" sz="2400" spc="24" strike="noStrike">
                <a:solidFill>
                  <a:srgbClr val="000000"/>
                </a:solidFill>
                <a:latin typeface="Montserrat Classic Italics"/>
                <a:ea typeface="DejaVu Sans"/>
              </a:rPr>
              <a:t> permet de surveiller des informations sur le système.</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Cette commande fournit des informations mises à jour automatiquement sur :</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Italics"/>
                <a:ea typeface="DejaVu Sans"/>
              </a:rPr>
              <a:t>La plupart des ressources système (CPU, mémoire, charge, ...)</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Italics"/>
                <a:ea typeface="DejaVu Sans"/>
              </a:rPr>
              <a:t>Tous les processus avec des informations sur leur consommation mémoire et CPU</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Italics"/>
                <a:ea typeface="DejaVu Sans"/>
              </a:rPr>
              <a:t>C'est une commande utile pour analyser des problèmes de performances</a:t>
            </a:r>
            <a:endParaRPr b="0" lang="en-US" sz="2400" spc="-1" strike="noStrike">
              <a:solidFill>
                <a:srgbClr val="000000"/>
              </a:solidFill>
              <a:latin typeface="FiraCode Nerd Font Propo"/>
            </a:endParaRPr>
          </a:p>
        </p:txBody>
      </p:sp>
      <p:sp>
        <p:nvSpPr>
          <p:cNvPr id="529" name="TextBox 7"/>
          <p:cNvSpPr/>
          <p:nvPr/>
        </p:nvSpPr>
        <p:spPr>
          <a:xfrm>
            <a:off x="7889760" y="6840360"/>
            <a:ext cx="936612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Cette commande ne prend pas d'argument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top</a:t>
            </a:r>
            <a:endParaRPr b="0" lang="en-US" sz="2400" spc="-1" strike="noStrike">
              <a:solidFill>
                <a:srgbClr val="000000"/>
              </a:solidFill>
              <a:latin typeface="FiraCode Nerd Font Propo"/>
            </a:endParaRPr>
          </a:p>
        </p:txBody>
      </p:sp>
      <p:sp>
        <p:nvSpPr>
          <p:cNvPr id="530" name="TextBox 8"/>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531" name="TextBox 9"/>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GESTION DE PROCESSUS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7e7e5"/>
        </a:solidFill>
      </p:bgPr>
    </p:bg>
    <p:spTree>
      <p:nvGrpSpPr>
        <p:cNvPr id="1" name=""/>
        <p:cNvGrpSpPr/>
        <p:nvPr/>
      </p:nvGrpSpPr>
      <p:grpSpPr>
        <a:xfrm>
          <a:off x="0" y="0"/>
          <a:ext cx="0" cy="0"/>
          <a:chOff x="0" y="0"/>
          <a:chExt cx="0" cy="0"/>
        </a:xfrm>
      </p:grpSpPr>
      <p:sp>
        <p:nvSpPr>
          <p:cNvPr id="532"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533" name="TextBox 4"/>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W : ACTIVITÉ UTILISATEUR</a:t>
            </a:r>
            <a:endParaRPr b="0" lang="en-US" sz="5250" spc="-1" strike="noStrike">
              <a:solidFill>
                <a:srgbClr val="000000"/>
              </a:solidFill>
              <a:latin typeface="FiraCode Nerd Font Propo"/>
            </a:endParaRPr>
          </a:p>
        </p:txBody>
      </p:sp>
      <p:sp>
        <p:nvSpPr>
          <p:cNvPr id="534" name="TextBox 5"/>
          <p:cNvSpPr/>
          <p:nvPr/>
        </p:nvSpPr>
        <p:spPr>
          <a:xfrm>
            <a:off x="1068120" y="3245760"/>
            <a:ext cx="14017680" cy="3414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a:ea typeface="DejaVu Sans"/>
              </a:rPr>
              <a:t>w</a:t>
            </a:r>
            <a:r>
              <a:rPr b="0" lang="en-US" sz="2400" spc="24" strike="noStrike">
                <a:solidFill>
                  <a:srgbClr val="000000"/>
                </a:solidFill>
                <a:latin typeface="Montserrat Classic Italics"/>
                <a:ea typeface="DejaVu Sans"/>
              </a:rPr>
              <a:t> permet de surveiller l'activité des utilisateurs.</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Dans la pratique, cette commande est surtout utilisée pour vérifier qui est connecté sur le système.</a:t>
            </a:r>
            <a:endParaRPr b="0" lang="en-US" sz="2400" spc="-1" strike="noStrike">
              <a:solidFill>
                <a:srgbClr val="000000"/>
              </a:solidFill>
              <a:latin typeface="FiraCode Nerd Font Propo"/>
            </a:endParaRPr>
          </a:p>
          <a:p>
            <a:pPr algn="just">
              <a:lnSpc>
                <a:spcPts val="3841"/>
              </a:lnSpc>
            </a:pP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Sans argument, cette commande affiche la liste des utilisateurs connectés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w</a:t>
            </a:r>
            <a:endParaRPr b="0" lang="en-US" sz="2400" spc="-1" strike="noStrike">
              <a:solidFill>
                <a:srgbClr val="000000"/>
              </a:solidFill>
              <a:latin typeface="FiraCode Nerd Font Propo"/>
            </a:endParaRPr>
          </a:p>
        </p:txBody>
      </p:sp>
      <p:sp>
        <p:nvSpPr>
          <p:cNvPr id="535" name="TextBox 6"/>
          <p:cNvSpPr/>
          <p:nvPr/>
        </p:nvSpPr>
        <p:spPr>
          <a:xfrm>
            <a:off x="7889760" y="5379840"/>
            <a:ext cx="9366120" cy="1461240"/>
          </a:xfrm>
          <a:prstGeom prst="rect">
            <a:avLst/>
          </a:prstGeom>
          <a:noFill/>
          <a:ln w="0">
            <a:noFill/>
          </a:ln>
        </p:spPr>
        <p:style>
          <a:lnRef idx="0"/>
          <a:fillRef idx="0"/>
          <a:effectRef idx="0"/>
          <a:fontRef idx="minor"/>
        </p:style>
        <p:txBody>
          <a:bodyPr lIns="0" rIns="0" tIns="0" bIns="0" anchor="t">
            <a:spAutoFit/>
          </a:bodyPr>
          <a:p>
            <a:pPr algn="just">
              <a:lnSpc>
                <a:spcPts val="3841"/>
              </a:lnSpc>
            </a:pPr>
            <a:endParaRPr b="0" lang="en-US" sz="1800" spc="-1" strike="noStrike">
              <a:solidFill>
                <a:srgbClr val="000000"/>
              </a:solidFill>
              <a:latin typeface="Open Sans"/>
              <a:ea typeface="DejaVu Sans"/>
            </a:endParaRPr>
          </a:p>
        </p:txBody>
      </p:sp>
      <p:sp>
        <p:nvSpPr>
          <p:cNvPr id="536" name="TextBox 7"/>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537" name="TextBox 8"/>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GESTION DE PROCESSUS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f8e1"/>
        </a:solidFill>
      </p:bgPr>
    </p:bg>
    <p:spTree>
      <p:nvGrpSpPr>
        <p:cNvPr id="1" name=""/>
        <p:cNvGrpSpPr/>
        <p:nvPr/>
      </p:nvGrpSpPr>
      <p:grpSpPr>
        <a:xfrm>
          <a:off x="0" y="0"/>
          <a:ext cx="0" cy="0"/>
          <a:chOff x="0" y="0"/>
          <a:chExt cx="0" cy="0"/>
        </a:xfrm>
      </p:grpSpPr>
      <p:sp>
        <p:nvSpPr>
          <p:cNvPr id="132"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133" name="Picture 3" descr=""/>
          <p:cNvPicPr/>
          <p:nvPr/>
        </p:nvPicPr>
        <p:blipFill>
          <a:blip r:embed="rId1"/>
          <a:stretch/>
        </p:blipFill>
        <p:spPr>
          <a:xfrm rot="583200">
            <a:off x="2611800" y="2868120"/>
            <a:ext cx="1903680" cy="1903680"/>
          </a:xfrm>
          <a:prstGeom prst="rect">
            <a:avLst/>
          </a:prstGeom>
          <a:ln w="0">
            <a:noFill/>
          </a:ln>
        </p:spPr>
      </p:pic>
      <p:sp>
        <p:nvSpPr>
          <p:cNvPr id="134" name="TextBox 4"/>
          <p:cNvSpPr/>
          <p:nvPr/>
        </p:nvSpPr>
        <p:spPr>
          <a:xfrm>
            <a:off x="4568760" y="2440800"/>
            <a:ext cx="12687120" cy="24386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Il existe beaucoup de distributions GNU/Linux : généralistes ou dédiées à un usage particulier (montage vidéo, bureautique, ...), multiplateforme ou dédiées à un environnement particulier, généralement embarqué (dongle TV, raspberry pi, ...), gratuites ou payantes.</a:t>
            </a:r>
            <a:endParaRPr b="0" lang="en-US" sz="2400" spc="-1" strike="noStrike">
              <a:solidFill>
                <a:srgbClr val="000000"/>
              </a:solidFill>
              <a:latin typeface="FiraCode Nerd Font Propo"/>
            </a:endParaRPr>
          </a:p>
        </p:txBody>
      </p:sp>
      <p:pic>
        <p:nvPicPr>
          <p:cNvPr id="135" name="Picture 5" descr=""/>
          <p:cNvPicPr/>
          <p:nvPr/>
        </p:nvPicPr>
        <p:blipFill>
          <a:blip r:embed="rId2"/>
          <a:stretch/>
        </p:blipFill>
        <p:spPr>
          <a:xfrm rot="20403000">
            <a:off x="708480" y="1700280"/>
            <a:ext cx="2801880" cy="2801880"/>
          </a:xfrm>
          <a:prstGeom prst="rect">
            <a:avLst/>
          </a:prstGeom>
          <a:ln w="0">
            <a:noFill/>
          </a:ln>
        </p:spPr>
      </p:pic>
      <p:pic>
        <p:nvPicPr>
          <p:cNvPr id="136" name="Picture 6" descr=""/>
          <p:cNvPicPr/>
          <p:nvPr/>
        </p:nvPicPr>
        <p:blipFill>
          <a:blip r:embed="rId3"/>
          <a:stretch/>
        </p:blipFill>
        <p:spPr>
          <a:xfrm rot="20974800">
            <a:off x="665640" y="3877560"/>
            <a:ext cx="1874880" cy="1874880"/>
          </a:xfrm>
          <a:prstGeom prst="rect">
            <a:avLst/>
          </a:prstGeom>
          <a:ln w="0">
            <a:noFill/>
          </a:ln>
        </p:spPr>
      </p:pic>
      <p:sp>
        <p:nvSpPr>
          <p:cNvPr id="137" name="TextBox 7"/>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QU'EST-CE QUE LINUX ?</a:t>
            </a:r>
            <a:endParaRPr b="0" lang="en-US" sz="6200" spc="-1" strike="noStrike">
              <a:solidFill>
                <a:srgbClr val="000000"/>
              </a:solidFill>
              <a:latin typeface="FiraCode Nerd Font Propo"/>
            </a:endParaRPr>
          </a:p>
        </p:txBody>
      </p:sp>
      <p:sp>
        <p:nvSpPr>
          <p:cNvPr id="138" name="TextBox 8"/>
          <p:cNvSpPr/>
          <p:nvPr/>
        </p:nvSpPr>
        <p:spPr>
          <a:xfrm>
            <a:off x="4568760" y="5048280"/>
            <a:ext cx="1268712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Certaines distributions on tellement dévié du noyau standard qu'on ne les considère plus vraiment comme des distributions Linux mais elles en gardent les concepts principaux (Android, ...)</a:t>
            </a:r>
            <a:endParaRPr b="0" lang="en-US" sz="2400" spc="-1" strike="noStrike">
              <a:solidFill>
                <a:srgbClr val="000000"/>
              </a:solidFill>
              <a:latin typeface="FiraCode Nerd Font Propo"/>
            </a:endParaRPr>
          </a:p>
        </p:txBody>
      </p:sp>
      <p:pic>
        <p:nvPicPr>
          <p:cNvPr id="139" name="Picture 9" descr=""/>
          <p:cNvPicPr/>
          <p:nvPr/>
        </p:nvPicPr>
        <p:blipFill>
          <a:blip r:embed="rId4"/>
          <a:stretch/>
        </p:blipFill>
        <p:spPr>
          <a:xfrm rot="894600">
            <a:off x="2855160" y="5057280"/>
            <a:ext cx="1281600" cy="1387800"/>
          </a:xfrm>
          <a:prstGeom prst="rect">
            <a:avLst/>
          </a:prstGeom>
          <a:ln w="0">
            <a:noFill/>
          </a:ln>
        </p:spPr>
      </p:pic>
      <p:sp>
        <p:nvSpPr>
          <p:cNvPr id="140" name="TextBox 10"/>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141" name="TextBox 11"/>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APERÇU DE LINUX</a:t>
            </a:r>
            <a:endParaRPr b="0" lang="en-US" sz="1000" spc="-1" strike="noStrike">
              <a:solidFill>
                <a:srgbClr val="000000"/>
              </a:solidFill>
              <a:latin typeface="FiraCode Nerd Font Propo"/>
            </a:endParaRPr>
          </a:p>
        </p:txBody>
      </p:sp>
      <p:sp>
        <p:nvSpPr>
          <p:cNvPr id="142" name="TextBox 12"/>
          <p:cNvSpPr/>
          <p:nvPr/>
        </p:nvSpPr>
        <p:spPr>
          <a:xfrm>
            <a:off x="1028880" y="7101360"/>
            <a:ext cx="14268600" cy="24386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Ces distributions partagent des standards communs les rendant grandement interconnectables et interchangeables : </a:t>
            </a:r>
            <a:r>
              <a:rPr b="0" lang="en-US" sz="2400" spc="24" strike="noStrike">
                <a:solidFill>
                  <a:srgbClr val="000000"/>
                </a:solidFill>
                <a:latin typeface="Montserrat Light Italics"/>
                <a:ea typeface="DejaVu Sans"/>
              </a:rPr>
              <a:t>POSIX, System-V</a:t>
            </a:r>
            <a:r>
              <a:rPr b="0" lang="en-US" sz="2400" spc="24" strike="noStrike">
                <a:solidFill>
                  <a:srgbClr val="000000"/>
                </a:solidFill>
                <a:latin typeface="Montserrat Light"/>
                <a:ea typeface="DejaVu Sans"/>
              </a:rPr>
              <a:t>, ... mais ne les respectent que partiellement, chacune ayant ses spécificités. Par exemple, la commande grep possède des options particulières sur presque chaque distribution. </a:t>
            </a:r>
            <a:endParaRPr b="0" lang="en-US" sz="2400" spc="-1" strike="noStrike">
              <a:solidFill>
                <a:srgbClr val="000000"/>
              </a:solidFill>
              <a:latin typeface="FiraCode Nerd Font Propo"/>
            </a:endParaRPr>
          </a:p>
        </p:txBody>
      </p:sp>
      <p:sp>
        <p:nvSpPr>
          <p:cNvPr id="143" name="TextBox 13"/>
          <p:cNvSpPr/>
          <p:nvPr/>
        </p:nvSpPr>
        <p:spPr>
          <a:xfrm>
            <a:off x="5486400" y="9302760"/>
            <a:ext cx="9797400" cy="487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515151"/>
                </a:solidFill>
                <a:latin typeface="Montserrat Light Italics"/>
                <a:ea typeface="DejaVu Sans"/>
              </a:rPr>
              <a:t>Il existe de nombreux autres OS : Android, iOS, ...</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ff8e1"/>
        </a:solidFill>
      </p:bgPr>
    </p:bg>
    <p:spTree>
      <p:nvGrpSpPr>
        <p:cNvPr id="1" name=""/>
        <p:cNvGrpSpPr/>
        <p:nvPr/>
      </p:nvGrpSpPr>
      <p:grpSpPr>
        <a:xfrm>
          <a:off x="0" y="0"/>
          <a:ext cx="0" cy="0"/>
          <a:chOff x="0" y="0"/>
          <a:chExt cx="0" cy="0"/>
        </a:xfrm>
      </p:grpSpPr>
      <p:sp>
        <p:nvSpPr>
          <p:cNvPr id="538"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539" name="TextBox 3"/>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(RE)NICE : PRIORITISER LES ACTIVITÉS</a:t>
            </a:r>
            <a:endParaRPr b="0" lang="en-US" sz="5250" spc="-1" strike="noStrike">
              <a:solidFill>
                <a:srgbClr val="000000"/>
              </a:solidFill>
              <a:latin typeface="FiraCode Nerd Font Propo"/>
            </a:endParaRPr>
          </a:p>
        </p:txBody>
      </p:sp>
      <p:sp>
        <p:nvSpPr>
          <p:cNvPr id="540" name="TextBox 4"/>
          <p:cNvSpPr/>
          <p:nvPr/>
        </p:nvSpPr>
        <p:spPr>
          <a:xfrm>
            <a:off x="1028880" y="2421720"/>
            <a:ext cx="1401768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Les commandes </a:t>
            </a:r>
            <a:r>
              <a:rPr b="0" lang="en-US" sz="2400" spc="24" strike="noStrike">
                <a:solidFill>
                  <a:srgbClr val="000000"/>
                </a:solidFill>
                <a:latin typeface="Montserrat Classic Bold Italics"/>
                <a:ea typeface="DejaVu Sans"/>
              </a:rPr>
              <a:t>nice</a:t>
            </a:r>
            <a:r>
              <a:rPr b="0" lang="en-US" sz="2400" spc="24" strike="noStrike">
                <a:solidFill>
                  <a:srgbClr val="000000"/>
                </a:solidFill>
                <a:latin typeface="Montserrat Classic Italics"/>
                <a:ea typeface="DejaVu Sans"/>
              </a:rPr>
              <a:t> et </a:t>
            </a:r>
            <a:r>
              <a:rPr b="0" lang="en-US" sz="2400" spc="24" strike="noStrike">
                <a:solidFill>
                  <a:srgbClr val="000000"/>
                </a:solidFill>
                <a:latin typeface="Montserrat Classic Bold Italics"/>
                <a:ea typeface="DejaVu Sans"/>
              </a:rPr>
              <a:t>renice</a:t>
            </a:r>
            <a:r>
              <a:rPr b="0" lang="en-US" sz="2400" spc="24" strike="noStrike">
                <a:solidFill>
                  <a:srgbClr val="000000"/>
                </a:solidFill>
                <a:latin typeface="Montserrat Classic Italics"/>
                <a:ea typeface="DejaVu Sans"/>
              </a:rPr>
              <a:t> permettent d'appliquer et de changer une priorité à une commande.</a:t>
            </a:r>
            <a:endParaRPr b="0" lang="en-US" sz="2400" spc="-1" strike="noStrike">
              <a:solidFill>
                <a:srgbClr val="000000"/>
              </a:solidFill>
              <a:latin typeface="FiraCode Nerd Font Propo"/>
            </a:endParaRPr>
          </a:p>
        </p:txBody>
      </p:sp>
      <p:sp>
        <p:nvSpPr>
          <p:cNvPr id="541" name="TextBox 5"/>
          <p:cNvSpPr/>
          <p:nvPr/>
        </p:nvSpPr>
        <p:spPr>
          <a:xfrm>
            <a:off x="2158920" y="4697640"/>
            <a:ext cx="936612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La commande nice exécute une commande avec une priorité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nice -n MaPriorite MaCommande</a:t>
            </a:r>
            <a:endParaRPr b="0" lang="en-US" sz="2400" spc="-1" strike="noStrike">
              <a:solidFill>
                <a:srgbClr val="000000"/>
              </a:solidFill>
              <a:latin typeface="FiraCode Nerd Font Propo"/>
            </a:endParaRPr>
          </a:p>
        </p:txBody>
      </p:sp>
      <p:sp>
        <p:nvSpPr>
          <p:cNvPr id="542" name="TextBox 6"/>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543" name="TextBox 7"/>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GESTION DE PROCESSUS</a:t>
            </a:r>
            <a:endParaRPr b="0" lang="en-US" sz="1000" spc="-1" strike="noStrike">
              <a:solidFill>
                <a:srgbClr val="000000"/>
              </a:solidFill>
              <a:latin typeface="FiraCode Nerd Font Propo"/>
            </a:endParaRPr>
          </a:p>
        </p:txBody>
      </p:sp>
      <p:sp>
        <p:nvSpPr>
          <p:cNvPr id="544" name="TextBox 8"/>
          <p:cNvSpPr/>
          <p:nvPr/>
        </p:nvSpPr>
        <p:spPr>
          <a:xfrm>
            <a:off x="7445160" y="7449120"/>
            <a:ext cx="936612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La commande renice modifie la priorité d'un processus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renice MaPriorite MonIDdeProcessus</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e"/>
        </a:solidFill>
      </p:bgPr>
    </p:bg>
    <p:spTree>
      <p:nvGrpSpPr>
        <p:cNvPr id="1" name=""/>
        <p:cNvGrpSpPr/>
        <p:nvPr/>
      </p:nvGrpSpPr>
      <p:grpSpPr>
        <a:xfrm>
          <a:off x="0" y="0"/>
          <a:ext cx="0" cy="0"/>
          <a:chOff x="0" y="0"/>
          <a:chExt cx="0" cy="0"/>
        </a:xfrm>
      </p:grpSpPr>
      <p:sp>
        <p:nvSpPr>
          <p:cNvPr id="545" name="TextBox 3"/>
          <p:cNvSpPr/>
          <p:nvPr/>
        </p:nvSpPr>
        <p:spPr>
          <a:xfrm>
            <a:off x="1028880" y="800280"/>
            <a:ext cx="16570800" cy="6280920"/>
          </a:xfrm>
          <a:prstGeom prst="rect">
            <a:avLst/>
          </a:prstGeom>
          <a:noFill/>
          <a:ln w="0">
            <a:noFill/>
          </a:ln>
        </p:spPr>
        <p:style>
          <a:lnRef idx="0"/>
          <a:fillRef idx="0"/>
          <a:effectRef idx="0"/>
          <a:fontRef idx="minor"/>
        </p:style>
        <p:txBody>
          <a:bodyPr lIns="0" rIns="0" tIns="0" bIns="0" anchor="t">
            <a:spAutoFit/>
          </a:bodyPr>
          <a:p>
            <a:pPr>
              <a:lnSpc>
                <a:spcPts val="16486"/>
              </a:lnSpc>
            </a:pPr>
            <a:r>
              <a:rPr b="0" lang="en-US" sz="11800" spc="-1" strike="noStrike">
                <a:solidFill>
                  <a:srgbClr val="4d6083"/>
                </a:solidFill>
                <a:latin typeface="Gagalin"/>
                <a:ea typeface="DejaVu Sans"/>
              </a:rPr>
              <a:t>Partie IV</a:t>
            </a:r>
            <a:endParaRPr b="0" lang="en-US" sz="11800" spc="-1" strike="noStrike">
              <a:solidFill>
                <a:srgbClr val="000000"/>
              </a:solidFill>
              <a:latin typeface="FiraCode Nerd Font Propo"/>
            </a:endParaRPr>
          </a:p>
          <a:p>
            <a:pPr>
              <a:lnSpc>
                <a:spcPts val="16486"/>
              </a:lnSpc>
            </a:pPr>
            <a:r>
              <a:rPr b="0" lang="en-US" sz="11800" spc="-1" strike="noStrike">
                <a:solidFill>
                  <a:srgbClr val="4d6083"/>
                </a:solidFill>
                <a:latin typeface="Gagalin"/>
                <a:ea typeface="DejaVu Sans"/>
              </a:rPr>
              <a:t>Système de fichiers</a:t>
            </a:r>
            <a:endParaRPr b="0" lang="en-US" sz="11800" spc="-1" strike="noStrike">
              <a:solidFill>
                <a:srgbClr val="000000"/>
              </a:solidFill>
              <a:latin typeface="FiraCode Nerd Font Propo"/>
            </a:endParaRPr>
          </a:p>
        </p:txBody>
      </p:sp>
      <p:sp>
        <p:nvSpPr>
          <p:cNvPr id="546" name="TextBox 4"/>
          <p:cNvSpPr/>
          <p:nvPr/>
        </p:nvSpPr>
        <p:spPr>
          <a:xfrm>
            <a:off x="8576280" y="7595280"/>
            <a:ext cx="8796600" cy="1650960"/>
          </a:xfrm>
          <a:prstGeom prst="rect">
            <a:avLst/>
          </a:prstGeom>
          <a:noFill/>
          <a:ln w="0">
            <a:noFill/>
          </a:ln>
        </p:spPr>
        <p:style>
          <a:lnRef idx="0"/>
          <a:fillRef idx="0"/>
          <a:effectRef idx="0"/>
          <a:fontRef idx="minor"/>
        </p:style>
        <p:txBody>
          <a:bodyPr lIns="0" rIns="0" tIns="0" bIns="0" anchor="t">
            <a:spAutoFit/>
          </a:bodyPr>
          <a:p>
            <a:pPr>
              <a:lnSpc>
                <a:spcPts val="4334"/>
              </a:lnSpc>
            </a:pPr>
            <a:r>
              <a:rPr b="0" i="1" lang="en-US" sz="3100" spc="-1" strike="noStrike">
                <a:solidFill>
                  <a:srgbClr val="4d6083"/>
                </a:solidFill>
                <a:latin typeface="Montserrat Classic"/>
                <a:ea typeface="DejaVu Sans"/>
              </a:rPr>
              <a:t>Qu'est-ce qu'un fichier sous Linux ?</a:t>
            </a:r>
            <a:endParaRPr b="0" lang="en-US" sz="3100" spc="-1" strike="noStrike">
              <a:solidFill>
                <a:srgbClr val="000000"/>
              </a:solidFill>
              <a:latin typeface="FiraCode Nerd Font Propo"/>
            </a:endParaRPr>
          </a:p>
          <a:p>
            <a:pPr>
              <a:lnSpc>
                <a:spcPts val="4334"/>
              </a:lnSpc>
            </a:pPr>
            <a:r>
              <a:rPr b="0" i="1" lang="en-US" sz="3100" spc="-1" strike="noStrike">
                <a:solidFill>
                  <a:srgbClr val="4d6083"/>
                </a:solidFill>
                <a:latin typeface="Montserrat Classic"/>
                <a:ea typeface="DejaVu Sans"/>
              </a:rPr>
              <a:t>Quelle est leur utilité ?</a:t>
            </a:r>
            <a:endParaRPr b="0" lang="en-US" sz="3100" spc="-1" strike="noStrike">
              <a:solidFill>
                <a:srgbClr val="000000"/>
              </a:solidFill>
              <a:latin typeface="FiraCode Nerd Font Propo"/>
            </a:endParaRPr>
          </a:p>
          <a:p>
            <a:pPr>
              <a:lnSpc>
                <a:spcPts val="4334"/>
              </a:lnSpc>
            </a:pPr>
            <a:r>
              <a:rPr b="0" i="1" lang="en-US" sz="3100" spc="-1" strike="noStrike">
                <a:solidFill>
                  <a:srgbClr val="4d6083"/>
                </a:solidFill>
                <a:latin typeface="Montserrat Classic"/>
                <a:ea typeface="DejaVu Sans"/>
              </a:rPr>
              <a:t>Comment les administrer ?</a:t>
            </a:r>
            <a:endParaRPr b="0" lang="en-US" sz="31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7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6ef"/>
        </a:solidFill>
      </p:bgPr>
    </p:bg>
    <p:spTree>
      <p:nvGrpSpPr>
        <p:cNvPr id="1" name=""/>
        <p:cNvGrpSpPr/>
        <p:nvPr/>
      </p:nvGrpSpPr>
      <p:grpSpPr>
        <a:xfrm>
          <a:off x="0" y="0"/>
          <a:ext cx="0" cy="0"/>
          <a:chOff x="0" y="0"/>
          <a:chExt cx="0" cy="0"/>
        </a:xfrm>
      </p:grpSpPr>
      <p:sp>
        <p:nvSpPr>
          <p:cNvPr id="547"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548" name="TextBox 3"/>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HIÉRARCHIE DE FICHIERS</a:t>
            </a:r>
            <a:endParaRPr b="0" lang="en-US" sz="5250" spc="-1" strike="noStrike">
              <a:solidFill>
                <a:srgbClr val="000000"/>
              </a:solidFill>
              <a:latin typeface="FiraCode Nerd Font Propo"/>
            </a:endParaRPr>
          </a:p>
        </p:txBody>
      </p:sp>
      <p:sp>
        <p:nvSpPr>
          <p:cNvPr id="549" name="TextBox 4"/>
          <p:cNvSpPr/>
          <p:nvPr/>
        </p:nvSpPr>
        <p:spPr>
          <a:xfrm>
            <a:off x="1028880" y="2421720"/>
            <a:ext cx="14017680" cy="4389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Les fichiers et dossiers d'un système Linux sont ordonnés dans un unique système de fichiers hiérarchisé :</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Italics"/>
                <a:ea typeface="DejaVu Sans"/>
              </a:rPr>
              <a:t>La partition principale est montée en premier pour créer la racine de ce système de fichiers. Cette racine est notée </a:t>
            </a:r>
            <a:r>
              <a:rPr b="0" lang="en-US" sz="2400" spc="24" strike="noStrike">
                <a:solidFill>
                  <a:srgbClr val="000000"/>
                </a:solidFill>
                <a:latin typeface="Montserrat Light Bold Italics"/>
                <a:ea typeface="DejaVu Sans"/>
              </a:rPr>
              <a:t>/</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Italics"/>
                <a:ea typeface="DejaVu Sans"/>
              </a:rPr>
              <a:t>Le système et les utilisateurs peuvent monter d'autres partitions (par exemple : partition d'une clé USB) dans n'importe quel répertoire vide, n'importe où dans le système</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Italics"/>
                <a:ea typeface="DejaVu Sans"/>
              </a:rPr>
              <a:t>La liste des partitions connues du système est stockée dans une table des partitions.</a:t>
            </a:r>
            <a:endParaRPr b="0" lang="en-US" sz="2400" spc="-1" strike="noStrike">
              <a:solidFill>
                <a:srgbClr val="000000"/>
              </a:solidFill>
              <a:latin typeface="FiraCode Nerd Font Propo"/>
            </a:endParaRPr>
          </a:p>
        </p:txBody>
      </p:sp>
      <p:sp>
        <p:nvSpPr>
          <p:cNvPr id="550" name="TextBox 5"/>
          <p:cNvSpPr/>
          <p:nvPr/>
        </p:nvSpPr>
        <p:spPr>
          <a:xfrm>
            <a:off x="4889520" y="7303680"/>
            <a:ext cx="12366720" cy="24386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Cette gestion des fichiers est très différente des systèmes DOS/Windows où chaque partition crée un disque associé à une lettre de montage (C:, D:, ...).</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Dans un système GNU/Linux, on utilisera des répertoires, généralement /mnt/maPartition ou /media/cdrom, ...</a:t>
            </a:r>
            <a:endParaRPr b="0" lang="en-US" sz="2400" spc="-1" strike="noStrike">
              <a:solidFill>
                <a:srgbClr val="000000"/>
              </a:solidFill>
              <a:latin typeface="FiraCode Nerd Font Propo"/>
            </a:endParaRPr>
          </a:p>
        </p:txBody>
      </p:sp>
      <p:pic>
        <p:nvPicPr>
          <p:cNvPr id="551" name="Picture 7" descr=""/>
          <p:cNvPicPr/>
          <p:nvPr/>
        </p:nvPicPr>
        <p:blipFill>
          <a:blip r:embed="rId1"/>
          <a:stretch/>
        </p:blipFill>
        <p:spPr>
          <a:xfrm>
            <a:off x="1028880" y="7003800"/>
            <a:ext cx="3036960" cy="2534040"/>
          </a:xfrm>
          <a:prstGeom prst="rect">
            <a:avLst/>
          </a:prstGeom>
          <a:ln w="0">
            <a:noFill/>
          </a:ln>
        </p:spPr>
      </p:pic>
      <p:sp>
        <p:nvSpPr>
          <p:cNvPr id="552" name="TextBox 8"/>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553" name="TextBox 9"/>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SYSTÈME DE FICHIERS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7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5f3ff"/>
        </a:solidFill>
      </p:bgPr>
    </p:bg>
    <p:spTree>
      <p:nvGrpSpPr>
        <p:cNvPr id="1" name=""/>
        <p:cNvGrpSpPr/>
        <p:nvPr/>
      </p:nvGrpSpPr>
      <p:grpSpPr>
        <a:xfrm>
          <a:off x="0" y="0"/>
          <a:ext cx="0" cy="0"/>
          <a:chOff x="0" y="0"/>
          <a:chExt cx="0" cy="0"/>
        </a:xfrm>
      </p:grpSpPr>
      <p:sp>
        <p:nvSpPr>
          <p:cNvPr id="554"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555" name="TextBox 5"/>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MOUNT : MONTER UNE PARTITION</a:t>
            </a:r>
            <a:endParaRPr b="0" lang="en-US" sz="5250" spc="-1" strike="noStrike">
              <a:solidFill>
                <a:srgbClr val="000000"/>
              </a:solidFill>
              <a:latin typeface="FiraCode Nerd Font Propo"/>
            </a:endParaRPr>
          </a:p>
        </p:txBody>
      </p:sp>
      <p:sp>
        <p:nvSpPr>
          <p:cNvPr id="556" name="TextBox 6"/>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557" name="TextBox 7"/>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SYSTÈME DE FICHIERS</a:t>
            </a:r>
            <a:endParaRPr b="0" lang="en-US" sz="1000" spc="-1" strike="noStrike">
              <a:solidFill>
                <a:srgbClr val="000000"/>
              </a:solidFill>
              <a:latin typeface="FiraCode Nerd Font Propo"/>
            </a:endParaRPr>
          </a:p>
        </p:txBody>
      </p:sp>
      <p:sp>
        <p:nvSpPr>
          <p:cNvPr id="558" name="TextBox 8"/>
          <p:cNvSpPr/>
          <p:nvPr/>
        </p:nvSpPr>
        <p:spPr>
          <a:xfrm>
            <a:off x="1028880" y="2926800"/>
            <a:ext cx="1303344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a:ea typeface="DejaVu Sans"/>
              </a:rPr>
              <a:t>mount</a:t>
            </a:r>
            <a:r>
              <a:rPr b="0" lang="en-US" sz="2400" spc="24" strike="noStrike">
                <a:solidFill>
                  <a:srgbClr val="000000"/>
                </a:solidFill>
                <a:latin typeface="Montserrat Classic Italics"/>
                <a:ea typeface="DejaVu Sans"/>
              </a:rPr>
              <a:t> permet de monter une partition, c'est-à-dire de lui assigner un point de montage (répertoire où le système de fichiers de la partition sera accessible), ainsi qu'un type et/ou une technologie pour accéder à ces fichiers.</a:t>
            </a:r>
            <a:endParaRPr b="0" lang="en-US" sz="2400" spc="-1" strike="noStrike">
              <a:solidFill>
                <a:srgbClr val="000000"/>
              </a:solidFill>
              <a:latin typeface="FiraCode Nerd Font Propo"/>
            </a:endParaRPr>
          </a:p>
        </p:txBody>
      </p:sp>
      <p:sp>
        <p:nvSpPr>
          <p:cNvPr id="559" name="TextBox 9"/>
          <p:cNvSpPr/>
          <p:nvPr/>
        </p:nvSpPr>
        <p:spPr>
          <a:xfrm>
            <a:off x="7889760" y="5626440"/>
            <a:ext cx="936612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Utilisée sans argument, cette commande affiche la liste des partitions actuellement montées sur le système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mount</a:t>
            </a:r>
            <a:endParaRPr b="0" lang="en-US" sz="2400" spc="-1" strike="noStrike">
              <a:solidFill>
                <a:srgbClr val="000000"/>
              </a:solidFill>
              <a:latin typeface="FiraCode Nerd Font Propo"/>
            </a:endParaRPr>
          </a:p>
        </p:txBody>
      </p:sp>
      <p:sp>
        <p:nvSpPr>
          <p:cNvPr id="560" name="TextBox 10"/>
          <p:cNvSpPr/>
          <p:nvPr/>
        </p:nvSpPr>
        <p:spPr>
          <a:xfrm>
            <a:off x="1905120" y="8294400"/>
            <a:ext cx="936612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Le fichier de configuration /etc/fstab contient la liste des partitions à monter au démarrage du système</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7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de8cb"/>
        </a:solidFill>
      </p:bgPr>
    </p:bg>
    <p:spTree>
      <p:nvGrpSpPr>
        <p:cNvPr id="1" name=""/>
        <p:cNvGrpSpPr/>
        <p:nvPr/>
      </p:nvGrpSpPr>
      <p:grpSpPr>
        <a:xfrm>
          <a:off x="0" y="0"/>
          <a:ext cx="0" cy="0"/>
          <a:chOff x="0" y="0"/>
          <a:chExt cx="0" cy="0"/>
        </a:xfrm>
      </p:grpSpPr>
      <p:sp>
        <p:nvSpPr>
          <p:cNvPr id="561"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562" name="TextBox 4"/>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PWD : RÉPERTOIRE COURANT</a:t>
            </a:r>
            <a:endParaRPr b="0" lang="en-US" sz="5250" spc="-1" strike="noStrike">
              <a:solidFill>
                <a:srgbClr val="000000"/>
              </a:solidFill>
              <a:latin typeface="FiraCode Nerd Font Propo"/>
            </a:endParaRPr>
          </a:p>
        </p:txBody>
      </p:sp>
      <p:sp>
        <p:nvSpPr>
          <p:cNvPr id="563" name="TextBox 5"/>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564" name="TextBox 6"/>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SYSTÈME DE FICHIERS</a:t>
            </a:r>
            <a:endParaRPr b="0" lang="en-US" sz="1000" spc="-1" strike="noStrike">
              <a:solidFill>
                <a:srgbClr val="000000"/>
              </a:solidFill>
              <a:latin typeface="FiraCode Nerd Font Propo"/>
            </a:endParaRPr>
          </a:p>
        </p:txBody>
      </p:sp>
      <p:sp>
        <p:nvSpPr>
          <p:cNvPr id="565" name="TextBox 7"/>
          <p:cNvSpPr/>
          <p:nvPr/>
        </p:nvSpPr>
        <p:spPr>
          <a:xfrm>
            <a:off x="1028880" y="2926800"/>
            <a:ext cx="1303344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a:ea typeface="DejaVu Sans"/>
              </a:rPr>
              <a:t>pwd</a:t>
            </a:r>
            <a:r>
              <a:rPr b="0" lang="en-US" sz="2400" spc="24" strike="noStrike">
                <a:solidFill>
                  <a:srgbClr val="000000"/>
                </a:solidFill>
                <a:latin typeface="Montserrat Classic Italics"/>
                <a:ea typeface="DejaVu Sans"/>
              </a:rPr>
              <a:t> (print working directory) permet d'afficher le répertoire de travail courant, c'est-à-dire le dossier dans lequel est actuellement le shell.</a:t>
            </a:r>
            <a:endParaRPr b="0" lang="en-US" sz="2400" spc="-1" strike="noStrike">
              <a:solidFill>
                <a:srgbClr val="000000"/>
              </a:solidFill>
              <a:latin typeface="FiraCode Nerd Font Propo"/>
            </a:endParaRPr>
          </a:p>
        </p:txBody>
      </p:sp>
      <p:sp>
        <p:nvSpPr>
          <p:cNvPr id="566" name="TextBox 8"/>
          <p:cNvSpPr/>
          <p:nvPr/>
        </p:nvSpPr>
        <p:spPr>
          <a:xfrm>
            <a:off x="7889760" y="5626440"/>
            <a:ext cx="936612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Utilisée sans argument, cette commande affiche le répertoire courant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pwd</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7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8d9ff"/>
        </a:solidFill>
      </p:bgPr>
    </p:bg>
    <p:spTree>
      <p:nvGrpSpPr>
        <p:cNvPr id="1" name=""/>
        <p:cNvGrpSpPr/>
        <p:nvPr/>
      </p:nvGrpSpPr>
      <p:grpSpPr>
        <a:xfrm>
          <a:off x="0" y="0"/>
          <a:ext cx="0" cy="0"/>
          <a:chOff x="0" y="0"/>
          <a:chExt cx="0" cy="0"/>
        </a:xfrm>
      </p:grpSpPr>
      <p:sp>
        <p:nvSpPr>
          <p:cNvPr id="567"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568" name="TextBox 3"/>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LA VARIABLE $PATH</a:t>
            </a:r>
            <a:endParaRPr b="0" lang="en-US" sz="5250" spc="-1" strike="noStrike">
              <a:solidFill>
                <a:srgbClr val="000000"/>
              </a:solidFill>
              <a:latin typeface="FiraCode Nerd Font Propo"/>
            </a:endParaRPr>
          </a:p>
        </p:txBody>
      </p:sp>
      <p:sp>
        <p:nvSpPr>
          <p:cNvPr id="569" name="TextBox 4"/>
          <p:cNvSpPr/>
          <p:nvPr/>
        </p:nvSpPr>
        <p:spPr>
          <a:xfrm>
            <a:off x="1028880" y="2926800"/>
            <a:ext cx="13541400" cy="6400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Jusqu'ici, nous avons toujours fait référence à des commandes en utilisant uniquement leur nom : ls, top, ...</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En réalité, absolument tout en Linux est fichier... y compris une commande système !</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Ces noms de commandes renvoient en fait à des fichiers du même nom dans des dossiers bien connus du système : /bin/ls, /usr/bin/top, …</a:t>
            </a:r>
            <a:endParaRPr b="0" lang="en-US" sz="2400" spc="-1" strike="noStrike">
              <a:solidFill>
                <a:srgbClr val="000000"/>
              </a:solidFill>
              <a:latin typeface="FiraCode Nerd Font Propo"/>
            </a:endParaRPr>
          </a:p>
          <a:p>
            <a:pPr algn="just">
              <a:lnSpc>
                <a:spcPts val="3841"/>
              </a:lnSpc>
            </a:pPr>
            <a:endParaRPr b="0" lang="en-US" sz="24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Italics"/>
                <a:ea typeface="DejaVu Sans"/>
              </a:rPr>
              <a:t>La variable PATH est une variable réservée du SHELL qui fournit une liste de chemins à scanner pour y trouver des fichiers exécutables. Chaque fichier dans ces dossiers pourra être utilisé en utilisant directement son nom de fichier plutôt que le chemin d'accès complet.</a:t>
            </a:r>
            <a:endParaRPr b="0" lang="en-US" sz="2100" spc="-1" strike="noStrike">
              <a:solidFill>
                <a:srgbClr val="000000"/>
              </a:solidFill>
              <a:latin typeface="FiraCode Nerd Font Propo"/>
            </a:endParaRPr>
          </a:p>
          <a:p>
            <a:pPr algn="just">
              <a:lnSpc>
                <a:spcPts val="3359"/>
              </a:lnSpc>
            </a:pPr>
            <a:r>
              <a:rPr b="0" lang="en-US" sz="2100" spc="18" strike="noStrike">
                <a:solidFill>
                  <a:srgbClr val="000000"/>
                </a:solidFill>
                <a:latin typeface="Montserrat Light Italics"/>
                <a:ea typeface="DejaVu Sans"/>
              </a:rPr>
              <a:t>Il est possible de modifier le PATH pour ajouter son propre dossier de commandes :</a:t>
            </a:r>
            <a:endParaRPr b="0" lang="en-US" sz="2100" spc="-1" strike="noStrike">
              <a:solidFill>
                <a:srgbClr val="000000"/>
              </a:solidFill>
              <a:latin typeface="FiraCode Nerd Font Propo"/>
            </a:endParaRPr>
          </a:p>
          <a:p>
            <a:pPr algn="just">
              <a:lnSpc>
                <a:spcPts val="3359"/>
              </a:lnSpc>
            </a:pPr>
            <a:r>
              <a:rPr b="0" lang="en-US" sz="2100" spc="18" strike="noStrike">
                <a:solidFill>
                  <a:srgbClr val="aeb6b8"/>
                </a:solidFill>
                <a:latin typeface="Montserrat Light Italics"/>
                <a:ea typeface="DejaVu Sans"/>
              </a:rPr>
              <a:t>$</a:t>
            </a:r>
            <a:r>
              <a:rPr b="0" lang="en-US" sz="2100" spc="18" strike="noStrike">
                <a:solidFill>
                  <a:srgbClr val="46551e"/>
                </a:solidFill>
                <a:latin typeface="Montserrat Light Italics"/>
                <a:ea typeface="DejaVu Sans"/>
              </a:rPr>
              <a:t> export PATH=$PATH:MonDossierAajouter</a:t>
            </a:r>
            <a:endParaRPr b="0" lang="en-US" sz="2100" spc="-1" strike="noStrike">
              <a:solidFill>
                <a:srgbClr val="000000"/>
              </a:solidFill>
              <a:latin typeface="FiraCode Nerd Font Propo"/>
            </a:endParaRPr>
          </a:p>
        </p:txBody>
      </p:sp>
      <p:sp>
        <p:nvSpPr>
          <p:cNvPr id="570" name="TextBox 5"/>
          <p:cNvSpPr/>
          <p:nvPr/>
        </p:nvSpPr>
        <p:spPr>
          <a:xfrm>
            <a:off x="5619600" y="6716880"/>
            <a:ext cx="11636280" cy="2557440"/>
          </a:xfrm>
          <a:prstGeom prst="rect">
            <a:avLst/>
          </a:prstGeom>
          <a:noFill/>
          <a:ln w="0">
            <a:noFill/>
          </a:ln>
        </p:spPr>
        <p:style>
          <a:lnRef idx="0"/>
          <a:fillRef idx="0"/>
          <a:effectRef idx="0"/>
          <a:fontRef idx="minor"/>
        </p:style>
        <p:txBody>
          <a:bodyPr lIns="0" rIns="0" tIns="0" bIns="0" anchor="t">
            <a:spAutoFit/>
          </a:bodyPr>
          <a:p>
            <a:pPr algn="just">
              <a:lnSpc>
                <a:spcPts val="3359"/>
              </a:lnSpc>
            </a:pPr>
            <a:endParaRPr b="0" lang="en-US" sz="1800" spc="-1" strike="noStrike">
              <a:solidFill>
                <a:srgbClr val="000000"/>
              </a:solidFill>
              <a:latin typeface="Open Sans"/>
              <a:ea typeface="DejaVu Sans"/>
            </a:endParaRPr>
          </a:p>
        </p:txBody>
      </p:sp>
      <p:sp>
        <p:nvSpPr>
          <p:cNvPr id="571" name="TextBox 8"/>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572" name="TextBox 9"/>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SYSTÈME DE FICHIERS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7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d4"/>
        </a:solidFill>
      </p:bgPr>
    </p:bg>
    <p:spTree>
      <p:nvGrpSpPr>
        <p:cNvPr id="1" name=""/>
        <p:cNvGrpSpPr/>
        <p:nvPr/>
      </p:nvGrpSpPr>
      <p:grpSpPr>
        <a:xfrm>
          <a:off x="0" y="0"/>
          <a:ext cx="0" cy="0"/>
          <a:chOff x="0" y="0"/>
          <a:chExt cx="0" cy="0"/>
        </a:xfrm>
      </p:grpSpPr>
      <p:sp>
        <p:nvSpPr>
          <p:cNvPr id="573"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574" name="TextBox 3"/>
          <p:cNvSpPr/>
          <p:nvPr/>
        </p:nvSpPr>
        <p:spPr>
          <a:xfrm>
            <a:off x="914400" y="4876560"/>
            <a:ext cx="9366120" cy="2436840"/>
          </a:xfrm>
          <a:prstGeom prst="rect">
            <a:avLst/>
          </a:prstGeom>
          <a:noFill/>
          <a:ln w="0">
            <a:noFill/>
          </a:ln>
        </p:spPr>
        <p:style>
          <a:lnRef idx="0"/>
          <a:fillRef idx="0"/>
          <a:effectRef idx="0"/>
          <a:fontRef idx="minor"/>
        </p:style>
        <p:txBody>
          <a:bodyPr lIns="0" rIns="0" tIns="0" bIns="0" anchor="t">
            <a:spAutoFit/>
          </a:bodyPr>
          <a:p>
            <a:pPr algn="just">
              <a:lnSpc>
                <a:spcPts val="3841"/>
              </a:lnSpc>
            </a:pPr>
            <a:endParaRPr b="0" lang="en-US" sz="1800" spc="-1" strike="noStrike">
              <a:solidFill>
                <a:srgbClr val="000000"/>
              </a:solidFill>
              <a:latin typeface="Open Sans"/>
              <a:ea typeface="DejaVu Sans"/>
            </a:endParaRPr>
          </a:p>
        </p:txBody>
      </p:sp>
      <p:sp>
        <p:nvSpPr>
          <p:cNvPr id="575" name="TextBox 5"/>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WHICH : LOCALISATION DE COMMANDE</a:t>
            </a:r>
            <a:endParaRPr b="0" lang="en-US" sz="5250" spc="-1" strike="noStrike">
              <a:solidFill>
                <a:srgbClr val="000000"/>
              </a:solidFill>
              <a:latin typeface="FiraCode Nerd Font Propo"/>
            </a:endParaRPr>
          </a:p>
        </p:txBody>
      </p:sp>
      <p:sp>
        <p:nvSpPr>
          <p:cNvPr id="576" name="TextBox 6"/>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577" name="TextBox 7"/>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SYSTÈME DE FICHIERS</a:t>
            </a:r>
            <a:endParaRPr b="0" lang="en-US" sz="1000" spc="-1" strike="noStrike">
              <a:solidFill>
                <a:srgbClr val="000000"/>
              </a:solidFill>
              <a:latin typeface="FiraCode Nerd Font Propo"/>
            </a:endParaRPr>
          </a:p>
        </p:txBody>
      </p:sp>
      <p:sp>
        <p:nvSpPr>
          <p:cNvPr id="578" name="TextBox 8"/>
          <p:cNvSpPr/>
          <p:nvPr/>
        </p:nvSpPr>
        <p:spPr>
          <a:xfrm>
            <a:off x="1028880" y="2926800"/>
            <a:ext cx="15657120" cy="3414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a:ea typeface="DejaVu Sans"/>
              </a:rPr>
              <a:t>which</a:t>
            </a:r>
            <a:r>
              <a:rPr b="0" lang="en-US" sz="2400" spc="24" strike="noStrike">
                <a:solidFill>
                  <a:srgbClr val="000000"/>
                </a:solidFill>
                <a:latin typeface="Montserrat Classic Italics"/>
                <a:ea typeface="DejaVu Sans"/>
              </a:rPr>
              <a:t> permet de remonter le path, pour retrouver le chemin d'accès complet d'une commande depuis son nom.</a:t>
            </a:r>
            <a:endParaRPr b="0" lang="en-US" sz="2400" spc="-1" strike="noStrike">
              <a:solidFill>
                <a:srgbClr val="000000"/>
              </a:solidFill>
              <a:latin typeface="FiraCode Nerd Font Propo"/>
            </a:endParaRPr>
          </a:p>
          <a:p>
            <a:pPr algn="just">
              <a:lnSpc>
                <a:spcPts val="3841"/>
              </a:lnSpc>
            </a:pP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Dans la pratique, cette commande est utile lorsqu'il y a plusieurs versions d'une commande installée sur le système : par exemple, on pourra chercher le chemin utilisé pour la commande java.</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which java</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7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cadfdf"/>
        </a:solidFill>
      </p:bgPr>
    </p:bg>
    <p:spTree>
      <p:nvGrpSpPr>
        <p:cNvPr id="1" name=""/>
        <p:cNvGrpSpPr/>
        <p:nvPr/>
      </p:nvGrpSpPr>
      <p:grpSpPr>
        <a:xfrm>
          <a:off x="0" y="0"/>
          <a:ext cx="0" cy="0"/>
          <a:chOff x="0" y="0"/>
          <a:chExt cx="0" cy="0"/>
        </a:xfrm>
      </p:grpSpPr>
      <p:sp>
        <p:nvSpPr>
          <p:cNvPr id="579"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580" name="TextBox 3"/>
          <p:cNvSpPr/>
          <p:nvPr/>
        </p:nvSpPr>
        <p:spPr>
          <a:xfrm>
            <a:off x="7889760" y="5626440"/>
            <a:ext cx="9366120" cy="1949040"/>
          </a:xfrm>
          <a:prstGeom prst="rect">
            <a:avLst/>
          </a:prstGeom>
          <a:noFill/>
          <a:ln w="0">
            <a:noFill/>
          </a:ln>
        </p:spPr>
        <p:style>
          <a:lnRef idx="0"/>
          <a:fillRef idx="0"/>
          <a:effectRef idx="0"/>
          <a:fontRef idx="minor"/>
        </p:style>
        <p:txBody>
          <a:bodyPr lIns="0" rIns="0" tIns="0" bIns="0" anchor="t">
            <a:spAutoFit/>
          </a:bodyPr>
          <a:p>
            <a:pPr algn="just">
              <a:lnSpc>
                <a:spcPts val="3841"/>
              </a:lnSpc>
            </a:pPr>
            <a:endParaRPr b="0" lang="en-US" sz="1800" spc="-1" strike="noStrike">
              <a:solidFill>
                <a:srgbClr val="000000"/>
              </a:solidFill>
              <a:latin typeface="Open Sans"/>
              <a:ea typeface="DejaVu Sans"/>
            </a:endParaRPr>
          </a:p>
        </p:txBody>
      </p:sp>
      <p:sp>
        <p:nvSpPr>
          <p:cNvPr id="581" name="TextBox 4"/>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DU : UTILISATION DISQUE</a:t>
            </a:r>
            <a:endParaRPr b="0" lang="en-US" sz="5250" spc="-1" strike="noStrike">
              <a:solidFill>
                <a:srgbClr val="000000"/>
              </a:solidFill>
              <a:latin typeface="FiraCode Nerd Font Propo"/>
            </a:endParaRPr>
          </a:p>
        </p:txBody>
      </p:sp>
      <p:sp>
        <p:nvSpPr>
          <p:cNvPr id="582" name="TextBox 6"/>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583" name="TextBox 7"/>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SYSTÈME DE FICHIERS</a:t>
            </a:r>
            <a:endParaRPr b="0" lang="en-US" sz="1000" spc="-1" strike="noStrike">
              <a:solidFill>
                <a:srgbClr val="000000"/>
              </a:solidFill>
              <a:latin typeface="FiraCode Nerd Font Propo"/>
            </a:endParaRPr>
          </a:p>
        </p:txBody>
      </p:sp>
      <p:sp>
        <p:nvSpPr>
          <p:cNvPr id="584" name="TextBox 8"/>
          <p:cNvSpPr/>
          <p:nvPr/>
        </p:nvSpPr>
        <p:spPr>
          <a:xfrm>
            <a:off x="1028880" y="2926800"/>
            <a:ext cx="15885720" cy="24386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a:ea typeface="DejaVu Sans"/>
              </a:rPr>
              <a:t>du</a:t>
            </a:r>
            <a:r>
              <a:rPr b="0" lang="en-US" sz="2400" spc="24" strike="noStrike">
                <a:solidFill>
                  <a:srgbClr val="000000"/>
                </a:solidFill>
                <a:latin typeface="Montserrat Classic Italics"/>
                <a:ea typeface="DejaVu Sans"/>
              </a:rPr>
              <a:t> (disk usage) permet de calculer l'utilisation disque.</a:t>
            </a:r>
            <a:endParaRPr b="0" lang="en-US" sz="2400" spc="-1" strike="noStrike">
              <a:solidFill>
                <a:srgbClr val="000000"/>
              </a:solidFill>
              <a:latin typeface="FiraCode Nerd Font Propo"/>
            </a:endParaRPr>
          </a:p>
          <a:p>
            <a:pPr algn="just">
              <a:lnSpc>
                <a:spcPts val="3841"/>
              </a:lnSpc>
            </a:pP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Par exemple, la commande suivante affiche l'utilisation disque d'un répertoire, dans un format compréhensible par un humain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du -sh MonRepertoire</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7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pic>
        <p:nvPicPr>
          <p:cNvPr id="586" name="Picture 3" descr=""/>
          <p:cNvPicPr/>
          <p:nvPr/>
        </p:nvPicPr>
        <p:blipFill>
          <a:blip r:embed="rId1"/>
          <a:stretch/>
        </p:blipFill>
        <p:spPr>
          <a:xfrm>
            <a:off x="1028880" y="1317960"/>
            <a:ext cx="16227360" cy="7365600"/>
          </a:xfrm>
          <a:prstGeom prst="rect">
            <a:avLst/>
          </a:prstGeom>
          <a:ln w="0">
            <a:noFill/>
          </a:ln>
        </p:spPr>
      </p:pic>
      <p:sp>
        <p:nvSpPr>
          <p:cNvPr id="587" name="TextBox 4"/>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588" name="TextBox 5"/>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SYSTÈME DE FICHIERS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7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9" name="TextBox 3"/>
          <p:cNvSpPr/>
          <p:nvPr/>
        </p:nvSpPr>
        <p:spPr>
          <a:xfrm>
            <a:off x="1605600" y="124200"/>
            <a:ext cx="14622480" cy="9253080"/>
          </a:xfrm>
          <a:prstGeom prst="rect">
            <a:avLst/>
          </a:prstGeom>
          <a:noFill/>
          <a:ln w="0">
            <a:noFill/>
          </a:ln>
        </p:spPr>
        <p:style>
          <a:lnRef idx="0"/>
          <a:fillRef idx="0"/>
          <a:effectRef idx="0"/>
          <a:fontRef idx="minor"/>
        </p:style>
        <p:txBody>
          <a:bodyPr lIns="0" rIns="0" tIns="0" bIns="0" anchor="t">
            <a:spAutoFit/>
          </a:bodyPr>
          <a:p>
            <a:pPr algn="ctr">
              <a:lnSpc>
                <a:spcPts val="24287"/>
              </a:lnSpc>
            </a:pPr>
            <a:r>
              <a:rPr b="0" lang="en-US" sz="17350" spc="-1" strike="noStrike">
                <a:solidFill>
                  <a:srgbClr val="800080"/>
                </a:solidFill>
                <a:latin typeface="Gagalin"/>
                <a:ea typeface="DejaVu Sans"/>
              </a:rPr>
              <a:t>Gestion des droits d'accès</a:t>
            </a:r>
            <a:endParaRPr b="0" lang="en-US" sz="1735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5f3ff"/>
        </a:solidFill>
      </p:bgPr>
    </p:bg>
    <p:spTree>
      <p:nvGrpSpPr>
        <p:cNvPr id="1" name=""/>
        <p:cNvGrpSpPr/>
        <p:nvPr/>
      </p:nvGrpSpPr>
      <p:grpSpPr>
        <a:xfrm>
          <a:off x="0" y="0"/>
          <a:ext cx="0" cy="0"/>
          <a:chOff x="0" y="0"/>
          <a:chExt cx="0" cy="0"/>
        </a:xfrm>
      </p:grpSpPr>
      <p:sp>
        <p:nvSpPr>
          <p:cNvPr id="144"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45" name="TextBox 3"/>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SYSTÈME GNU/LINUX</a:t>
            </a:r>
            <a:endParaRPr b="0" lang="en-US" sz="6200" spc="-1" strike="noStrike">
              <a:solidFill>
                <a:srgbClr val="000000"/>
              </a:solidFill>
              <a:latin typeface="FiraCode Nerd Font Propo"/>
            </a:endParaRPr>
          </a:p>
        </p:txBody>
      </p:sp>
      <p:sp>
        <p:nvSpPr>
          <p:cNvPr id="146" name="TextBox 4"/>
          <p:cNvSpPr/>
          <p:nvPr/>
        </p:nvSpPr>
        <p:spPr>
          <a:xfrm>
            <a:off x="4666320" y="3227040"/>
            <a:ext cx="1268712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Le noyau Linux :</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a:ea typeface="DejaVu Sans"/>
              </a:rPr>
              <a:t>Responsable des activités principales de l'OS</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a:ea typeface="DejaVu Sans"/>
              </a:rPr>
              <a:t>Composé de plusieurs modules qui interagissent avec le matériel</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a:ea typeface="DejaVu Sans"/>
              </a:rPr>
              <a:t>Gère la sécurité (droits d'accès, ...)</a:t>
            </a:r>
            <a:endParaRPr b="0" lang="en-US" sz="2400" spc="-1" strike="noStrike">
              <a:solidFill>
                <a:srgbClr val="000000"/>
              </a:solidFill>
              <a:latin typeface="FiraCode Nerd Font Propo"/>
            </a:endParaRPr>
          </a:p>
        </p:txBody>
      </p:sp>
      <p:sp>
        <p:nvSpPr>
          <p:cNvPr id="147" name="TextBox 5"/>
          <p:cNvSpPr/>
          <p:nvPr/>
        </p:nvSpPr>
        <p:spPr>
          <a:xfrm>
            <a:off x="4666320" y="5586840"/>
            <a:ext cx="1268712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Les librairies système :</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a:ea typeface="DejaVu Sans"/>
              </a:rPr>
              <a:t>Elles fournissent aux applications les APIs des opérations courantes de l'OS : opérations d'entrée/sortie (I/O), droits d'accès, création de processus, ...</a:t>
            </a:r>
            <a:endParaRPr b="0" lang="en-US" sz="2400" spc="-1" strike="noStrike">
              <a:solidFill>
                <a:srgbClr val="000000"/>
              </a:solidFill>
              <a:latin typeface="FiraCode Nerd Font Propo"/>
            </a:endParaRPr>
          </a:p>
        </p:txBody>
      </p:sp>
      <p:sp>
        <p:nvSpPr>
          <p:cNvPr id="148" name="TextBox 6"/>
          <p:cNvSpPr/>
          <p:nvPr/>
        </p:nvSpPr>
        <p:spPr>
          <a:xfrm>
            <a:off x="4666320" y="7380720"/>
            <a:ext cx="1268712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a:ea typeface="DejaVu Sans"/>
              </a:rPr>
              <a:t>Les outils système :</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a:ea typeface="DejaVu Sans"/>
              </a:rPr>
              <a:t>Ce sont des applications dédiées qui fournissent une gestion de haut-niveau de l'OS en créant une abstraction sur des tâches complexes : gestion du réseau, ...</a:t>
            </a:r>
            <a:endParaRPr b="0" lang="en-US" sz="2400" spc="-1" strike="noStrike">
              <a:solidFill>
                <a:srgbClr val="000000"/>
              </a:solidFill>
              <a:latin typeface="FiraCode Nerd Font Propo"/>
            </a:endParaRPr>
          </a:p>
        </p:txBody>
      </p:sp>
      <p:pic>
        <p:nvPicPr>
          <p:cNvPr id="149" name="Picture 7" descr=""/>
          <p:cNvPicPr/>
          <p:nvPr/>
        </p:nvPicPr>
        <p:blipFill>
          <a:blip r:embed="rId1"/>
          <a:stretch/>
        </p:blipFill>
        <p:spPr>
          <a:xfrm>
            <a:off x="1028880" y="3540240"/>
            <a:ext cx="2202120" cy="1473120"/>
          </a:xfrm>
          <a:prstGeom prst="rect">
            <a:avLst/>
          </a:prstGeom>
          <a:ln w="0">
            <a:noFill/>
          </a:ln>
        </p:spPr>
      </p:pic>
      <p:pic>
        <p:nvPicPr>
          <p:cNvPr id="150" name="Picture 8" descr=""/>
          <p:cNvPicPr/>
          <p:nvPr/>
        </p:nvPicPr>
        <p:blipFill>
          <a:blip r:embed="rId2"/>
          <a:stretch/>
        </p:blipFill>
        <p:spPr>
          <a:xfrm>
            <a:off x="2828880" y="5649480"/>
            <a:ext cx="1336320" cy="1432800"/>
          </a:xfrm>
          <a:prstGeom prst="rect">
            <a:avLst/>
          </a:prstGeom>
          <a:ln w="0">
            <a:noFill/>
          </a:ln>
        </p:spPr>
      </p:pic>
      <p:pic>
        <p:nvPicPr>
          <p:cNvPr id="151" name="Picture 9" descr=""/>
          <p:cNvPicPr/>
          <p:nvPr/>
        </p:nvPicPr>
        <p:blipFill>
          <a:blip r:embed="rId3"/>
          <a:stretch/>
        </p:blipFill>
        <p:spPr>
          <a:xfrm>
            <a:off x="1371960" y="7476120"/>
            <a:ext cx="1515600" cy="1515600"/>
          </a:xfrm>
          <a:prstGeom prst="rect">
            <a:avLst/>
          </a:prstGeom>
          <a:ln w="0">
            <a:noFill/>
          </a:ln>
        </p:spPr>
      </p:pic>
      <p:sp>
        <p:nvSpPr>
          <p:cNvPr id="152" name="TextBox 10"/>
          <p:cNvSpPr/>
          <p:nvPr/>
        </p:nvSpPr>
        <p:spPr>
          <a:xfrm>
            <a:off x="1028880" y="2472480"/>
            <a:ext cx="1268712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a:ea typeface="DejaVu Sans"/>
              </a:rPr>
              <a:t>Un système GNU/Linux est donc un ensemble de plusieurs composants :</a:t>
            </a:r>
            <a:endParaRPr b="0" lang="en-US" sz="2400" spc="-1" strike="noStrike">
              <a:solidFill>
                <a:srgbClr val="000000"/>
              </a:solidFill>
              <a:latin typeface="FiraCode Nerd Font Propo"/>
            </a:endParaRPr>
          </a:p>
        </p:txBody>
      </p:sp>
      <p:sp>
        <p:nvSpPr>
          <p:cNvPr id="153" name="TextBox 11"/>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154" name="TextBox 12"/>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APERÇU DE LINUX</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8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8fff2"/>
        </a:solidFill>
      </p:bgPr>
    </p:bg>
    <p:spTree>
      <p:nvGrpSpPr>
        <p:cNvPr id="1" name=""/>
        <p:cNvGrpSpPr/>
        <p:nvPr/>
      </p:nvGrpSpPr>
      <p:grpSpPr>
        <a:xfrm>
          <a:off x="0" y="0"/>
          <a:ext cx="0" cy="0"/>
          <a:chOff x="0" y="0"/>
          <a:chExt cx="0" cy="0"/>
        </a:xfrm>
      </p:grpSpPr>
      <p:sp>
        <p:nvSpPr>
          <p:cNvPr id="590"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591" name="TextBox 3"/>
          <p:cNvSpPr/>
          <p:nvPr/>
        </p:nvSpPr>
        <p:spPr>
          <a:xfrm>
            <a:off x="1028880" y="2275920"/>
            <a:ext cx="1303344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Linux sécurise tous les fichiers avec 3 permissions : </a:t>
            </a:r>
            <a:r>
              <a:rPr b="0" lang="en-US" sz="2400" spc="24" strike="noStrike">
                <a:solidFill>
                  <a:srgbClr val="000000"/>
                </a:solidFill>
                <a:latin typeface="Montserrat Classic Bold Italics"/>
                <a:ea typeface="DejaVu Sans"/>
              </a:rPr>
              <a:t>lecture(read), écriture(write), exécution.</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Classic Italics"/>
                <a:ea typeface="DejaVu Sans"/>
              </a:rPr>
              <a:t>Ces permissions sont distinguées pour : </a:t>
            </a:r>
            <a:r>
              <a:rPr b="0" lang="en-US" sz="2400" spc="24" strike="noStrike">
                <a:solidFill>
                  <a:srgbClr val="000000"/>
                </a:solidFill>
                <a:latin typeface="Montserrat Classic Bold Italics"/>
                <a:ea typeface="DejaVu Sans"/>
              </a:rPr>
              <a:t>le propriétaire, le groupe du propriétaire, les autres utilisateurs</a:t>
            </a:r>
            <a:r>
              <a:rPr b="0" lang="en-US" sz="2400" spc="24" strike="noStrike">
                <a:solidFill>
                  <a:srgbClr val="000000"/>
                </a:solidFill>
                <a:latin typeface="Montserrat Classic Italics"/>
                <a:ea typeface="DejaVu Sans"/>
              </a:rPr>
              <a:t>.</a:t>
            </a:r>
            <a:endParaRPr b="0" lang="en-US" sz="2400" spc="-1" strike="noStrike">
              <a:solidFill>
                <a:srgbClr val="000000"/>
              </a:solidFill>
              <a:latin typeface="FiraCode Nerd Font Propo"/>
            </a:endParaRPr>
          </a:p>
        </p:txBody>
      </p:sp>
      <p:pic>
        <p:nvPicPr>
          <p:cNvPr id="592" name="Picture 5" descr=""/>
          <p:cNvPicPr/>
          <p:nvPr/>
        </p:nvPicPr>
        <p:blipFill>
          <a:blip r:embed="rId1"/>
          <a:stretch/>
        </p:blipFill>
        <p:spPr>
          <a:xfrm>
            <a:off x="1028880" y="4713840"/>
            <a:ext cx="7208640" cy="4214520"/>
          </a:xfrm>
          <a:prstGeom prst="rect">
            <a:avLst/>
          </a:prstGeom>
          <a:ln w="0">
            <a:noFill/>
          </a:ln>
        </p:spPr>
      </p:pic>
      <p:sp>
        <p:nvSpPr>
          <p:cNvPr id="593" name="TextBox 6"/>
          <p:cNvSpPr/>
          <p:nvPr/>
        </p:nvSpPr>
        <p:spPr>
          <a:xfrm>
            <a:off x="8747280" y="6315120"/>
            <a:ext cx="8508960" cy="2926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Dans cet exemple, le propriétaire (tavenel) peut lire et écrire dans ce fichier, les utilisateurs du groupe propriétaire (vboxusers) peuvent lire et exécuter ce fichier, et tous les autres utilisateurs peuvent lire ce fichier.</a:t>
            </a:r>
            <a:endParaRPr b="0" lang="en-US" sz="2400" spc="-1" strike="noStrike">
              <a:solidFill>
                <a:srgbClr val="000000"/>
              </a:solidFill>
              <a:latin typeface="FiraCode Nerd Font Propo"/>
            </a:endParaRPr>
          </a:p>
        </p:txBody>
      </p:sp>
      <p:sp>
        <p:nvSpPr>
          <p:cNvPr id="594" name="TextBox 7"/>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DROITS D'ACCÈS</a:t>
            </a:r>
            <a:endParaRPr b="0" lang="en-US" sz="5250" spc="-1" strike="noStrike">
              <a:solidFill>
                <a:srgbClr val="000000"/>
              </a:solidFill>
              <a:latin typeface="FiraCode Nerd Font Propo"/>
            </a:endParaRPr>
          </a:p>
        </p:txBody>
      </p:sp>
      <p:sp>
        <p:nvSpPr>
          <p:cNvPr id="595" name="TextBox 9"/>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596" name="TextBox 10"/>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DROITS D'ACCÈS</a:t>
            </a:r>
            <a:endParaRPr b="0" lang="en-US" sz="1000" spc="-1" strike="noStrike">
              <a:solidFill>
                <a:srgbClr val="000000"/>
              </a:solidFill>
              <a:latin typeface="FiraCode Nerd Font Propo"/>
            </a:endParaRPr>
          </a:p>
        </p:txBody>
      </p:sp>
      <p:sp>
        <p:nvSpPr>
          <p:cNvPr id="597" name="TextBox 11"/>
          <p:cNvSpPr/>
          <p:nvPr/>
        </p:nvSpPr>
        <p:spPr>
          <a:xfrm>
            <a:off x="8747280" y="4618800"/>
            <a:ext cx="796932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ls -l test.txt</a:t>
            </a:r>
            <a:endParaRPr b="0" lang="en-US" sz="2400" spc="-1" strike="noStrike">
              <a:solidFill>
                <a:srgbClr val="000000"/>
              </a:solidFill>
              <a:latin typeface="FiraCode Nerd Font Propo"/>
            </a:endParaRPr>
          </a:p>
          <a:p>
            <a:pPr algn="just">
              <a:lnSpc>
                <a:spcPts val="3841"/>
              </a:lnSpc>
            </a:pPr>
            <a:r>
              <a:rPr b="0" lang="en-US" sz="2400" spc="24" strike="noStrike">
                <a:solidFill>
                  <a:srgbClr val="8d241b"/>
                </a:solidFill>
                <a:latin typeface="Montserrat Light"/>
                <a:ea typeface="DejaVu Sans"/>
              </a:rPr>
              <a:t>-rw-rx-r--. 1 tavenel vboxusers 0 Nov 16 14:39 test.txt</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8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1f7f8"/>
        </a:solidFill>
      </p:bgPr>
    </p:bg>
    <p:spTree>
      <p:nvGrpSpPr>
        <p:cNvPr id="1" name=""/>
        <p:cNvGrpSpPr/>
        <p:nvPr/>
      </p:nvGrpSpPr>
      <p:grpSpPr>
        <a:xfrm>
          <a:off x="0" y="0"/>
          <a:ext cx="0" cy="0"/>
          <a:chOff x="0" y="0"/>
          <a:chExt cx="0" cy="0"/>
        </a:xfrm>
      </p:grpSpPr>
      <p:sp>
        <p:nvSpPr>
          <p:cNvPr id="598"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599" name="TextBox 3"/>
          <p:cNvSpPr/>
          <p:nvPr/>
        </p:nvSpPr>
        <p:spPr>
          <a:xfrm>
            <a:off x="1028880" y="2275920"/>
            <a:ext cx="1303344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Italics"/>
                <a:ea typeface="DejaVu Sans"/>
              </a:rPr>
              <a:t>chmod</a:t>
            </a:r>
            <a:r>
              <a:rPr b="0" lang="en-US" sz="2400" spc="24" strike="noStrike">
                <a:solidFill>
                  <a:srgbClr val="000000"/>
                </a:solidFill>
                <a:latin typeface="Montserrat Classic Italics"/>
                <a:ea typeface="DejaVu Sans"/>
              </a:rPr>
              <a:t> permet de changer les permissions d'un fichier.</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Cette commande applique un bitmask de permissions sur le fichier. Un bitmask est un masque bit à bit : chaque fois que la permission est présente, le bit vaut 1, sinon le bit vaut 0.</a:t>
            </a:r>
            <a:endParaRPr b="0" lang="en-US" sz="2400" spc="-1" strike="noStrike">
              <a:solidFill>
                <a:srgbClr val="000000"/>
              </a:solidFill>
              <a:latin typeface="FiraCode Nerd Font Propo"/>
            </a:endParaRPr>
          </a:p>
        </p:txBody>
      </p:sp>
      <p:pic>
        <p:nvPicPr>
          <p:cNvPr id="600" name="Picture 4" descr=""/>
          <p:cNvPicPr/>
          <p:nvPr/>
        </p:nvPicPr>
        <p:blipFill>
          <a:blip r:embed="rId1"/>
          <a:stretch/>
        </p:blipFill>
        <p:spPr>
          <a:xfrm>
            <a:off x="1028880" y="4713840"/>
            <a:ext cx="7208640" cy="4214520"/>
          </a:xfrm>
          <a:prstGeom prst="rect">
            <a:avLst/>
          </a:prstGeom>
          <a:ln w="0">
            <a:noFill/>
          </a:ln>
        </p:spPr>
      </p:pic>
      <p:sp>
        <p:nvSpPr>
          <p:cNvPr id="601" name="TextBox 5"/>
          <p:cNvSpPr/>
          <p:nvPr/>
        </p:nvSpPr>
        <p:spPr>
          <a:xfrm>
            <a:off x="8747280" y="4222800"/>
            <a:ext cx="8508960" cy="3902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Par exemple, pour donner les droits Lire/Ecrire/Exécuter à l'utilisateur et Lire/Ecrire à son groupe :</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Italics"/>
                <a:ea typeface="DejaVu Sans"/>
              </a:rPr>
              <a:t>on applique le masque rwx rw- ---</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Italics"/>
                <a:ea typeface="DejaVu Sans"/>
              </a:rPr>
              <a:t>on applique le bitmask correspondant : 111 110 000</a:t>
            </a:r>
            <a:endParaRPr b="0" lang="en-US" sz="2400" spc="-1" strike="noStrike">
              <a:solidFill>
                <a:srgbClr val="000000"/>
              </a:solidFill>
              <a:latin typeface="FiraCode Nerd Font Propo"/>
            </a:endParaRPr>
          </a:p>
          <a:p>
            <a:pPr lvl="1" marL="518040" indent="-259200" algn="just">
              <a:lnSpc>
                <a:spcPts val="3841"/>
              </a:lnSpc>
              <a:buClr>
                <a:srgbClr val="000000"/>
              </a:buClr>
              <a:buFont typeface="Arial"/>
              <a:buChar char="•"/>
            </a:pPr>
            <a:r>
              <a:rPr b="0" lang="en-US" sz="2400" spc="24" strike="noStrike">
                <a:solidFill>
                  <a:srgbClr val="000000"/>
                </a:solidFill>
                <a:latin typeface="Montserrat Light Italics"/>
                <a:ea typeface="DejaVu Sans"/>
              </a:rPr>
              <a:t>on convertit le format binaire en décimal : 7 6 0</a:t>
            </a:r>
            <a:endParaRPr b="0" lang="en-US" sz="2400" spc="-1" strike="noStrike">
              <a:solidFill>
                <a:srgbClr val="000000"/>
              </a:solidFill>
              <a:latin typeface="FiraCode Nerd Font Propo"/>
            </a:endParaRPr>
          </a:p>
        </p:txBody>
      </p:sp>
      <p:sp>
        <p:nvSpPr>
          <p:cNvPr id="602" name="TextBox 6"/>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CHMOD : CHANGER LES PERMISSIONS</a:t>
            </a:r>
            <a:endParaRPr b="0" lang="en-US" sz="5250" spc="-1" strike="noStrike">
              <a:solidFill>
                <a:srgbClr val="000000"/>
              </a:solidFill>
              <a:latin typeface="FiraCode Nerd Font Propo"/>
            </a:endParaRPr>
          </a:p>
        </p:txBody>
      </p:sp>
      <p:sp>
        <p:nvSpPr>
          <p:cNvPr id="603" name="TextBox 8"/>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604" name="TextBox 9"/>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DROITS D'ACCÈS</a:t>
            </a:r>
            <a:endParaRPr b="0" lang="en-US" sz="1000" spc="-1" strike="noStrike">
              <a:solidFill>
                <a:srgbClr val="000000"/>
              </a:solidFill>
              <a:latin typeface="FiraCode Nerd Font Propo"/>
            </a:endParaRPr>
          </a:p>
        </p:txBody>
      </p:sp>
      <p:sp>
        <p:nvSpPr>
          <p:cNvPr id="605" name="TextBox 10"/>
          <p:cNvSpPr/>
          <p:nvPr/>
        </p:nvSpPr>
        <p:spPr>
          <a:xfrm>
            <a:off x="8747280" y="8103960"/>
            <a:ext cx="820728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chmod 760 test.txt</a:t>
            </a:r>
            <a:endParaRPr b="0" lang="en-US" sz="2400" spc="-1" strike="noStrike">
              <a:solidFill>
                <a:srgbClr val="000000"/>
              </a:solidFill>
              <a:latin typeface="FiraCode Nerd Font Propo"/>
            </a:endParaRPr>
          </a:p>
          <a:p>
            <a:pPr algn="just">
              <a:lnSpc>
                <a:spcPts val="3841"/>
              </a:lnSpc>
            </a:pPr>
            <a:r>
              <a:rPr b="0" lang="en-US" sz="2400" spc="24" strike="noStrike">
                <a:solidFill>
                  <a:srgbClr val="a6a6a6"/>
                </a:solidFill>
                <a:latin typeface="Montserrat Light Italics"/>
                <a:ea typeface="DejaVu Sans"/>
              </a:rPr>
              <a:t>$</a:t>
            </a:r>
            <a:r>
              <a:rPr b="0" lang="en-US" sz="2400" spc="24" strike="noStrike">
                <a:solidFill>
                  <a:srgbClr val="46551e"/>
                </a:solidFill>
                <a:latin typeface="Montserrat Light Italics"/>
                <a:ea typeface="DejaVu Sans"/>
              </a:rPr>
              <a:t> ls -l test.txt</a:t>
            </a:r>
            <a:endParaRPr b="0" lang="en-US" sz="2400" spc="-1" strike="noStrike">
              <a:solidFill>
                <a:srgbClr val="000000"/>
              </a:solidFill>
              <a:latin typeface="FiraCode Nerd Font Propo"/>
            </a:endParaRPr>
          </a:p>
          <a:p>
            <a:pPr algn="just">
              <a:lnSpc>
                <a:spcPts val="3841"/>
              </a:lnSpc>
            </a:pPr>
            <a:r>
              <a:rPr b="0" lang="en-US" sz="2400" spc="24" strike="noStrike">
                <a:solidFill>
                  <a:srgbClr val="8d241b"/>
                </a:solidFill>
                <a:latin typeface="Montserrat Light"/>
                <a:ea typeface="DejaVu Sans"/>
              </a:rPr>
              <a:t>-rwxrw----. 1 tavenel vboxusers 0 Nov 16 14:39 test.txt</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8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dee6ef"/>
        </a:solidFill>
      </p:bgPr>
    </p:bg>
    <p:spTree>
      <p:nvGrpSpPr>
        <p:cNvPr id="1" name=""/>
        <p:cNvGrpSpPr/>
        <p:nvPr/>
      </p:nvGrpSpPr>
      <p:grpSpPr>
        <a:xfrm>
          <a:off x="0" y="0"/>
          <a:ext cx="0" cy="0"/>
          <a:chOff x="0" y="0"/>
          <a:chExt cx="0" cy="0"/>
        </a:xfrm>
      </p:grpSpPr>
      <p:sp>
        <p:nvSpPr>
          <p:cNvPr id="606"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607" name="TextBox 3"/>
          <p:cNvSpPr/>
          <p:nvPr/>
        </p:nvSpPr>
        <p:spPr>
          <a:xfrm>
            <a:off x="1028880" y="2819160"/>
            <a:ext cx="15215760" cy="5122080"/>
          </a:xfrm>
          <a:prstGeom prst="rect">
            <a:avLst/>
          </a:prstGeom>
          <a:noFill/>
          <a:ln w="0">
            <a:noFill/>
          </a:ln>
        </p:spPr>
        <p:style>
          <a:lnRef idx="0"/>
          <a:fillRef idx="0"/>
          <a:effectRef idx="0"/>
          <a:fontRef idx="minor"/>
        </p:style>
        <p:txBody>
          <a:bodyPr lIns="0" rIns="0" tIns="0" bIns="0" anchor="t">
            <a:spAutoFit/>
          </a:bodyPr>
          <a:p>
            <a:pPr algn="just">
              <a:lnSpc>
                <a:spcPts val="4482"/>
              </a:lnSpc>
            </a:pPr>
            <a:r>
              <a:rPr b="0" lang="en-US" sz="2800" spc="32" strike="noStrike">
                <a:solidFill>
                  <a:srgbClr val="000000"/>
                </a:solidFill>
                <a:latin typeface="Montserrat Classic Italics"/>
                <a:ea typeface="DejaVu Sans"/>
              </a:rPr>
              <a:t>Les permissions sur un répertoire ont un sens légèrement différent :</a:t>
            </a:r>
            <a:endParaRPr b="0" lang="en-US" sz="2800" spc="-1" strike="noStrike">
              <a:solidFill>
                <a:srgbClr val="000000"/>
              </a:solidFill>
              <a:latin typeface="FiraCode Nerd Font Propo"/>
            </a:endParaRPr>
          </a:p>
          <a:p>
            <a:pPr algn="just">
              <a:lnSpc>
                <a:spcPts val="4482"/>
              </a:lnSpc>
            </a:pPr>
            <a:endParaRPr b="0" lang="en-US" sz="1800" spc="-1" strike="noStrike">
              <a:solidFill>
                <a:srgbClr val="000000"/>
              </a:solidFill>
              <a:latin typeface="FiraCode Nerd Font Propo"/>
            </a:endParaRPr>
          </a:p>
          <a:p>
            <a:pPr lvl="1" marL="604800" indent="-302400" algn="just">
              <a:lnSpc>
                <a:spcPts val="4482"/>
              </a:lnSpc>
              <a:buClr>
                <a:srgbClr val="000000"/>
              </a:buClr>
              <a:buFont typeface="Arial"/>
              <a:buChar char="•"/>
            </a:pPr>
            <a:r>
              <a:rPr b="0" lang="en-US" sz="2800" spc="32" strike="noStrike">
                <a:solidFill>
                  <a:srgbClr val="000000"/>
                </a:solidFill>
                <a:latin typeface="Montserrat Light Italics"/>
                <a:ea typeface="DejaVu Sans"/>
              </a:rPr>
              <a:t>r : Autorise à lister le contenu du répertoire (si le droit x est également présent)</a:t>
            </a:r>
            <a:endParaRPr b="0" lang="en-US" sz="2800" spc="-1" strike="noStrike">
              <a:solidFill>
                <a:srgbClr val="000000"/>
              </a:solidFill>
              <a:latin typeface="FiraCode Nerd Font Propo"/>
            </a:endParaRPr>
          </a:p>
          <a:p>
            <a:pPr algn="just">
              <a:lnSpc>
                <a:spcPts val="4482"/>
              </a:lnSpc>
            </a:pPr>
            <a:endParaRPr b="0" lang="en-US" sz="1800" spc="-1" strike="noStrike">
              <a:solidFill>
                <a:srgbClr val="000000"/>
              </a:solidFill>
              <a:latin typeface="FiraCode Nerd Font Propo"/>
            </a:endParaRPr>
          </a:p>
          <a:p>
            <a:pPr lvl="1" marL="604800" indent="-302400" algn="just">
              <a:lnSpc>
                <a:spcPts val="4482"/>
              </a:lnSpc>
              <a:buClr>
                <a:srgbClr val="000000"/>
              </a:buClr>
              <a:buFont typeface="Arial"/>
              <a:buChar char="•"/>
            </a:pPr>
            <a:r>
              <a:rPr b="0" lang="en-US" sz="2800" spc="32" strike="noStrike">
                <a:solidFill>
                  <a:srgbClr val="000000"/>
                </a:solidFill>
                <a:latin typeface="Montserrat Light Italics"/>
                <a:ea typeface="DejaVu Sans"/>
              </a:rPr>
              <a:t>w : Autorise à ajouter, supprimer ou renomer des fichiers dans le dossier (si le droit x est également présent)</a:t>
            </a:r>
            <a:endParaRPr b="0" lang="en-US" sz="2800" spc="-1" strike="noStrike">
              <a:solidFill>
                <a:srgbClr val="000000"/>
              </a:solidFill>
              <a:latin typeface="FiraCode Nerd Font Propo"/>
            </a:endParaRPr>
          </a:p>
          <a:p>
            <a:pPr algn="just">
              <a:lnSpc>
                <a:spcPts val="4482"/>
              </a:lnSpc>
            </a:pPr>
            <a:endParaRPr b="0" lang="en-US" sz="1800" spc="-1" strike="noStrike">
              <a:solidFill>
                <a:srgbClr val="000000"/>
              </a:solidFill>
              <a:latin typeface="FiraCode Nerd Font Propo"/>
            </a:endParaRPr>
          </a:p>
          <a:p>
            <a:pPr lvl="1" marL="604800" indent="-302400" algn="just">
              <a:lnSpc>
                <a:spcPts val="4482"/>
              </a:lnSpc>
              <a:buClr>
                <a:srgbClr val="000000"/>
              </a:buClr>
              <a:buFont typeface="Arial"/>
              <a:buChar char="•"/>
            </a:pPr>
            <a:r>
              <a:rPr b="0" lang="en-US" sz="2800" spc="32" strike="noStrike">
                <a:solidFill>
                  <a:srgbClr val="000000"/>
                </a:solidFill>
                <a:latin typeface="Montserrat Light Italics"/>
                <a:ea typeface="DejaVu Sans"/>
              </a:rPr>
              <a:t>x : Autorise à se déplacer dans un répertoire (commande cd)</a:t>
            </a:r>
            <a:endParaRPr b="0" lang="en-US" sz="2800" spc="-1" strike="noStrike">
              <a:solidFill>
                <a:srgbClr val="000000"/>
              </a:solidFill>
              <a:latin typeface="FiraCode Nerd Font Propo"/>
            </a:endParaRPr>
          </a:p>
        </p:txBody>
      </p:sp>
      <p:sp>
        <p:nvSpPr>
          <p:cNvPr id="608" name="TextBox 5"/>
          <p:cNvSpPr/>
          <p:nvPr/>
        </p:nvSpPr>
        <p:spPr>
          <a:xfrm>
            <a:off x="1028880" y="1066680"/>
            <a:ext cx="16227360" cy="739080"/>
          </a:xfrm>
          <a:prstGeom prst="rect">
            <a:avLst/>
          </a:prstGeom>
          <a:noFill/>
          <a:ln w="0">
            <a:noFill/>
          </a:ln>
        </p:spPr>
        <p:style>
          <a:lnRef idx="0"/>
          <a:fillRef idx="0"/>
          <a:effectRef idx="0"/>
          <a:fontRef idx="minor"/>
        </p:style>
        <p:txBody>
          <a:bodyPr lIns="0" rIns="0" tIns="0" bIns="0" anchor="t">
            <a:spAutoFit/>
          </a:bodyPr>
          <a:p>
            <a:pPr>
              <a:lnSpc>
                <a:spcPts val="5822"/>
              </a:lnSpc>
            </a:pPr>
            <a:r>
              <a:rPr b="0" lang="en-US" sz="5250" spc="236" strike="noStrike">
                <a:solidFill>
                  <a:srgbClr val="4d6083"/>
                </a:solidFill>
                <a:latin typeface="Montserrat Classic"/>
                <a:ea typeface="DejaVu Sans"/>
              </a:rPr>
              <a:t>PERMISSIONS DES RÉPERTOIRES</a:t>
            </a:r>
            <a:endParaRPr b="0" lang="en-US" sz="5250" spc="-1" strike="noStrike">
              <a:solidFill>
                <a:srgbClr val="000000"/>
              </a:solidFill>
              <a:latin typeface="FiraCode Nerd Font Propo"/>
            </a:endParaRPr>
          </a:p>
        </p:txBody>
      </p:sp>
      <p:sp>
        <p:nvSpPr>
          <p:cNvPr id="609" name="TextBox 7"/>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610" name="TextBox 8"/>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DROITS D'ACCÈS</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8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3ffd7"/>
        </a:solidFill>
      </p:bgPr>
    </p:bg>
    <p:spTree>
      <p:nvGrpSpPr>
        <p:cNvPr id="1" name=""/>
        <p:cNvGrpSpPr/>
        <p:nvPr/>
      </p:nvGrpSpPr>
      <p:grpSpPr>
        <a:xfrm>
          <a:off x="0" y="0"/>
          <a:ext cx="0" cy="0"/>
          <a:chOff x="0" y="0"/>
          <a:chExt cx="0" cy="0"/>
        </a:xfrm>
      </p:grpSpPr>
      <p:sp>
        <p:nvSpPr>
          <p:cNvPr id="611"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612" name="TextBox 3"/>
          <p:cNvSpPr/>
          <p:nvPr/>
        </p:nvSpPr>
        <p:spPr>
          <a:xfrm>
            <a:off x="1028880" y="2372760"/>
            <a:ext cx="1303344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Les commandes </a:t>
            </a:r>
            <a:r>
              <a:rPr b="0" lang="en-US" sz="2400" spc="24" strike="noStrike">
                <a:solidFill>
                  <a:srgbClr val="000000"/>
                </a:solidFill>
                <a:latin typeface="Montserrat Classic Bold Italics"/>
                <a:ea typeface="DejaVu Sans"/>
              </a:rPr>
              <a:t>chown </a:t>
            </a:r>
            <a:r>
              <a:rPr b="0" lang="en-US" sz="2400" spc="24" strike="noStrike">
                <a:solidFill>
                  <a:srgbClr val="000000"/>
                </a:solidFill>
                <a:latin typeface="Montserrat Classic Italics"/>
                <a:ea typeface="DejaVu Sans"/>
              </a:rPr>
              <a:t>(change owner) et </a:t>
            </a:r>
            <a:r>
              <a:rPr b="0" lang="en-US" sz="2400" spc="24" strike="noStrike">
                <a:solidFill>
                  <a:srgbClr val="000000"/>
                </a:solidFill>
                <a:latin typeface="Montserrat Classic Bold Italics"/>
                <a:ea typeface="DejaVu Sans"/>
              </a:rPr>
              <a:t>chgrp (change group) </a:t>
            </a:r>
            <a:r>
              <a:rPr b="0" lang="en-US" sz="2400" spc="24" strike="noStrike">
                <a:solidFill>
                  <a:srgbClr val="000000"/>
                </a:solidFill>
                <a:latin typeface="Montserrat Classic Italics"/>
                <a:ea typeface="DejaVu Sans"/>
              </a:rPr>
              <a:t>permettent de changer le propriétaire d'un fichier et le groupe auquel il appartient.</a:t>
            </a:r>
            <a:endParaRPr b="0" lang="en-US" sz="2400" spc="-1" strike="noStrike">
              <a:solidFill>
                <a:srgbClr val="000000"/>
              </a:solidFill>
              <a:latin typeface="FiraCode Nerd Font Propo"/>
            </a:endParaRPr>
          </a:p>
        </p:txBody>
      </p:sp>
      <p:sp>
        <p:nvSpPr>
          <p:cNvPr id="613" name="TextBox 4"/>
          <p:cNvSpPr/>
          <p:nvPr/>
        </p:nvSpPr>
        <p:spPr>
          <a:xfrm>
            <a:off x="1028880" y="4262040"/>
            <a:ext cx="850896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Exemple pour changer l'utilisateur et/ou le groupe d'un fichier :</a:t>
            </a:r>
            <a:endParaRPr b="0" lang="en-US" sz="2400" spc="-1" strike="noStrike">
              <a:solidFill>
                <a:srgbClr val="000000"/>
              </a:solidFill>
              <a:latin typeface="FiraCode Nerd Font Propo"/>
            </a:endParaRPr>
          </a:p>
        </p:txBody>
      </p:sp>
      <p:sp>
        <p:nvSpPr>
          <p:cNvPr id="614" name="TextBox 7"/>
          <p:cNvSpPr/>
          <p:nvPr/>
        </p:nvSpPr>
        <p:spPr>
          <a:xfrm>
            <a:off x="1028880" y="1039680"/>
            <a:ext cx="15925680" cy="684720"/>
          </a:xfrm>
          <a:prstGeom prst="rect">
            <a:avLst/>
          </a:prstGeom>
          <a:noFill/>
          <a:ln w="0">
            <a:noFill/>
          </a:ln>
        </p:spPr>
        <p:style>
          <a:lnRef idx="0"/>
          <a:fillRef idx="0"/>
          <a:effectRef idx="0"/>
          <a:fontRef idx="minor"/>
        </p:style>
        <p:txBody>
          <a:bodyPr lIns="0" rIns="0" tIns="0" bIns="0" anchor="t">
            <a:spAutoFit/>
          </a:bodyPr>
          <a:p>
            <a:pPr>
              <a:lnSpc>
                <a:spcPts val="5389"/>
              </a:lnSpc>
            </a:pPr>
            <a:r>
              <a:rPr b="0" lang="en-US" sz="4850" spc="216" strike="noStrike">
                <a:solidFill>
                  <a:srgbClr val="4d6083"/>
                </a:solidFill>
                <a:latin typeface="Montserrat Classic"/>
                <a:ea typeface="DejaVu Sans"/>
              </a:rPr>
              <a:t>CHOWN / CHGRP : CHANGER LE PROPRIÉTAIRE</a:t>
            </a:r>
            <a:endParaRPr b="0" lang="en-US" sz="4850" spc="-1" strike="noStrike">
              <a:solidFill>
                <a:srgbClr val="000000"/>
              </a:solidFill>
              <a:latin typeface="FiraCode Nerd Font Propo"/>
            </a:endParaRPr>
          </a:p>
        </p:txBody>
      </p:sp>
      <p:sp>
        <p:nvSpPr>
          <p:cNvPr id="615" name="TextBox 8"/>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616" name="TextBox 9"/>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DROITS D'ACCÈS</a:t>
            </a:r>
            <a:endParaRPr b="0" lang="en-US" sz="1000" spc="-1" strike="noStrike">
              <a:solidFill>
                <a:srgbClr val="000000"/>
              </a:solidFill>
              <a:latin typeface="FiraCode Nerd Font Propo"/>
            </a:endParaRPr>
          </a:p>
        </p:txBody>
      </p:sp>
      <p:sp>
        <p:nvSpPr>
          <p:cNvPr id="617" name="TextBox 10"/>
          <p:cNvSpPr/>
          <p:nvPr/>
        </p:nvSpPr>
        <p:spPr>
          <a:xfrm>
            <a:off x="1028880" y="5475240"/>
            <a:ext cx="9366120" cy="14630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chown NouvelUtilisateur:NouveauGroupe MonFichier1</a:t>
            </a:r>
            <a:endParaRPr b="0" lang="en-US" sz="2400" spc="-1" strike="noStrike">
              <a:solidFill>
                <a:srgbClr val="000000"/>
              </a:solidFill>
              <a:latin typeface="FiraCode Nerd Font Propo"/>
            </a:endParaRPr>
          </a:p>
          <a:p>
            <a:pPr algn="just">
              <a:lnSpc>
                <a:spcPts val="3841"/>
              </a:lnSpc>
            </a:pPr>
            <a:r>
              <a:rPr b="0" lang="en-US" sz="2400" spc="24" strike="noStrike">
                <a:solidFill>
                  <a:srgbClr val="a6a6a6"/>
                </a:solidFill>
                <a:latin typeface="Montserrat Light Italics"/>
                <a:ea typeface="DejaVu Sans"/>
              </a:rPr>
              <a:t>$</a:t>
            </a:r>
            <a:r>
              <a:rPr b="0" lang="en-US" sz="2400" spc="24" strike="noStrike">
                <a:solidFill>
                  <a:srgbClr val="46551e"/>
                </a:solidFill>
                <a:latin typeface="Montserrat Light Italics"/>
                <a:ea typeface="DejaVu Sans"/>
              </a:rPr>
              <a:t> chgrp NouveauGroupe MonFichier2</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8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7c9"/>
        </a:solidFill>
      </p:bgPr>
    </p:bg>
    <p:spTree>
      <p:nvGrpSpPr>
        <p:cNvPr id="1" name=""/>
        <p:cNvGrpSpPr/>
        <p:nvPr/>
      </p:nvGrpSpPr>
      <p:grpSpPr>
        <a:xfrm>
          <a:off x="0" y="0"/>
          <a:ext cx="0" cy="0"/>
          <a:chOff x="0" y="0"/>
          <a:chExt cx="0" cy="0"/>
        </a:xfrm>
      </p:grpSpPr>
      <p:sp>
        <p:nvSpPr>
          <p:cNvPr id="618" name="TextBox 3"/>
          <p:cNvSpPr/>
          <p:nvPr/>
        </p:nvSpPr>
        <p:spPr>
          <a:xfrm>
            <a:off x="1343880" y="1400040"/>
            <a:ext cx="16054920" cy="5025960"/>
          </a:xfrm>
          <a:prstGeom prst="rect">
            <a:avLst/>
          </a:prstGeom>
          <a:noFill/>
          <a:ln w="0">
            <a:noFill/>
          </a:ln>
        </p:spPr>
        <p:style>
          <a:lnRef idx="0"/>
          <a:fillRef idx="0"/>
          <a:effectRef idx="0"/>
          <a:fontRef idx="minor"/>
        </p:style>
        <p:txBody>
          <a:bodyPr lIns="0" rIns="0" tIns="0" bIns="0" anchor="t">
            <a:spAutoFit/>
          </a:bodyPr>
          <a:p>
            <a:pPr algn="ctr">
              <a:lnSpc>
                <a:spcPts val="19789"/>
              </a:lnSpc>
            </a:pPr>
            <a:r>
              <a:rPr b="0" lang="en-US" sz="15000" spc="-1" strike="noStrike">
                <a:solidFill>
                  <a:srgbClr val="111111"/>
                </a:solidFill>
                <a:latin typeface="Gagalin Bold"/>
                <a:ea typeface="DejaVu Sans"/>
              </a:rPr>
              <a:t>GESTION DES UTILISATEURS</a:t>
            </a:r>
            <a:endParaRPr b="0" lang="en-US" sz="15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8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ef7c9"/>
        </a:solidFill>
      </p:bgPr>
    </p:bg>
    <p:spTree>
      <p:nvGrpSpPr>
        <p:cNvPr id="1" name=""/>
        <p:cNvGrpSpPr/>
        <p:nvPr/>
      </p:nvGrpSpPr>
      <p:grpSpPr>
        <a:xfrm>
          <a:off x="0" y="0"/>
          <a:ext cx="0" cy="0"/>
          <a:chOff x="0" y="0"/>
          <a:chExt cx="0" cy="0"/>
        </a:xfrm>
      </p:grpSpPr>
      <p:sp>
        <p:nvSpPr>
          <p:cNvPr id="619"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620" name="TextBox 3"/>
          <p:cNvSpPr/>
          <p:nvPr/>
        </p:nvSpPr>
        <p:spPr>
          <a:xfrm>
            <a:off x="1028880" y="2048760"/>
            <a:ext cx="15886800" cy="48776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Les systèmes GNU/Linux sont des systèmes multi-utilisateurs : </a:t>
            </a:r>
            <a:r>
              <a:rPr b="0" lang="en-US" sz="2400" spc="24" strike="noStrike">
                <a:solidFill>
                  <a:srgbClr val="000000"/>
                </a:solidFill>
                <a:latin typeface="Montserrat Classic Bold Italics"/>
                <a:ea typeface="DejaVu Sans"/>
              </a:rPr>
              <a:t>plusieurs utilisateurs</a:t>
            </a:r>
            <a:r>
              <a:rPr b="0" lang="en-US" sz="2400" spc="24" strike="noStrike">
                <a:solidFill>
                  <a:srgbClr val="000000"/>
                </a:solidFill>
                <a:latin typeface="Montserrat Classic Italics"/>
                <a:ea typeface="DejaVu Sans"/>
              </a:rPr>
              <a:t> peuvent se connecter sur le système </a:t>
            </a:r>
            <a:r>
              <a:rPr b="0" lang="en-US" sz="2400" spc="24" strike="noStrike">
                <a:solidFill>
                  <a:srgbClr val="000000"/>
                </a:solidFill>
                <a:latin typeface="Montserrat Classic Bold Italics"/>
                <a:ea typeface="DejaVu Sans"/>
              </a:rPr>
              <a:t>en même temps</a:t>
            </a:r>
            <a:r>
              <a:rPr b="0" lang="en-US" sz="2400" spc="24" strike="noStrike">
                <a:solidFill>
                  <a:srgbClr val="000000"/>
                </a:solidFill>
                <a:latin typeface="Montserrat Classic Italics"/>
                <a:ea typeface="DejaVu Sans"/>
              </a:rPr>
              <a:t>.</a:t>
            </a:r>
            <a:endParaRPr b="0" lang="en-US" sz="2400" spc="-1" strike="noStrike">
              <a:solidFill>
                <a:srgbClr val="000000"/>
              </a:solidFill>
              <a:latin typeface="FiraCode Nerd Font Propo"/>
            </a:endParaRPr>
          </a:p>
          <a:p>
            <a:pPr algn="just">
              <a:lnSpc>
                <a:spcPts val="3841"/>
              </a:lnSpc>
            </a:pPr>
            <a:endParaRPr b="0" lang="en-US" sz="18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On peut s'attendre à ce que plusieurs utilisateurs aient besoin d'accéder au même fichier ou dossier au même moment.</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Partager des mots de passe pour permettre ces accès serait une mauvaise pratique de sécurité : comment faire alors pour partager des droits sans partager de secret ?</a:t>
            </a:r>
            <a:endParaRPr b="0" lang="en-US" sz="2400" spc="-1" strike="noStrike">
              <a:solidFill>
                <a:srgbClr val="000000"/>
              </a:solidFill>
              <a:latin typeface="FiraCode Nerd Font Propo"/>
            </a:endParaRPr>
          </a:p>
          <a:p>
            <a:pPr algn="just">
              <a:lnSpc>
                <a:spcPts val="3841"/>
              </a:lnSpc>
            </a:pPr>
            <a:endParaRPr b="0" lang="en-US" sz="18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Classic Italics"/>
                <a:ea typeface="DejaVu Sans"/>
              </a:rPr>
              <a:t>Linux utilise la notion d'utilisateur et de groupe pour partager les mêmes droits d'accès à différents utilisateurs ayant des comptes et mots de passe différents.</a:t>
            </a:r>
            <a:endParaRPr b="0" lang="en-US" sz="2400" spc="-1" strike="noStrike">
              <a:solidFill>
                <a:srgbClr val="000000"/>
              </a:solidFill>
              <a:latin typeface="FiraCode Nerd Font Propo"/>
            </a:endParaRPr>
          </a:p>
        </p:txBody>
      </p:sp>
      <p:sp>
        <p:nvSpPr>
          <p:cNvPr id="621" name="TextBox 5"/>
          <p:cNvSpPr/>
          <p:nvPr/>
        </p:nvSpPr>
        <p:spPr>
          <a:xfrm>
            <a:off x="1028880" y="1039680"/>
            <a:ext cx="15925680" cy="684000"/>
          </a:xfrm>
          <a:prstGeom prst="rect">
            <a:avLst/>
          </a:prstGeom>
          <a:noFill/>
          <a:ln w="0">
            <a:noFill/>
          </a:ln>
        </p:spPr>
        <p:style>
          <a:lnRef idx="0"/>
          <a:fillRef idx="0"/>
          <a:effectRef idx="0"/>
          <a:fontRef idx="minor"/>
        </p:style>
        <p:txBody>
          <a:bodyPr lIns="0" rIns="0" tIns="0" bIns="0" anchor="t">
            <a:spAutoFit/>
          </a:bodyPr>
          <a:p>
            <a:pPr>
              <a:lnSpc>
                <a:spcPts val="5389"/>
              </a:lnSpc>
            </a:pPr>
            <a:r>
              <a:rPr b="0" lang="en-US" sz="4850" spc="216" strike="noStrike">
                <a:solidFill>
                  <a:srgbClr val="4d6083"/>
                </a:solidFill>
                <a:latin typeface="Montserrat Classic"/>
                <a:ea typeface="DejaVu Sans"/>
              </a:rPr>
              <a:t>GESTION DES UTILISATEURS</a:t>
            </a:r>
            <a:endParaRPr b="0" lang="en-US" sz="4850" spc="-1" strike="noStrike">
              <a:solidFill>
                <a:srgbClr val="000000"/>
              </a:solidFill>
              <a:latin typeface="FiraCode Nerd Font Propo"/>
            </a:endParaRPr>
          </a:p>
        </p:txBody>
      </p:sp>
      <p:sp>
        <p:nvSpPr>
          <p:cNvPr id="622" name="TextBox 6"/>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623" name="TextBox 7"/>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GESTION DES UTILISATEURS</a:t>
            </a:r>
            <a:endParaRPr b="0" lang="en-US" sz="1000" spc="-1" strike="noStrike">
              <a:solidFill>
                <a:srgbClr val="000000"/>
              </a:solidFill>
              <a:latin typeface="FiraCode Nerd Font Propo"/>
            </a:endParaRPr>
          </a:p>
        </p:txBody>
      </p:sp>
      <p:sp>
        <p:nvSpPr>
          <p:cNvPr id="624" name="TextBox 8"/>
          <p:cNvSpPr/>
          <p:nvPr/>
        </p:nvSpPr>
        <p:spPr>
          <a:xfrm>
            <a:off x="5336640" y="7719120"/>
            <a:ext cx="11636280" cy="1706040"/>
          </a:xfrm>
          <a:prstGeom prst="rect">
            <a:avLst/>
          </a:prstGeom>
          <a:noFill/>
          <a:ln w="0">
            <a:noFill/>
          </a:ln>
        </p:spPr>
        <p:style>
          <a:lnRef idx="0"/>
          <a:fillRef idx="0"/>
          <a:effectRef idx="0"/>
          <a:fontRef idx="minor"/>
        </p:style>
        <p:txBody>
          <a:bodyPr lIns="0" rIns="0" tIns="0" bIns="0" anchor="t">
            <a:spAutoFit/>
          </a:bodyPr>
          <a:p>
            <a:pPr algn="just">
              <a:lnSpc>
                <a:spcPts val="3359"/>
              </a:lnSpc>
            </a:pPr>
            <a:r>
              <a:rPr b="0" lang="en-US" sz="2100" spc="18" strike="noStrike">
                <a:solidFill>
                  <a:srgbClr val="000000"/>
                </a:solidFill>
                <a:latin typeface="Montserrat Light Italics"/>
                <a:ea typeface="DejaVu Sans"/>
              </a:rPr>
              <a:t>Certains patchs du noyau et certains modules ajoutent un gestion beaucoup plus fine de la sécurité, en utilisant par exemple un vrai système de rôles et de règles. Le plus connu et utilisé d'entre eux est SELinux.</a:t>
            </a:r>
            <a:endParaRPr b="0" lang="en-US" sz="21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8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1f7f8"/>
        </a:solidFill>
      </p:bgPr>
    </p:bg>
    <p:spTree>
      <p:nvGrpSpPr>
        <p:cNvPr id="1" name=""/>
        <p:cNvGrpSpPr/>
        <p:nvPr/>
      </p:nvGrpSpPr>
      <p:grpSpPr>
        <a:xfrm>
          <a:off x="0" y="0"/>
          <a:ext cx="0" cy="0"/>
          <a:chOff x="0" y="0"/>
          <a:chExt cx="0" cy="0"/>
        </a:xfrm>
      </p:grpSpPr>
      <p:sp>
        <p:nvSpPr>
          <p:cNvPr id="625"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626" name="TextBox 3"/>
          <p:cNvSpPr/>
          <p:nvPr/>
        </p:nvSpPr>
        <p:spPr>
          <a:xfrm>
            <a:off x="1028880" y="2372760"/>
            <a:ext cx="1362060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Les commandes </a:t>
            </a:r>
            <a:r>
              <a:rPr b="0" lang="en-US" sz="2400" spc="24" strike="noStrike">
                <a:solidFill>
                  <a:srgbClr val="000000"/>
                </a:solidFill>
                <a:latin typeface="Montserrat Classic Bold Italics"/>
                <a:ea typeface="DejaVu Sans"/>
              </a:rPr>
              <a:t>adduser </a:t>
            </a:r>
            <a:r>
              <a:rPr b="0" lang="en-US" sz="2400" spc="24" strike="noStrike">
                <a:solidFill>
                  <a:srgbClr val="000000"/>
                </a:solidFill>
                <a:latin typeface="Montserrat Classic Italics"/>
                <a:ea typeface="DejaVu Sans"/>
              </a:rPr>
              <a:t>et </a:t>
            </a:r>
            <a:r>
              <a:rPr b="0" lang="en-US" sz="2400" spc="24" strike="noStrike">
                <a:solidFill>
                  <a:srgbClr val="000000"/>
                </a:solidFill>
                <a:latin typeface="Montserrat Classic Bold Italics"/>
                <a:ea typeface="DejaVu Sans"/>
              </a:rPr>
              <a:t>useradd </a:t>
            </a:r>
            <a:r>
              <a:rPr b="0" lang="en-US" sz="2400" spc="24" strike="noStrike">
                <a:solidFill>
                  <a:srgbClr val="000000"/>
                </a:solidFill>
                <a:latin typeface="Montserrat Classic Italics"/>
                <a:ea typeface="DejaVu Sans"/>
              </a:rPr>
              <a:t>permettent d'ajouter un nouvel utilisateur sur le système.</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Adduser est interactif alors que useradd est prévu pour être utilisé dans des scripts.</a:t>
            </a:r>
            <a:endParaRPr b="0" lang="en-US" sz="2400" spc="-1" strike="noStrike">
              <a:solidFill>
                <a:srgbClr val="000000"/>
              </a:solidFill>
              <a:latin typeface="FiraCode Nerd Font Propo"/>
            </a:endParaRPr>
          </a:p>
        </p:txBody>
      </p:sp>
      <p:sp>
        <p:nvSpPr>
          <p:cNvPr id="627" name="TextBox 5"/>
          <p:cNvSpPr/>
          <p:nvPr/>
        </p:nvSpPr>
        <p:spPr>
          <a:xfrm>
            <a:off x="1028880" y="1027800"/>
            <a:ext cx="16227360" cy="1321560"/>
          </a:xfrm>
          <a:prstGeom prst="rect">
            <a:avLst/>
          </a:prstGeom>
          <a:noFill/>
          <a:ln w="0">
            <a:noFill/>
          </a:ln>
        </p:spPr>
        <p:style>
          <a:lnRef idx="0"/>
          <a:fillRef idx="0"/>
          <a:effectRef idx="0"/>
          <a:fontRef idx="minor"/>
        </p:style>
        <p:txBody>
          <a:bodyPr lIns="0" rIns="0" tIns="0" bIns="0" anchor="t">
            <a:spAutoFit/>
          </a:bodyPr>
          <a:p>
            <a:pPr>
              <a:lnSpc>
                <a:spcPts val="5204"/>
              </a:lnSpc>
            </a:pPr>
            <a:r>
              <a:rPr b="0" lang="en-US" sz="4700" spc="211" strike="noStrike">
                <a:solidFill>
                  <a:srgbClr val="4d6083"/>
                </a:solidFill>
                <a:latin typeface="Montserrat Classic"/>
                <a:ea typeface="DejaVu Sans"/>
              </a:rPr>
              <a:t>ADDUSER / USERADD : AJOUTER UN UTILISATEUR</a:t>
            </a:r>
            <a:endParaRPr b="0" lang="en-US" sz="4700" spc="-1" strike="noStrike">
              <a:solidFill>
                <a:srgbClr val="000000"/>
              </a:solidFill>
              <a:latin typeface="FiraCode Nerd Font Propo"/>
            </a:endParaRPr>
          </a:p>
        </p:txBody>
      </p:sp>
      <p:sp>
        <p:nvSpPr>
          <p:cNvPr id="628" name="TextBox 6"/>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629" name="TextBox 7"/>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GESTION DES UTILISATEURS</a:t>
            </a:r>
            <a:endParaRPr b="0" lang="en-US" sz="1000" spc="-1" strike="noStrike">
              <a:solidFill>
                <a:srgbClr val="000000"/>
              </a:solidFill>
              <a:latin typeface="FiraCode Nerd Font Propo"/>
            </a:endParaRPr>
          </a:p>
        </p:txBody>
      </p:sp>
      <p:sp>
        <p:nvSpPr>
          <p:cNvPr id="630" name="TextBox 8"/>
          <p:cNvSpPr/>
          <p:nvPr/>
        </p:nvSpPr>
        <p:spPr>
          <a:xfrm>
            <a:off x="1028880" y="3888720"/>
            <a:ext cx="468324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adduser NouvelUtilisateur</a:t>
            </a:r>
            <a:endParaRPr b="0" lang="en-US" sz="2400" spc="-1" strike="noStrike">
              <a:solidFill>
                <a:srgbClr val="000000"/>
              </a:solidFill>
              <a:latin typeface="FiraCode Nerd Font Propo"/>
            </a:endParaRPr>
          </a:p>
        </p:txBody>
      </p:sp>
      <p:sp>
        <p:nvSpPr>
          <p:cNvPr id="631" name="TextBox 9"/>
          <p:cNvSpPr/>
          <p:nvPr/>
        </p:nvSpPr>
        <p:spPr>
          <a:xfrm>
            <a:off x="7845480" y="5048280"/>
            <a:ext cx="941076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commandea </a:t>
            </a:r>
            <a:r>
              <a:rPr b="0" lang="en-US" sz="2400" spc="24" strike="noStrike">
                <a:solidFill>
                  <a:srgbClr val="000000"/>
                </a:solidFill>
                <a:latin typeface="Montserrat Classic Bold Italics"/>
                <a:ea typeface="DejaVu Sans"/>
              </a:rPr>
              <a:t>userdel </a:t>
            </a:r>
            <a:r>
              <a:rPr b="0" lang="en-US" sz="2400" spc="24" strike="noStrike">
                <a:solidFill>
                  <a:srgbClr val="000000"/>
                </a:solidFill>
                <a:latin typeface="Montserrat Classic Italics"/>
                <a:ea typeface="DejaVu Sans"/>
              </a:rPr>
              <a:t>permet de supprimer un utilisateur et ses fichiers.</a:t>
            </a:r>
            <a:endParaRPr b="0" lang="en-US" sz="2400" spc="-1" strike="noStrike">
              <a:solidFill>
                <a:srgbClr val="000000"/>
              </a:solidFill>
              <a:latin typeface="FiraCode Nerd Font Propo"/>
            </a:endParaRPr>
          </a:p>
        </p:txBody>
      </p:sp>
      <p:sp>
        <p:nvSpPr>
          <p:cNvPr id="632" name="TextBox 10"/>
          <p:cNvSpPr/>
          <p:nvPr/>
        </p:nvSpPr>
        <p:spPr>
          <a:xfrm>
            <a:off x="7840800" y="6123960"/>
            <a:ext cx="468324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userdel UtilisateurExistant</a:t>
            </a:r>
            <a:endParaRPr b="0" lang="en-US" sz="2400" spc="-1" strike="noStrike">
              <a:solidFill>
                <a:srgbClr val="000000"/>
              </a:solidFill>
              <a:latin typeface="FiraCode Nerd Font Propo"/>
            </a:endParaRPr>
          </a:p>
        </p:txBody>
      </p:sp>
      <p:sp>
        <p:nvSpPr>
          <p:cNvPr id="633" name="TextBox 11"/>
          <p:cNvSpPr/>
          <p:nvPr/>
        </p:nvSpPr>
        <p:spPr>
          <a:xfrm>
            <a:off x="1028880" y="7734240"/>
            <a:ext cx="1211256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Les commandes </a:t>
            </a:r>
            <a:r>
              <a:rPr b="0" lang="en-US" sz="2400" spc="24" strike="noStrike">
                <a:solidFill>
                  <a:srgbClr val="000000"/>
                </a:solidFill>
                <a:latin typeface="Montserrat Classic Bold Italics"/>
                <a:ea typeface="DejaVu Sans"/>
              </a:rPr>
              <a:t>addgroup </a:t>
            </a:r>
            <a:r>
              <a:rPr b="0" lang="en-US" sz="2400" spc="24" strike="noStrike">
                <a:solidFill>
                  <a:srgbClr val="000000"/>
                </a:solidFill>
                <a:latin typeface="Montserrat Classic Italics"/>
                <a:ea typeface="DejaVu Sans"/>
              </a:rPr>
              <a:t>et </a:t>
            </a:r>
            <a:r>
              <a:rPr b="0" lang="en-US" sz="2400" spc="24" strike="noStrike">
                <a:solidFill>
                  <a:srgbClr val="000000"/>
                </a:solidFill>
                <a:latin typeface="Montserrat Classic Bold Italics"/>
                <a:ea typeface="DejaVu Sans"/>
              </a:rPr>
              <a:t>delgroup </a:t>
            </a:r>
            <a:r>
              <a:rPr b="0" lang="en-US" sz="2400" spc="24" strike="noStrike">
                <a:solidFill>
                  <a:srgbClr val="000000"/>
                </a:solidFill>
                <a:latin typeface="Montserrat Classic Italics"/>
                <a:ea typeface="DejaVu Sans"/>
              </a:rPr>
              <a:t>permettent d'ajouter / supprimer un groupe dans le système.</a:t>
            </a:r>
            <a:endParaRPr b="0" lang="en-US" sz="2400" spc="-1" strike="noStrike">
              <a:solidFill>
                <a:srgbClr val="000000"/>
              </a:solidFill>
              <a:latin typeface="FiraCode Nerd Font Propo"/>
            </a:endParaRPr>
          </a:p>
        </p:txBody>
      </p:sp>
      <p:sp>
        <p:nvSpPr>
          <p:cNvPr id="634" name="TextBox 12"/>
          <p:cNvSpPr/>
          <p:nvPr/>
        </p:nvSpPr>
        <p:spPr>
          <a:xfrm>
            <a:off x="1028880" y="8789760"/>
            <a:ext cx="4683240" cy="487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addgroup NouveauGroupe</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8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e3ce"/>
        </a:solidFill>
      </p:bgPr>
    </p:bg>
    <p:spTree>
      <p:nvGrpSpPr>
        <p:cNvPr id="1" name=""/>
        <p:cNvGrpSpPr/>
        <p:nvPr/>
      </p:nvGrpSpPr>
      <p:grpSpPr>
        <a:xfrm>
          <a:off x="0" y="0"/>
          <a:ext cx="0" cy="0"/>
          <a:chOff x="0" y="0"/>
          <a:chExt cx="0" cy="0"/>
        </a:xfrm>
      </p:grpSpPr>
      <p:sp>
        <p:nvSpPr>
          <p:cNvPr id="635"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636" name="TextBox 3"/>
          <p:cNvSpPr/>
          <p:nvPr/>
        </p:nvSpPr>
        <p:spPr>
          <a:xfrm>
            <a:off x="7819920" y="4137840"/>
            <a:ext cx="941076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Italics"/>
                <a:ea typeface="DejaVu Sans"/>
              </a:rPr>
              <a:t>usermod </a:t>
            </a:r>
            <a:r>
              <a:rPr b="0" lang="en-US" sz="2400" spc="24" strike="noStrike">
                <a:solidFill>
                  <a:srgbClr val="000000"/>
                </a:solidFill>
                <a:latin typeface="Montserrat Classic Italics"/>
                <a:ea typeface="DejaVu Sans"/>
              </a:rPr>
              <a:t>permet de modifier un compte utilisateur.</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Par exemple, on peut ajouter un utilisateur à un groupe existant :</a:t>
            </a:r>
            <a:endParaRPr b="0" lang="en-US" sz="2400" spc="-1" strike="noStrike">
              <a:solidFill>
                <a:srgbClr val="000000"/>
              </a:solidFill>
              <a:latin typeface="FiraCode Nerd Font Propo"/>
            </a:endParaRPr>
          </a:p>
        </p:txBody>
      </p:sp>
      <p:sp>
        <p:nvSpPr>
          <p:cNvPr id="637" name="TextBox 5"/>
          <p:cNvSpPr/>
          <p:nvPr/>
        </p:nvSpPr>
        <p:spPr>
          <a:xfrm>
            <a:off x="1028880" y="1027800"/>
            <a:ext cx="16227360" cy="660600"/>
          </a:xfrm>
          <a:prstGeom prst="rect">
            <a:avLst/>
          </a:prstGeom>
          <a:noFill/>
          <a:ln w="0">
            <a:noFill/>
          </a:ln>
        </p:spPr>
        <p:style>
          <a:lnRef idx="0"/>
          <a:fillRef idx="0"/>
          <a:effectRef idx="0"/>
          <a:fontRef idx="minor"/>
        </p:style>
        <p:txBody>
          <a:bodyPr lIns="0" rIns="0" tIns="0" bIns="0" anchor="t">
            <a:spAutoFit/>
          </a:bodyPr>
          <a:p>
            <a:pPr>
              <a:lnSpc>
                <a:spcPts val="5204"/>
              </a:lnSpc>
            </a:pPr>
            <a:r>
              <a:rPr b="0" lang="en-US" sz="4700" spc="211" strike="noStrike">
                <a:solidFill>
                  <a:srgbClr val="4d6083"/>
                </a:solidFill>
                <a:latin typeface="Montserrat Classic"/>
                <a:ea typeface="DejaVu Sans"/>
              </a:rPr>
              <a:t>ID, USERMOD, PASSWD : GESTION UTILISATEUR</a:t>
            </a:r>
            <a:endParaRPr b="0" lang="en-US" sz="4700" spc="-1" strike="noStrike">
              <a:solidFill>
                <a:srgbClr val="000000"/>
              </a:solidFill>
              <a:latin typeface="FiraCode Nerd Font Propo"/>
            </a:endParaRPr>
          </a:p>
        </p:txBody>
      </p:sp>
      <p:sp>
        <p:nvSpPr>
          <p:cNvPr id="638" name="TextBox 6"/>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639" name="TextBox 7"/>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GESTION DES UTILISATEURS</a:t>
            </a:r>
            <a:endParaRPr b="0" lang="en-US" sz="1000" spc="-1" strike="noStrike">
              <a:solidFill>
                <a:srgbClr val="000000"/>
              </a:solidFill>
              <a:latin typeface="FiraCode Nerd Font Propo"/>
            </a:endParaRPr>
          </a:p>
        </p:txBody>
      </p:sp>
      <p:sp>
        <p:nvSpPr>
          <p:cNvPr id="640" name="TextBox 8"/>
          <p:cNvSpPr/>
          <p:nvPr/>
        </p:nvSpPr>
        <p:spPr>
          <a:xfrm>
            <a:off x="7840800" y="6123960"/>
            <a:ext cx="919152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usermod -a -G GroupeID1,GroupeID2 MonUtilisateur</a:t>
            </a:r>
            <a:endParaRPr b="0" lang="en-US" sz="2400" spc="-1" strike="noStrike">
              <a:solidFill>
                <a:srgbClr val="000000"/>
              </a:solidFill>
              <a:latin typeface="FiraCode Nerd Font Propo"/>
            </a:endParaRPr>
          </a:p>
        </p:txBody>
      </p:sp>
      <p:sp>
        <p:nvSpPr>
          <p:cNvPr id="641" name="TextBox 9"/>
          <p:cNvSpPr/>
          <p:nvPr/>
        </p:nvSpPr>
        <p:spPr>
          <a:xfrm>
            <a:off x="1033200" y="2190600"/>
            <a:ext cx="941076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Italics"/>
                <a:ea typeface="DejaVu Sans"/>
              </a:rPr>
              <a:t>id </a:t>
            </a:r>
            <a:r>
              <a:rPr b="0" lang="en-US" sz="2400" spc="24" strike="noStrike">
                <a:solidFill>
                  <a:srgbClr val="000000"/>
                </a:solidFill>
                <a:latin typeface="Montserrat Classic Italics"/>
                <a:ea typeface="DejaVu Sans"/>
              </a:rPr>
              <a:t>permet d'obtenir des informations sur un utilisateur et son groupe</a:t>
            </a:r>
            <a:endParaRPr b="0" lang="en-US" sz="2400" spc="-1" strike="noStrike">
              <a:solidFill>
                <a:srgbClr val="000000"/>
              </a:solidFill>
              <a:latin typeface="FiraCode Nerd Font Propo"/>
            </a:endParaRPr>
          </a:p>
        </p:txBody>
      </p:sp>
      <p:sp>
        <p:nvSpPr>
          <p:cNvPr id="642" name="TextBox 10"/>
          <p:cNvSpPr/>
          <p:nvPr/>
        </p:nvSpPr>
        <p:spPr>
          <a:xfrm>
            <a:off x="1028880" y="3266640"/>
            <a:ext cx="4683240" cy="4874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id UtilisateurExistant</a:t>
            </a:r>
            <a:endParaRPr b="0" lang="en-US" sz="2400" spc="-1" strike="noStrike">
              <a:solidFill>
                <a:srgbClr val="000000"/>
              </a:solidFill>
              <a:latin typeface="FiraCode Nerd Font Propo"/>
            </a:endParaRPr>
          </a:p>
        </p:txBody>
      </p:sp>
      <p:sp>
        <p:nvSpPr>
          <p:cNvPr id="643" name="TextBox 11"/>
          <p:cNvSpPr/>
          <p:nvPr/>
        </p:nvSpPr>
        <p:spPr>
          <a:xfrm>
            <a:off x="1010520" y="7713720"/>
            <a:ext cx="941076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Italics"/>
                <a:ea typeface="DejaVu Sans"/>
              </a:rPr>
              <a:t>passwd </a:t>
            </a:r>
            <a:r>
              <a:rPr b="0" lang="en-US" sz="2400" spc="24" strike="noStrike">
                <a:solidFill>
                  <a:srgbClr val="000000"/>
                </a:solidFill>
                <a:latin typeface="Montserrat Classic Italics"/>
                <a:ea typeface="DejaVu Sans"/>
              </a:rPr>
              <a:t>permet de modifier le mot de passe d'un utilisateur</a:t>
            </a:r>
            <a:endParaRPr b="0" lang="en-US" sz="2400" spc="-1" strike="noStrike">
              <a:solidFill>
                <a:srgbClr val="000000"/>
              </a:solidFill>
              <a:latin typeface="FiraCode Nerd Font Propo"/>
            </a:endParaRPr>
          </a:p>
        </p:txBody>
      </p:sp>
      <p:sp>
        <p:nvSpPr>
          <p:cNvPr id="644" name="TextBox 12"/>
          <p:cNvSpPr/>
          <p:nvPr/>
        </p:nvSpPr>
        <p:spPr>
          <a:xfrm>
            <a:off x="1005840" y="8789760"/>
            <a:ext cx="468324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passwd UtilisateurExistant</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8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1f7f8"/>
        </a:solidFill>
      </p:bgPr>
    </p:bg>
    <p:spTree>
      <p:nvGrpSpPr>
        <p:cNvPr id="1" name=""/>
        <p:cNvGrpSpPr/>
        <p:nvPr/>
      </p:nvGrpSpPr>
      <p:grpSpPr>
        <a:xfrm>
          <a:off x="0" y="0"/>
          <a:ext cx="0" cy="0"/>
          <a:chOff x="0" y="0"/>
          <a:chExt cx="0" cy="0"/>
        </a:xfrm>
      </p:grpSpPr>
      <p:sp>
        <p:nvSpPr>
          <p:cNvPr id="645"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646" name="TextBox 3"/>
          <p:cNvSpPr/>
          <p:nvPr/>
        </p:nvSpPr>
        <p:spPr>
          <a:xfrm>
            <a:off x="1033200" y="2190600"/>
            <a:ext cx="15653880" cy="3414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Italics"/>
                <a:ea typeface="DejaVu Sans"/>
              </a:rPr>
              <a:t>su </a:t>
            </a:r>
            <a:r>
              <a:rPr b="0" lang="en-US" sz="2400" spc="24" strike="noStrike">
                <a:solidFill>
                  <a:srgbClr val="000000"/>
                </a:solidFill>
                <a:latin typeface="Montserrat Classic Italics"/>
                <a:ea typeface="DejaVu Sans"/>
              </a:rPr>
              <a:t>(à l'origine : super-user) permet de lancer une nouvelle session de shell en se connectant avec un autre compte utilisateur (par défaut le super-utilisateur root).</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Attention, il s'agit d'une véritable session du nouvel utilisateur : les commandes sont utilisées et loggées chez le nouvel utilisateur !</a:t>
            </a:r>
            <a:endParaRPr b="0" lang="en-US" sz="2400" spc="-1" strike="noStrike">
              <a:solidFill>
                <a:srgbClr val="000000"/>
              </a:solidFill>
              <a:latin typeface="FiraCode Nerd Font Propo"/>
            </a:endParaRPr>
          </a:p>
          <a:p>
            <a:pPr algn="just">
              <a:lnSpc>
                <a:spcPts val="3841"/>
              </a:lnSpc>
            </a:pPr>
            <a:r>
              <a:rPr b="0" lang="en-US" sz="2400" spc="24" strike="noStrike">
                <a:solidFill>
                  <a:srgbClr val="000000"/>
                </a:solidFill>
                <a:latin typeface="Montserrat Light Italics"/>
                <a:ea typeface="DejaVu Sans"/>
              </a:rPr>
              <a:t>Par défaut cependant, su conserve les variables de l'environnement courant avant de changer de contexte (sauf si l'option </a:t>
            </a:r>
            <a:r>
              <a:rPr b="0" lang="en-US" sz="2400" spc="24" strike="noStrike">
                <a:solidFill>
                  <a:srgbClr val="000000"/>
                </a:solidFill>
                <a:latin typeface="Montserrat Light Bold Italics"/>
                <a:ea typeface="DejaVu Sans"/>
              </a:rPr>
              <a:t>-</a:t>
            </a:r>
            <a:r>
              <a:rPr b="0" lang="en-US" sz="2400" spc="24" strike="noStrike">
                <a:solidFill>
                  <a:srgbClr val="000000"/>
                </a:solidFill>
                <a:latin typeface="Montserrat Light Italics"/>
                <a:ea typeface="DejaVu Sans"/>
              </a:rPr>
              <a:t> ou </a:t>
            </a:r>
            <a:r>
              <a:rPr b="0" lang="en-US" sz="2400" spc="24" strike="noStrike">
                <a:solidFill>
                  <a:srgbClr val="000000"/>
                </a:solidFill>
                <a:latin typeface="Montserrat Light Bold Italics"/>
                <a:ea typeface="DejaVu Sans"/>
              </a:rPr>
              <a:t>-l</a:t>
            </a:r>
            <a:r>
              <a:rPr b="0" lang="en-US" sz="2400" spc="24" strike="noStrike">
                <a:solidFill>
                  <a:srgbClr val="000000"/>
                </a:solidFill>
                <a:latin typeface="Montserrat Light Italics"/>
                <a:ea typeface="DejaVu Sans"/>
              </a:rPr>
              <a:t> est passée en paramètre)</a:t>
            </a:r>
            <a:endParaRPr b="0" lang="en-US" sz="2400" spc="-1" strike="noStrike">
              <a:solidFill>
                <a:srgbClr val="000000"/>
              </a:solidFill>
              <a:latin typeface="FiraCode Nerd Font Propo"/>
            </a:endParaRPr>
          </a:p>
        </p:txBody>
      </p:sp>
      <p:sp>
        <p:nvSpPr>
          <p:cNvPr id="647" name="TextBox 5"/>
          <p:cNvSpPr/>
          <p:nvPr/>
        </p:nvSpPr>
        <p:spPr>
          <a:xfrm>
            <a:off x="1028880" y="1008360"/>
            <a:ext cx="16003440" cy="1281240"/>
          </a:xfrm>
          <a:prstGeom prst="rect">
            <a:avLst/>
          </a:prstGeom>
          <a:noFill/>
          <a:ln w="0">
            <a:noFill/>
          </a:ln>
        </p:spPr>
        <p:style>
          <a:lnRef idx="0"/>
          <a:fillRef idx="0"/>
          <a:effectRef idx="0"/>
          <a:fontRef idx="minor"/>
        </p:style>
        <p:txBody>
          <a:bodyPr lIns="0" rIns="0" tIns="0" bIns="0" anchor="t">
            <a:spAutoFit/>
          </a:bodyPr>
          <a:p>
            <a:pPr>
              <a:lnSpc>
                <a:spcPts val="5046"/>
              </a:lnSpc>
            </a:pPr>
            <a:r>
              <a:rPr b="0" lang="en-US" sz="4550" spc="202" strike="noStrike">
                <a:solidFill>
                  <a:srgbClr val="4d6083"/>
                </a:solidFill>
                <a:latin typeface="Montserrat Classic"/>
                <a:ea typeface="DejaVu Sans"/>
              </a:rPr>
              <a:t>SU : CONNEXION EN TANT QU'AUTRE UTILISATEUR</a:t>
            </a:r>
            <a:endParaRPr b="0" lang="en-US" sz="4550" spc="-1" strike="noStrike">
              <a:solidFill>
                <a:srgbClr val="000000"/>
              </a:solidFill>
              <a:latin typeface="FiraCode Nerd Font Propo"/>
            </a:endParaRPr>
          </a:p>
        </p:txBody>
      </p:sp>
      <p:sp>
        <p:nvSpPr>
          <p:cNvPr id="648" name="TextBox 6"/>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649" name="TextBox 7"/>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GESTION DES UTILISATEURS</a:t>
            </a:r>
            <a:endParaRPr b="0" lang="en-US" sz="1000" spc="-1" strike="noStrike">
              <a:solidFill>
                <a:srgbClr val="000000"/>
              </a:solidFill>
              <a:latin typeface="FiraCode Nerd Font Propo"/>
            </a:endParaRPr>
          </a:p>
        </p:txBody>
      </p:sp>
      <p:sp>
        <p:nvSpPr>
          <p:cNvPr id="650" name="TextBox 8"/>
          <p:cNvSpPr/>
          <p:nvPr/>
        </p:nvSpPr>
        <p:spPr>
          <a:xfrm>
            <a:off x="1033200" y="6153120"/>
            <a:ext cx="14053680" cy="975240"/>
          </a:xfrm>
          <a:prstGeom prst="rect">
            <a:avLst/>
          </a:prstGeom>
          <a:noFill/>
          <a:ln w="0">
            <a:noFill/>
          </a:ln>
        </p:spPr>
        <p:style>
          <a:lnRef idx="0"/>
          <a:fillRef idx="0"/>
          <a:effectRef idx="0"/>
          <a:fontRef idx="minor"/>
        </p:style>
        <p:txBody>
          <a:bodyPr lIns="0" rIns="0" tIns="0" bIns="0" anchor="t">
            <a:spAutoFit/>
          </a:bodyPr>
          <a:p>
            <a:pPr lvl="1" marL="518040" indent="-259200" algn="just">
              <a:lnSpc>
                <a:spcPts val="3841"/>
              </a:lnSpc>
              <a:buClr>
                <a:srgbClr val="000000"/>
              </a:buClr>
              <a:buFont typeface="Arial"/>
              <a:buChar char="•"/>
            </a:pPr>
            <a:r>
              <a:rPr b="0" lang="en-US" sz="2400" spc="24" strike="noStrike">
                <a:solidFill>
                  <a:srgbClr val="000000"/>
                </a:solidFill>
                <a:latin typeface="Montserrat Light Italics"/>
                <a:ea typeface="DejaVu Sans"/>
              </a:rPr>
              <a:t>root login (garder l'environnement courant)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su</a:t>
            </a:r>
            <a:endParaRPr b="0" lang="en-US" sz="2400" spc="-1" strike="noStrike">
              <a:solidFill>
                <a:srgbClr val="000000"/>
              </a:solidFill>
              <a:latin typeface="FiraCode Nerd Font Propo"/>
            </a:endParaRPr>
          </a:p>
        </p:txBody>
      </p:sp>
      <p:sp>
        <p:nvSpPr>
          <p:cNvPr id="651" name="TextBox 9"/>
          <p:cNvSpPr/>
          <p:nvPr/>
        </p:nvSpPr>
        <p:spPr>
          <a:xfrm>
            <a:off x="1028880" y="7223760"/>
            <a:ext cx="13600800" cy="975240"/>
          </a:xfrm>
          <a:prstGeom prst="rect">
            <a:avLst/>
          </a:prstGeom>
          <a:noFill/>
          <a:ln w="0">
            <a:noFill/>
          </a:ln>
        </p:spPr>
        <p:style>
          <a:lnRef idx="0"/>
          <a:fillRef idx="0"/>
          <a:effectRef idx="0"/>
          <a:fontRef idx="minor"/>
        </p:style>
        <p:txBody>
          <a:bodyPr lIns="0" rIns="0" tIns="0" bIns="0" anchor="t">
            <a:spAutoFit/>
          </a:bodyPr>
          <a:p>
            <a:pPr lvl="1" marL="518040" indent="-259200" algn="just">
              <a:lnSpc>
                <a:spcPts val="3841"/>
              </a:lnSpc>
              <a:buClr>
                <a:srgbClr val="000000"/>
              </a:buClr>
              <a:buFont typeface="Arial"/>
              <a:buChar char="•"/>
            </a:pPr>
            <a:r>
              <a:rPr b="0" lang="en-US" sz="2400" spc="24" strike="noStrike">
                <a:solidFill>
                  <a:srgbClr val="000000"/>
                </a:solidFill>
                <a:latin typeface="Montserrat Light Italics"/>
                <a:ea typeface="DejaVu Sans"/>
              </a:rPr>
              <a:t>root login (nettoyer l'environnement)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su -</a:t>
            </a:r>
            <a:endParaRPr b="0" lang="en-US" sz="2400" spc="-1" strike="noStrike">
              <a:solidFill>
                <a:srgbClr val="000000"/>
              </a:solidFill>
              <a:latin typeface="FiraCode Nerd Font Propo"/>
            </a:endParaRPr>
          </a:p>
        </p:txBody>
      </p:sp>
      <p:sp>
        <p:nvSpPr>
          <p:cNvPr id="652" name="TextBox 10"/>
          <p:cNvSpPr/>
          <p:nvPr/>
        </p:nvSpPr>
        <p:spPr>
          <a:xfrm>
            <a:off x="1028880" y="8402400"/>
            <a:ext cx="15658200" cy="975240"/>
          </a:xfrm>
          <a:prstGeom prst="rect">
            <a:avLst/>
          </a:prstGeom>
          <a:noFill/>
          <a:ln w="0">
            <a:noFill/>
          </a:ln>
        </p:spPr>
        <p:style>
          <a:lnRef idx="0"/>
          <a:fillRef idx="0"/>
          <a:effectRef idx="0"/>
          <a:fontRef idx="minor"/>
        </p:style>
        <p:txBody>
          <a:bodyPr lIns="0" rIns="0" tIns="0" bIns="0" anchor="t">
            <a:spAutoFit/>
          </a:bodyPr>
          <a:p>
            <a:pPr lvl="1" marL="518040" indent="-259200" algn="just">
              <a:lnSpc>
                <a:spcPts val="3841"/>
              </a:lnSpc>
              <a:buClr>
                <a:srgbClr val="000000"/>
              </a:buClr>
              <a:buFont typeface="Arial"/>
              <a:buChar char="•"/>
            </a:pPr>
            <a:r>
              <a:rPr b="0" lang="en-US" sz="2400" spc="24" strike="noStrike">
                <a:solidFill>
                  <a:srgbClr val="000000"/>
                </a:solidFill>
                <a:latin typeface="Montserrat Light Italics"/>
                <a:ea typeface="DejaVu Sans"/>
              </a:rPr>
              <a:t>connexion comme AutreUtilisateur (nettoyer l'environnement)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su - AutreUtilisateur</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8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e3ffd7"/>
        </a:solidFill>
      </p:bgPr>
    </p:bg>
    <p:spTree>
      <p:nvGrpSpPr>
        <p:cNvPr id="1" name=""/>
        <p:cNvGrpSpPr/>
        <p:nvPr/>
      </p:nvGrpSpPr>
      <p:grpSpPr>
        <a:xfrm>
          <a:off x="0" y="0"/>
          <a:ext cx="0" cy="0"/>
          <a:chOff x="0" y="0"/>
          <a:chExt cx="0" cy="0"/>
        </a:xfrm>
      </p:grpSpPr>
      <p:sp>
        <p:nvSpPr>
          <p:cNvPr id="653"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654" name="TextBox 4"/>
          <p:cNvSpPr/>
          <p:nvPr/>
        </p:nvSpPr>
        <p:spPr>
          <a:xfrm>
            <a:off x="1033200" y="6313320"/>
            <a:ext cx="16222680" cy="3414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Light Italics"/>
                <a:ea typeface="DejaVu Sans"/>
              </a:rPr>
              <a:t>La connexion dans un shell complet en tant qu'utilisateur root posant de nombreux problèmes de sécurité, certaines distributions récentes (Ubuntu, ...) ont choisi de la désactiver par défaut. Si besoin, il est toujours possible de se connecter en tant que root, il suffit pour cela... d'avoir les droits root !</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sudo su</a:t>
            </a:r>
            <a:endParaRPr b="0" lang="en-US" sz="2400" spc="-1" strike="noStrike">
              <a:solidFill>
                <a:srgbClr val="000000"/>
              </a:solidFill>
              <a:latin typeface="FiraCode Nerd Font Propo"/>
            </a:endParaRPr>
          </a:p>
          <a:p>
            <a:pPr algn="just">
              <a:lnSpc>
                <a:spcPts val="3841"/>
              </a:lnSpc>
            </a:pPr>
            <a:r>
              <a:rPr b="0" lang="en-US" sz="2400" spc="24" strike="noStrike">
                <a:solidFill>
                  <a:srgbClr val="46551e"/>
                </a:solidFill>
                <a:latin typeface="Montserrat Light Italics"/>
                <a:ea typeface="DejaVu Sans"/>
              </a:rPr>
              <a:t>Cette méthode est bien meilleure car l'utilisateur ayant augmenté ses droits au moment du login root est enregistré.</a:t>
            </a:r>
            <a:endParaRPr b="0" lang="en-US" sz="2400" spc="-1" strike="noStrike">
              <a:solidFill>
                <a:srgbClr val="000000"/>
              </a:solidFill>
              <a:latin typeface="FiraCode Nerd Font Propo"/>
            </a:endParaRPr>
          </a:p>
        </p:txBody>
      </p:sp>
      <p:sp>
        <p:nvSpPr>
          <p:cNvPr id="655" name="TextBox 5"/>
          <p:cNvSpPr/>
          <p:nvPr/>
        </p:nvSpPr>
        <p:spPr>
          <a:xfrm>
            <a:off x="1033200" y="2190600"/>
            <a:ext cx="12426840" cy="19508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000000"/>
                </a:solidFill>
                <a:latin typeface="Montserrat Classic Italics"/>
                <a:ea typeface="DejaVu Sans"/>
              </a:rPr>
              <a:t>La commande </a:t>
            </a:r>
            <a:r>
              <a:rPr b="0" lang="en-US" sz="2400" spc="24" strike="noStrike">
                <a:solidFill>
                  <a:srgbClr val="000000"/>
                </a:solidFill>
                <a:latin typeface="Montserrat Classic Bold Italics"/>
                <a:ea typeface="DejaVu Sans"/>
              </a:rPr>
              <a:t>sudo </a:t>
            </a:r>
            <a:r>
              <a:rPr b="0" lang="en-US" sz="2400" spc="24" strike="noStrike">
                <a:solidFill>
                  <a:srgbClr val="000000"/>
                </a:solidFill>
                <a:latin typeface="Montserrat Classic Italics"/>
                <a:ea typeface="DejaVu Sans"/>
              </a:rPr>
              <a:t>(à l'origine : super-user do) permet de lancer une nouvelle commande (et uniquement une commande) en délégant son exécution à un autre utilisateur (par défaut le super-utilisateur root).</a:t>
            </a:r>
            <a:endParaRPr b="0" lang="en-US" sz="2400" spc="-1" strike="noStrike">
              <a:solidFill>
                <a:srgbClr val="000000"/>
              </a:solidFill>
              <a:latin typeface="FiraCode Nerd Font Propo"/>
            </a:endParaRPr>
          </a:p>
        </p:txBody>
      </p:sp>
      <p:sp>
        <p:nvSpPr>
          <p:cNvPr id="656" name="TextBox 6"/>
          <p:cNvSpPr/>
          <p:nvPr/>
        </p:nvSpPr>
        <p:spPr>
          <a:xfrm>
            <a:off x="1028880" y="1008360"/>
            <a:ext cx="16003440" cy="640440"/>
          </a:xfrm>
          <a:prstGeom prst="rect">
            <a:avLst/>
          </a:prstGeom>
          <a:noFill/>
          <a:ln w="0">
            <a:noFill/>
          </a:ln>
        </p:spPr>
        <p:style>
          <a:lnRef idx="0"/>
          <a:fillRef idx="0"/>
          <a:effectRef idx="0"/>
          <a:fontRef idx="minor"/>
        </p:style>
        <p:txBody>
          <a:bodyPr lIns="0" rIns="0" tIns="0" bIns="0" anchor="t">
            <a:spAutoFit/>
          </a:bodyPr>
          <a:p>
            <a:pPr>
              <a:lnSpc>
                <a:spcPts val="5046"/>
              </a:lnSpc>
            </a:pPr>
            <a:r>
              <a:rPr b="0" lang="en-US" sz="4550" spc="202" strike="noStrike">
                <a:solidFill>
                  <a:srgbClr val="4d6083"/>
                </a:solidFill>
                <a:latin typeface="Montserrat Classic"/>
                <a:ea typeface="DejaVu Sans"/>
              </a:rPr>
              <a:t>SUDO : DÉLÉGATION À UN AUTRE UTILISATEUR</a:t>
            </a:r>
            <a:endParaRPr b="0" lang="en-US" sz="4550" spc="-1" strike="noStrike">
              <a:solidFill>
                <a:srgbClr val="000000"/>
              </a:solidFill>
              <a:latin typeface="FiraCode Nerd Font Propo"/>
            </a:endParaRPr>
          </a:p>
        </p:txBody>
      </p:sp>
      <p:sp>
        <p:nvSpPr>
          <p:cNvPr id="657" name="TextBox 7"/>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658" name="TextBox 8"/>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GESTION DES UTILISATEURS</a:t>
            </a:r>
            <a:endParaRPr b="0" lang="en-US" sz="1000" spc="-1" strike="noStrike">
              <a:solidFill>
                <a:srgbClr val="000000"/>
              </a:solidFill>
              <a:latin typeface="FiraCode Nerd Font Propo"/>
            </a:endParaRPr>
          </a:p>
        </p:txBody>
      </p:sp>
      <p:sp>
        <p:nvSpPr>
          <p:cNvPr id="659" name="TextBox 9"/>
          <p:cNvSpPr/>
          <p:nvPr/>
        </p:nvSpPr>
        <p:spPr>
          <a:xfrm>
            <a:off x="1028880" y="4370040"/>
            <a:ext cx="15429600" cy="975240"/>
          </a:xfrm>
          <a:prstGeom prst="rect">
            <a:avLst/>
          </a:prstGeom>
          <a:noFill/>
          <a:ln w="0">
            <a:noFill/>
          </a:ln>
        </p:spPr>
        <p:style>
          <a:lnRef idx="0"/>
          <a:fillRef idx="0"/>
          <a:effectRef idx="0"/>
          <a:fontRef idx="minor"/>
        </p:style>
        <p:txBody>
          <a:bodyPr lIns="0" rIns="0" tIns="0" bIns="0" anchor="t">
            <a:spAutoFit/>
          </a:bodyPr>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sudo -u AutreUtilisateur ls /UnRepertoirePrive</a:t>
            </a:r>
            <a:endParaRPr b="0" lang="en-US" sz="2400" spc="-1" strike="noStrike">
              <a:solidFill>
                <a:srgbClr val="000000"/>
              </a:solidFill>
              <a:latin typeface="FiraCode Nerd Font Propo"/>
            </a:endParaRPr>
          </a:p>
          <a:p>
            <a:pPr algn="just">
              <a:lnSpc>
                <a:spcPts val="3841"/>
              </a:lnSpc>
            </a:pPr>
            <a:r>
              <a:rPr b="0" lang="en-US" sz="2400" spc="24" strike="noStrike">
                <a:solidFill>
                  <a:srgbClr val="aeb6b8"/>
                </a:solidFill>
                <a:latin typeface="Montserrat Light Italics"/>
                <a:ea typeface="DejaVu Sans"/>
              </a:rPr>
              <a:t>$</a:t>
            </a:r>
            <a:r>
              <a:rPr b="0" lang="en-US" sz="2400" spc="24" strike="noStrike">
                <a:solidFill>
                  <a:srgbClr val="46551e"/>
                </a:solidFill>
                <a:latin typeface="Montserrat Light Italics"/>
                <a:ea typeface="DejaVu Sans"/>
              </a:rPr>
              <a:t> sudo ls /root</a:t>
            </a:r>
            <a:endParaRPr b="0" lang="en-US" sz="24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bd4"/>
        </a:solidFill>
      </p:bgPr>
    </p:bg>
    <p:spTree>
      <p:nvGrpSpPr>
        <p:cNvPr id="1" name=""/>
        <p:cNvGrpSpPr/>
        <p:nvPr/>
      </p:nvGrpSpPr>
      <p:grpSpPr>
        <a:xfrm>
          <a:off x="0" y="0"/>
          <a:ext cx="0" cy="0"/>
          <a:chOff x="0" y="0"/>
          <a:chExt cx="0" cy="0"/>
        </a:xfrm>
      </p:grpSpPr>
      <p:sp>
        <p:nvSpPr>
          <p:cNvPr id="155"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156" name="TextBox 3"/>
          <p:cNvSpPr/>
          <p:nvPr/>
        </p:nvSpPr>
        <p:spPr>
          <a:xfrm>
            <a:off x="1028880" y="2453760"/>
            <a:ext cx="11434680" cy="6324840"/>
          </a:xfrm>
          <a:prstGeom prst="rect">
            <a:avLst/>
          </a:prstGeom>
          <a:noFill/>
          <a:ln w="0">
            <a:noFill/>
          </a:ln>
        </p:spPr>
        <p:style>
          <a:lnRef idx="0"/>
          <a:fillRef idx="0"/>
          <a:effectRef idx="0"/>
          <a:fontRef idx="minor"/>
        </p:style>
        <p:txBody>
          <a:bodyPr lIns="0" rIns="0" tIns="0" bIns="0" anchor="t">
            <a:spAutoFit/>
          </a:bodyPr>
          <a:p>
            <a:pPr algn="just">
              <a:lnSpc>
                <a:spcPts val="4980"/>
              </a:lnSpc>
            </a:pPr>
            <a:r>
              <a:rPr b="0" lang="en-US" sz="3100" spc="38" strike="noStrike">
                <a:solidFill>
                  <a:srgbClr val="000000"/>
                </a:solidFill>
                <a:latin typeface="Montserrat Classic"/>
                <a:ea typeface="DejaVu Sans"/>
              </a:rPr>
              <a:t>Quelques fonctions principales d'un système Linux :</a:t>
            </a:r>
            <a:endParaRPr b="0" lang="en-US" sz="3100" spc="-1" strike="noStrike">
              <a:solidFill>
                <a:srgbClr val="000000"/>
              </a:solidFill>
              <a:latin typeface="FiraCode Nerd Font Propo"/>
            </a:endParaRPr>
          </a:p>
          <a:p>
            <a:pPr algn="just">
              <a:lnSpc>
                <a:spcPts val="4980"/>
              </a:lnSpc>
            </a:pPr>
            <a:endParaRPr b="0" lang="en-US" sz="1800" spc="-1" strike="noStrike">
              <a:solidFill>
                <a:srgbClr val="000000"/>
              </a:solidFill>
              <a:latin typeface="FiraCode Nerd Font Propo"/>
            </a:endParaRPr>
          </a:p>
          <a:p>
            <a:pPr lvl="1" marL="672120" indent="-336240" algn="just">
              <a:lnSpc>
                <a:spcPts val="4980"/>
              </a:lnSpc>
              <a:buClr>
                <a:srgbClr val="000000"/>
              </a:buClr>
              <a:buFont typeface="Arial"/>
              <a:buChar char="•"/>
            </a:pPr>
            <a:r>
              <a:rPr b="0" lang="en-US" sz="3100" spc="38" strike="noStrike">
                <a:solidFill>
                  <a:srgbClr val="000000"/>
                </a:solidFill>
                <a:latin typeface="Montserrat Light"/>
                <a:ea typeface="DejaVu Sans"/>
              </a:rPr>
              <a:t>Portable</a:t>
            </a:r>
            <a:endParaRPr b="0" lang="en-US" sz="3100" spc="-1" strike="noStrike">
              <a:solidFill>
                <a:srgbClr val="000000"/>
              </a:solidFill>
              <a:latin typeface="FiraCode Nerd Font Propo"/>
            </a:endParaRPr>
          </a:p>
          <a:p>
            <a:pPr lvl="1" marL="672120" indent="-336240" algn="just">
              <a:lnSpc>
                <a:spcPts val="4980"/>
              </a:lnSpc>
              <a:buClr>
                <a:srgbClr val="000000"/>
              </a:buClr>
              <a:buFont typeface="Arial"/>
              <a:buChar char="•"/>
            </a:pPr>
            <a:r>
              <a:rPr b="0" lang="en-US" sz="3100" spc="38" strike="noStrike">
                <a:solidFill>
                  <a:srgbClr val="000000"/>
                </a:solidFill>
                <a:latin typeface="Montserrat Light"/>
                <a:ea typeface="DejaVu Sans"/>
              </a:rPr>
              <a:t>Open-source</a:t>
            </a:r>
            <a:endParaRPr b="0" lang="en-US" sz="3100" spc="-1" strike="noStrike">
              <a:solidFill>
                <a:srgbClr val="000000"/>
              </a:solidFill>
              <a:latin typeface="FiraCode Nerd Font Propo"/>
            </a:endParaRPr>
          </a:p>
          <a:p>
            <a:pPr lvl="1" marL="672120" indent="-336240" algn="just">
              <a:lnSpc>
                <a:spcPts val="4980"/>
              </a:lnSpc>
              <a:buClr>
                <a:srgbClr val="000000"/>
              </a:buClr>
              <a:buFont typeface="Arial"/>
              <a:buChar char="•"/>
            </a:pPr>
            <a:r>
              <a:rPr b="0" lang="en-US" sz="3100" spc="38" strike="noStrike">
                <a:solidFill>
                  <a:srgbClr val="000000"/>
                </a:solidFill>
                <a:latin typeface="Montserrat Light"/>
                <a:ea typeface="DejaVu Sans"/>
              </a:rPr>
              <a:t>Multi-utilisateur</a:t>
            </a:r>
            <a:endParaRPr b="0" lang="en-US" sz="3100" spc="-1" strike="noStrike">
              <a:solidFill>
                <a:srgbClr val="000000"/>
              </a:solidFill>
              <a:latin typeface="FiraCode Nerd Font Propo"/>
            </a:endParaRPr>
          </a:p>
          <a:p>
            <a:pPr lvl="1" marL="672120" indent="-336240" algn="just">
              <a:lnSpc>
                <a:spcPts val="4980"/>
              </a:lnSpc>
              <a:buClr>
                <a:srgbClr val="000000"/>
              </a:buClr>
              <a:buFont typeface="Arial"/>
              <a:buChar char="•"/>
            </a:pPr>
            <a:r>
              <a:rPr b="0" lang="en-US" sz="3100" spc="38" strike="noStrike">
                <a:solidFill>
                  <a:srgbClr val="000000"/>
                </a:solidFill>
                <a:latin typeface="Montserrat Light"/>
                <a:ea typeface="DejaVu Sans"/>
              </a:rPr>
              <a:t>Multi-programmes</a:t>
            </a:r>
            <a:endParaRPr b="0" lang="en-US" sz="3100" spc="-1" strike="noStrike">
              <a:solidFill>
                <a:srgbClr val="000000"/>
              </a:solidFill>
              <a:latin typeface="FiraCode Nerd Font Propo"/>
            </a:endParaRPr>
          </a:p>
          <a:p>
            <a:pPr lvl="1" marL="672120" indent="-336240" algn="just">
              <a:lnSpc>
                <a:spcPts val="4980"/>
              </a:lnSpc>
              <a:buClr>
                <a:srgbClr val="000000"/>
              </a:buClr>
              <a:buFont typeface="Arial"/>
              <a:buChar char="•"/>
            </a:pPr>
            <a:r>
              <a:rPr b="0" lang="en-US" sz="3100" spc="38" strike="noStrike">
                <a:solidFill>
                  <a:srgbClr val="000000"/>
                </a:solidFill>
                <a:latin typeface="Montserrat Light"/>
                <a:ea typeface="DejaVu Sans"/>
              </a:rPr>
              <a:t>Système de fichiers hiérarchique</a:t>
            </a:r>
            <a:endParaRPr b="0" lang="en-US" sz="3100" spc="-1" strike="noStrike">
              <a:solidFill>
                <a:srgbClr val="000000"/>
              </a:solidFill>
              <a:latin typeface="FiraCode Nerd Font Propo"/>
            </a:endParaRPr>
          </a:p>
          <a:p>
            <a:pPr lvl="1" marL="672120" indent="-336240" algn="just">
              <a:lnSpc>
                <a:spcPts val="4980"/>
              </a:lnSpc>
              <a:buClr>
                <a:srgbClr val="000000"/>
              </a:buClr>
              <a:buFont typeface="Arial"/>
              <a:buChar char="•"/>
            </a:pPr>
            <a:r>
              <a:rPr b="0" lang="en-US" sz="3100" spc="38" strike="noStrike">
                <a:solidFill>
                  <a:srgbClr val="000000"/>
                </a:solidFill>
                <a:latin typeface="Montserrat Light"/>
                <a:ea typeface="DejaVu Sans"/>
              </a:rPr>
              <a:t>Invité de commandes (shell)</a:t>
            </a:r>
            <a:endParaRPr b="0" lang="en-US" sz="3100" spc="-1" strike="noStrike">
              <a:solidFill>
                <a:srgbClr val="000000"/>
              </a:solidFill>
              <a:latin typeface="FiraCode Nerd Font Propo"/>
            </a:endParaRPr>
          </a:p>
          <a:p>
            <a:pPr lvl="1" marL="672120" indent="-336240" algn="just">
              <a:lnSpc>
                <a:spcPts val="4980"/>
              </a:lnSpc>
              <a:buClr>
                <a:srgbClr val="000000"/>
              </a:buClr>
              <a:buFont typeface="Arial"/>
              <a:buChar char="•"/>
            </a:pPr>
            <a:r>
              <a:rPr b="0" lang="en-US" sz="3100" spc="38" strike="noStrike">
                <a:solidFill>
                  <a:srgbClr val="000000"/>
                </a:solidFill>
                <a:latin typeface="Montserrat Light"/>
                <a:ea typeface="DejaVu Sans"/>
              </a:rPr>
              <a:t>Sécurité</a:t>
            </a:r>
            <a:endParaRPr b="0" lang="en-US" sz="3100" spc="-1" strike="noStrike">
              <a:solidFill>
                <a:srgbClr val="000000"/>
              </a:solidFill>
              <a:latin typeface="FiraCode Nerd Font Propo"/>
            </a:endParaRPr>
          </a:p>
        </p:txBody>
      </p:sp>
      <p:sp>
        <p:nvSpPr>
          <p:cNvPr id="157" name="TextBox 12"/>
          <p:cNvSpPr/>
          <p:nvPr/>
        </p:nvSpPr>
        <p:spPr>
          <a:xfrm>
            <a:off x="1028880" y="1085760"/>
            <a:ext cx="16227360" cy="873000"/>
          </a:xfrm>
          <a:prstGeom prst="rect">
            <a:avLst/>
          </a:prstGeom>
          <a:noFill/>
          <a:ln w="0">
            <a:noFill/>
          </a:ln>
        </p:spPr>
        <p:style>
          <a:lnRef idx="0"/>
          <a:fillRef idx="0"/>
          <a:effectRef idx="0"/>
          <a:fontRef idx="minor"/>
        </p:style>
        <p:txBody>
          <a:bodyPr lIns="0" rIns="0" tIns="0" bIns="0" anchor="t">
            <a:spAutoFit/>
          </a:bodyPr>
          <a:p>
            <a:pPr>
              <a:lnSpc>
                <a:spcPts val="6877"/>
              </a:lnSpc>
            </a:pPr>
            <a:r>
              <a:rPr b="0" lang="en-US" sz="6200" spc="284" strike="noStrike">
                <a:solidFill>
                  <a:srgbClr val="4d6083"/>
                </a:solidFill>
                <a:latin typeface="Montserrat Classic Bold"/>
                <a:ea typeface="DejaVu Sans"/>
              </a:rPr>
              <a:t>FONCTIONNALITÉS</a:t>
            </a:r>
            <a:endParaRPr b="0" lang="en-US" sz="6200" spc="-1" strike="noStrike">
              <a:solidFill>
                <a:srgbClr val="000000"/>
              </a:solidFill>
              <a:latin typeface="FiraCode Nerd Font Propo"/>
            </a:endParaRPr>
          </a:p>
        </p:txBody>
      </p:sp>
      <p:sp>
        <p:nvSpPr>
          <p:cNvPr id="158" name="TextBox 13"/>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159" name="TextBox 14"/>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APERÇU DE LINUX</a:t>
            </a:r>
            <a:endParaRPr b="0" lang="en-US" sz="10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slides/slide9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eabd"/>
        </a:solidFill>
      </p:bgPr>
    </p:bg>
    <p:spTree>
      <p:nvGrpSpPr>
        <p:cNvPr id="1" name=""/>
        <p:cNvGrpSpPr/>
        <p:nvPr/>
      </p:nvGrpSpPr>
      <p:grpSpPr>
        <a:xfrm>
          <a:off x="0" y="0"/>
          <a:ext cx="0" cy="0"/>
          <a:chOff x="0" y="0"/>
          <a:chExt cx="0" cy="0"/>
        </a:xfrm>
      </p:grpSpPr>
      <p:sp>
        <p:nvSpPr>
          <p:cNvPr id="660" name="AutoShape 2"/>
          <p:cNvSpPr/>
          <p:nvPr/>
        </p:nvSpPr>
        <p:spPr>
          <a:xfrm>
            <a:off x="17722800" y="4357440"/>
            <a:ext cx="6120" cy="2232000"/>
          </a:xfrm>
          <a:prstGeom prst="rect">
            <a:avLst/>
          </a:prstGeom>
          <a:solidFill>
            <a:srgbClr val="515151"/>
          </a:solid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Open Sans"/>
              <a:ea typeface="DejaVu Sans"/>
            </a:endParaRPr>
          </a:p>
        </p:txBody>
      </p:sp>
      <p:sp>
        <p:nvSpPr>
          <p:cNvPr id="661" name="TextBox 3"/>
          <p:cNvSpPr/>
          <p:nvPr/>
        </p:nvSpPr>
        <p:spPr>
          <a:xfrm>
            <a:off x="1028880" y="3946320"/>
            <a:ext cx="11063520" cy="1706040"/>
          </a:xfrm>
          <a:prstGeom prst="rect">
            <a:avLst/>
          </a:prstGeom>
          <a:noFill/>
          <a:ln w="0">
            <a:noFill/>
          </a:ln>
        </p:spPr>
        <p:style>
          <a:lnRef idx="0"/>
          <a:fillRef idx="0"/>
          <a:effectRef idx="0"/>
          <a:fontRef idx="minor"/>
        </p:style>
        <p:txBody>
          <a:bodyPr lIns="0" rIns="0" tIns="0" bIns="0" anchor="t">
            <a:spAutoFit/>
          </a:bodyPr>
          <a:p>
            <a:pPr algn="just">
              <a:lnSpc>
                <a:spcPts val="4479"/>
              </a:lnSpc>
            </a:pPr>
            <a:r>
              <a:rPr b="0" lang="en-US" sz="2800" spc="32" strike="noStrike">
                <a:solidFill>
                  <a:srgbClr val="000000"/>
                </a:solidFill>
                <a:latin typeface="Montserrat Light Italics"/>
                <a:ea typeface="DejaVu Sans"/>
              </a:rPr>
              <a:t>Les utilisateurs et leur configuration (groupes, home, shell par défaut, ...) sont stockés dans le fichier</a:t>
            </a:r>
            <a:r>
              <a:rPr b="0" lang="en-US" sz="2800" spc="32" strike="noStrike">
                <a:solidFill>
                  <a:srgbClr val="000000"/>
                </a:solidFill>
                <a:latin typeface="Inconsolata"/>
                <a:ea typeface="DejaVu Sans"/>
              </a:rPr>
              <a:t> /etc/passwd</a:t>
            </a:r>
            <a:endParaRPr b="0" lang="en-US" sz="2800" spc="-1" strike="noStrike">
              <a:solidFill>
                <a:srgbClr val="000000"/>
              </a:solidFill>
              <a:latin typeface="FiraCode Nerd Font Propo"/>
            </a:endParaRPr>
          </a:p>
        </p:txBody>
      </p:sp>
      <p:sp>
        <p:nvSpPr>
          <p:cNvPr id="662" name="TextBox 6"/>
          <p:cNvSpPr/>
          <p:nvPr/>
        </p:nvSpPr>
        <p:spPr>
          <a:xfrm>
            <a:off x="1033200" y="2181240"/>
            <a:ext cx="10077480" cy="1137240"/>
          </a:xfrm>
          <a:prstGeom prst="rect">
            <a:avLst/>
          </a:prstGeom>
          <a:noFill/>
          <a:ln w="0">
            <a:noFill/>
          </a:ln>
        </p:spPr>
        <p:style>
          <a:lnRef idx="0"/>
          <a:fillRef idx="0"/>
          <a:effectRef idx="0"/>
          <a:fontRef idx="minor"/>
        </p:style>
        <p:txBody>
          <a:bodyPr lIns="0" rIns="0" tIns="0" bIns="0" anchor="t">
            <a:spAutoFit/>
          </a:bodyPr>
          <a:p>
            <a:pPr algn="just">
              <a:lnSpc>
                <a:spcPts val="4479"/>
              </a:lnSpc>
            </a:pPr>
            <a:r>
              <a:rPr b="0" lang="en-US" sz="2800" spc="32" strike="noStrike">
                <a:solidFill>
                  <a:srgbClr val="000000"/>
                </a:solidFill>
                <a:latin typeface="Montserrat Classic Italics"/>
                <a:ea typeface="DejaVu Sans"/>
              </a:rPr>
              <a:t>Rappel : en Linux, tout est fichier... y compris les configurations !</a:t>
            </a:r>
            <a:endParaRPr b="0" lang="en-US" sz="2800" spc="-1" strike="noStrike">
              <a:solidFill>
                <a:srgbClr val="000000"/>
              </a:solidFill>
              <a:latin typeface="FiraCode Nerd Font Propo"/>
            </a:endParaRPr>
          </a:p>
        </p:txBody>
      </p:sp>
      <p:sp>
        <p:nvSpPr>
          <p:cNvPr id="663" name="TextBox 7"/>
          <p:cNvSpPr/>
          <p:nvPr/>
        </p:nvSpPr>
        <p:spPr>
          <a:xfrm>
            <a:off x="1028880" y="1008360"/>
            <a:ext cx="16003440" cy="640440"/>
          </a:xfrm>
          <a:prstGeom prst="rect">
            <a:avLst/>
          </a:prstGeom>
          <a:noFill/>
          <a:ln w="0">
            <a:noFill/>
          </a:ln>
        </p:spPr>
        <p:style>
          <a:lnRef idx="0"/>
          <a:fillRef idx="0"/>
          <a:effectRef idx="0"/>
          <a:fontRef idx="minor"/>
        </p:style>
        <p:txBody>
          <a:bodyPr lIns="0" rIns="0" tIns="0" bIns="0" anchor="t">
            <a:spAutoFit/>
          </a:bodyPr>
          <a:p>
            <a:pPr>
              <a:lnSpc>
                <a:spcPts val="5046"/>
              </a:lnSpc>
            </a:pPr>
            <a:r>
              <a:rPr b="0" lang="en-US" sz="4550" spc="202" strike="noStrike">
                <a:solidFill>
                  <a:srgbClr val="4d6083"/>
                </a:solidFill>
                <a:latin typeface="Montserrat Classic"/>
                <a:ea typeface="DejaVu Sans"/>
              </a:rPr>
              <a:t>FICHIERS DE CONFIGURATION</a:t>
            </a:r>
            <a:endParaRPr b="0" lang="en-US" sz="4550" spc="-1" strike="noStrike">
              <a:solidFill>
                <a:srgbClr val="000000"/>
              </a:solidFill>
              <a:latin typeface="FiraCode Nerd Font Propo"/>
            </a:endParaRPr>
          </a:p>
        </p:txBody>
      </p:sp>
      <p:sp>
        <p:nvSpPr>
          <p:cNvPr id="664" name="TextBox 8"/>
          <p:cNvSpPr/>
          <p:nvPr/>
        </p:nvSpPr>
        <p:spPr>
          <a:xfrm rot="16200000">
            <a:off x="16396200" y="8342280"/>
            <a:ext cx="2651400" cy="144360"/>
          </a:xfrm>
          <a:prstGeom prst="rect">
            <a:avLst/>
          </a:prstGeom>
          <a:noFill/>
          <a:ln w="0">
            <a:noFill/>
          </a:ln>
        </p:spPr>
        <p:style>
          <a:lnRef idx="0"/>
          <a:fillRef idx="0"/>
          <a:effectRef idx="0"/>
          <a:fontRef idx="minor"/>
        </p:style>
        <p:txBody>
          <a:bodyPr lIns="0" rIns="0" tIns="0" bIns="0" anchor="t">
            <a:spAutoFit/>
          </a:bodyPr>
          <a:p>
            <a:pPr>
              <a:lnSpc>
                <a:spcPts val="1140"/>
              </a:lnSpc>
            </a:pPr>
            <a:r>
              <a:rPr b="0" lang="en-US" sz="1000" spc="344" strike="noStrike">
                <a:solidFill>
                  <a:srgbClr val="515151"/>
                </a:solidFill>
                <a:latin typeface="Montserrat Light Bold"/>
                <a:ea typeface="DejaVu Sans"/>
              </a:rPr>
              <a:t>LINUX</a:t>
            </a:r>
            <a:endParaRPr b="0" lang="en-US" sz="1000" spc="-1" strike="noStrike">
              <a:solidFill>
                <a:srgbClr val="000000"/>
              </a:solidFill>
              <a:latin typeface="FiraCode Nerd Font Propo"/>
            </a:endParaRPr>
          </a:p>
        </p:txBody>
      </p:sp>
      <p:sp>
        <p:nvSpPr>
          <p:cNvPr id="665" name="TextBox 9"/>
          <p:cNvSpPr/>
          <p:nvPr/>
        </p:nvSpPr>
        <p:spPr>
          <a:xfrm rot="16200000">
            <a:off x="15841440" y="2397600"/>
            <a:ext cx="3775320" cy="144360"/>
          </a:xfrm>
          <a:prstGeom prst="rect">
            <a:avLst/>
          </a:prstGeom>
          <a:noFill/>
          <a:ln w="0">
            <a:noFill/>
          </a:ln>
        </p:spPr>
        <p:style>
          <a:lnRef idx="0"/>
          <a:fillRef idx="0"/>
          <a:effectRef idx="0"/>
          <a:fontRef idx="minor"/>
        </p:style>
        <p:txBody>
          <a:bodyPr lIns="0" rIns="0" tIns="0" bIns="0" anchor="t">
            <a:spAutoFit/>
          </a:bodyPr>
          <a:p>
            <a:pPr algn="r">
              <a:lnSpc>
                <a:spcPts val="1140"/>
              </a:lnSpc>
            </a:pPr>
            <a:r>
              <a:rPr b="0" lang="en-US" sz="1000" spc="344" strike="noStrike">
                <a:solidFill>
                  <a:srgbClr val="515151"/>
                </a:solidFill>
                <a:latin typeface="Montserrat Light"/>
                <a:ea typeface="DejaVu Sans"/>
              </a:rPr>
              <a:t>GESTION DES UTILISATEURS</a:t>
            </a:r>
            <a:endParaRPr b="0" lang="en-US" sz="1000" spc="-1" strike="noStrike">
              <a:solidFill>
                <a:srgbClr val="000000"/>
              </a:solidFill>
              <a:latin typeface="FiraCode Nerd Font Propo"/>
            </a:endParaRPr>
          </a:p>
        </p:txBody>
      </p:sp>
      <p:sp>
        <p:nvSpPr>
          <p:cNvPr id="666" name="TextBox 10"/>
          <p:cNvSpPr/>
          <p:nvPr/>
        </p:nvSpPr>
        <p:spPr>
          <a:xfrm>
            <a:off x="5240160" y="5797800"/>
            <a:ext cx="12015720" cy="1137240"/>
          </a:xfrm>
          <a:prstGeom prst="rect">
            <a:avLst/>
          </a:prstGeom>
          <a:noFill/>
          <a:ln w="0">
            <a:noFill/>
          </a:ln>
        </p:spPr>
        <p:style>
          <a:lnRef idx="0"/>
          <a:fillRef idx="0"/>
          <a:effectRef idx="0"/>
          <a:fontRef idx="minor"/>
        </p:style>
        <p:txBody>
          <a:bodyPr lIns="0" rIns="0" tIns="0" bIns="0" anchor="t">
            <a:spAutoFit/>
          </a:bodyPr>
          <a:p>
            <a:pPr algn="just">
              <a:lnSpc>
                <a:spcPts val="4479"/>
              </a:lnSpc>
            </a:pPr>
            <a:r>
              <a:rPr b="0" lang="en-US" sz="2800" spc="32" strike="noStrike">
                <a:solidFill>
                  <a:srgbClr val="000000"/>
                </a:solidFill>
                <a:latin typeface="Montserrat Light Italics"/>
                <a:ea typeface="DejaVu Sans"/>
              </a:rPr>
              <a:t>Les informations sur les groupes sont stockées dans le fichier </a:t>
            </a:r>
            <a:r>
              <a:rPr b="0" lang="en-US" sz="2800" spc="32" strike="noStrike">
                <a:solidFill>
                  <a:srgbClr val="000000"/>
                </a:solidFill>
                <a:latin typeface="Inconsolata"/>
                <a:ea typeface="DejaVu Sans"/>
              </a:rPr>
              <a:t>/etc/groups</a:t>
            </a:r>
            <a:endParaRPr b="0" lang="en-US" sz="2800" spc="-1" strike="noStrike">
              <a:solidFill>
                <a:srgbClr val="000000"/>
              </a:solidFill>
              <a:latin typeface="FiraCode Nerd Font Propo"/>
            </a:endParaRPr>
          </a:p>
        </p:txBody>
      </p:sp>
      <p:sp>
        <p:nvSpPr>
          <p:cNvPr id="667" name="TextBox 11"/>
          <p:cNvSpPr/>
          <p:nvPr/>
        </p:nvSpPr>
        <p:spPr>
          <a:xfrm>
            <a:off x="1028880" y="7645680"/>
            <a:ext cx="12655800" cy="1706040"/>
          </a:xfrm>
          <a:prstGeom prst="rect">
            <a:avLst/>
          </a:prstGeom>
          <a:noFill/>
          <a:ln w="0">
            <a:noFill/>
          </a:ln>
        </p:spPr>
        <p:style>
          <a:lnRef idx="0"/>
          <a:fillRef idx="0"/>
          <a:effectRef idx="0"/>
          <a:fontRef idx="minor"/>
        </p:style>
        <p:txBody>
          <a:bodyPr lIns="0" rIns="0" tIns="0" bIns="0" anchor="t">
            <a:spAutoFit/>
          </a:bodyPr>
          <a:p>
            <a:pPr algn="just">
              <a:lnSpc>
                <a:spcPts val="4479"/>
              </a:lnSpc>
            </a:pPr>
            <a:r>
              <a:rPr b="0" lang="en-US" sz="2800" spc="32" strike="noStrike">
                <a:solidFill>
                  <a:srgbClr val="000000"/>
                </a:solidFill>
                <a:latin typeface="Montserrat Light Italics"/>
                <a:ea typeface="DejaVu Sans"/>
              </a:rPr>
              <a:t>La configuration des utilisateurs pouvant passer root en exécutant la commande sudo est stockée dans le fichier </a:t>
            </a:r>
            <a:r>
              <a:rPr b="0" lang="en-US" sz="2800" spc="32" strike="noStrike">
                <a:solidFill>
                  <a:srgbClr val="000000"/>
                </a:solidFill>
                <a:latin typeface="Inconsolata"/>
                <a:ea typeface="DejaVu Sans"/>
              </a:rPr>
              <a:t>/etc/sudoers</a:t>
            </a:r>
            <a:r>
              <a:rPr b="0" lang="en-US" sz="2800" spc="32" strike="noStrike">
                <a:solidFill>
                  <a:srgbClr val="000000"/>
                </a:solidFill>
                <a:latin typeface="Montserrat Light Italics"/>
                <a:ea typeface="DejaVu Sans"/>
              </a:rPr>
              <a:t> </a:t>
            </a:r>
            <a:endParaRPr b="0" lang="en-US" sz="2800" spc="-1" strike="noStrike">
              <a:solidFill>
                <a:srgbClr val="000000"/>
              </a:solidFill>
              <a:latin typeface="FiraCode Nerd Font Propo"/>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3.xml><?xml version="1.0" encoding="utf-8"?>
<a:theme xmlns:a="http://schemas.openxmlformats.org/drawingml/2006/main" xmlns:r="http://schemas.openxmlformats.org/officeDocument/2006/relationships"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pitchFamily="0" charset="1"/>
        <a:ea typeface="DejaVu Sans" pitchFamily="0" charset="1"/>
        <a:cs typeface="DejaVu Sans" pitchFamily="0" charset="1"/>
      </a:majorFont>
      <a:minorFont>
        <a:latin typeface="Arial" pitchFamily="0" charset="1"/>
        <a:ea typeface="DejaVu Sans" pitchFamily="0" charset="1"/>
        <a:cs typeface="DejaVu Sans" pitchFamily="0" charset="1"/>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37</TotalTime>
  <Application>LibreOffice/7.6.7.2$Linux_X86_64 LibreOffice_project/60$Build-2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DAENPpTrMgs</dc:identifier>
  <dc:language>en-US</dc:language>
  <cp:lastModifiedBy/>
  <dcterms:modified xsi:type="dcterms:W3CDTF">2024-10-23T09:52:05Z</dcterms:modified>
  <cp:revision>24</cp:revision>
  <dc:subject/>
  <dc:title>Linux</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MClips">
    <vt:i4>2</vt:i4>
  </property>
  <property fmtid="{D5CDD505-2E9C-101B-9397-08002B2CF9AE}" pid="3" name="Notes">
    <vt:i4>92</vt:i4>
  </property>
  <property fmtid="{D5CDD505-2E9C-101B-9397-08002B2CF9AE}" pid="4" name="PresentationFormat">
    <vt:lpwstr>On-screen Show (4:3)</vt:lpwstr>
  </property>
  <property fmtid="{D5CDD505-2E9C-101B-9397-08002B2CF9AE}" pid="5" name="Slides">
    <vt:i4>92</vt:i4>
  </property>
</Properties>
</file>