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4"/>
  </p:notesMasterIdLst>
  <p:handoutMasterIdLst>
    <p:handoutMasterId r:id="rId15"/>
  </p:handoutMasterIdLst>
  <p:sldIdLst>
    <p:sldId id="256" r:id="rId2"/>
    <p:sldId id="829" r:id="rId3"/>
    <p:sldId id="721" r:id="rId4"/>
    <p:sldId id="449" r:id="rId5"/>
    <p:sldId id="429" r:id="rId6"/>
    <p:sldId id="275" r:id="rId7"/>
    <p:sldId id="826" r:id="rId8"/>
    <p:sldId id="258" r:id="rId9"/>
    <p:sldId id="827" r:id="rId10"/>
    <p:sldId id="274" r:id="rId11"/>
    <p:sldId id="830" r:id="rId12"/>
    <p:sldId id="831" r:id="rId13"/>
  </p:sldIdLst>
  <p:sldSz cx="9144000" cy="6858000" type="screen4x3"/>
  <p:notesSz cx="9283700" cy="69977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outlineViewPr>
    <p:cViewPr>
      <p:scale>
        <a:sx n="33" d="100"/>
        <a:sy n="33" d="100"/>
      </p:scale>
      <p:origin x="0" y="1736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4022725"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vl1pPr>
          </a:lstStyle>
          <a:p>
            <a:pPr>
              <a:defRPr/>
            </a:pPr>
            <a:endParaRPr lang="en-US" altLang="en-US"/>
          </a:p>
        </p:txBody>
      </p:sp>
      <p:sp>
        <p:nvSpPr>
          <p:cNvPr id="21507" name="Rectangle 3"/>
          <p:cNvSpPr>
            <a:spLocks noGrp="1" noChangeArrowheads="1"/>
          </p:cNvSpPr>
          <p:nvPr>
            <p:ph type="dt" sz="quarter" idx="1"/>
          </p:nvPr>
        </p:nvSpPr>
        <p:spPr bwMode="auto">
          <a:xfrm>
            <a:off x="5256213" y="0"/>
            <a:ext cx="4025900"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vl1pPr>
          </a:lstStyle>
          <a:p>
            <a:pPr>
              <a:defRPr/>
            </a:pPr>
            <a:endParaRPr lang="en-US" altLang="en-US"/>
          </a:p>
        </p:txBody>
      </p:sp>
      <p:sp>
        <p:nvSpPr>
          <p:cNvPr id="21508" name="Rectangle 4"/>
          <p:cNvSpPr>
            <a:spLocks noGrp="1" noChangeArrowheads="1"/>
          </p:cNvSpPr>
          <p:nvPr>
            <p:ph type="ftr" sz="quarter" idx="2"/>
          </p:nvPr>
        </p:nvSpPr>
        <p:spPr bwMode="auto">
          <a:xfrm>
            <a:off x="0" y="6646863"/>
            <a:ext cx="4022725"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vl1pPr>
          </a:lstStyle>
          <a:p>
            <a:pPr>
              <a:defRPr/>
            </a:pPr>
            <a:endParaRPr lang="en-US" altLang="en-US"/>
          </a:p>
        </p:txBody>
      </p:sp>
      <p:sp>
        <p:nvSpPr>
          <p:cNvPr id="21509" name="Rectangle 5"/>
          <p:cNvSpPr>
            <a:spLocks noGrp="1" noChangeArrowheads="1"/>
          </p:cNvSpPr>
          <p:nvPr>
            <p:ph type="sldNum" sz="quarter" idx="3"/>
          </p:nvPr>
        </p:nvSpPr>
        <p:spPr bwMode="auto">
          <a:xfrm>
            <a:off x="5256213" y="6646863"/>
            <a:ext cx="4025900"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vl1pPr>
          </a:lstStyle>
          <a:p>
            <a:pPr>
              <a:defRPr/>
            </a:pPr>
            <a:fld id="{0CB53ECD-1E51-4D77-88E6-49EDFA5386DF}" type="slidenum">
              <a:rPr lang="en-GB" altLang="en-US"/>
              <a:pPr>
                <a:defRPr/>
              </a:pPr>
              <a:t>‹#›</a:t>
            </a:fld>
            <a:endParaRPr lang="en-GB" altLang="en-US"/>
          </a:p>
        </p:txBody>
      </p:sp>
    </p:spTree>
    <p:extLst>
      <p:ext uri="{BB962C8B-B14F-4D97-AF65-F5344CB8AC3E}">
        <p14:creationId xmlns:p14="http://schemas.microsoft.com/office/powerpoint/2010/main" val="35423474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022725"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vl1pPr>
          </a:lstStyle>
          <a:p>
            <a:pPr>
              <a:defRPr/>
            </a:pPr>
            <a:endParaRPr lang="en-US" altLang="en-US"/>
          </a:p>
        </p:txBody>
      </p:sp>
      <p:sp>
        <p:nvSpPr>
          <p:cNvPr id="3" name="Date Placeholder 2"/>
          <p:cNvSpPr>
            <a:spLocks noGrp="1"/>
          </p:cNvSpPr>
          <p:nvPr>
            <p:ph type="dt" idx="1"/>
          </p:nvPr>
        </p:nvSpPr>
        <p:spPr bwMode="auto">
          <a:xfrm>
            <a:off x="5256213" y="0"/>
            <a:ext cx="4025900"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vl1pPr>
          </a:lstStyle>
          <a:p>
            <a:pPr>
              <a:defRPr/>
            </a:pPr>
            <a:fld id="{F912215C-1520-4E89-AA89-613FA09F871F}" type="datetime1">
              <a:rPr lang="en-US" altLang="en-US"/>
              <a:pPr>
                <a:defRPr/>
              </a:pPr>
              <a:t>8/31/2014</a:t>
            </a:fld>
            <a:endParaRPr lang="en-GB" altLang="en-US"/>
          </a:p>
        </p:txBody>
      </p:sp>
      <p:sp>
        <p:nvSpPr>
          <p:cNvPr id="4" name="Slide Image Placeholder 3"/>
          <p:cNvSpPr>
            <a:spLocks noGrp="1" noRot="1" noChangeAspect="1"/>
          </p:cNvSpPr>
          <p:nvPr>
            <p:ph type="sldImg" idx="2"/>
          </p:nvPr>
        </p:nvSpPr>
        <p:spPr>
          <a:xfrm>
            <a:off x="2892425" y="525463"/>
            <a:ext cx="3498850" cy="262413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noProof="0" smtClean="0"/>
          </a:p>
        </p:txBody>
      </p:sp>
      <p:sp>
        <p:nvSpPr>
          <p:cNvPr id="5" name="Notes Placeholder 4"/>
          <p:cNvSpPr>
            <a:spLocks noGrp="1"/>
          </p:cNvSpPr>
          <p:nvPr>
            <p:ph type="body" sz="quarter" idx="3"/>
          </p:nvPr>
        </p:nvSpPr>
        <p:spPr bwMode="auto">
          <a:xfrm>
            <a:off x="928688" y="3324225"/>
            <a:ext cx="7426325" cy="3148013"/>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endParaRPr lang="en-GB" altLang="en-US" noProof="0" smtClean="0"/>
          </a:p>
        </p:txBody>
      </p:sp>
      <p:sp>
        <p:nvSpPr>
          <p:cNvPr id="6" name="Footer Placeholder 5"/>
          <p:cNvSpPr>
            <a:spLocks noGrp="1"/>
          </p:cNvSpPr>
          <p:nvPr>
            <p:ph type="ftr" sz="quarter" idx="4"/>
          </p:nvPr>
        </p:nvSpPr>
        <p:spPr bwMode="auto">
          <a:xfrm>
            <a:off x="0" y="6646863"/>
            <a:ext cx="4022725"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vl1pPr>
          </a:lstStyle>
          <a:p>
            <a:pPr>
              <a:defRPr/>
            </a:pPr>
            <a:endParaRPr lang="en-US" altLang="en-US"/>
          </a:p>
        </p:txBody>
      </p:sp>
      <p:sp>
        <p:nvSpPr>
          <p:cNvPr id="7" name="Slide Number Placeholder 6"/>
          <p:cNvSpPr>
            <a:spLocks noGrp="1"/>
          </p:cNvSpPr>
          <p:nvPr>
            <p:ph type="sldNum" sz="quarter" idx="5"/>
          </p:nvPr>
        </p:nvSpPr>
        <p:spPr bwMode="auto">
          <a:xfrm>
            <a:off x="5256213" y="6646863"/>
            <a:ext cx="4025900"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vl1pPr>
          </a:lstStyle>
          <a:p>
            <a:pPr>
              <a:defRPr/>
            </a:pPr>
            <a:fld id="{AEDC27A3-1077-4A7B-AC16-6CF2A497C3EF}" type="slidenum">
              <a:rPr lang="en-GB" altLang="en-US"/>
              <a:pPr>
                <a:defRPr/>
              </a:pPr>
              <a:t>‹#›</a:t>
            </a:fld>
            <a:endParaRPr lang="en-GB" altLang="en-US"/>
          </a:p>
        </p:txBody>
      </p:sp>
    </p:spTree>
    <p:extLst>
      <p:ext uri="{BB962C8B-B14F-4D97-AF65-F5344CB8AC3E}">
        <p14:creationId xmlns:p14="http://schemas.microsoft.com/office/powerpoint/2010/main" val="736761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8BF510A-7398-45E9-A94F-D5F81F7248DA}" type="slidenum">
              <a:rPr lang="en-GB" altLang="en-US" smtClean="0">
                <a:latin typeface="Arial" panose="020B0604020202020204" pitchFamily="34" charset="0"/>
              </a:rPr>
              <a:pPr>
                <a:spcBef>
                  <a:spcPct val="0"/>
                </a:spcBef>
              </a:pPr>
              <a:t>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687459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lnSpc>
                <a:spcPct val="80000"/>
              </a:lnSpc>
            </a:pPr>
            <a:r>
              <a:rPr lang="en-GB" altLang="en-US" sz="1600" smtClean="0">
                <a:latin typeface="Calibri" panose="020F0502020204030204" pitchFamily="34" charset="0"/>
                <a:cs typeface="Arial" panose="020B0604020202020204" pitchFamily="34" charset="0"/>
              </a:rPr>
              <a:t>Custom resources and platforms</a:t>
            </a:r>
          </a:p>
          <a:p>
            <a:pPr>
              <a:lnSpc>
                <a:spcPct val="80000"/>
              </a:lnSpc>
            </a:pPr>
            <a:endParaRPr lang="en-GB" altLang="en-US" sz="1400" smtClean="0">
              <a:latin typeface="Arial" panose="020B0604020202020204" pitchFamily="34" charset="0"/>
              <a:cs typeface="Arial" panose="020B0604020202020204" pitchFamily="34" charset="0"/>
            </a:endParaRPr>
          </a:p>
          <a:p>
            <a:pPr>
              <a:lnSpc>
                <a:spcPct val="80000"/>
              </a:lnSpc>
            </a:pPr>
            <a:endParaRPr lang="en-GB" altLang="en-US" sz="1400" smtClean="0">
              <a:latin typeface="Arial" panose="020B0604020202020204" pitchFamily="34" charset="0"/>
              <a:cs typeface="Arial" panose="020B0604020202020204" pitchFamily="34" charset="0"/>
            </a:endParaRPr>
          </a:p>
          <a:p>
            <a:pPr>
              <a:lnSpc>
                <a:spcPct val="80000"/>
              </a:lnSpc>
            </a:pPr>
            <a:r>
              <a:rPr lang="en-GB" altLang="en-US" sz="1400" smtClean="0">
                <a:latin typeface="Arial" panose="020B0604020202020204" pitchFamily="34" charset="0"/>
                <a:cs typeface="Arial" panose="020B0604020202020204" pitchFamily="34" charset="0"/>
              </a:rPr>
              <a:t>Components</a:t>
            </a:r>
          </a:p>
          <a:p>
            <a:pPr>
              <a:lnSpc>
                <a:spcPct val="80000"/>
              </a:lnSpc>
            </a:pPr>
            <a:r>
              <a:rPr lang="en-GB" altLang="en-US" sz="1400" smtClean="0">
                <a:latin typeface="Arial" panose="020B0604020202020204" pitchFamily="34" charset="0"/>
                <a:cs typeface="Arial" panose="020B0604020202020204" pitchFamily="34" charset="0"/>
              </a:rPr>
              <a:t>Plug-in Framework </a:t>
            </a:r>
          </a:p>
          <a:p>
            <a:pPr>
              <a:lnSpc>
                <a:spcPct val="80000"/>
              </a:lnSpc>
            </a:pPr>
            <a:r>
              <a:rPr lang="en-GB" altLang="en-US" sz="1400" smtClean="0">
                <a:solidFill>
                  <a:schemeClr val="folHlink"/>
                </a:solidFill>
                <a:latin typeface="Arial" panose="020B0604020202020204" pitchFamily="34" charset="0"/>
                <a:cs typeface="Arial" panose="020B0604020202020204" pitchFamily="34" charset="0"/>
              </a:rPr>
              <a:t>Infrastructures</a:t>
            </a:r>
            <a:r>
              <a:rPr lang="en-GB" altLang="en-US" sz="1400" smtClean="0">
                <a:latin typeface="Arial" panose="020B0604020202020204" pitchFamily="34" charset="0"/>
                <a:cs typeface="Arial" panose="020B0604020202020204" pitchFamily="34" charset="0"/>
              </a:rPr>
              <a:t>: </a:t>
            </a:r>
            <a:r>
              <a:rPr lang="en-GB" altLang="en-US" smtClean="0">
                <a:latin typeface="Arial" panose="020B0604020202020204" pitchFamily="34" charset="0"/>
                <a:cs typeface="Arial" panose="020B0604020202020204" pitchFamily="34" charset="0"/>
              </a:rPr>
              <a:t>Grid,  HPC, Web Services (SOAP, REST) </a:t>
            </a:r>
          </a:p>
          <a:p>
            <a:pPr>
              <a:lnSpc>
                <a:spcPct val="80000"/>
              </a:lnSpc>
            </a:pPr>
            <a:r>
              <a:rPr lang="en-GB" altLang="en-US" sz="1400" smtClean="0">
                <a:solidFill>
                  <a:schemeClr val="folHlink"/>
                </a:solidFill>
                <a:latin typeface="Arial" panose="020B0604020202020204" pitchFamily="34" charset="0"/>
                <a:cs typeface="Arial" panose="020B0604020202020204" pitchFamily="34" charset="0"/>
              </a:rPr>
              <a:t>Domain</a:t>
            </a:r>
            <a:r>
              <a:rPr lang="en-GB" altLang="en-US" sz="1400" smtClean="0">
                <a:latin typeface="Arial" panose="020B0604020202020204" pitchFamily="34" charset="0"/>
                <a:cs typeface="Arial" panose="020B0604020202020204" pitchFamily="34" charset="0"/>
              </a:rPr>
              <a:t>: </a:t>
            </a:r>
            <a:r>
              <a:rPr lang="en-GB" altLang="en-US" smtClean="0">
                <a:latin typeface="Arial" panose="020B0604020202020204" pitchFamily="34" charset="0"/>
                <a:cs typeface="Arial" panose="020B0604020202020204" pitchFamily="34" charset="0"/>
              </a:rPr>
              <a:t>CDK, BioMart, VOTable, SADI</a:t>
            </a:r>
          </a:p>
          <a:p>
            <a:pPr>
              <a:lnSpc>
                <a:spcPct val="80000"/>
              </a:lnSpc>
            </a:pPr>
            <a:r>
              <a:rPr lang="en-GB" altLang="en-US" sz="1400" smtClean="0">
                <a:solidFill>
                  <a:schemeClr val="folHlink"/>
                </a:solidFill>
                <a:latin typeface="Arial" panose="020B0604020202020204" pitchFamily="34" charset="0"/>
                <a:cs typeface="Arial" panose="020B0604020202020204" pitchFamily="34" charset="0"/>
              </a:rPr>
              <a:t>Common Tools</a:t>
            </a:r>
            <a:r>
              <a:rPr lang="en-GB" altLang="en-US" sz="1400" smtClean="0">
                <a:latin typeface="Arial" panose="020B0604020202020204" pitchFamily="34" charset="0"/>
                <a:cs typeface="Arial" panose="020B0604020202020204" pitchFamily="34" charset="0"/>
              </a:rPr>
              <a:t>: </a:t>
            </a:r>
            <a:r>
              <a:rPr lang="en-GB" altLang="en-US" smtClean="0">
                <a:latin typeface="Arial" panose="020B0604020202020204" pitchFamily="34" charset="0"/>
                <a:cs typeface="Arial" panose="020B0604020202020204" pitchFamily="34" charset="0"/>
              </a:rPr>
              <a:t>Excel Spreadsheets, Open Refine, R</a:t>
            </a:r>
          </a:p>
          <a:p>
            <a:endParaRPr lang="en-GB" altLang="en-US" smtClean="0">
              <a:latin typeface="Arial" panose="020B0604020202020204" pitchFamily="34" charset="0"/>
              <a:cs typeface="Arial" panose="020B0604020202020204"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403813-D3C8-4AB7-A492-8A382B68631E}" type="slidenum">
              <a:rPr lang="en-GB" altLang="en-US"/>
              <a:pPr eaLnBrk="1" hangingPunct="1"/>
              <a:t>11</a:t>
            </a:fld>
            <a:endParaRPr lang="en-GB" altLang="en-US"/>
          </a:p>
        </p:txBody>
      </p:sp>
    </p:spTree>
    <p:extLst>
      <p:ext uri="{BB962C8B-B14F-4D97-AF65-F5344CB8AC3E}">
        <p14:creationId xmlns:p14="http://schemas.microsoft.com/office/powerpoint/2010/main" val="179495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CDEF1A6-5142-4BDD-A594-851FD5DEC126}" type="slidenum">
              <a:rPr lang="en-GB" altLang="en-US" smtClean="0">
                <a:latin typeface="Arial" panose="020B0604020202020204" pitchFamily="34" charset="0"/>
              </a:rPr>
              <a:pPr>
                <a:spcBef>
                  <a:spcPct val="0"/>
                </a:spcBef>
              </a:pPr>
              <a:t>2</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10528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F98E3A9-4508-4514-BF42-6F47B0A299C0}" type="slidenum">
              <a:rPr lang="en-GB" altLang="en-US" smtClean="0">
                <a:latin typeface="Arial" panose="020B0604020202020204" pitchFamily="34" charset="0"/>
              </a:rPr>
              <a:pPr>
                <a:spcBef>
                  <a:spcPct val="0"/>
                </a:spcBef>
              </a:pPr>
              <a:t>3</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022491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404421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83254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D9CF352-2F7F-42C3-AF40-E6B05646BCF6}" type="slidenum">
              <a:rPr lang="en-GB" altLang="en-US" smtClean="0">
                <a:latin typeface="Arial" panose="020B0604020202020204" pitchFamily="34" charset="0"/>
              </a:rPr>
              <a:pPr>
                <a:spcBef>
                  <a:spcPct val="0"/>
                </a:spcBef>
              </a:pPr>
              <a:t>6</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74616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5C8781A-6DCB-4206-A290-7A772AB1786C}" type="slidenum">
              <a:rPr lang="en-GB" altLang="en-US" smtClean="0">
                <a:latin typeface="Arial" panose="020B0604020202020204" pitchFamily="34" charset="0"/>
              </a:rPr>
              <a:pPr>
                <a:spcBef>
                  <a:spcPct val="0"/>
                </a:spcBef>
              </a:pPr>
              <a:t>8</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847324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26B8152-E6CC-49F2-B997-92E91548FDA0}" type="slidenum">
              <a:rPr lang="en-GB" altLang="en-US" smtClean="0">
                <a:latin typeface="Arial" panose="020B0604020202020204" pitchFamily="34" charset="0"/>
              </a:rPr>
              <a:pPr>
                <a:spcBef>
                  <a:spcPct val="0"/>
                </a:spcBef>
              </a:pPr>
              <a:t>9</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790157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75358A2-3DE1-47BC-8436-29EBABCA59F7}" type="slidenum">
              <a:rPr lang="en-GB" altLang="en-US" smtClean="0">
                <a:latin typeface="Arial" panose="020B0604020202020204" pitchFamily="34" charset="0"/>
              </a:rPr>
              <a:pPr>
                <a:spcBef>
                  <a:spcPct val="0"/>
                </a:spcBef>
              </a:pPr>
              <a:t>10</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461086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24"/>
          <p:cNvSpPr>
            <a:spLocks noChangeArrowheads="1"/>
          </p:cNvSpPr>
          <p:nvPr/>
        </p:nvSpPr>
        <p:spPr bwMode="auto">
          <a:xfrm>
            <a:off x="0" y="1285875"/>
            <a:ext cx="9144000" cy="214313"/>
          </a:xfrm>
          <a:prstGeom prst="rect">
            <a:avLst/>
          </a:prstGeom>
          <a:solidFill>
            <a:schemeClr val="bg2"/>
          </a:solidFill>
          <a:ln>
            <a:noFill/>
          </a:ln>
          <a:effectLst>
            <a:outerShdw blurRad="50800" dist="38100" dir="5400000" algn="t" rotWithShape="0">
              <a:srgbClr val="808080">
                <a:alpha val="39998"/>
              </a:srgbClr>
            </a:outerShdw>
          </a:effectLst>
          <a:extLs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endParaRPr lang="en-US" altLang="en-US" sz="1800" smtClean="0">
              <a:solidFill>
                <a:srgbClr val="FFFFFF"/>
              </a:solidFill>
            </a:endParaRPr>
          </a:p>
        </p:txBody>
      </p:sp>
      <p:grpSp>
        <p:nvGrpSpPr>
          <p:cNvPr id="6" name="Group 23"/>
          <p:cNvGrpSpPr>
            <a:grpSpLocks/>
          </p:cNvGrpSpPr>
          <p:nvPr/>
        </p:nvGrpSpPr>
        <p:grpSpPr bwMode="auto">
          <a:xfrm>
            <a:off x="0" y="1285875"/>
            <a:ext cx="9144000" cy="214313"/>
            <a:chOff x="0" y="1285860"/>
            <a:chExt cx="9144000" cy="214314"/>
          </a:xfrm>
        </p:grpSpPr>
        <p:sp>
          <p:nvSpPr>
            <p:cNvPr id="7" name="Rectangle 6"/>
            <p:cNvSpPr/>
            <p:nvPr/>
          </p:nvSpPr>
          <p:spPr>
            <a:xfrm>
              <a:off x="0" y="1285860"/>
              <a:ext cx="642938" cy="214314"/>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endParaRPr lang="en-US" altLang="en-US" sz="1800" smtClean="0">
                <a:solidFill>
                  <a:srgbClr val="FFFFFF"/>
                </a:solidFill>
              </a:endParaRPr>
            </a:p>
          </p:txBody>
        </p:sp>
        <p:sp>
          <p:nvSpPr>
            <p:cNvPr id="8" name="Rectangle 20"/>
            <p:cNvSpPr/>
            <p:nvPr userDrawn="1"/>
          </p:nvSpPr>
          <p:spPr>
            <a:xfrm>
              <a:off x="571500" y="1285860"/>
              <a:ext cx="8572500" cy="214314"/>
            </a:xfrm>
            <a:prstGeom prst="rect">
              <a:avLst/>
            </a:prstGeom>
            <a:gradFill flip="none" rotWithShape="1">
              <a:gsLst>
                <a:gs pos="0">
                  <a:schemeClr val="accent5">
                    <a:lumMod val="60000"/>
                    <a:lumOff val="40000"/>
                  </a:schemeClr>
                </a:gs>
                <a:gs pos="100000">
                  <a:schemeClr val="accent5">
                    <a:shade val="67500"/>
                    <a:satMod val="115000"/>
                  </a:schemeClr>
                </a:gs>
              </a:gsLst>
              <a:lin ang="81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endParaRPr lang="en-US" altLang="en-US" sz="1800" smtClean="0">
                <a:solidFill>
                  <a:srgbClr val="FFFFFF"/>
                </a:solidFill>
              </a:endParaRPr>
            </a:p>
          </p:txBody>
        </p:sp>
      </p:grpSp>
      <p:sp>
        <p:nvSpPr>
          <p:cNvPr id="10" name="Rectangle 25"/>
          <p:cNvSpPr/>
          <p:nvPr/>
        </p:nvSpPr>
        <p:spPr>
          <a:xfrm>
            <a:off x="0" y="6786563"/>
            <a:ext cx="9144000" cy="71437"/>
          </a:xfrm>
          <a:prstGeom prst="rect">
            <a:avLst/>
          </a:prstGeom>
          <a:gradFill>
            <a:gsLst>
              <a:gs pos="60000">
                <a:schemeClr val="accent4"/>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endParaRPr lang="en-US" altLang="en-US" sz="1800" smtClean="0">
              <a:solidFill>
                <a:srgbClr val="FFFFFF"/>
              </a:solidFill>
            </a:endParaRPr>
          </a:p>
        </p:txBody>
      </p:sp>
      <p:pic>
        <p:nvPicPr>
          <p:cNvPr id="13" name="Picture 2" descr="TAB_col_white_background.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n>
                  <a:solidFill>
                    <a:schemeClr val="accent5">
                      <a:lumMod val="75000"/>
                    </a:schemeClr>
                  </a:solidFill>
                </a:ln>
                <a:solidFill>
                  <a:schemeClr val="accent5">
                    <a:lumMod val="60000"/>
                    <a:lumOff val="40000"/>
                  </a:schemeClr>
                </a:solidFill>
                <a:effectLst>
                  <a:outerShdw blurRad="50800" dist="38100" dir="5400000" algn="t" rotWithShape="0">
                    <a:prstClr val="black">
                      <a:alpha val="40000"/>
                    </a:prstClr>
                  </a:outerShdw>
                </a:effectLst>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Date Placeholder 7"/>
          <p:cNvSpPr>
            <a:spLocks noGrp="1"/>
          </p:cNvSpPr>
          <p:nvPr>
            <p:ph type="dt" sz="half" idx="10"/>
          </p:nvPr>
        </p:nvSpPr>
        <p:spPr/>
        <p:txBody>
          <a:bodyPr/>
          <a:lstStyle>
            <a:lvl1pPr>
              <a:defRPr/>
            </a:lvl1pPr>
          </a:lstStyle>
          <a:p>
            <a:pPr>
              <a:defRPr/>
            </a:pPr>
            <a:endParaRPr lang="en-US" altLang="en-US"/>
          </a:p>
        </p:txBody>
      </p:sp>
      <p:sp>
        <p:nvSpPr>
          <p:cNvPr id="15" name="Slide Number Placeholder 9"/>
          <p:cNvSpPr>
            <a:spLocks noGrp="1"/>
          </p:cNvSpPr>
          <p:nvPr>
            <p:ph type="sldNum" sz="quarter" idx="11"/>
          </p:nvPr>
        </p:nvSpPr>
        <p:spPr/>
        <p:txBody>
          <a:bodyPr/>
          <a:lstStyle>
            <a:lvl1pPr>
              <a:defRPr/>
            </a:lvl1pPr>
          </a:lstStyle>
          <a:p>
            <a:pPr>
              <a:defRPr/>
            </a:pPr>
            <a:fld id="{00252089-B4E7-4159-8BDF-12E6BF526886}" type="slidenum">
              <a:rPr lang="en-GB" altLang="en-US"/>
              <a:pPr>
                <a:defRPr/>
              </a:pPr>
              <a:t>‹#›</a:t>
            </a:fld>
            <a:endParaRPr lang="en-GB" altLang="en-US"/>
          </a:p>
        </p:txBody>
      </p:sp>
      <p:sp>
        <p:nvSpPr>
          <p:cNvPr id="16" name="Footer Placeholder 11"/>
          <p:cNvSpPr>
            <a:spLocks noGrp="1"/>
          </p:cNvSpPr>
          <p:nvPr>
            <p:ph type="ftr" sz="quarter" idx="12"/>
          </p:nvPr>
        </p:nvSpPr>
        <p:spPr/>
        <p:txBody>
          <a:bodyPr/>
          <a:lstStyle>
            <a:lvl1pPr>
              <a:defRPr/>
            </a:lvl1pPr>
          </a:lstStyle>
          <a:p>
            <a:pPr>
              <a:defRPr/>
            </a:pPr>
            <a:endParaRPr lang="en-US" altLang="en-US"/>
          </a:p>
        </p:txBody>
      </p:sp>
      <p:pic>
        <p:nvPicPr>
          <p:cNvPr id="17" name="Picture 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95457" y="31069"/>
            <a:ext cx="648543" cy="59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37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83851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wrap="square" lIns="91440" tIns="45720" rIns="91440" bIns="45720" numCol="1" anchor="ctr" anchorCtr="0" compatLnSpc="1">
            <a:prstTxWarp prst="textNoShape">
              <a:avLst/>
            </a:prstTxWarp>
            <a:normAutofit/>
          </a:bodyPr>
          <a:lstStyle/>
          <a:p>
            <a:pPr lvl="0"/>
            <a:r>
              <a:rPr lang="en-US" alt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 name="Date Placeholder 7"/>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1400">
                <a:solidFill>
                  <a:schemeClr val="tx2"/>
                </a:solidFill>
              </a:defRPr>
            </a:lvl1pPr>
          </a:lstStyle>
          <a:p>
            <a:pPr>
              <a:defRPr/>
            </a:pPr>
            <a:endParaRPr lang="en-US" altLang="en-US"/>
          </a:p>
        </p:txBody>
      </p:sp>
      <p:sp>
        <p:nvSpPr>
          <p:cNvPr id="16" name="Slide Number Placeholder 9"/>
          <p:cNvSpPr>
            <a:spLocks noGrp="1"/>
          </p:cNvSpPr>
          <p:nvPr>
            <p:ph type="sldNum" sz="quarter" idx="4"/>
          </p:nvPr>
        </p:nvSpPr>
        <p:spPr>
          <a:xfrm>
            <a:off x="0" y="1285875"/>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0" hangingPunct="0">
              <a:defRPr sz="1400" b="1">
                <a:solidFill>
                  <a:srgbClr val="FFFFFF"/>
                </a:solidFill>
              </a:defRPr>
            </a:lvl1pPr>
          </a:lstStyle>
          <a:p>
            <a:pPr>
              <a:defRPr/>
            </a:pPr>
            <a:fld id="{5EC1991C-11F9-4649-8EDE-85B91563F00E}" type="slidenum">
              <a:rPr lang="en-GB" altLang="en-US"/>
              <a:pPr>
                <a:defRPr/>
              </a:pPr>
              <a:t>‹#›</a:t>
            </a:fld>
            <a:endParaRPr lang="en-GB" altLang="en-US"/>
          </a:p>
        </p:txBody>
      </p:sp>
      <p:sp>
        <p:nvSpPr>
          <p:cNvPr id="17" name="Footer Placeholder 11"/>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eaLnBrk="0" hangingPunct="0">
              <a:defRPr sz="1400">
                <a:solidFill>
                  <a:schemeClr val="tx2"/>
                </a:solidFill>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Lst>
  <p:timing>
    <p:tnLst>
      <p:par>
        <p:cTn id="1" dur="indefinite" restart="never" nodeType="tmRoot"/>
      </p:par>
    </p:tnLst>
  </p:timing>
  <p:txStyles>
    <p:titleStyle>
      <a:lvl1pPr algn="r" rtl="0" eaLnBrk="0" fontAlgn="base" hangingPunct="0">
        <a:spcBef>
          <a:spcPct val="0"/>
        </a:spcBef>
        <a:spcAft>
          <a:spcPct val="0"/>
        </a:spcAft>
        <a:defRPr sz="3600" b="1" kern="1200">
          <a:ln>
            <a:solidFill>
              <a:schemeClr val="accent5">
                <a:lumMod val="75000"/>
              </a:schemeClr>
            </a:solidFill>
          </a:ln>
          <a:solidFill>
            <a:schemeClr val="tx2"/>
          </a:solidFill>
          <a:effectLst>
            <a:outerShdw blurRad="50800" dist="38100" dir="5400000" algn="t" rotWithShape="0">
              <a:prstClr val="black">
                <a:alpha val="40000"/>
              </a:prstClr>
            </a:outerShdw>
          </a:effectLst>
          <a:latin typeface="+mj-lt"/>
          <a:ea typeface="ＭＳ Ｐゴシック" charset="-128"/>
          <a:cs typeface="ＭＳ Ｐゴシック" charset="-128"/>
        </a:defRPr>
      </a:lvl1pPr>
      <a:lvl2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2pPr>
      <a:lvl3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3pPr>
      <a:lvl4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4pPr>
      <a:lvl5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600">
          <a:solidFill>
            <a:srgbClr val="9A92C6"/>
          </a:solidFill>
          <a:latin typeface="Arial" charset="0"/>
        </a:defRPr>
      </a:lvl6pPr>
      <a:lvl7pPr marL="914400" algn="l" rtl="0" eaLnBrk="1" fontAlgn="base" hangingPunct="1">
        <a:spcBef>
          <a:spcPct val="0"/>
        </a:spcBef>
        <a:spcAft>
          <a:spcPct val="0"/>
        </a:spcAft>
        <a:defRPr sz="3600">
          <a:solidFill>
            <a:srgbClr val="9A92C6"/>
          </a:solidFill>
          <a:latin typeface="Arial" charset="0"/>
        </a:defRPr>
      </a:lvl7pPr>
      <a:lvl8pPr marL="1371600" algn="l" rtl="0" eaLnBrk="1" fontAlgn="base" hangingPunct="1">
        <a:spcBef>
          <a:spcPct val="0"/>
        </a:spcBef>
        <a:spcAft>
          <a:spcPct val="0"/>
        </a:spcAft>
        <a:defRPr sz="3600">
          <a:solidFill>
            <a:srgbClr val="9A92C6"/>
          </a:solidFill>
          <a:latin typeface="Arial" charset="0"/>
        </a:defRPr>
      </a:lvl8pPr>
      <a:lvl9pPr marL="1828800" algn="l" rtl="0" eaLnBrk="1" fontAlgn="base" hangingPunct="1">
        <a:spcBef>
          <a:spcPct val="0"/>
        </a:spcBef>
        <a:spcAft>
          <a:spcPct val="0"/>
        </a:spcAft>
        <a:defRPr sz="3600">
          <a:solidFill>
            <a:srgbClr val="9A92C6"/>
          </a:solidFill>
          <a:latin typeface="Arial"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A5C249"/>
        </a:buClr>
        <a:buSzPct val="75000"/>
        <a:buFont typeface="Wingdings" panose="05000000000000000000" pitchFamily="2" charset="2"/>
        <a:buChar char=""/>
        <a:defRPr sz="20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009EE0"/>
        </a:buClr>
        <a:buSzPct val="65000"/>
        <a:buFont typeface="Wingdings" panose="05000000000000000000" pitchFamily="2" charset="2"/>
        <a:buChar char=""/>
        <a:defRPr sz="20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orcid.org/0000-0001-9842-9718" TargetMode="External"/><Relationship Id="rId7" Type="http://schemas.openxmlformats.org/officeDocument/2006/relationships/hyperlink" Target="http://www.taverna.org.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orcid.org/0000-0001-8418-6735" TargetMode="External"/><Relationship Id="rId5" Type="http://schemas.openxmlformats.org/officeDocument/2006/relationships/hyperlink" Target="http://orcid.org/0000-0002-1279-5133" TargetMode="External"/><Relationship Id="rId10" Type="http://schemas.openxmlformats.org/officeDocument/2006/relationships/hyperlink" Target="http://creativecommons.org/licenses/by/3.0/deed.en_GB" TargetMode="External"/><Relationship Id="rId4" Type="http://schemas.openxmlformats.org/officeDocument/2006/relationships/hyperlink" Target="http://orcid.org/0000-0002-2937-7819" TargetMode="Externa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5"/>
          <p:cNvSpPr>
            <a:spLocks noGrp="1"/>
          </p:cNvSpPr>
          <p:nvPr>
            <p:ph sz="quarter" idx="1"/>
          </p:nvPr>
        </p:nvSpPr>
        <p:spPr>
          <a:xfrm>
            <a:off x="2362200" y="6143625"/>
            <a:ext cx="6781800" cy="571500"/>
          </a:xfrm>
        </p:spPr>
        <p:txBody>
          <a:bodyPr anchor="ctr"/>
          <a:lstStyle/>
          <a:p>
            <a:pPr marL="0" indent="0" eaLnBrk="1" hangingPunct="1">
              <a:buFont typeface="Wingdings" panose="05000000000000000000" pitchFamily="2" charset="2"/>
              <a:buNone/>
            </a:pPr>
            <a:r>
              <a:rPr lang="en-US" altLang="en-US" sz="2500" smtClean="0">
                <a:solidFill>
                  <a:srgbClr val="FFFFFF"/>
                </a:solidFill>
                <a:ea typeface="ＭＳ Ｐゴシック" panose="020B0600070205080204" pitchFamily="34" charset="-128"/>
              </a:rPr>
              <a:t> </a:t>
            </a:r>
            <a:endParaRPr lang="en-GB" altLang="en-US" sz="2500" smtClean="0">
              <a:solidFill>
                <a:srgbClr val="FFFFFF"/>
              </a:solidFill>
              <a:ea typeface="ＭＳ Ｐゴシック" panose="020B0600070205080204" pitchFamily="34" charset="-128"/>
            </a:endParaRPr>
          </a:p>
        </p:txBody>
      </p:sp>
      <p:sp>
        <p:nvSpPr>
          <p:cNvPr id="6147" name="Text Box 5"/>
          <p:cNvSpPr txBox="1">
            <a:spLocks noChangeArrowheads="1"/>
          </p:cNvSpPr>
          <p:nvPr/>
        </p:nvSpPr>
        <p:spPr bwMode="auto">
          <a:xfrm>
            <a:off x="667148" y="2054225"/>
            <a:ext cx="75612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200" b="1" dirty="0">
                <a:solidFill>
                  <a:schemeClr val="tx2"/>
                </a:solidFill>
              </a:rPr>
              <a:t>An Introduction to Designing and Executing Workflows with </a:t>
            </a:r>
            <a:r>
              <a:rPr lang="en-GB" altLang="en-US" sz="3200" b="1" dirty="0" err="1">
                <a:solidFill>
                  <a:schemeClr val="tx2"/>
                </a:solidFill>
              </a:rPr>
              <a:t>Taverna</a:t>
            </a:r>
            <a:endParaRPr lang="en-GB" altLang="en-US" sz="3200" dirty="0">
              <a:solidFill>
                <a:schemeClr val="tx2"/>
              </a:solidFill>
            </a:endParaRPr>
          </a:p>
          <a:p>
            <a:pPr algn="r" eaLnBrk="1" hangingPunct="1">
              <a:spcBef>
                <a:spcPct val="50000"/>
              </a:spcBef>
              <a:buClrTx/>
              <a:buSzTx/>
              <a:buFontTx/>
              <a:buNone/>
            </a:pPr>
            <a:endParaRPr lang="en-US" altLang="en-US" sz="3200" dirty="0">
              <a:solidFill>
                <a:schemeClr val="tx2"/>
              </a:solidFill>
            </a:endParaRPr>
          </a:p>
        </p:txBody>
      </p:sp>
      <p:sp>
        <p:nvSpPr>
          <p:cNvPr id="6148" name="Text Box 6"/>
          <p:cNvSpPr txBox="1">
            <a:spLocks noChangeArrowheads="1"/>
          </p:cNvSpPr>
          <p:nvPr/>
        </p:nvSpPr>
        <p:spPr bwMode="auto">
          <a:xfrm>
            <a:off x="1258888" y="3490913"/>
            <a:ext cx="698552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ClrTx/>
              <a:buSzTx/>
              <a:buFontTx/>
              <a:buNone/>
            </a:pPr>
            <a:r>
              <a:rPr lang="en-US" altLang="en-US" sz="2400" dirty="0" err="1"/>
              <a:t>Stian</a:t>
            </a:r>
            <a:r>
              <a:rPr lang="en-US" altLang="en-US" sz="2400" dirty="0"/>
              <a:t> </a:t>
            </a:r>
            <a:r>
              <a:rPr lang="en-US" altLang="en-US" sz="2400" dirty="0" err="1"/>
              <a:t>Soiland</a:t>
            </a:r>
            <a:r>
              <a:rPr lang="en-US" altLang="en-US" sz="2400" dirty="0"/>
              <a:t>-Reyes and Christian </a:t>
            </a:r>
            <a:r>
              <a:rPr lang="en-US" altLang="en-US" sz="2400" dirty="0" smtClean="0"/>
              <a:t>Brenninkmeijer</a:t>
            </a:r>
            <a:endParaRPr lang="en-GB" altLang="en-US" sz="2400" dirty="0"/>
          </a:p>
          <a:p>
            <a:pPr algn="r" eaLnBrk="1" hangingPunct="1">
              <a:spcBef>
                <a:spcPct val="0"/>
              </a:spcBef>
              <a:buClrTx/>
              <a:buSzTx/>
              <a:buFontTx/>
              <a:buNone/>
            </a:pPr>
            <a:r>
              <a:rPr lang="en-GB" altLang="en-US" sz="2400" dirty="0"/>
              <a:t>University of Manchester</a:t>
            </a:r>
          </a:p>
          <a:p>
            <a:pPr algn="r" eaLnBrk="1" hangingPunct="1">
              <a:spcBef>
                <a:spcPct val="0"/>
              </a:spcBef>
              <a:buClrTx/>
              <a:buSzTx/>
              <a:buFontTx/>
              <a:buNone/>
            </a:pPr>
            <a:r>
              <a:rPr lang="en-US" altLang="en-US" sz="1800" dirty="0"/>
              <a:t> materials by </a:t>
            </a:r>
            <a:r>
              <a:rPr lang="en-GB" altLang="en-US" sz="1800" dirty="0"/>
              <a:t>Dr Katy </a:t>
            </a:r>
            <a:r>
              <a:rPr lang="en-GB" altLang="en-US" sz="1800" dirty="0" err="1"/>
              <a:t>Wolstencroft</a:t>
            </a:r>
            <a:r>
              <a:rPr lang="en-GB" altLang="en-US" sz="2400" dirty="0"/>
              <a:t> </a:t>
            </a:r>
            <a:r>
              <a:rPr lang="en-GB" altLang="en-US" sz="1800" dirty="0"/>
              <a:t>and Dr </a:t>
            </a:r>
            <a:r>
              <a:rPr lang="en-US" altLang="en-US" sz="1800" dirty="0"/>
              <a:t>Aleksandra </a:t>
            </a:r>
            <a:r>
              <a:rPr lang="en-US" altLang="en-US" sz="1800" dirty="0" err="1"/>
              <a:t>Pawlik</a:t>
            </a:r>
            <a:endParaRPr lang="en-US" altLang="en-US" sz="1800" dirty="0"/>
          </a:p>
          <a:p>
            <a:pPr algn="r" eaLnBrk="1" hangingPunct="1">
              <a:spcBef>
                <a:spcPct val="0"/>
              </a:spcBef>
              <a:buClrTx/>
              <a:buSzTx/>
              <a:buFontTx/>
              <a:buNone/>
            </a:pPr>
            <a:r>
              <a:rPr lang="en-US" altLang="en-US" sz="1800" dirty="0"/>
              <a:t/>
            </a:r>
            <a:br>
              <a:rPr lang="en-US" altLang="en-US" sz="1800" dirty="0"/>
            </a:br>
            <a:r>
              <a:rPr lang="en-US" altLang="en-US" sz="1400" dirty="0">
                <a:hlinkClick r:id="rId3"/>
              </a:rPr>
              <a:t>http://orcid.org/0000-0001-9842-9718</a:t>
            </a:r>
            <a:r>
              <a:rPr lang="en-US" altLang="en-US" sz="1400" dirty="0"/>
              <a:t> </a:t>
            </a:r>
          </a:p>
          <a:p>
            <a:pPr algn="r" eaLnBrk="1" hangingPunct="1">
              <a:spcBef>
                <a:spcPct val="0"/>
              </a:spcBef>
              <a:buClrTx/>
              <a:buSzTx/>
              <a:buFontTx/>
              <a:buNone/>
            </a:pPr>
            <a:r>
              <a:rPr lang="en-US" altLang="en-US" sz="1400" dirty="0">
                <a:hlinkClick r:id="rId4"/>
              </a:rPr>
              <a:t>http://orcid.org/0000-0002-2937-7819</a:t>
            </a:r>
            <a:r>
              <a:rPr lang="en-US" altLang="en-US" sz="1400" dirty="0"/>
              <a:t/>
            </a:r>
            <a:br>
              <a:rPr lang="en-US" altLang="en-US" sz="1400" dirty="0"/>
            </a:br>
            <a:r>
              <a:rPr lang="en-US" altLang="en-US" sz="1400" dirty="0">
                <a:hlinkClick r:id="rId5"/>
              </a:rPr>
              <a:t>http://orcid.org/0000-0002-1279-5133</a:t>
            </a:r>
            <a:r>
              <a:rPr lang="en-US" altLang="en-US" sz="1400" dirty="0"/>
              <a:t> </a:t>
            </a:r>
          </a:p>
          <a:p>
            <a:pPr algn="r" eaLnBrk="1" hangingPunct="1">
              <a:spcBef>
                <a:spcPct val="0"/>
              </a:spcBef>
              <a:buClrTx/>
              <a:buSzTx/>
              <a:buFontTx/>
              <a:buNone/>
            </a:pPr>
            <a:r>
              <a:rPr lang="en-US" altLang="en-US" sz="1400" dirty="0">
                <a:hlinkClick r:id="rId6"/>
              </a:rPr>
              <a:t>http://orcid.org/0000-0001-8418-6735</a:t>
            </a:r>
            <a:endParaRPr lang="en-US" altLang="en-US" sz="1400" dirty="0"/>
          </a:p>
          <a:p>
            <a:pPr algn="r" eaLnBrk="1" hangingPunct="1">
              <a:spcBef>
                <a:spcPct val="0"/>
              </a:spcBef>
              <a:buClrTx/>
              <a:buSzTx/>
              <a:buFontTx/>
              <a:buNone/>
            </a:pPr>
            <a:endParaRPr lang="en-US" altLang="en-US" sz="1800" dirty="0"/>
          </a:p>
          <a:p>
            <a:pPr algn="r" eaLnBrk="1" hangingPunct="1">
              <a:spcBef>
                <a:spcPct val="0"/>
              </a:spcBef>
              <a:buClrTx/>
              <a:buSzTx/>
              <a:buFontTx/>
              <a:buNone/>
            </a:pPr>
            <a:r>
              <a:rPr lang="en-US" altLang="en-US" sz="1800" dirty="0"/>
              <a:t>Bonn University, 2014-09-01</a:t>
            </a:r>
          </a:p>
          <a:p>
            <a:pPr algn="r" eaLnBrk="1" hangingPunct="1">
              <a:spcBef>
                <a:spcPct val="0"/>
              </a:spcBef>
              <a:buClrTx/>
              <a:buSzTx/>
              <a:buFont typeface="Wingdings" panose="05000000000000000000" pitchFamily="2" charset="2"/>
              <a:buNone/>
            </a:pPr>
            <a:r>
              <a:rPr lang="en-GB" altLang="en-US" sz="1800" dirty="0">
                <a:hlinkClick r:id="rId7"/>
              </a:rPr>
              <a:t>http://www.taverna.org.uk/</a:t>
            </a:r>
            <a:endParaRPr lang="en-GB" altLang="en-US" sz="1800" dirty="0"/>
          </a:p>
        </p:txBody>
      </p:sp>
      <p:pic>
        <p:nvPicPr>
          <p:cNvPr id="6149" name="Picture 5" descr="H:\home\tom\Desktop\mygrid_large_masthead.png"/>
          <p:cNvPicPr>
            <a:picLocks noChangeAspect="1" noChangeArrowheads="1"/>
          </p:cNvPicPr>
          <p:nvPr/>
        </p:nvPicPr>
        <p:blipFill>
          <a:blip r:embed="rId8">
            <a:extLst>
              <a:ext uri="{28A0092B-C50C-407E-A947-70E740481C1C}">
                <a14:useLocalDpi xmlns:a14="http://schemas.microsoft.com/office/drawing/2010/main" val="0"/>
              </a:ext>
            </a:extLst>
          </a:blip>
          <a:srcRect l="7629" r="8438"/>
          <a:stretch>
            <a:fillRect/>
          </a:stretch>
        </p:blipFill>
        <p:spPr bwMode="auto">
          <a:xfrm>
            <a:off x="5580063" y="0"/>
            <a:ext cx="31432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2" descr="http://mirrors.creativecommons.org/presskit/buttons/88x31/png/by.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963" y="5453063"/>
            <a:ext cx="1231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8"/>
          <p:cNvSpPr>
            <a:spLocks noChangeArrowheads="1"/>
          </p:cNvSpPr>
          <p:nvPr/>
        </p:nvSpPr>
        <p:spPr bwMode="auto">
          <a:xfrm>
            <a:off x="222250" y="5883275"/>
            <a:ext cx="3770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000" i="1"/>
              <a:t>This work is licensed under a </a:t>
            </a:r>
          </a:p>
          <a:p>
            <a:r>
              <a:rPr lang="en-GB" altLang="en-US" sz="1000" i="1">
                <a:hlinkClick r:id="rId10"/>
              </a:rPr>
              <a:t>Creative Commons Attribution 3.0 Unported License</a:t>
            </a:r>
            <a:endParaRPr lang="en-GB" altLang="en-US" sz="1000" i="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p:cNvSpPr>
          <p:nvPr>
            <p:ph type="title"/>
          </p:nvPr>
        </p:nvSpPr>
        <p:spPr bwMode="auto"/>
        <p:txBody>
          <a:bodyPr/>
          <a:lstStyle/>
          <a:p>
            <a:pPr eaLnBrk="1" hangingPunct="1"/>
            <a:r>
              <a:rPr lang="en-GB" altLang="en-US" smtClean="0">
                <a:ln>
                  <a:noFill/>
                </a:ln>
                <a:solidFill>
                  <a:srgbClr val="9A92C6"/>
                </a:solidFill>
                <a:effectLst/>
                <a:ea typeface="ＭＳ Ｐゴシック" panose="020B0600070205080204" pitchFamily="34" charset="-128"/>
              </a:rPr>
              <a:t> Available Services Panel</a:t>
            </a:r>
          </a:p>
        </p:txBody>
      </p:sp>
      <p:sp>
        <p:nvSpPr>
          <p:cNvPr id="23555" name="Rectangle 3"/>
          <p:cNvSpPr>
            <a:spLocks noGrp="1" noChangeArrowheads="1"/>
          </p:cNvSpPr>
          <p:nvPr>
            <p:ph sz="quarter" idx="1"/>
          </p:nvPr>
        </p:nvSpPr>
        <p:spPr>
          <a:xfrm>
            <a:off x="611188" y="1628775"/>
            <a:ext cx="8153400" cy="4495800"/>
          </a:xfrm>
        </p:spPr>
        <p:txBody>
          <a:bodyPr/>
          <a:lstStyle/>
          <a:p>
            <a:pPr eaLnBrk="1" hangingPunct="1">
              <a:buFontTx/>
              <a:buNone/>
            </a:pPr>
            <a:r>
              <a:rPr lang="en-GB" altLang="en-US" sz="2400" smtClean="0">
                <a:ea typeface="ＭＳ Ｐゴシック" panose="020B0600070205080204" pitchFamily="34" charset="-128"/>
              </a:rPr>
              <a:t>Lists services available by default in Taverna</a:t>
            </a:r>
          </a:p>
          <a:p>
            <a:pPr lvl="1" eaLnBrk="1" hangingPunct="1"/>
            <a:r>
              <a:rPr lang="en-GB" altLang="en-US" sz="2000" smtClean="0">
                <a:ea typeface="ＭＳ Ｐゴシック" panose="020B0600070205080204" pitchFamily="34" charset="-128"/>
              </a:rPr>
              <a:t>Local java services</a:t>
            </a:r>
          </a:p>
          <a:p>
            <a:pPr lvl="1" eaLnBrk="1" hangingPunct="1"/>
            <a:r>
              <a:rPr lang="en-GB" altLang="en-US" sz="2000" smtClean="0">
                <a:ea typeface="ＭＳ Ｐゴシック" panose="020B0600070205080204" pitchFamily="34" charset="-128"/>
              </a:rPr>
              <a:t>WSDL Web Service – secure and public</a:t>
            </a:r>
          </a:p>
          <a:p>
            <a:pPr lvl="1" eaLnBrk="1" hangingPunct="1"/>
            <a:r>
              <a:rPr lang="en-GB" altLang="en-US" sz="2000" smtClean="0">
                <a:ea typeface="ＭＳ Ｐゴシック" panose="020B0600070205080204" pitchFamily="34" charset="-128"/>
              </a:rPr>
              <a:t>RESTful Services</a:t>
            </a:r>
          </a:p>
          <a:p>
            <a:pPr lvl="1" eaLnBrk="1" hangingPunct="1"/>
            <a:r>
              <a:rPr lang="en-GB" altLang="en-US" sz="2000" smtClean="0">
                <a:ea typeface="ＭＳ Ｐゴシック" panose="020B0600070205080204" pitchFamily="34" charset="-128"/>
              </a:rPr>
              <a:t>R Processor services (for statistical analyses)</a:t>
            </a:r>
          </a:p>
          <a:p>
            <a:pPr lvl="1" eaLnBrk="1" hangingPunct="1"/>
            <a:r>
              <a:rPr lang="en-GB" altLang="en-US" sz="2000" smtClean="0">
                <a:ea typeface="ＭＳ Ｐゴシック" panose="020B0600070205080204" pitchFamily="34" charset="-128"/>
              </a:rPr>
              <a:t>Beanshell scripts</a:t>
            </a:r>
          </a:p>
          <a:p>
            <a:pPr lvl="1" eaLnBrk="1" hangingPunct="1"/>
            <a:r>
              <a:rPr lang="en-GB" altLang="en-US" sz="2000" smtClean="0">
                <a:ea typeface="ＭＳ Ｐゴシック" panose="020B0600070205080204" pitchFamily="34" charset="-128"/>
              </a:rPr>
              <a:t>Xpath scripts</a:t>
            </a:r>
          </a:p>
          <a:p>
            <a:pPr lvl="1" eaLnBrk="1" hangingPunct="1"/>
            <a:r>
              <a:rPr lang="en-GB" altLang="en-US" sz="2000" smtClean="0">
                <a:ea typeface="ＭＳ Ｐゴシック" panose="020B0600070205080204" pitchFamily="34" charset="-128"/>
              </a:rPr>
              <a:t>Spreadsheet import service</a:t>
            </a:r>
          </a:p>
          <a:p>
            <a:pPr algn="just" eaLnBrk="1" hangingPunct="1">
              <a:buFont typeface="Wingdings" panose="05000000000000000000" pitchFamily="2" charset="2"/>
              <a:buNone/>
            </a:pPr>
            <a:r>
              <a:rPr lang="en-GB" altLang="en-US" sz="2700" smtClean="0">
                <a:ea typeface="ＭＳ Ｐゴシック" panose="020B0600070205080204" pitchFamily="34" charset="-128"/>
              </a:rPr>
              <a:t>	</a:t>
            </a:r>
            <a:r>
              <a:rPr lang="en-GB" altLang="en-US" sz="2400" smtClean="0">
                <a:ea typeface="ＭＳ Ｐゴシック" panose="020B0600070205080204" pitchFamily="34" charset="-128"/>
              </a:rPr>
              <a:t>The services panel also allows you to add new services or workflows from the web or from file systems – there are loads more available!</a:t>
            </a:r>
            <a:endParaRPr lang="en-US" altLang="en-US" sz="2400" smtClean="0">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r>
              <a:rPr lang="en-GB" altLang="en-US" sz="3200" dirty="0" smtClean="0">
                <a:latin typeface="Calibri" panose="020F0502020204030204" pitchFamily="34" charset="0"/>
              </a:rPr>
              <a:t>Taverna Workflow Management</a:t>
            </a:r>
            <a:br>
              <a:rPr lang="en-GB" altLang="en-US" sz="3200" dirty="0" smtClean="0">
                <a:latin typeface="Calibri" panose="020F0502020204030204" pitchFamily="34" charset="0"/>
              </a:rPr>
            </a:br>
            <a:r>
              <a:rPr lang="en-GB" altLang="en-US" sz="3200" dirty="0" smtClean="0">
                <a:latin typeface="Calibri" panose="020F0502020204030204" pitchFamily="34" charset="0"/>
              </a:rPr>
              <a:t>Open extensibility</a:t>
            </a:r>
          </a:p>
        </p:txBody>
      </p:sp>
      <p:sp>
        <p:nvSpPr>
          <p:cNvPr id="3" name="Content Placeholder 2"/>
          <p:cNvSpPr>
            <a:spLocks noGrp="1"/>
          </p:cNvSpPr>
          <p:nvPr>
            <p:ph sz="quarter" idx="1"/>
          </p:nvPr>
        </p:nvSpPr>
        <p:spPr>
          <a:xfrm>
            <a:off x="0" y="1494064"/>
            <a:ext cx="5400551" cy="4572000"/>
          </a:xfrm>
        </p:spPr>
        <p:txBody>
          <a:bodyPr/>
          <a:lstStyle/>
          <a:p>
            <a:pPr>
              <a:defRPr/>
            </a:pPr>
            <a:r>
              <a:rPr lang="en-GB" sz="2000" dirty="0" smtClean="0">
                <a:latin typeface="Calibri" panose="020F0502020204030204" pitchFamily="34" charset="0"/>
              </a:rPr>
              <a:t>Plug-in framework</a:t>
            </a:r>
          </a:p>
          <a:p>
            <a:pPr lvl="1">
              <a:defRPr/>
            </a:pPr>
            <a:r>
              <a:rPr lang="en-US" altLang="en-US" sz="1600" dirty="0" smtClean="0">
                <a:latin typeface="Calibri" panose="020F0502020204030204" pitchFamily="34" charset="0"/>
              </a:rPr>
              <a:t>Command line tool</a:t>
            </a:r>
          </a:p>
          <a:p>
            <a:pPr lvl="1">
              <a:defRPr/>
            </a:pPr>
            <a:r>
              <a:rPr lang="en-US" altLang="en-US" sz="1600" dirty="0" smtClean="0">
                <a:latin typeface="Calibri" panose="020F0502020204030204" pitchFamily="34" charset="0"/>
              </a:rPr>
              <a:t>Data Services: </a:t>
            </a:r>
            <a:r>
              <a:rPr lang="en-US" altLang="en-US" sz="1600" dirty="0" err="1" smtClean="0">
                <a:latin typeface="Calibri" panose="020F0502020204030204" pitchFamily="34" charset="0"/>
              </a:rPr>
              <a:t>VOTables</a:t>
            </a:r>
            <a:r>
              <a:rPr lang="en-US" altLang="en-US" sz="1600" dirty="0" smtClean="0">
                <a:latin typeface="Calibri" panose="020F0502020204030204" pitchFamily="34" charset="0"/>
              </a:rPr>
              <a:t> for </a:t>
            </a:r>
            <a:r>
              <a:rPr lang="en-US" altLang="en-US" sz="1600" dirty="0" err="1" smtClean="0">
                <a:latin typeface="Calibri" panose="020F0502020204030204" pitchFamily="34" charset="0"/>
              </a:rPr>
              <a:t>AstroTaverna</a:t>
            </a:r>
            <a:endParaRPr lang="en-US" altLang="en-US" sz="1600" dirty="0">
              <a:latin typeface="Calibri" panose="020F0502020204030204" pitchFamily="34" charset="0"/>
            </a:endParaRPr>
          </a:p>
          <a:p>
            <a:pPr lvl="1">
              <a:lnSpc>
                <a:spcPct val="80000"/>
              </a:lnSpc>
              <a:defRPr/>
            </a:pPr>
            <a:r>
              <a:rPr lang="en-US" altLang="en-US" sz="1600" dirty="0" err="1" smtClean="0">
                <a:latin typeface="Calibri" panose="020F0502020204030204" pitchFamily="34" charset="0"/>
              </a:rPr>
              <a:t>Optimisations</a:t>
            </a:r>
            <a:r>
              <a:rPr lang="en-US" altLang="en-US" sz="1600" dirty="0" smtClean="0">
                <a:latin typeface="Calibri" panose="020F0502020204030204" pitchFamily="34" charset="0"/>
              </a:rPr>
              <a:t>: E.g. </a:t>
            </a:r>
            <a:r>
              <a:rPr lang="en-US" altLang="en-US" sz="1600" dirty="0" err="1" smtClean="0">
                <a:latin typeface="Calibri" panose="020F0502020204030204" pitchFamily="34" charset="0"/>
              </a:rPr>
              <a:t>Holl</a:t>
            </a:r>
            <a:r>
              <a:rPr lang="en-US" altLang="en-US" sz="1600" dirty="0" smtClean="0">
                <a:latin typeface="Calibri" panose="020F0502020204030204" pitchFamily="34" charset="0"/>
              </a:rPr>
              <a:t>. model parameter sweeps </a:t>
            </a:r>
          </a:p>
          <a:p>
            <a:pPr lvl="1">
              <a:lnSpc>
                <a:spcPct val="80000"/>
              </a:lnSpc>
              <a:defRPr/>
            </a:pPr>
            <a:r>
              <a:rPr lang="en-GB" altLang="en-US" sz="1600" dirty="0" smtClean="0">
                <a:latin typeface="Calibri" panose="020F0502020204030204" pitchFamily="34" charset="0"/>
              </a:rPr>
              <a:t>Infrastructures: Grid,  HPC, Web Services</a:t>
            </a:r>
          </a:p>
          <a:p>
            <a:pPr lvl="1">
              <a:lnSpc>
                <a:spcPct val="80000"/>
              </a:lnSpc>
              <a:defRPr/>
            </a:pPr>
            <a:r>
              <a:rPr lang="en-GB" altLang="en-US" sz="1600" dirty="0" smtClean="0">
                <a:latin typeface="Calibri" panose="020F0502020204030204" pitchFamily="34" charset="0"/>
              </a:rPr>
              <a:t>Domains: CDK, </a:t>
            </a:r>
            <a:r>
              <a:rPr lang="en-GB" altLang="en-US" sz="1600" dirty="0" err="1" smtClean="0">
                <a:latin typeface="Calibri" panose="020F0502020204030204" pitchFamily="34" charset="0"/>
              </a:rPr>
              <a:t>BioMart</a:t>
            </a:r>
            <a:r>
              <a:rPr lang="en-GB" altLang="en-US" sz="1600" dirty="0" smtClean="0">
                <a:latin typeface="Calibri" panose="020F0502020204030204" pitchFamily="34" charset="0"/>
              </a:rPr>
              <a:t>, </a:t>
            </a:r>
            <a:r>
              <a:rPr lang="en-GB" altLang="en-US" sz="1600" dirty="0" err="1" smtClean="0">
                <a:latin typeface="Calibri" panose="020F0502020204030204" pitchFamily="34" charset="0"/>
              </a:rPr>
              <a:t>VOTable</a:t>
            </a:r>
            <a:endParaRPr lang="en-GB" altLang="en-US" sz="1600" dirty="0" smtClean="0">
              <a:latin typeface="Calibri" panose="020F0502020204030204" pitchFamily="34" charset="0"/>
            </a:endParaRPr>
          </a:p>
          <a:p>
            <a:pPr lvl="1">
              <a:lnSpc>
                <a:spcPct val="80000"/>
              </a:lnSpc>
              <a:defRPr/>
            </a:pPr>
            <a:r>
              <a:rPr lang="en-GB" altLang="en-US" sz="1600" dirty="0" smtClean="0">
                <a:latin typeface="Calibri" panose="020F0502020204030204" pitchFamily="34" charset="0"/>
              </a:rPr>
              <a:t>Commodities: Excel Spreadsheets, Open Refine, R</a:t>
            </a:r>
            <a:endParaRPr lang="en-US" altLang="en-US" sz="1600" dirty="0">
              <a:latin typeface="Calibri" panose="020F0502020204030204" pitchFamily="34" charset="0"/>
            </a:endParaRPr>
          </a:p>
          <a:p>
            <a:pPr>
              <a:defRPr/>
            </a:pPr>
            <a:r>
              <a:rPr lang="en-GB" sz="2000" dirty="0" smtClean="0">
                <a:latin typeface="Calibri" panose="020F0502020204030204" pitchFamily="34" charset="0"/>
              </a:rPr>
              <a:t>Plug into other frameworks &amp; platforms</a:t>
            </a:r>
          </a:p>
          <a:p>
            <a:pPr lvl="1">
              <a:defRPr/>
            </a:pPr>
            <a:r>
              <a:rPr lang="en-GB" sz="1600" dirty="0" smtClean="0">
                <a:latin typeface="Calibri" panose="020F0502020204030204" pitchFamily="34" charset="0"/>
              </a:rPr>
              <a:t>Portals: Scratchpads</a:t>
            </a:r>
          </a:p>
          <a:p>
            <a:pPr lvl="1">
              <a:defRPr/>
            </a:pPr>
            <a:r>
              <a:rPr lang="en-GB" sz="1600" dirty="0" smtClean="0">
                <a:latin typeface="Calibri" panose="020F0502020204030204" pitchFamily="34" charset="0"/>
              </a:rPr>
              <a:t>Interactive platforms: </a:t>
            </a:r>
            <a:r>
              <a:rPr lang="en-GB" sz="1600" dirty="0" err="1" smtClean="0">
                <a:latin typeface="Calibri" panose="020F0502020204030204" pitchFamily="34" charset="0"/>
              </a:rPr>
              <a:t>iPython</a:t>
            </a:r>
            <a:r>
              <a:rPr lang="en-GB" sz="1600" dirty="0" smtClean="0">
                <a:latin typeface="Calibri" panose="020F0502020204030204" pitchFamily="34" charset="0"/>
              </a:rPr>
              <a:t> Notebook</a:t>
            </a:r>
          </a:p>
          <a:p>
            <a:pPr lvl="1">
              <a:defRPr/>
            </a:pPr>
            <a:r>
              <a:rPr lang="en-GB" sz="1600" dirty="0" err="1" smtClean="0">
                <a:latin typeface="Calibri" panose="020F0502020204030204" pitchFamily="34" charset="0"/>
              </a:rPr>
              <a:t>Wfms</a:t>
            </a:r>
            <a:r>
              <a:rPr lang="en-GB" sz="1600" dirty="0" smtClean="0">
                <a:latin typeface="Calibri" panose="020F0502020204030204" pitchFamily="34" charset="0"/>
              </a:rPr>
              <a:t>: KNIME Node, Galaxy tool, </a:t>
            </a:r>
            <a:r>
              <a:rPr lang="en-GB" sz="1600" dirty="0" err="1" smtClean="0">
                <a:latin typeface="Calibri" panose="020F0502020204030204" pitchFamily="34" charset="0"/>
              </a:rPr>
              <a:t>Kepler</a:t>
            </a:r>
            <a:r>
              <a:rPr lang="en-GB" sz="1600" dirty="0" smtClean="0">
                <a:latin typeface="Calibri" panose="020F0502020204030204" pitchFamily="34" charset="0"/>
              </a:rPr>
              <a:t> Actor</a:t>
            </a:r>
          </a:p>
          <a:p>
            <a:pPr>
              <a:defRPr/>
            </a:pPr>
            <a:r>
              <a:rPr lang="en-GB" sz="2000" dirty="0" smtClean="0">
                <a:latin typeface="Calibri" panose="020F0502020204030204" pitchFamily="34" charset="0"/>
              </a:rPr>
              <a:t>Third party applications</a:t>
            </a:r>
          </a:p>
          <a:p>
            <a:pPr lvl="1">
              <a:defRPr/>
            </a:pPr>
            <a:r>
              <a:rPr lang="en-GB" sz="1600" dirty="0" err="1" smtClean="0">
                <a:latin typeface="Calibri" panose="020F0502020204030204" pitchFamily="34" charset="0"/>
              </a:rPr>
              <a:t>Taverna</a:t>
            </a:r>
            <a:r>
              <a:rPr lang="en-GB" sz="1600" dirty="0" smtClean="0">
                <a:latin typeface="Calibri" panose="020F0502020204030204" pitchFamily="34" charset="0"/>
              </a:rPr>
              <a:t> Online</a:t>
            </a:r>
          </a:p>
          <a:p>
            <a:pPr lvl="1">
              <a:defRPr/>
            </a:pPr>
            <a:r>
              <a:rPr lang="en-GB" sz="1600" dirty="0" err="1" smtClean="0">
                <a:latin typeface="Calibri" panose="020F0502020204030204" pitchFamily="34" charset="0"/>
              </a:rPr>
              <a:t>XworX</a:t>
            </a:r>
            <a:endParaRPr lang="en-GB" sz="1600" dirty="0" smtClean="0">
              <a:latin typeface="Calibri" panose="020F0502020204030204" pitchFamily="34" charset="0"/>
            </a:endParaRPr>
          </a:p>
          <a:p>
            <a:pPr lvl="1">
              <a:defRPr/>
            </a:pPr>
            <a:r>
              <a:rPr lang="en-GB" sz="1600" dirty="0" smtClean="0">
                <a:latin typeface="Calibri" panose="020F0502020204030204" pitchFamily="34" charset="0"/>
              </a:rPr>
              <a:t>OGC </a:t>
            </a:r>
            <a:r>
              <a:rPr lang="en-GB" sz="1600" dirty="0" err="1" smtClean="0">
                <a:latin typeface="Calibri" panose="020F0502020204030204" pitchFamily="34" charset="0"/>
              </a:rPr>
              <a:t>chainer</a:t>
            </a:r>
            <a:endParaRPr lang="en-GB" sz="1600" dirty="0" smtClean="0">
              <a:latin typeface="Calibri" panose="020F0502020204030204" pitchFamily="34" charset="0"/>
            </a:endParaRPr>
          </a:p>
          <a:p>
            <a:pPr marL="0" indent="0">
              <a:buFontTx/>
              <a:buNone/>
              <a:defRPr/>
            </a:pPr>
            <a:r>
              <a:rPr lang="en-GB" sz="2400" dirty="0">
                <a:latin typeface="Calibri" panose="020F0502020204030204" pitchFamily="34" charset="0"/>
              </a:rPr>
              <a:t>	</a:t>
            </a:r>
            <a:r>
              <a:rPr lang="en-GB" sz="2400" dirty="0" smtClean="0">
                <a:latin typeface="Calibri" panose="020F0502020204030204" pitchFamily="34" charset="0"/>
              </a:rPr>
              <a:t> </a:t>
            </a:r>
            <a:endParaRPr lang="en-GB" sz="2400" dirty="0">
              <a:latin typeface="Calibri" panose="020F0502020204030204" pitchFamily="34" charset="0"/>
            </a:endParaRPr>
          </a:p>
        </p:txBody>
      </p:sp>
      <p:pic>
        <p:nvPicPr>
          <p:cNvPr id="33798" name="Picture 5" descr="astrotaverna-registries"/>
          <p:cNvPicPr>
            <a:picLocks noChangeAspect="1" noChangeArrowheads="1"/>
          </p:cNvPicPr>
          <p:nvPr/>
        </p:nvPicPr>
        <p:blipFill>
          <a:blip r:embed="rId3">
            <a:extLst>
              <a:ext uri="{28A0092B-C50C-407E-A947-70E740481C1C}">
                <a14:useLocalDpi xmlns:a14="http://schemas.microsoft.com/office/drawing/2010/main" val="0"/>
              </a:ext>
            </a:extLst>
          </a:blip>
          <a:srcRect r="60564" b="40710"/>
          <a:stretch>
            <a:fillRect/>
          </a:stretch>
        </p:blipFill>
        <p:spPr bwMode="auto">
          <a:xfrm>
            <a:off x="5573713" y="1574235"/>
            <a:ext cx="3462337"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674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Next</a:t>
            </a:r>
            <a:endParaRPr lang="en-GB" dirty="0"/>
          </a:p>
        </p:txBody>
      </p:sp>
      <p:sp>
        <p:nvSpPr>
          <p:cNvPr id="5" name="Content Placeholder 4"/>
          <p:cNvSpPr>
            <a:spLocks noGrp="1"/>
          </p:cNvSpPr>
          <p:nvPr>
            <p:ph sz="quarter" idx="1"/>
          </p:nvPr>
        </p:nvSpPr>
        <p:spPr>
          <a:xfrm>
            <a:off x="609600" y="1589567"/>
            <a:ext cx="7994848" cy="4572000"/>
          </a:xfrm>
        </p:spPr>
        <p:txBody>
          <a:bodyPr/>
          <a:lstStyle/>
          <a:p>
            <a:pPr marL="0" indent="0">
              <a:buNone/>
            </a:pPr>
            <a:r>
              <a:rPr lang="en-GB" dirty="0" smtClean="0">
                <a:latin typeface="Calibri" panose="020F0502020204030204" pitchFamily="34" charset="0"/>
              </a:rPr>
              <a:t>First tutorials:</a:t>
            </a:r>
          </a:p>
          <a:p>
            <a:r>
              <a:rPr lang="en-GB" dirty="0" smtClean="0">
                <a:latin typeface="Calibri" panose="020F0502020204030204" pitchFamily="34" charset="0"/>
              </a:rPr>
              <a:t>Downloading/installing Taverna</a:t>
            </a:r>
          </a:p>
          <a:p>
            <a:r>
              <a:rPr lang="en-GB" dirty="0" smtClean="0">
                <a:latin typeface="Calibri" panose="020F0502020204030204" pitchFamily="34" charset="0"/>
              </a:rPr>
              <a:t>Building a simple workflow</a:t>
            </a:r>
          </a:p>
          <a:p>
            <a:r>
              <a:rPr lang="en-GB" dirty="0" smtClean="0">
                <a:latin typeface="Calibri" panose="020F0502020204030204" pitchFamily="34" charset="0"/>
              </a:rPr>
              <a:t>Finding services in </a:t>
            </a:r>
            <a:r>
              <a:rPr lang="en-GB" dirty="0" err="1" smtClean="0">
                <a:latin typeface="Calibri" panose="020F0502020204030204" pitchFamily="34" charset="0"/>
              </a:rPr>
              <a:t>BioCatalogue</a:t>
            </a:r>
            <a:endParaRPr lang="en-GB" dirty="0" smtClean="0">
              <a:latin typeface="Calibri" panose="020F0502020204030204" pitchFamily="34" charset="0"/>
            </a:endParaRPr>
          </a:p>
          <a:p>
            <a:endParaRPr lang="en-GB" dirty="0">
              <a:latin typeface="Calibri" panose="020F0502020204030204" pitchFamily="34" charset="0"/>
            </a:endParaRPr>
          </a:p>
          <a:p>
            <a:endParaRPr lang="en-GB" dirty="0" smtClean="0">
              <a:latin typeface="Calibri" panose="020F0502020204030204" pitchFamily="34" charset="0"/>
            </a:endParaRPr>
          </a:p>
          <a:p>
            <a:endParaRPr lang="en-GB" dirty="0" smtClean="0">
              <a:latin typeface="Calibri" panose="020F0502020204030204" pitchFamily="34" charset="0"/>
            </a:endParaRPr>
          </a:p>
          <a:p>
            <a:endParaRPr lang="en-GB" dirty="0" smtClean="0">
              <a:latin typeface="Calibri" panose="020F0502020204030204" pitchFamily="34" charset="0"/>
            </a:endParaRPr>
          </a:p>
        </p:txBody>
      </p:sp>
    </p:spTree>
    <p:extLst>
      <p:ext uri="{BB962C8B-B14F-4D97-AF65-F5344CB8AC3E}">
        <p14:creationId xmlns:p14="http://schemas.microsoft.com/office/powerpoint/2010/main" val="329812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p:txBody>
          <a:bodyPr/>
          <a:lstStyle/>
          <a:p>
            <a:pPr eaLnBrk="1" hangingPunct="1"/>
            <a:r>
              <a:rPr lang="en-GB" altLang="en-US" sz="3200" smtClean="0">
                <a:ln>
                  <a:noFill/>
                </a:ln>
                <a:solidFill>
                  <a:srgbClr val="9A92C6"/>
                </a:solidFill>
                <a:effectLst/>
                <a:ea typeface="ＭＳ Ｐゴシック" panose="020B0600070205080204" pitchFamily="34" charset="-128"/>
              </a:rPr>
              <a:t>Workflows</a:t>
            </a:r>
          </a:p>
        </p:txBody>
      </p:sp>
      <p:sp>
        <p:nvSpPr>
          <p:cNvPr id="8195" name="Rectangle 4"/>
          <p:cNvSpPr>
            <a:spLocks noGrp="1" noChangeArrowheads="1"/>
          </p:cNvSpPr>
          <p:nvPr>
            <p:ph sz="quarter" idx="1"/>
          </p:nvPr>
        </p:nvSpPr>
        <p:spPr>
          <a:xfrm>
            <a:off x="609600" y="1589088"/>
            <a:ext cx="3886200" cy="4572000"/>
          </a:xfrm>
        </p:spPr>
        <p:txBody>
          <a:bodyPr/>
          <a:lstStyle/>
          <a:p>
            <a:pPr eaLnBrk="1" hangingPunct="1"/>
            <a:r>
              <a:rPr lang="en-GB" altLang="en-US" sz="2400" smtClean="0">
                <a:ea typeface="ＭＳ Ｐゴシック" panose="020B0600070205080204" pitchFamily="34" charset="-128"/>
              </a:rPr>
              <a:t>Sophisticated analysis pipelines</a:t>
            </a:r>
          </a:p>
          <a:p>
            <a:pPr eaLnBrk="1" hangingPunct="1">
              <a:lnSpc>
                <a:spcPct val="110000"/>
              </a:lnSpc>
            </a:pPr>
            <a:r>
              <a:rPr lang="en-US" altLang="en-US" sz="2400" smtClean="0">
                <a:ea typeface="ＭＳ Ｐゴシック" panose="020B0600070205080204" pitchFamily="34" charset="-128"/>
              </a:rPr>
              <a:t>A set of </a:t>
            </a:r>
            <a:r>
              <a:rPr lang="en-US" altLang="en-US" sz="2400" smtClean="0">
                <a:ea typeface="ＭＳ Ｐゴシック" panose="020B0600070205080204" pitchFamily="34" charset="-128"/>
                <a:sym typeface="Corbel Bold" panose="020B0703020204020204" pitchFamily="34" charset="0"/>
              </a:rPr>
              <a:t>services</a:t>
            </a:r>
            <a:r>
              <a:rPr lang="en-US" altLang="en-US" sz="2400" smtClean="0">
                <a:ea typeface="ＭＳ Ｐゴシック" panose="020B0600070205080204" pitchFamily="34" charset="-128"/>
              </a:rPr>
              <a:t> to analyse or manage data (either local or remote)</a:t>
            </a:r>
          </a:p>
          <a:p>
            <a:pPr eaLnBrk="1" hangingPunct="1">
              <a:lnSpc>
                <a:spcPct val="110000"/>
              </a:lnSpc>
            </a:pPr>
            <a:r>
              <a:rPr lang="en-US" altLang="en-US" sz="2400" smtClean="0">
                <a:ea typeface="ＭＳ Ｐゴシック" panose="020B0600070205080204" pitchFamily="34" charset="-128"/>
              </a:rPr>
              <a:t>Data flow through services</a:t>
            </a:r>
          </a:p>
          <a:p>
            <a:pPr eaLnBrk="1" hangingPunct="1">
              <a:lnSpc>
                <a:spcPct val="110000"/>
              </a:lnSpc>
            </a:pPr>
            <a:r>
              <a:rPr lang="en-US" altLang="en-US" sz="2400" smtClean="0">
                <a:ea typeface="ＭＳ Ｐゴシック" panose="020B0600070205080204" pitchFamily="34" charset="-128"/>
              </a:rPr>
              <a:t>Control of service invocation</a:t>
            </a:r>
          </a:p>
          <a:p>
            <a:pPr eaLnBrk="1" hangingPunct="1">
              <a:lnSpc>
                <a:spcPct val="110000"/>
              </a:lnSpc>
            </a:pPr>
            <a:r>
              <a:rPr lang="en-US" altLang="en-US" sz="2400" smtClean="0">
                <a:ea typeface="ＭＳ Ｐゴシック" panose="020B0600070205080204" pitchFamily="34" charset="-128"/>
              </a:rPr>
              <a:t>Iteration</a:t>
            </a:r>
          </a:p>
          <a:p>
            <a:pPr eaLnBrk="1" hangingPunct="1">
              <a:lnSpc>
                <a:spcPct val="110000"/>
              </a:lnSpc>
            </a:pPr>
            <a:r>
              <a:rPr lang="en-US" altLang="en-US" sz="2400" smtClean="0">
                <a:ea typeface="ＭＳ Ｐゴシック" panose="020B0600070205080204" pitchFamily="34" charset="-128"/>
              </a:rPr>
              <a:t>Automation</a:t>
            </a:r>
          </a:p>
          <a:p>
            <a:pPr eaLnBrk="1" hangingPunct="1">
              <a:lnSpc>
                <a:spcPct val="110000"/>
              </a:lnSpc>
            </a:pPr>
            <a:r>
              <a:rPr lang="en-US" altLang="en-US" sz="2400" smtClean="0">
                <a:ea typeface="ＭＳ Ｐゴシック" panose="020B0600070205080204" pitchFamily="34" charset="-128"/>
              </a:rPr>
              <a:t>Access to intermediate results</a:t>
            </a:r>
            <a:endParaRPr lang="en-GB" altLang="en-US" sz="2400" smtClean="0">
              <a:ea typeface="ＭＳ Ｐゴシック" panose="020B0600070205080204" pitchFamily="34" charset="-128"/>
            </a:endParaRPr>
          </a:p>
        </p:txBody>
      </p:sp>
      <p:pic>
        <p:nvPicPr>
          <p:cNvPr id="8196" name="Picture 7" descr="pathways_from_diff_expressed_genes_22895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600200"/>
            <a:ext cx="391477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sz="quarter" idx="1"/>
          </p:nvPr>
        </p:nvSpPr>
        <p:spPr>
          <a:xfrm>
            <a:off x="611188" y="1628775"/>
            <a:ext cx="8153400" cy="4495800"/>
          </a:xfrm>
        </p:spPr>
        <p:txBody>
          <a:bodyPr/>
          <a:lstStyle/>
          <a:p>
            <a:pPr eaLnBrk="1" hangingPunct="1">
              <a:buFontTx/>
              <a:buNone/>
            </a:pPr>
            <a:r>
              <a:rPr lang="en-US" altLang="en-US" sz="2400" smtClean="0">
                <a:ea typeface="ＭＳ Ｐゴシック" panose="020B0600070205080204" pitchFamily="34" charset="-128"/>
              </a:rPr>
              <a:t>	</a:t>
            </a:r>
          </a:p>
          <a:p>
            <a:pPr eaLnBrk="1" hangingPunct="1"/>
            <a:r>
              <a:rPr lang="en-US" altLang="en-US" sz="2400" smtClean="0">
                <a:ea typeface="ＭＳ Ｐゴシック" panose="020B0600070205080204" pitchFamily="34" charset="-128"/>
              </a:rPr>
              <a:t>This tutorial will give you a basic introduction to designing, and reusing workflows in Taverna and some of its main features.</a:t>
            </a:r>
          </a:p>
          <a:p>
            <a:pPr eaLnBrk="1" hangingPunct="1"/>
            <a:r>
              <a:rPr lang="en-US" altLang="en-US" sz="2400" smtClean="0">
                <a:ea typeface="ＭＳ Ｐゴシック" panose="020B0600070205080204" pitchFamily="34" charset="-128"/>
              </a:rPr>
              <a:t>Workflows in this practical use small data-sets and are designed to run in a few minutes. In the real world, you would be using larger data sets and workflows would typically run for longer</a:t>
            </a:r>
          </a:p>
          <a:p>
            <a:pPr eaLnBrk="1" hangingPunct="1">
              <a:buFontTx/>
              <a:buNone/>
            </a:pPr>
            <a:r>
              <a:rPr lang="en-US" altLang="en-US" sz="2400" smtClean="0">
                <a:ea typeface="ＭＳ Ｐゴシック" panose="020B0600070205080204" pitchFamily="34" charset="-128"/>
              </a:rPr>
              <a:t>	</a:t>
            </a:r>
          </a:p>
          <a:p>
            <a:pPr eaLnBrk="1" hangingPunct="1">
              <a:buFontTx/>
              <a:buNone/>
            </a:pPr>
            <a:r>
              <a:rPr lang="en-US" altLang="en-US" sz="2400" smtClean="0">
                <a:ea typeface="ＭＳ Ｐゴシック" panose="020B0600070205080204" pitchFamily="34" charset="-128"/>
              </a:rPr>
              <a:t>	</a:t>
            </a:r>
          </a:p>
          <a:p>
            <a:pPr eaLnBrk="1" hangingPunct="1">
              <a:buFontTx/>
              <a:buNone/>
            </a:pPr>
            <a:r>
              <a:rPr lang="en-US" altLang="en-US" sz="2400" smtClean="0">
                <a:ea typeface="ＭＳ Ｐゴシック" panose="020B0600070205080204" pitchFamily="34" charset="-128"/>
              </a:rPr>
              <a:t>	</a:t>
            </a:r>
          </a:p>
          <a:p>
            <a:pPr eaLnBrk="1" hangingPunct="1">
              <a:buFontTx/>
              <a:buNone/>
            </a:pPr>
            <a:r>
              <a:rPr lang="en-US" altLang="en-US" sz="2400" smtClean="0">
                <a:ea typeface="ＭＳ Ｐゴシック" panose="020B0600070205080204" pitchFamily="34" charset="-128"/>
              </a:rPr>
              <a:t>	</a:t>
            </a:r>
          </a:p>
        </p:txBody>
      </p:sp>
      <p:sp>
        <p:nvSpPr>
          <p:cNvPr id="10243" name="Rectangle 2"/>
          <p:cNvSpPr>
            <a:spLocks noGrp="1"/>
          </p:cNvSpPr>
          <p:nvPr>
            <p:ph type="title"/>
          </p:nvPr>
        </p:nvSpPr>
        <p:spPr bwMode="auto"/>
        <p:txBody>
          <a:bodyPr/>
          <a:lstStyle/>
          <a:p>
            <a:pPr eaLnBrk="1" hangingPunct="1"/>
            <a:r>
              <a:rPr lang="en-GB" altLang="en-US" sz="3200" smtClean="0">
                <a:ln>
                  <a:noFill/>
                </a:ln>
                <a:solidFill>
                  <a:srgbClr val="9A92C6"/>
                </a:solidFill>
                <a:effectLst/>
                <a:ea typeface="ＭＳ Ｐゴシック" panose="020B0600070205080204" pitchFamily="34" charset="-128"/>
              </a:rPr>
              <a:t>Workflows in Taverna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bwMode="auto"/>
        <p:txBody>
          <a:bodyPr/>
          <a:lstStyle/>
          <a:p>
            <a:pPr eaLnBrk="1" hangingPunct="1"/>
            <a:r>
              <a:rPr lang="en-US" altLang="en-US" sz="3200" smtClean="0">
                <a:ln>
                  <a:noFill/>
                </a:ln>
                <a:solidFill>
                  <a:srgbClr val="9A92C6"/>
                </a:solidFill>
                <a:effectLst/>
                <a:ea typeface="ＭＳ Ｐゴシック" panose="020B0600070205080204" pitchFamily="34" charset="-128"/>
              </a:rPr>
              <a:t>Taverna: Download and installation</a:t>
            </a:r>
            <a:endParaRPr lang="en-GB" altLang="en-US" sz="3200" smtClean="0">
              <a:ln>
                <a:noFill/>
              </a:ln>
              <a:solidFill>
                <a:srgbClr val="9A92C6"/>
              </a:solidFill>
              <a:effectLst/>
              <a:ea typeface="ＭＳ Ｐゴシック" panose="020B0600070205080204" pitchFamily="34" charset="-128"/>
            </a:endParaRPr>
          </a:p>
        </p:txBody>
      </p:sp>
      <p:sp>
        <p:nvSpPr>
          <p:cNvPr id="12291" name="Rectangle 3"/>
          <p:cNvSpPr>
            <a:spLocks noGrp="1"/>
          </p:cNvSpPr>
          <p:nvPr>
            <p:ph sz="quarter" idx="1"/>
          </p:nvPr>
        </p:nvSpPr>
        <p:spPr>
          <a:xfrm>
            <a:off x="609600" y="1589088"/>
            <a:ext cx="7346950" cy="4572000"/>
          </a:xfrm>
        </p:spPr>
        <p:txBody>
          <a:bodyPr/>
          <a:lstStyle/>
          <a:p>
            <a:pPr algn="just" eaLnBrk="1" hangingPunct="1">
              <a:lnSpc>
                <a:spcPct val="90000"/>
              </a:lnSpc>
            </a:pPr>
            <a:endParaRPr lang="en-GB" altLang="en-US" sz="2400" smtClean="0">
              <a:ea typeface="ＭＳ Ｐゴシック" panose="020B0600070205080204" pitchFamily="34" charset="-128"/>
            </a:endParaRPr>
          </a:p>
          <a:p>
            <a:pPr algn="just" eaLnBrk="1" hangingPunct="1">
              <a:lnSpc>
                <a:spcPct val="90000"/>
              </a:lnSpc>
            </a:pPr>
            <a:r>
              <a:rPr lang="en-GB" altLang="en-US" sz="2400" smtClean="0">
                <a:ea typeface="ＭＳ Ｐゴシック" panose="020B0600070205080204" pitchFamily="34" charset="-128"/>
              </a:rPr>
              <a:t>Taverna can be downloaded from </a:t>
            </a:r>
          </a:p>
          <a:p>
            <a:pPr algn="just" eaLnBrk="1" hangingPunct="1">
              <a:lnSpc>
                <a:spcPct val="90000"/>
              </a:lnSpc>
              <a:buFont typeface="Wingdings" panose="05000000000000000000" pitchFamily="2" charset="2"/>
              <a:buNone/>
            </a:pPr>
            <a:r>
              <a:rPr lang="en-GB" altLang="en-US" sz="2400" smtClean="0">
                <a:ea typeface="ＭＳ Ｐゴシック" panose="020B0600070205080204" pitchFamily="34" charset="-128"/>
              </a:rPr>
              <a:t>	http://www.taverna.org.uk/</a:t>
            </a:r>
          </a:p>
          <a:p>
            <a:pPr algn="just" eaLnBrk="1" hangingPunct="1">
              <a:lnSpc>
                <a:spcPct val="90000"/>
              </a:lnSpc>
            </a:pPr>
            <a:r>
              <a:rPr lang="en-GB" altLang="en-US" sz="2400" smtClean="0">
                <a:ea typeface="ＭＳ Ｐゴシック" panose="020B0600070205080204" pitchFamily="34" charset="-128"/>
              </a:rPr>
              <a:t> Go to the page and find the latest (2.5)</a:t>
            </a:r>
          </a:p>
          <a:p>
            <a:pPr algn="just" eaLnBrk="1" hangingPunct="1">
              <a:lnSpc>
                <a:spcPct val="90000"/>
              </a:lnSpc>
            </a:pPr>
            <a:r>
              <a:rPr lang="en-GB" altLang="en-US" sz="2400" smtClean="0">
                <a:ea typeface="ＭＳ Ｐゴシック" panose="020B0600070205080204" pitchFamily="34" charset="-128"/>
              </a:rPr>
              <a:t>Follow the instructions on the website to install Taverna for your operating system (this is a simple one-click install for windows and Mac. For Linux, you may also need the GraphViz program. Follow the link on the Taverna download page if so)</a:t>
            </a:r>
          </a:p>
          <a:p>
            <a:pPr algn="just" eaLnBrk="1" hangingPunct="1">
              <a:lnSpc>
                <a:spcPct val="90000"/>
              </a:lnSpc>
              <a:buFont typeface="Wingdings" panose="05000000000000000000" pitchFamily="2" charset="2"/>
              <a:buNone/>
            </a:pPr>
            <a:endParaRPr lang="en-GB" altLang="en-US" sz="2400" smtClean="0">
              <a:ea typeface="ＭＳ Ｐゴシック" panose="020B0600070205080204" pitchFamily="34" charset="-128"/>
            </a:endParaRPr>
          </a:p>
          <a:p>
            <a:pPr algn="just" eaLnBrk="1" hangingPunct="1">
              <a:lnSpc>
                <a:spcPct val="90000"/>
              </a:lnSpc>
              <a:buFont typeface="Wingdings" panose="05000000000000000000" pitchFamily="2" charset="2"/>
              <a:buNone/>
            </a:pPr>
            <a:r>
              <a:rPr lang="en-GB" altLang="en-US" sz="2400" smtClean="0">
                <a:ea typeface="ＭＳ Ｐゴシック" panose="020B0600070205080204" pitchFamily="34" charset="-128"/>
              </a:rPr>
              <a:t>	The following page shows a screenshot of Taverna and the different panels that make up the workbench</a:t>
            </a:r>
            <a:endParaRPr lang="en-GB" altLang="en-US" sz="2400" b="1" smtClean="0">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68438"/>
            <a:ext cx="91440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3"/>
          <p:cNvSpPr txBox="1">
            <a:spLocks noChangeArrowheads="1"/>
          </p:cNvSpPr>
          <p:nvPr/>
        </p:nvSpPr>
        <p:spPr bwMode="auto">
          <a:xfrm>
            <a:off x="1000125" y="285750"/>
            <a:ext cx="7786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ClrTx/>
              <a:buSzTx/>
              <a:buFontTx/>
              <a:buNone/>
            </a:pPr>
            <a:r>
              <a:rPr lang="en-GB" altLang="en-US" sz="3600">
                <a:solidFill>
                  <a:schemeClr val="tx2"/>
                </a:solidFill>
              </a:rPr>
              <a:t>Taverna Workbench</a:t>
            </a:r>
          </a:p>
        </p:txBody>
      </p:sp>
      <p:sp>
        <p:nvSpPr>
          <p:cNvPr id="14340" name="Text Box 5"/>
          <p:cNvSpPr txBox="1">
            <a:spLocks noChangeArrowheads="1"/>
          </p:cNvSpPr>
          <p:nvPr/>
        </p:nvSpPr>
        <p:spPr bwMode="auto">
          <a:xfrm>
            <a:off x="5292725" y="2708275"/>
            <a:ext cx="1584325"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GB" altLang="en-US" sz="1800"/>
              <a:t>Workflow Diagram</a:t>
            </a:r>
          </a:p>
        </p:txBody>
      </p:sp>
      <p:sp>
        <p:nvSpPr>
          <p:cNvPr id="14341" name="Text Box 6"/>
          <p:cNvSpPr txBox="1">
            <a:spLocks noChangeArrowheads="1"/>
          </p:cNvSpPr>
          <p:nvPr/>
        </p:nvSpPr>
        <p:spPr bwMode="auto">
          <a:xfrm>
            <a:off x="2555875" y="2997200"/>
            <a:ext cx="20161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GB" altLang="en-US" sz="1800"/>
              <a:t>Services Panel</a:t>
            </a:r>
          </a:p>
        </p:txBody>
      </p:sp>
      <p:sp>
        <p:nvSpPr>
          <p:cNvPr id="14342" name="Text Box 7"/>
          <p:cNvSpPr txBox="1">
            <a:spLocks noChangeArrowheads="1"/>
          </p:cNvSpPr>
          <p:nvPr/>
        </p:nvSpPr>
        <p:spPr bwMode="auto">
          <a:xfrm>
            <a:off x="2339975" y="5300663"/>
            <a:ext cx="1368425"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GB" altLang="en-US" sz="1800"/>
              <a:t>Workflow Explorer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p:cNvSpPr>
          <p:nvPr>
            <p:ph type="title"/>
          </p:nvPr>
        </p:nvSpPr>
        <p:spPr bwMode="auto"/>
        <p:txBody>
          <a:bodyPr/>
          <a:lstStyle/>
          <a:p>
            <a:pPr eaLnBrk="1" hangingPunct="1"/>
            <a:r>
              <a:rPr lang="en-GB" altLang="en-US" smtClean="0">
                <a:ln>
                  <a:noFill/>
                </a:ln>
                <a:solidFill>
                  <a:srgbClr val="9A92C6"/>
                </a:solidFill>
                <a:effectLst/>
                <a:ea typeface="ＭＳ Ｐゴシック" panose="020B0600070205080204" pitchFamily="34" charset="-128"/>
              </a:rPr>
              <a:t>Workflow Diagram</a:t>
            </a:r>
          </a:p>
        </p:txBody>
      </p:sp>
      <p:sp>
        <p:nvSpPr>
          <p:cNvPr id="16387" name="Rectangle 3"/>
          <p:cNvSpPr>
            <a:spLocks noGrp="1" noChangeArrowheads="1"/>
          </p:cNvSpPr>
          <p:nvPr>
            <p:ph sz="quarter" idx="1"/>
          </p:nvPr>
        </p:nvSpPr>
        <p:spPr>
          <a:xfrm>
            <a:off x="395288" y="1700213"/>
            <a:ext cx="8064500" cy="4495800"/>
          </a:xfrm>
        </p:spPr>
        <p:txBody>
          <a:bodyPr/>
          <a:lstStyle/>
          <a:p>
            <a:pPr algn="just" eaLnBrk="1" hangingPunct="1">
              <a:buFontTx/>
              <a:buNone/>
            </a:pPr>
            <a:endParaRPr lang="en-GB" altLang="en-US" sz="2400" smtClean="0">
              <a:ea typeface="ＭＳ Ｐゴシック" panose="020B0600070205080204" pitchFamily="34" charset="-128"/>
            </a:endParaRPr>
          </a:p>
          <a:p>
            <a:pPr algn="just" eaLnBrk="1" hangingPunct="1">
              <a:buFontTx/>
              <a:buNone/>
            </a:pPr>
            <a:r>
              <a:rPr lang="en-GB" altLang="en-US" sz="2400" smtClean="0">
                <a:ea typeface="ＭＳ Ｐゴシック" panose="020B0600070205080204" pitchFamily="34" charset="-128"/>
              </a:rPr>
              <a:t>	The workflow diagram is the visual representation of the workflow, it:</a:t>
            </a:r>
          </a:p>
          <a:p>
            <a:pPr algn="just" eaLnBrk="1" hangingPunct="1"/>
            <a:r>
              <a:rPr lang="en-GB" altLang="en-US" sz="2400" smtClean="0">
                <a:ea typeface="ＭＳ Ｐゴシック" panose="020B0600070205080204" pitchFamily="34" charset="-128"/>
              </a:rPr>
              <a:t>Shows inputs, outputs, services and data flows</a:t>
            </a:r>
          </a:p>
          <a:p>
            <a:pPr algn="just" eaLnBrk="1" hangingPunct="1"/>
            <a:r>
              <a:rPr lang="en-GB" altLang="en-US" sz="2400" smtClean="0">
                <a:ea typeface="ＭＳ Ｐゴシック" panose="020B0600070205080204" pitchFamily="34" charset="-128"/>
              </a:rPr>
              <a:t>Allows editing of the workflow by dragging and dropping and connecting services together</a:t>
            </a:r>
          </a:p>
          <a:p>
            <a:pPr algn="just" eaLnBrk="1" hangingPunct="1"/>
            <a:r>
              <a:rPr lang="en-GB" altLang="en-US" sz="2400" smtClean="0">
                <a:ea typeface="ＭＳ Ｐゴシック" panose="020B0600070205080204" pitchFamily="34" charset="-128"/>
              </a:rPr>
              <a:t>Enables saving of workflow diagrams for publishing and sharing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GB" dirty="0">
                <a:ln>
                  <a:noFill/>
                </a:ln>
                <a:effectLst/>
                <a:ea typeface="+mj-ea"/>
                <a:cs typeface="+mj-cs"/>
              </a:rPr>
              <a:t>Workflow Diagram</a:t>
            </a:r>
            <a:endParaRPr lang="en-GB" dirty="0">
              <a:ea typeface="+mj-ea"/>
              <a:cs typeface="+mj-cs"/>
            </a:endParaRP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557338"/>
            <a:ext cx="4656137"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p:cNvSpPr>
          <p:nvPr>
            <p:ph type="title"/>
          </p:nvPr>
        </p:nvSpPr>
        <p:spPr bwMode="auto"/>
        <p:txBody>
          <a:bodyPr/>
          <a:lstStyle/>
          <a:p>
            <a:pPr eaLnBrk="1" hangingPunct="1"/>
            <a:r>
              <a:rPr lang="en-GB" altLang="en-US" smtClean="0">
                <a:ln>
                  <a:noFill/>
                </a:ln>
                <a:solidFill>
                  <a:srgbClr val="9A92C6"/>
                </a:solidFill>
                <a:effectLst/>
                <a:ea typeface="ＭＳ Ｐゴシック" panose="020B0600070205080204" pitchFamily="34" charset="-128"/>
              </a:rPr>
              <a:t> Workflow Explorer</a:t>
            </a:r>
          </a:p>
        </p:txBody>
      </p:sp>
      <p:sp>
        <p:nvSpPr>
          <p:cNvPr id="19459" name="Rectangle 3"/>
          <p:cNvSpPr>
            <a:spLocks noGrp="1" noChangeArrowheads="1"/>
          </p:cNvSpPr>
          <p:nvPr>
            <p:ph sz="quarter" idx="1"/>
          </p:nvPr>
        </p:nvSpPr>
        <p:spPr>
          <a:xfrm>
            <a:off x="468313" y="1700213"/>
            <a:ext cx="8153400" cy="4495800"/>
          </a:xfrm>
        </p:spPr>
        <p:txBody>
          <a:bodyPr/>
          <a:lstStyle/>
          <a:p>
            <a:pPr eaLnBrk="1" hangingPunct="1"/>
            <a:r>
              <a:rPr lang="en-GB" altLang="en-US" sz="2400" smtClean="0">
                <a:ea typeface="ＭＳ Ｐゴシック" panose="020B0600070205080204" pitchFamily="34" charset="-128"/>
              </a:rPr>
              <a:t>The Workflow Explorer shows the detailed view of your workflow. It shows default values and descriptions for service inputs and outputs and it shows where remote services are located. It also shows configuration details, such as iteration and looping</a:t>
            </a:r>
          </a:p>
          <a:p>
            <a:pPr eaLnBrk="1" hangingPunct="1"/>
            <a:r>
              <a:rPr lang="en-GB" altLang="en-US" sz="2400" smtClean="0">
                <a:ea typeface="ＭＳ Ｐゴシック" panose="020B0600070205080204" pitchFamily="34" charset="-128"/>
              </a:rPr>
              <a:t>Workflow validation details can also be found here. Before a workflow is run, Taverna checks to see if it is connected correctly and if its services are available.</a:t>
            </a:r>
          </a:p>
          <a:p>
            <a:pPr eaLnBrk="1" hangingPunct="1">
              <a:buFontTx/>
              <a:buNone/>
            </a:pPr>
            <a:endParaRPr lang="en-GB" altLang="en-US" sz="2700" smtClean="0">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p:cNvSpPr>
          <p:nvPr>
            <p:ph type="title"/>
          </p:nvPr>
        </p:nvSpPr>
        <p:spPr bwMode="auto"/>
        <p:txBody>
          <a:bodyPr/>
          <a:lstStyle/>
          <a:p>
            <a:pPr eaLnBrk="1" hangingPunct="1"/>
            <a:r>
              <a:rPr lang="en-GB" altLang="en-US" smtClean="0">
                <a:ln>
                  <a:noFill/>
                </a:ln>
                <a:solidFill>
                  <a:srgbClr val="9A92C6"/>
                </a:solidFill>
                <a:effectLst/>
                <a:ea typeface="ＭＳ Ｐゴシック" panose="020B0600070205080204" pitchFamily="34" charset="-128"/>
              </a:rPr>
              <a:t>Updates and Plugin Installation</a:t>
            </a:r>
          </a:p>
        </p:txBody>
      </p:sp>
      <p:sp>
        <p:nvSpPr>
          <p:cNvPr id="21507" name="Rectangle 3"/>
          <p:cNvSpPr>
            <a:spLocks noGrp="1" noChangeArrowheads="1"/>
          </p:cNvSpPr>
          <p:nvPr>
            <p:ph sz="quarter" idx="1"/>
          </p:nvPr>
        </p:nvSpPr>
        <p:spPr>
          <a:xfrm>
            <a:off x="0" y="1700213"/>
            <a:ext cx="3798888" cy="4495800"/>
          </a:xfrm>
        </p:spPr>
        <p:txBody>
          <a:bodyPr/>
          <a:lstStyle/>
          <a:p>
            <a:pPr eaLnBrk="1" hangingPunct="1"/>
            <a:r>
              <a:rPr lang="en-GB" altLang="en-US" sz="2100" smtClean="0">
                <a:ea typeface="ＭＳ Ｐゴシック" panose="020B0600070205080204" pitchFamily="34" charset="-128"/>
              </a:rPr>
              <a:t>Taverna updates are issued on the regular basis</a:t>
            </a:r>
          </a:p>
          <a:p>
            <a:pPr eaLnBrk="1" hangingPunct="1"/>
            <a:r>
              <a:rPr lang="en-GB" altLang="en-US" sz="2100" smtClean="0">
                <a:ea typeface="ＭＳ Ｐゴシック" panose="020B0600070205080204" pitchFamily="34" charset="-128"/>
              </a:rPr>
              <a:t>There is also a number of plugins which are developed for Taverna</a:t>
            </a:r>
          </a:p>
          <a:p>
            <a:pPr eaLnBrk="1" hangingPunct="1"/>
            <a:r>
              <a:rPr lang="en-GB" altLang="en-US" sz="2100" smtClean="0">
                <a:ea typeface="ＭＳ Ｐゴシック" panose="020B0600070205080204" pitchFamily="34" charset="-128"/>
              </a:rPr>
              <a:t>To get the updates and plugins select “Advanced -&gt; Updates and plugins”</a:t>
            </a:r>
          </a:p>
          <a:p>
            <a:pPr eaLnBrk="1" hangingPunct="1">
              <a:buFontTx/>
              <a:buNone/>
            </a:pPr>
            <a:endParaRPr lang="en-GB" altLang="en-US" sz="2700" smtClean="0">
              <a:ea typeface="ＭＳ Ｐゴシック" panose="020B0600070205080204" pitchFamily="34" charset="-128"/>
            </a:endParaRPr>
          </a:p>
        </p:txBody>
      </p:sp>
      <p:pic>
        <p:nvPicPr>
          <p:cNvPr id="21508" name="Picture 3" descr="Screen Shot 2013-09-03 at 20.52.5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698750"/>
            <a:ext cx="54864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averna_Manchester_Theme">
  <a:themeElements>
    <a:clrScheme name="myGrid">
      <a:dk1>
        <a:sysClr val="windowText" lastClr="000000"/>
      </a:dk1>
      <a:lt1>
        <a:sysClr val="window" lastClr="FFFFFF"/>
      </a:lt1>
      <a:dk2>
        <a:srgbClr val="443C72"/>
      </a:dk2>
      <a:lt2>
        <a:srgbClr val="FFFFFF"/>
      </a:lt2>
      <a:accent1>
        <a:srgbClr val="F29400"/>
      </a:accent1>
      <a:accent2>
        <a:srgbClr val="FDC300"/>
      </a:accent2>
      <a:accent3>
        <a:srgbClr val="A5C249"/>
      </a:accent3>
      <a:accent4>
        <a:srgbClr val="009EE0"/>
      </a:accent4>
      <a:accent5>
        <a:srgbClr val="5B5099"/>
      </a:accent5>
      <a:accent6>
        <a:srgbClr val="006AB2"/>
      </a:accent6>
      <a:hlink>
        <a:srgbClr val="0070C0"/>
      </a:hlink>
      <a:folHlink>
        <a:srgbClr val="00B0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Taverna_Manchester_Theme</Template>
  <TotalTime>34798</TotalTime>
  <Words>384</Words>
  <Application>Microsoft Office PowerPoint</Application>
  <PresentationFormat>On-screen Show (4:3)</PresentationFormat>
  <Paragraphs>105</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Arial</vt:lpstr>
      <vt:lpstr>Calibri</vt:lpstr>
      <vt:lpstr>Calibri Light</vt:lpstr>
      <vt:lpstr>Corbel Bold</vt:lpstr>
      <vt:lpstr>Wingdings</vt:lpstr>
      <vt:lpstr>Wingdings 2</vt:lpstr>
      <vt:lpstr>Taverna_Manchester_Theme</vt:lpstr>
      <vt:lpstr>PowerPoint Presentation</vt:lpstr>
      <vt:lpstr>Workflows</vt:lpstr>
      <vt:lpstr>Workflows in Taverna</vt:lpstr>
      <vt:lpstr>Taverna: Download and installation</vt:lpstr>
      <vt:lpstr>PowerPoint Presentation</vt:lpstr>
      <vt:lpstr>Workflow Diagram</vt:lpstr>
      <vt:lpstr>Workflow Diagram</vt:lpstr>
      <vt:lpstr> Workflow Explorer</vt:lpstr>
      <vt:lpstr>Updates and Plugin Installation</vt:lpstr>
      <vt:lpstr> Available Services Panel</vt:lpstr>
      <vt:lpstr>Taverna Workflow Management Open extensibility</vt:lpstr>
      <vt:lpstr>Next</vt:lpstr>
    </vt:vector>
  </TitlesOfParts>
  <Company>Department of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dc:title>
  <dc:creator>Katy</dc:creator>
  <cp:lastModifiedBy>Stian Soiland-Reyes</cp:lastModifiedBy>
  <cp:revision>738</cp:revision>
  <dcterms:created xsi:type="dcterms:W3CDTF">2013-09-03T20:01:36Z</dcterms:created>
  <dcterms:modified xsi:type="dcterms:W3CDTF">2014-08-31T22:49:18Z</dcterms:modified>
</cp:coreProperties>
</file>