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728" r:id="rId3"/>
    <p:sldId id="802" r:id="rId4"/>
    <p:sldId id="803" r:id="rId5"/>
    <p:sldId id="804" r:id="rId6"/>
    <p:sldId id="805" r:id="rId7"/>
    <p:sldId id="806" r:id="rId8"/>
    <p:sldId id="807" r:id="rId9"/>
    <p:sldId id="825" r:id="rId10"/>
  </p:sldIdLst>
  <p:sldSz cx="9144000" cy="6858000" type="screen4x3"/>
  <p:notesSz cx="9283700" cy="6997700"/>
  <p:embeddedFontLst>
    <p:embeddedFont>
      <p:font typeface="Calibri Light" panose="020F0302020204030204" pitchFamily="34" charset="0"/>
      <p:regular r:id="rId13"/>
      <p:italic r:id="rId14"/>
    </p:embeddedFont>
    <p:embeddedFont>
      <p:font typeface="Wingdings 2" panose="05020102010507070707" pitchFamily="18" charset="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ＭＳ Ｐゴシック" panose="020B0600070205080204" pitchFamily="34" charset="-128"/>
      <p:regular r:id="rId24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F8E05C-7D72-45FD-9254-BE786B3717D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E98A55-8E27-4279-961B-3FF9458A169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9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55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1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32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67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5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TAB_col_white_background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orcid.org/0000-0001-9842-9718" TargetMode="External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1-8418-6735" TargetMode="External"/><Relationship Id="rId5" Type="http://schemas.openxmlformats.org/officeDocument/2006/relationships/hyperlink" Target="http://orcid.org/0000-0002-1279-5133" TargetMode="External"/><Relationship Id="rId10" Type="http://schemas.openxmlformats.org/officeDocument/2006/relationships/hyperlink" Target="http://creativecommons.org/licenses/by/3.0/deed.en_GB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060575"/>
            <a:ext cx="7561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err="1">
                <a:solidFill>
                  <a:schemeClr val="tx2"/>
                </a:solidFill>
              </a:rPr>
              <a:t>Taverna</a:t>
            </a:r>
            <a:r>
              <a:rPr lang="en-GB" altLang="en-US" sz="3200" b="1" dirty="0">
                <a:solidFill>
                  <a:schemeClr val="tx2"/>
                </a:solidFill>
              </a:rPr>
              <a:t> 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Tutorial</a:t>
            </a:r>
            <a:br>
              <a:rPr lang="en-GB" altLang="en-US" sz="3200" b="1" dirty="0" smtClean="0">
                <a:solidFill>
                  <a:schemeClr val="tx2"/>
                </a:solidFill>
              </a:rPr>
            </a:br>
            <a:r>
              <a:rPr lang="en-GB" altLang="en-US" sz="3200" b="1" dirty="0" smtClean="0">
                <a:solidFill>
                  <a:schemeClr val="tx2"/>
                </a:solidFill>
              </a:rPr>
              <a:t>Building a simple workflow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materials by </a:t>
            </a:r>
            <a:r>
              <a:rPr lang="en-GB" altLang="en-US" sz="1800" dirty="0" smtClean="0"/>
              <a:t>Katy </a:t>
            </a:r>
            <a:r>
              <a:rPr lang="en-GB" altLang="en-US" sz="1800" dirty="0" err="1"/>
              <a:t>Wolstencroft</a:t>
            </a:r>
            <a:r>
              <a:rPr lang="en-GB" altLang="en-US" sz="2400" dirty="0"/>
              <a:t> </a:t>
            </a:r>
            <a:r>
              <a:rPr lang="en-GB" altLang="en-US" sz="1800" dirty="0"/>
              <a:t>and </a:t>
            </a:r>
            <a:r>
              <a:rPr lang="en-US" altLang="en-US" sz="1800" dirty="0" smtClean="0"/>
              <a:t>Aleksandra </a:t>
            </a:r>
            <a:r>
              <a:rPr lang="en-US" altLang="en-US" sz="1800" dirty="0" err="1"/>
              <a:t>Pawlik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</a:t>
            </a:r>
            <a:r>
              <a:rPr lang="en-US" altLang="en-US" sz="1400" dirty="0" smtClean="0">
                <a:hlinkClick r:id="rId4"/>
              </a:rPr>
              <a:t>orcid.org/0000-0002-2937-7819</a:t>
            </a:r>
            <a:endParaRPr lang="en-US" altLang="en-US" sz="14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 smtClean="0">
                <a:hlinkClick r:id="rId5"/>
              </a:rPr>
              <a:t>http</a:t>
            </a:r>
            <a:r>
              <a:rPr lang="en-GB" sz="1400" dirty="0">
                <a:hlinkClick r:id="rId5"/>
              </a:rPr>
              <a:t>://orcid.org/0000-0002-1279-5133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 smtClean="0">
                <a:hlinkClick r:id="rId6"/>
              </a:rPr>
              <a:t>http</a:t>
            </a:r>
            <a:r>
              <a:rPr lang="en-US" altLang="en-US" sz="1400" dirty="0">
                <a:hlinkClick r:id="rId6"/>
              </a:rPr>
              <a:t>://orcid.org/0000-0001-8418-6735</a:t>
            </a:r>
            <a:endParaRPr lang="en-US" altLang="en-US" sz="1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7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10"/>
              </a:rPr>
              <a:t>Creative Commons Attribution 3.0 Unported License</a:t>
            </a:r>
            <a:endParaRPr lang="en-GB" altLang="en-US" sz="1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Available Service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557338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	We will start with something easy - retrieving a protein sequence from a remote database and identifying functional motifs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3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2852936"/>
            <a:ext cx="3456186" cy="4495800"/>
          </a:xfrm>
        </p:spPr>
        <p:txBody>
          <a:bodyPr/>
          <a:lstStyle/>
          <a:p>
            <a:pPr eaLnBrk="1" hangingPunct="1"/>
            <a:r>
              <a:rPr lang="en-GB" altLang="en-US" sz="2300" dirty="0" smtClean="0">
                <a:ea typeface="ＭＳ Ｐゴシック" panose="020B0600070205080204" pitchFamily="34" charset="-128"/>
              </a:rPr>
              <a:t>Expand the list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Available Services </a:t>
            </a:r>
          </a:p>
          <a:p>
            <a:pPr lvl="1" eaLnBrk="1" hangingPunct="1"/>
            <a:r>
              <a:rPr lang="en-GB" altLang="en-US" dirty="0" smtClean="0">
                <a:ea typeface="ＭＳ Ｐゴシック" panose="020B0600070205080204" pitchFamily="34" charset="-128"/>
              </a:rPr>
              <a:t>Local Services</a:t>
            </a:r>
          </a:p>
          <a:p>
            <a:pPr lvl="2" eaLnBrk="1" hangingPunct="1"/>
            <a:r>
              <a:rPr lang="en-GB" altLang="en-US" sz="2400" dirty="0" err="1" smtClean="0">
                <a:ea typeface="ＭＳ Ｐゴシック" panose="020B0600070205080204" pitchFamily="34" charset="-128"/>
              </a:rPr>
              <a:t>ncbi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GB" altLang="en-US" sz="2300" dirty="0" smtClean="0">
                <a:ea typeface="ＭＳ Ｐゴシック" panose="020B0600070205080204" pitchFamily="34" charset="-128"/>
              </a:rPr>
              <a:t>Select ‘</a:t>
            </a:r>
            <a:r>
              <a:rPr lang="en-GB" altLang="en-US" sz="2300" i="1" dirty="0" smtClean="0">
                <a:ea typeface="ＭＳ Ｐゴシック" panose="020B0600070205080204" pitchFamily="34" charset="-128"/>
              </a:rPr>
              <a:t>Get Protein FASTA</a:t>
            </a:r>
            <a:r>
              <a:rPr lang="en-GB" altLang="en-US" sz="2300" dirty="0" smtClean="0">
                <a:ea typeface="ＭＳ Ｐゴシック" panose="020B0600070205080204" pitchFamily="34" charset="-128"/>
              </a:rPr>
              <a:t>’ and drag-and-drop it into the empty workflow diagram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3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65" y="2420888"/>
            <a:ext cx="5551028" cy="4280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1663700"/>
            <a:ext cx="228282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Workflow input/output ports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5614988" cy="4525963"/>
          </a:xfrm>
        </p:spPr>
        <p:txBody>
          <a:bodyPr/>
          <a:lstStyle/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In a blank space in the workflow diagram,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Right-click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and select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Workflow input port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from the 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Insert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section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Type in a name for this input (e.g.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) and click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ok</a:t>
            </a: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Do the same to create a new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Workflow Output Port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. Call this output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Sequence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joiningbox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99906"/>
            <a:ext cx="58864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Connecting ports</a:t>
            </a:r>
          </a:p>
        </p:txBody>
      </p:sp>
      <p:sp>
        <p:nvSpPr>
          <p:cNvPr id="29700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6770712" cy="4572000"/>
          </a:xfrm>
        </p:spPr>
        <p:txBody>
          <a:bodyPr/>
          <a:lstStyle/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You now have 3 boxes in the diagram and we need to connect them up to build our workflow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Click on the input box </a:t>
            </a:r>
            <a:r>
              <a:rPr lang="en-GB" altLang="en-US" sz="24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and drag towards </a:t>
            </a:r>
            <a:r>
              <a:rPr lang="en-GB" altLang="en-US" sz="2400" i="1" dirty="0" err="1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Get_Protein_Fasta</a:t>
            </a:r>
            <a:r>
              <a:rPr lang="en-GB" altLang="en-US" sz="24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and let go. An arrow will connect the two boxes.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Your first workflow</a:t>
            </a:r>
          </a:p>
        </p:txBody>
      </p:sp>
      <p:pic>
        <p:nvPicPr>
          <p:cNvPr id="31747" name="Picture 6" descr="simpleWorkflow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600200"/>
            <a:ext cx="3524250" cy="4525963"/>
          </a:xfrm>
        </p:spPr>
      </p:pic>
      <p:sp>
        <p:nvSpPr>
          <p:cNvPr id="31748" name="Rectangle 3"/>
          <p:cNvSpPr>
            <a:spLocks noGrp="1"/>
          </p:cNvSpPr>
          <p:nvPr>
            <p:ph sz="quarter" idx="2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Click on the output box 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Sequence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, drag towards “</a:t>
            </a:r>
            <a:r>
              <a:rPr lang="en-GB" altLang="en-US" sz="2400" i="1" dirty="0" err="1" smtClean="0">
                <a:ea typeface="ＭＳ Ｐゴシック" panose="020B0600070205080204" pitchFamily="34" charset="-128"/>
              </a:rPr>
              <a:t>Get_protein_fasta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”, and let go. An arrow will connect the two boxes.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You have now built your first workflow!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Running workflow</a:t>
            </a:r>
          </a:p>
        </p:txBody>
      </p:sp>
      <p:sp>
        <p:nvSpPr>
          <p:cNvPr id="33795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6265863" cy="4572000"/>
          </a:xfrm>
        </p:spPr>
        <p:txBody>
          <a:bodyPr/>
          <a:lstStyle/>
          <a:p>
            <a:pPr eaLnBrk="1" hangingPunct="1"/>
            <a:r>
              <a:rPr lang="en-GB" altLang="en-US" sz="2300" dirty="0" smtClean="0">
                <a:ea typeface="ＭＳ Ｐゴシック" panose="020B0600070205080204" pitchFamily="34" charset="-128"/>
              </a:rPr>
              <a:t>In the menu, select “</a:t>
            </a:r>
            <a:r>
              <a:rPr lang="en-GB" altLang="en-US" sz="2300" b="1" dirty="0" smtClean="0">
                <a:ea typeface="ＭＳ Ｐゴシック" panose="020B0600070205080204" pitchFamily="34" charset="-128"/>
              </a:rPr>
              <a:t>File -&gt; Run workflow</a:t>
            </a:r>
            <a:r>
              <a:rPr lang="en-GB" altLang="en-US" sz="2300" dirty="0" smtClean="0">
                <a:ea typeface="ＭＳ Ｐゴシック" panose="020B0600070205080204" pitchFamily="34" charset="-128"/>
              </a:rPr>
              <a:t>”, or click on the green play button at the top of the workbench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3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57550"/>
            <a:ext cx="5357813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131888" y="3257550"/>
            <a:ext cx="259238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Providing workflow inputs</a:t>
            </a:r>
          </a:p>
        </p:txBody>
      </p:sp>
      <p:sp>
        <p:nvSpPr>
          <p:cNvPr id="35843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7923213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An input window will appear. We have not yet added a description of the workflow or the input.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4888"/>
            <a:ext cx="611981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84213" y="5699125"/>
            <a:ext cx="84597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Click on ‘</a:t>
            </a:r>
            <a:r>
              <a:rPr lang="en-GB" altLang="en-US" sz="2000" b="1" dirty="0"/>
              <a:t>Set Value</a:t>
            </a:r>
            <a:r>
              <a:rPr lang="en-GB" altLang="en-US" sz="2000" dirty="0"/>
              <a:t>’ in the input window and add a </a:t>
            </a:r>
            <a:r>
              <a:rPr lang="en-GB" altLang="en-US" sz="2000" dirty="0" err="1"/>
              <a:t>Uniprot</a:t>
            </a:r>
            <a:r>
              <a:rPr lang="en-GB" altLang="en-US" sz="2000" dirty="0"/>
              <a:t> protein identifier (e.g. 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P15409</a:t>
            </a:r>
            <a:r>
              <a:rPr lang="en-GB" altLang="en-US" sz="2000" dirty="0"/>
              <a:t>) where it says “</a:t>
            </a:r>
            <a:r>
              <a:rPr lang="en-GB" altLang="en-US" sz="2000" i="1" dirty="0"/>
              <a:t>some input data goes here</a:t>
            </a:r>
            <a:r>
              <a:rPr lang="en-GB" altLang="en-US" sz="2000" dirty="0"/>
              <a:t>”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2000" dirty="0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 flipV="1">
            <a:off x="2916238" y="3861048"/>
            <a:ext cx="1007690" cy="18730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059832" y="4077072"/>
            <a:ext cx="1368152" cy="20109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Workflow results</a:t>
            </a:r>
          </a:p>
        </p:txBody>
      </p:sp>
      <p:sp>
        <p:nvSpPr>
          <p:cNvPr id="37891" name="Rectangle 3"/>
          <p:cNvSpPr>
            <a:spLocks noGrp="1"/>
          </p:cNvSpPr>
          <p:nvPr>
            <p:ph sz="quarter" idx="1"/>
          </p:nvPr>
        </p:nvSpPr>
        <p:spPr>
          <a:xfrm>
            <a:off x="323528" y="1589088"/>
            <a:ext cx="460851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Click </a:t>
            </a:r>
            <a:r>
              <a:rPr lang="en-GB" altLang="en-US" sz="2300" b="1" dirty="0" smtClean="0">
                <a:ea typeface="ＭＳ Ｐゴシック" panose="020B0600070205080204" pitchFamily="34" charset="-128"/>
              </a:rPr>
              <a:t>Run workflow</a:t>
            </a: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The workbench changes to the </a:t>
            </a:r>
            <a:r>
              <a:rPr lang="en-GB" altLang="en-US" sz="2300" b="1" dirty="0" smtClean="0">
                <a:ea typeface="ＭＳ Ｐゴシック" panose="020B0600070205080204" pitchFamily="34" charset="-128"/>
              </a:rPr>
              <a:t>Results</a:t>
            </a:r>
            <a:r>
              <a:rPr lang="en-GB" altLang="en-US" sz="2300" dirty="0" smtClean="0">
                <a:ea typeface="ＭＳ Ｐゴシック" panose="020B0600070205080204" pitchFamily="34" charset="-128"/>
              </a:rPr>
              <a:t> perspective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In the bottom left, click on</a:t>
            </a:r>
            <a:br>
              <a:rPr lang="en-GB" altLang="en-US" sz="2300" dirty="0" smtClean="0">
                <a:ea typeface="ＭＳ Ｐゴシック" panose="020B0600070205080204" pitchFamily="34" charset="-128"/>
              </a:rPr>
            </a:br>
            <a:r>
              <a:rPr lang="en-GB" altLang="en-US" sz="2300" b="1" dirty="0" smtClean="0">
                <a:ea typeface="ＭＳ Ｐゴシック" panose="020B0600070205080204" pitchFamily="34" charset="-128"/>
              </a:rPr>
              <a:t>Value 1</a:t>
            </a: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300" dirty="0" smtClean="0">
                <a:ea typeface="ＭＳ Ｐゴシック" panose="020B0600070205080204" pitchFamily="34" charset="-128"/>
              </a:rPr>
              <a:t>You will now see a protein sequence from </a:t>
            </a:r>
            <a:r>
              <a:rPr lang="en-GB" altLang="en-US" sz="2300" dirty="0" err="1" smtClean="0">
                <a:ea typeface="ＭＳ Ｐゴシック" panose="020B0600070205080204" pitchFamily="34" charset="-128"/>
              </a:rPr>
              <a:t>Uniprot</a:t>
            </a:r>
            <a:endParaRPr lang="en-GB" altLang="en-US" sz="23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300" dirty="0" smtClean="0">
              <a:ea typeface="ＭＳ Ｐゴシック" panose="020B0600070205080204" pitchFamily="34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24525" y="4005263"/>
            <a:ext cx="1295400" cy="647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42890"/>
            <a:ext cx="6468378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  <a:ea typeface="+mj-ea"/>
                <a:cs typeface="+mj-cs"/>
              </a:rPr>
              <a:t>Validate your Workflow 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9939" name="Rectangle 3"/>
          <p:cNvSpPr txBox="1">
            <a:spLocks/>
          </p:cNvSpPr>
          <p:nvPr/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000" dirty="0"/>
              <a:t>Taverna can check to see that everything is connected properly and that all the services in your workflow are available</a:t>
            </a:r>
          </a:p>
          <a:p>
            <a:pPr eaLnBrk="1" hangingPunct="1"/>
            <a:r>
              <a:rPr lang="en-GB" altLang="en-US" sz="2000" dirty="0"/>
              <a:t>Go to the workflow explorer (“</a:t>
            </a:r>
            <a:r>
              <a:rPr lang="en-GB" altLang="en-US" sz="2000" b="1" dirty="0"/>
              <a:t>Design</a:t>
            </a:r>
            <a:r>
              <a:rPr lang="en-GB" altLang="en-US" sz="2000" dirty="0"/>
              <a:t>” button) and click on </a:t>
            </a:r>
            <a:r>
              <a:rPr lang="en-GB" altLang="en-US" sz="2000" dirty="0" smtClean="0"/>
              <a:t>‘</a:t>
            </a:r>
            <a:r>
              <a:rPr lang="en-GB" altLang="en-US" sz="2000" b="1" dirty="0" smtClean="0"/>
              <a:t>Validation </a:t>
            </a:r>
            <a:r>
              <a:rPr lang="en-GB" altLang="en-US" sz="2000" b="1" dirty="0"/>
              <a:t>report</a:t>
            </a:r>
            <a:r>
              <a:rPr lang="en-GB" altLang="en-US" sz="2000" dirty="0"/>
              <a:t>’ tab</a:t>
            </a:r>
          </a:p>
          <a:p>
            <a:pPr eaLnBrk="1" hangingPunct="1"/>
            <a:r>
              <a:rPr lang="en-GB" altLang="en-US" sz="2000" dirty="0"/>
              <a:t>See if Taverna has found any problems with the workflow. Errors will be displayed in red, warnings in yellow. </a:t>
            </a:r>
            <a:r>
              <a:rPr lang="en-GB" altLang="en-US" sz="2000" dirty="0" smtClean="0"/>
              <a:t>Workflows </a:t>
            </a:r>
            <a:r>
              <a:rPr lang="en-GB" altLang="en-US" sz="2000" dirty="0"/>
              <a:t>with warnings often still run. </a:t>
            </a:r>
          </a:p>
          <a:p>
            <a:pPr eaLnBrk="1" hangingPunct="1"/>
            <a:r>
              <a:rPr lang="en-GB" altLang="en-US" sz="2000" dirty="0"/>
              <a:t>If there are problems, follow the instructions to resolve them by clicking on the ‘</a:t>
            </a:r>
            <a:r>
              <a:rPr lang="en-GB" altLang="en-US" sz="2000" b="1" dirty="0"/>
              <a:t>Solution</a:t>
            </a:r>
            <a:r>
              <a:rPr lang="en-GB" altLang="en-US" sz="2000" dirty="0"/>
              <a:t>’ </a:t>
            </a:r>
            <a:r>
              <a:rPr lang="en-GB" altLang="en-US" sz="2000" dirty="0" smtClean="0"/>
              <a:t>tab</a:t>
            </a:r>
          </a:p>
          <a:p>
            <a:pPr eaLnBrk="1" hangingPunct="1"/>
            <a:r>
              <a:rPr lang="en-GB" altLang="en-US" sz="2000" dirty="0" smtClean="0"/>
              <a:t>Are you able to create a workflow that gives warnings or errors?</a:t>
            </a:r>
            <a:br>
              <a:rPr lang="en-GB" altLang="en-US" sz="2000" dirty="0" smtClean="0"/>
            </a:br>
            <a:endParaRPr lang="en-GB" altLang="en-US" sz="1600" dirty="0" smtClean="0"/>
          </a:p>
        </p:txBody>
      </p:sp>
      <p:sp>
        <p:nvSpPr>
          <p:cNvPr id="2" name="Rectangle 1"/>
          <p:cNvSpPr/>
          <p:nvPr/>
        </p:nvSpPr>
        <p:spPr>
          <a:xfrm rot="10800000">
            <a:off x="467544" y="5085184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1600" dirty="0" smtClean="0"/>
              <a:t>Tip: Try </a:t>
            </a:r>
            <a:r>
              <a:rPr lang="en-GB" altLang="en-US" sz="1600" dirty="0"/>
              <a:t>deleting the data link to the workflow output port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35255</TotalTime>
  <Words>395</Words>
  <Application>Microsoft Office PowerPoint</Application>
  <PresentationFormat>On-screen Show (4:3)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 Light</vt:lpstr>
      <vt:lpstr>Wingdings 2</vt:lpstr>
      <vt:lpstr>Calibri</vt:lpstr>
      <vt:lpstr>Consolas</vt:lpstr>
      <vt:lpstr>Wingdings</vt:lpstr>
      <vt:lpstr>ＭＳ Ｐゴシック</vt:lpstr>
      <vt:lpstr>Arial</vt:lpstr>
      <vt:lpstr>Taverna_Manchester_Theme</vt:lpstr>
      <vt:lpstr>PowerPoint Presentation</vt:lpstr>
      <vt:lpstr>Available Service</vt:lpstr>
      <vt:lpstr>Workflow input/output ports</vt:lpstr>
      <vt:lpstr>Connecting ports</vt:lpstr>
      <vt:lpstr>Your first workflow</vt:lpstr>
      <vt:lpstr>Running workflow</vt:lpstr>
      <vt:lpstr>Providing workflow inputs</vt:lpstr>
      <vt:lpstr>Workflow results</vt:lpstr>
      <vt:lpstr>Validate your Workflow 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752</cp:revision>
  <dcterms:created xsi:type="dcterms:W3CDTF">2013-09-03T20:01:36Z</dcterms:created>
  <dcterms:modified xsi:type="dcterms:W3CDTF">2014-08-31T10:32:19Z</dcterms:modified>
</cp:coreProperties>
</file>