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5" r:id="rId1"/>
  </p:sldMasterIdLst>
  <p:notesMasterIdLst>
    <p:notesMasterId r:id="rId14"/>
  </p:notesMasterIdLst>
  <p:handoutMasterIdLst>
    <p:handoutMasterId r:id="rId15"/>
  </p:handoutMasterIdLst>
  <p:sldIdLst>
    <p:sldId id="256" r:id="rId2"/>
    <p:sldId id="829" r:id="rId3"/>
    <p:sldId id="813" r:id="rId4"/>
    <p:sldId id="822" r:id="rId5"/>
    <p:sldId id="815" r:id="rId6"/>
    <p:sldId id="823" r:id="rId7"/>
    <p:sldId id="824" r:id="rId8"/>
    <p:sldId id="816" r:id="rId9"/>
    <p:sldId id="832" r:id="rId10"/>
    <p:sldId id="831" r:id="rId11"/>
    <p:sldId id="828" r:id="rId12"/>
    <p:sldId id="830" r:id="rId13"/>
  </p:sldIdLst>
  <p:sldSz cx="9144000" cy="6858000" type="screen4x3"/>
  <p:notesSz cx="9283700" cy="6997700"/>
  <p:embeddedFontLst>
    <p:embeddedFont>
      <p:font typeface="Calibri Light" panose="020F0302020204030204" pitchFamily="34" charset="0"/>
      <p:regular r:id="rId16"/>
      <p:italic r:id="rId17"/>
    </p:embeddedFont>
    <p:embeddedFont>
      <p:font typeface="Wingdings 2" panose="05020102010507070707" pitchFamily="18" charset="2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ＭＳ Ｐゴシック" panose="020B0600070205080204" pitchFamily="34" charset="-128"/>
      <p:regular r:id="rId27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>
      <p:cViewPr varScale="1">
        <p:scale>
          <a:sx n="110" d="100"/>
          <a:sy n="110" d="100"/>
        </p:scale>
        <p:origin x="16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6213" y="0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6213" y="6646863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25924FAC-AB1B-4AB1-A2D2-193DFB2702D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049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5256213" y="0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0792596C-9071-45C3-8DD3-34D17665BC6A}" type="datetime1">
              <a:rPr lang="en-US" altLang="en-US"/>
              <a:pPr>
                <a:defRPr/>
              </a:pPr>
              <a:t>8/31/2014</a:t>
            </a:fld>
            <a:endParaRPr lang="en-GB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2425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928688" y="3324225"/>
            <a:ext cx="7426325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  <a:endParaRPr lang="en-GB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5256213" y="6646863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335AB245-1FE7-440A-A69C-A12B474DC81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73425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6FD7CB-9982-40A4-AB6D-572C5E162EE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03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3777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0128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0665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551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http://www.ebi.ac.uk/Tools/dbfetch/dbfetch/{db}/{id}</a:t>
            </a:r>
          </a:p>
        </p:txBody>
      </p:sp>
    </p:spTree>
    <p:extLst>
      <p:ext uri="{BB962C8B-B14F-4D97-AF65-F5344CB8AC3E}">
        <p14:creationId xmlns:p14="http://schemas.microsoft.com/office/powerpoint/2010/main" val="2958731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1399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3326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1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0" y="1285875"/>
            <a:ext cx="9144000" cy="21431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z="1800" smtClean="0">
              <a:solidFill>
                <a:srgbClr val="FFFFFF"/>
              </a:solidFill>
            </a:endParaRP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0" y="1285875"/>
            <a:ext cx="9144000" cy="214313"/>
            <a:chOff x="0" y="1285860"/>
            <a:chExt cx="9144000" cy="214314"/>
          </a:xfrm>
        </p:grpSpPr>
        <p:sp>
          <p:nvSpPr>
            <p:cNvPr id="7" name="Rectangle 6"/>
            <p:cNvSpPr/>
            <p:nvPr/>
          </p:nvSpPr>
          <p:spPr>
            <a:xfrm>
              <a:off x="0" y="1285860"/>
              <a:ext cx="642938" cy="214314"/>
            </a:xfrm>
            <a:prstGeom prst="rect">
              <a:avLst/>
            </a:prstGeom>
            <a:solidFill>
              <a:schemeClr val="accent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US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8" name="Rectangle 20"/>
            <p:cNvSpPr/>
            <p:nvPr userDrawn="1"/>
          </p:nvSpPr>
          <p:spPr>
            <a:xfrm>
              <a:off x="571500" y="1285860"/>
              <a:ext cx="8572500" cy="21431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shade val="67500"/>
                    <a:satMod val="115000"/>
                  </a:schemeClr>
                </a:gs>
              </a:gsLst>
              <a:lin ang="8100000" scaled="1"/>
              <a:tileRect/>
            </a:gra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US" altLang="en-US" sz="18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Rectangle 25"/>
          <p:cNvSpPr/>
          <p:nvPr/>
        </p:nvSpPr>
        <p:spPr>
          <a:xfrm>
            <a:off x="0" y="6786563"/>
            <a:ext cx="9144000" cy="71437"/>
          </a:xfrm>
          <a:prstGeom prst="rect">
            <a:avLst/>
          </a:prstGeom>
          <a:gradFill>
            <a:gsLst>
              <a:gs pos="60000">
                <a:schemeClr val="accent4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z="1800" smtClean="0">
              <a:solidFill>
                <a:srgbClr val="FFFFFF"/>
              </a:solidFill>
            </a:endParaRPr>
          </a:p>
        </p:txBody>
      </p:sp>
      <p:pic>
        <p:nvPicPr>
          <p:cNvPr id="12" name="Picture 8" descr="H:\home\tom\Desktop\t2co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0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TAB_col_white_backgroun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637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2042B-B17E-4F02-BABE-C98F843E6DA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82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70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5" name="Date Placeholder 7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1285875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0" hangingPunct="0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6319E1B-B7B5-4CF3-8623-6F6A5B54031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kern="1200">
          <a:ln>
            <a:solidFill>
              <a:schemeClr val="accent5">
                <a:lumMod val="75000"/>
              </a:schemeClr>
            </a:solidFill>
          </a:ln>
          <a:solidFill>
            <a:schemeClr val="tx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C249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009EE0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orcid.org/0000-0001-9842-9718" TargetMode="External"/><Relationship Id="rId7" Type="http://schemas.openxmlformats.org/officeDocument/2006/relationships/hyperlink" Target="http://www.taverna.org.u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orcid.org/0000-0001-8418-6735" TargetMode="External"/><Relationship Id="rId5" Type="http://schemas.openxmlformats.org/officeDocument/2006/relationships/hyperlink" Target="http://orcid.org/0000-0002-1279-5133" TargetMode="External"/><Relationship Id="rId10" Type="http://schemas.openxmlformats.org/officeDocument/2006/relationships/hyperlink" Target="http://creativecommons.org/licenses/by/3.0/deed.en_GB" TargetMode="External"/><Relationship Id="rId4" Type="http://schemas.openxmlformats.org/officeDocument/2006/relationships/hyperlink" Target="http://orcid.org/0000-0002-2937-7819" TargetMode="Externa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ocatalogue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catalogue.org/rest_methods/142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5"/>
          <p:cNvSpPr>
            <a:spLocks noGrp="1"/>
          </p:cNvSpPr>
          <p:nvPr>
            <p:ph sz="quarter" idx="1"/>
          </p:nvPr>
        </p:nvSpPr>
        <p:spPr>
          <a:xfrm>
            <a:off x="2362200" y="6143625"/>
            <a:ext cx="6781800" cy="571500"/>
          </a:xfrm>
        </p:spPr>
        <p:txBody>
          <a:bodyPr anchor="ctr"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500" smtClean="0">
                <a:solidFill>
                  <a:srgbClr val="FFFFFF"/>
                </a:solidFill>
                <a:ea typeface="ＭＳ Ｐゴシック" panose="020B0600070205080204" pitchFamily="34" charset="-128"/>
              </a:rPr>
              <a:t> </a:t>
            </a:r>
            <a:endParaRPr lang="en-GB" altLang="en-US" sz="2500" smtClean="0">
              <a:solidFill>
                <a:srgbClr val="FFFF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683145" y="2054334"/>
            <a:ext cx="756126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3200" b="1" dirty="0" smtClean="0">
                <a:solidFill>
                  <a:schemeClr val="tx2"/>
                </a:solidFill>
              </a:rPr>
              <a:t>Taverna Tutorial exercise 2: </a:t>
            </a:r>
            <a:br>
              <a:rPr lang="en-GB" altLang="en-US" sz="3200" b="1" dirty="0" smtClean="0">
                <a:solidFill>
                  <a:schemeClr val="tx2"/>
                </a:solidFill>
              </a:rPr>
            </a:br>
            <a:r>
              <a:rPr lang="en-GB" altLang="en-US" sz="3200" b="1" dirty="0" smtClean="0">
                <a:solidFill>
                  <a:schemeClr val="tx2"/>
                </a:solidFill>
              </a:rPr>
              <a:t>REST services from </a:t>
            </a:r>
            <a:r>
              <a:rPr lang="en-GB" altLang="en-US" sz="3200" b="1" dirty="0" err="1" smtClean="0">
                <a:solidFill>
                  <a:schemeClr val="tx2"/>
                </a:solidFill>
              </a:rPr>
              <a:t>BioCatalogue</a:t>
            </a:r>
            <a:endParaRPr lang="en-GB" altLang="en-US" sz="3200" dirty="0">
              <a:solidFill>
                <a:schemeClr val="tx2"/>
              </a:solidFill>
            </a:endParaRPr>
          </a:p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3200" dirty="0">
              <a:solidFill>
                <a:schemeClr val="tx2"/>
              </a:solidFill>
            </a:endParaRP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1258888" y="3490913"/>
            <a:ext cx="698552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Stian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Soiland</a:t>
            </a:r>
            <a:r>
              <a:rPr lang="en-US" altLang="en-US" sz="2400" dirty="0"/>
              <a:t>-Reyes and Christian </a:t>
            </a:r>
            <a:r>
              <a:rPr lang="en-US" altLang="en-US" sz="2400" dirty="0" smtClean="0"/>
              <a:t>Brenninkmeijer</a:t>
            </a:r>
            <a:endParaRPr lang="en-GB" altLang="en-US" sz="24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/>
              <a:t>University of Manchester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materials by </a:t>
            </a:r>
            <a:r>
              <a:rPr lang="en-GB" altLang="en-US" sz="1800" dirty="0" smtClean="0"/>
              <a:t>Katy </a:t>
            </a:r>
            <a:r>
              <a:rPr lang="en-GB" altLang="en-US" sz="1800" dirty="0" err="1"/>
              <a:t>Wolstencroft</a:t>
            </a:r>
            <a:r>
              <a:rPr lang="en-GB" altLang="en-US" sz="2400" dirty="0"/>
              <a:t> </a:t>
            </a:r>
            <a:r>
              <a:rPr lang="en-GB" altLang="en-US" sz="1800" dirty="0"/>
              <a:t>and </a:t>
            </a:r>
            <a:r>
              <a:rPr lang="en-US" altLang="en-US" sz="1800" dirty="0" smtClean="0"/>
              <a:t>Aleksandra </a:t>
            </a:r>
            <a:r>
              <a:rPr lang="en-US" altLang="en-US" sz="1800" dirty="0" err="1"/>
              <a:t>Pawlik</a:t>
            </a:r>
            <a:endParaRPr lang="en-US" altLang="en-US" sz="18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400" dirty="0">
                <a:hlinkClick r:id="rId3"/>
              </a:rPr>
              <a:t>http://orcid.org/0000-0001-9842-9718</a:t>
            </a:r>
            <a:r>
              <a:rPr lang="en-US" altLang="en-US" sz="1400" dirty="0"/>
              <a:t> 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hlinkClick r:id="rId4"/>
              </a:rPr>
              <a:t>http://orcid.org/0000-0002-2937-7819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>
                <a:hlinkClick r:id="rId5"/>
              </a:rPr>
              <a:t>http://orcid.org/0000-0002-1279-5133</a:t>
            </a:r>
            <a:r>
              <a:rPr lang="en-US" altLang="en-US" sz="1400" dirty="0"/>
              <a:t> 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hlinkClick r:id="rId6"/>
              </a:rPr>
              <a:t>http://orcid.org/0000-0001-8418-6735</a:t>
            </a:r>
            <a:endParaRPr lang="en-US" altLang="en-US" sz="14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Bonn University, 2014-09-01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en-US" sz="1800" dirty="0">
                <a:hlinkClick r:id="rId7"/>
              </a:rPr>
              <a:t>http://www.taverna.org.uk/</a:t>
            </a:r>
            <a:endParaRPr lang="en-GB" altLang="en-US" sz="1800" dirty="0"/>
          </a:p>
        </p:txBody>
      </p:sp>
      <p:pic>
        <p:nvPicPr>
          <p:cNvPr id="6149" name="Picture 5" descr="H:\home\tom\Desktop\mygrid_large_masthea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9" r="8438"/>
          <a:stretch>
            <a:fillRect/>
          </a:stretch>
        </p:blipFill>
        <p:spPr bwMode="auto">
          <a:xfrm>
            <a:off x="5580063" y="0"/>
            <a:ext cx="31432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2" descr="http://mirrors.creativecommons.org/presskit/buttons/88x31/png/b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5453063"/>
            <a:ext cx="12319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222250" y="5883275"/>
            <a:ext cx="377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1000" i="1"/>
              <a:t>This work is licensed under a </a:t>
            </a:r>
          </a:p>
          <a:p>
            <a:r>
              <a:rPr lang="en-GB" altLang="en-US" sz="1000" i="1">
                <a:hlinkClick r:id="rId10"/>
              </a:rPr>
              <a:t>Creative Commons Attribution 3.0 Unported License</a:t>
            </a:r>
            <a:endParaRPr lang="en-GB" altLang="en-US" sz="10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GB" altLang="en-US" dirty="0" smtClean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Connecting REST service</a:t>
            </a:r>
          </a:p>
        </p:txBody>
      </p:sp>
      <p:sp>
        <p:nvSpPr>
          <p:cNvPr id="57347" name="Rectangle 3"/>
          <p:cNvSpPr>
            <a:spLocks noGrp="1"/>
          </p:cNvSpPr>
          <p:nvPr>
            <p:ph sz="quarter" idx="1"/>
          </p:nvPr>
        </p:nvSpPr>
        <p:spPr>
          <a:xfrm>
            <a:off x="179388" y="1589088"/>
            <a:ext cx="8964612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 smtClean="0">
                <a:ea typeface="ＭＳ Ｐゴシック" panose="020B0600070205080204" pitchFamily="34" charset="-128"/>
              </a:rPr>
              <a:t>Right-click on the REST service input </a:t>
            </a:r>
            <a:r>
              <a:rPr lang="en-GB" altLang="en-US" sz="24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id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 to </a:t>
            </a:r>
            <a:r>
              <a:rPr lang="en-GB" altLang="en-US" sz="2400" b="1" dirty="0" smtClean="0">
                <a:ea typeface="ＭＳ Ｐゴシック" panose="020B0600070205080204" pitchFamily="34" charset="-128"/>
              </a:rPr>
              <a:t>Connect with output from 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the Workflow Input Port </a:t>
            </a:r>
            <a:r>
              <a:rPr lang="en-GB" altLang="en-US" sz="24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>
                <a:ea typeface="ＭＳ Ｐゴシック" panose="020B0600070205080204" pitchFamily="34" charset="-128"/>
              </a:rPr>
              <a:t>Right-click on the </a:t>
            </a:r>
            <a:r>
              <a:rPr lang="en-GB" altLang="en-US" sz="2400" dirty="0" err="1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db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 input port on the REST service and select ‘</a:t>
            </a:r>
            <a:r>
              <a:rPr lang="en-GB" altLang="en-US" sz="2400" b="1" dirty="0" smtClean="0">
                <a:ea typeface="ＭＳ Ｐゴシック" panose="020B0600070205080204" pitchFamily="34" charset="-128"/>
              </a:rPr>
              <a:t>Constant value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’.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>
                <a:ea typeface="ＭＳ Ｐゴシック" panose="020B0600070205080204" pitchFamily="34" charset="-128"/>
              </a:rPr>
              <a:t>Add the constant value ‘</a:t>
            </a:r>
            <a:r>
              <a:rPr lang="en-GB" altLang="en-US" sz="2400" dirty="0" err="1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uniprotkb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’ and click “</a:t>
            </a:r>
            <a:r>
              <a:rPr lang="en-GB" altLang="en-US" sz="2400" b="1" dirty="0" smtClean="0">
                <a:ea typeface="ＭＳ Ｐゴシック" panose="020B0600070205080204" pitchFamily="34" charset="-128"/>
              </a:rPr>
              <a:t>OK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”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 smtClean="0">
                <a:ea typeface="ＭＳ Ｐゴシック" panose="020B0600070205080204" pitchFamily="34" charset="-128"/>
              </a:rPr>
              <a:t>A new </a:t>
            </a:r>
            <a:r>
              <a:rPr lang="en-GB" altLang="en-US" sz="2000" i="1" dirty="0" smtClean="0">
                <a:ea typeface="ＭＳ Ｐゴシック" panose="020B0600070205080204" pitchFamily="34" charset="-128"/>
              </a:rPr>
              <a:t>Text Constant </a:t>
            </a:r>
            <a:r>
              <a:rPr lang="en-GB" altLang="en-US" sz="2000" dirty="0" smtClean="0">
                <a:ea typeface="ＭＳ Ｐゴシック" panose="020B0600070205080204" pitchFamily="34" charset="-128"/>
              </a:rPr>
              <a:t>service is added and connected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>
                <a:ea typeface="ＭＳ Ｐゴシック" panose="020B0600070205080204" pitchFamily="34" charset="-128"/>
              </a:rPr>
              <a:t>Add a Workflow </a:t>
            </a:r>
            <a:r>
              <a:rPr lang="en-GB" altLang="en-US" sz="2400" dirty="0">
                <a:ea typeface="ＭＳ Ｐゴシック" panose="020B0600070205080204" pitchFamily="34" charset="-128"/>
              </a:rPr>
              <a:t>O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utput </a:t>
            </a:r>
            <a:r>
              <a:rPr lang="en-GB" altLang="en-US" sz="2400" dirty="0">
                <a:ea typeface="ＭＳ Ｐゴシック" panose="020B0600070205080204" pitchFamily="34" charset="-128"/>
              </a:rPr>
              <a:t>P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ort and connect it to the REST Output Port </a:t>
            </a:r>
            <a:r>
              <a:rPr lang="en-GB" altLang="en-US" sz="2400" dirty="0" err="1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responseBody</a:t>
            </a:r>
            <a:endParaRPr lang="en-GB" altLang="en-US" sz="24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099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GB" altLang="en-US" dirty="0" smtClean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Finished workflow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772816"/>
            <a:ext cx="5470895" cy="45477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Workflow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35488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 smtClean="0">
                <a:ea typeface="ＭＳ Ｐゴシック" panose="020B0600070205080204" pitchFamily="34" charset="-128"/>
              </a:rPr>
              <a:t>Save and run your workflow with the input value from exercise 1, </a:t>
            </a:r>
            <a:r>
              <a:rPr lang="en-GB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P15409</a:t>
            </a:r>
            <a:endParaRPr lang="en-GB" altLang="en-US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>
                <a:ea typeface="ＭＳ Ｐゴシック" panose="020B0600070205080204" pitchFamily="34" charset="-128"/>
              </a:rPr>
              <a:t>Now your Results will include the </a:t>
            </a:r>
            <a:r>
              <a:rPr lang="en-GB" altLang="en-US" dirty="0" err="1" smtClean="0">
                <a:ea typeface="ＭＳ Ｐゴシック" panose="020B0600070205080204" pitchFamily="34" charset="-128"/>
              </a:rPr>
              <a:t>Uniprot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 entry for your protein on the </a:t>
            </a:r>
            <a:r>
              <a:rPr lang="en-GB" altLang="en-US" b="1" dirty="0" err="1" smtClean="0">
                <a:ea typeface="ＭＳ Ｐゴシック" panose="020B0600070205080204" pitchFamily="34" charset="-128"/>
              </a:rPr>
              <a:t>responseBody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 output port.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 smtClean="0">
                <a:ea typeface="ＭＳ Ｐゴシック" panose="020B0600070205080204" pitchFamily="34" charset="-128"/>
              </a:rPr>
              <a:t>Tip: Slide up the separator line above </a:t>
            </a:r>
            <a:r>
              <a:rPr lang="en-GB" altLang="en-US" i="1" dirty="0" smtClean="0">
                <a:ea typeface="ＭＳ Ｐゴシック" panose="020B0600070205080204" pitchFamily="34" charset="-128"/>
              </a:rPr>
              <a:t>Workflow Results 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to see more of the values</a:t>
            </a:r>
          </a:p>
          <a:p>
            <a:pPr eaLnBrk="1" hangingPunct="1">
              <a:lnSpc>
                <a:spcPct val="90000"/>
              </a:lnSpc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GB" altLang="en-US" dirty="0" smtClean="0">
              <a:ea typeface="ＭＳ Ｐゴシック" panose="020B0600070205080204" pitchFamily="34" charset="-128"/>
            </a:endParaRP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9080"/>
            <a:ext cx="9208490" cy="26536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68699" y="4149080"/>
            <a:ext cx="2633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Try also Value type </a:t>
            </a:r>
            <a:r>
              <a:rPr lang="en-GB" altLang="en-US" i="1" dirty="0" smtClean="0">
                <a:ea typeface="ＭＳ Ｐゴシック" panose="020B0600070205080204" pitchFamily="34" charset="-128"/>
              </a:rPr>
              <a:t>Text</a:t>
            </a:r>
            <a:endParaRPr lang="en-GB" i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47864" y="4509120"/>
            <a:ext cx="216024" cy="144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71020" y="3634697"/>
            <a:ext cx="937084" cy="5143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84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REST services from </a:t>
            </a:r>
            <a:r>
              <a:rPr lang="en-GB" dirty="0" err="1" smtClean="0"/>
              <a:t>BioCatalogue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6842720" cy="4572000"/>
          </a:xfrm>
        </p:spPr>
        <p:txBody>
          <a:bodyPr/>
          <a:lstStyle/>
          <a:p>
            <a:r>
              <a:rPr lang="en-GB" altLang="en-US" dirty="0" smtClean="0">
                <a:ea typeface="ＭＳ Ｐゴシック" panose="020B0600070205080204" pitchFamily="34" charset="-128"/>
              </a:rPr>
              <a:t>Start with the </a:t>
            </a:r>
            <a:r>
              <a:rPr lang="en-GB" altLang="en-US" i="1" dirty="0" smtClean="0">
                <a:ea typeface="ＭＳ Ｐゴシック" panose="020B0600070205080204" pitchFamily="34" charset="-128"/>
              </a:rPr>
              <a:t>Get Protein FASTA </a:t>
            </a:r>
            <a:r>
              <a:rPr lang="en-GB" altLang="en-US" dirty="0" smtClean="0">
                <a:ea typeface="ＭＳ Ｐゴシック" panose="020B0600070205080204" pitchFamily="34" charset="-128"/>
              </a:rPr>
              <a:t>workflow from Exercise 1.</a:t>
            </a:r>
          </a:p>
          <a:p>
            <a:r>
              <a:rPr lang="en-GB" altLang="en-US" dirty="0" smtClean="0">
                <a:ea typeface="ＭＳ Ｐゴシック" panose="020B0600070205080204" pitchFamily="34" charset="-128"/>
              </a:rPr>
              <a:t>Now we will find out what functional motifs the protein contains, but first we have to tell Taverna about some new 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570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GB" altLang="en-US" dirty="0" smtClean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Service Catalogue tab</a:t>
            </a:r>
          </a:p>
        </p:txBody>
      </p:sp>
      <p:sp>
        <p:nvSpPr>
          <p:cNvPr id="47107" name="Rectangle 3"/>
          <p:cNvSpPr>
            <a:spLocks noGrp="1"/>
          </p:cNvSpPr>
          <p:nvPr>
            <p:ph sz="quarter" idx="1"/>
          </p:nvPr>
        </p:nvSpPr>
        <p:spPr>
          <a:xfrm>
            <a:off x="609600" y="1589088"/>
            <a:ext cx="821055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 smtClean="0">
                <a:ea typeface="ＭＳ Ｐゴシック" panose="020B0600070205080204" pitchFamily="34" charset="-128"/>
              </a:rPr>
              <a:t>Taverna can invoke any WSDL and REST web services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>
                <a:ea typeface="ＭＳ Ｐゴシック" panose="020B0600070205080204" pitchFamily="34" charset="-128"/>
              </a:rPr>
              <a:t>The Service Catalogue </a:t>
            </a:r>
            <a:r>
              <a:rPr lang="en-GB" altLang="en-US" sz="2400" dirty="0" smtClean="0">
                <a:ea typeface="ＭＳ Ｐゴシック" panose="020B0600070205080204" pitchFamily="34" charset="-128"/>
                <a:hlinkClick r:id="rId3"/>
              </a:rPr>
              <a:t>http://biocatalogue.org/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 has registered over 1500 bioinformatics web services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>
                <a:ea typeface="ＭＳ Ｐゴシック" panose="020B0600070205080204" pitchFamily="34" charset="-128"/>
              </a:rPr>
              <a:t>Go to the </a:t>
            </a:r>
            <a:r>
              <a:rPr lang="en-GB" altLang="en-US" sz="2400" b="1" dirty="0" smtClean="0">
                <a:ea typeface="ＭＳ Ｐゴシック" panose="020B0600070205080204" pitchFamily="34" charset="-128"/>
              </a:rPr>
              <a:t>Service Catalogue 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perspective of Taverna</a:t>
            </a:r>
            <a:endParaRPr lang="en-GB" altLang="en-US" sz="2400" i="1" dirty="0" smtClean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dirty="0" smtClean="0">
                <a:ea typeface="ＭＳ Ｐゴシック" panose="020B0600070205080204" pitchFamily="34" charset="-128"/>
              </a:rPr>
              <a:t>The Service Catalogue tab is included in the </a:t>
            </a:r>
            <a:r>
              <a:rPr lang="en-GB" altLang="en-US" sz="1800" i="1" dirty="0" smtClean="0">
                <a:ea typeface="ＭＳ Ｐゴシック" panose="020B0600070205080204" pitchFamily="34" charset="-128"/>
              </a:rPr>
              <a:t>Bioinformatics, Biodiversity</a:t>
            </a:r>
            <a:r>
              <a:rPr lang="en-GB" altLang="en-US" sz="1800" dirty="0" smtClean="0">
                <a:ea typeface="ＭＳ Ｐゴシック" panose="020B0600070205080204" pitchFamily="34" charset="-128"/>
              </a:rPr>
              <a:t> and </a:t>
            </a:r>
            <a:r>
              <a:rPr lang="en-GB" altLang="en-US" sz="1800" i="1" dirty="0" smtClean="0">
                <a:ea typeface="ＭＳ Ｐゴシック" panose="020B0600070205080204" pitchFamily="34" charset="-128"/>
              </a:rPr>
              <a:t>Enterprise</a:t>
            </a:r>
            <a:r>
              <a:rPr lang="en-GB" altLang="en-US" sz="1800" dirty="0" smtClean="0">
                <a:ea typeface="ＭＳ Ｐゴシック" panose="020B0600070205080204" pitchFamily="34" charset="-128"/>
              </a:rPr>
              <a:t> editions of Taverna Workbench.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dirty="0" smtClean="0">
                <a:ea typeface="ＭＳ Ｐゴシック" panose="020B0600070205080204" pitchFamily="34" charset="-128"/>
              </a:rPr>
              <a:t>For other editions, install Service Catalogue plugin from </a:t>
            </a:r>
            <a:r>
              <a:rPr lang="en-GB" altLang="en-US" sz="1800" b="1" dirty="0" smtClean="0">
                <a:ea typeface="ＭＳ Ｐゴシック" panose="020B0600070205080204" pitchFamily="34" charset="-128"/>
              </a:rPr>
              <a:t>Advanced -&gt; Updates and plugins -&gt; Find new plugins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dirty="0" smtClean="0">
                <a:ea typeface="ＭＳ Ｐゴシック" panose="020B0600070205080204" pitchFamily="34" charset="-128"/>
              </a:rPr>
              <a:t>Note: </a:t>
            </a:r>
            <a:r>
              <a:rPr lang="en-GB" altLang="en-US" sz="1800" i="1" dirty="0" smtClean="0">
                <a:ea typeface="ＭＳ Ｐゴシック" panose="020B0600070205080204" pitchFamily="34" charset="-128"/>
              </a:rPr>
              <a:t>Biodiversity</a:t>
            </a:r>
            <a:r>
              <a:rPr lang="en-GB" altLang="en-US" sz="1800" dirty="0" smtClean="0">
                <a:ea typeface="ＭＳ Ｐゴシック" panose="020B0600070205080204" pitchFamily="34" charset="-128"/>
              </a:rPr>
              <a:t> edition is configured to use biodiversitycatalogue.org instead of biocatalogue.org and won’t find </a:t>
            </a:r>
            <a:r>
              <a:rPr lang="en-GB" altLang="en-US" sz="1800" dirty="0" err="1" smtClean="0">
                <a:ea typeface="ＭＳ Ｐゴシック" panose="020B0600070205080204" pitchFamily="34" charset="-128"/>
              </a:rPr>
              <a:t>dbfetch</a:t>
            </a:r>
            <a:r>
              <a:rPr lang="en-GB" altLang="en-US" sz="1800" dirty="0" smtClean="0">
                <a:ea typeface="ＭＳ Ｐゴシック" panose="020B0600070205080204" pitchFamily="34" charset="-128"/>
              </a:rPr>
              <a:t>. See </a:t>
            </a:r>
            <a:r>
              <a:rPr lang="en-GB" altLang="en-US" sz="1800" b="1" dirty="0" smtClean="0">
                <a:ea typeface="ＭＳ Ｐゴシック" panose="020B0600070205080204" pitchFamily="34" charset="-128"/>
              </a:rPr>
              <a:t>File - &gt;Preferences -&gt; Service Catalogue.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>
                <a:ea typeface="ＭＳ Ｐゴシック" panose="020B0600070205080204" pitchFamily="34" charset="-128"/>
              </a:rPr>
              <a:t>Search for </a:t>
            </a:r>
            <a:r>
              <a:rPr lang="en-GB" altLang="en-US" sz="2400" dirty="0" err="1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dbfetch</a:t>
            </a:r>
            <a:endParaRPr lang="en-GB" altLang="en-US" sz="2400" dirty="0" smtClean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GB" altLang="en-US" sz="2400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 bwMode="auto">
          <a:xfrm>
            <a:off x="612775" y="0"/>
            <a:ext cx="8153400" cy="990600"/>
          </a:xfrm>
        </p:spPr>
        <p:txBody>
          <a:bodyPr/>
          <a:lstStyle/>
          <a:p>
            <a:pPr eaLnBrk="1" hangingPunct="1"/>
            <a:r>
              <a:rPr lang="en-GB" altLang="en-US" dirty="0" smtClean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Searching for REST services</a:t>
            </a: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478918" y="990600"/>
            <a:ext cx="8153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 smtClean="0">
                <a:ea typeface="ＭＳ Ｐゴシック" panose="020B0600070205080204" pitchFamily="34" charset="-128"/>
              </a:rPr>
              <a:t>In the </a:t>
            </a:r>
            <a:r>
              <a:rPr lang="en-GB" altLang="en-US" sz="2400" b="1" dirty="0" smtClean="0">
                <a:ea typeface="ＭＳ Ｐゴシック" panose="020B0600070205080204" pitchFamily="34" charset="-128"/>
              </a:rPr>
              <a:t>REST Service 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tab, select </a:t>
            </a:r>
            <a:r>
              <a:rPr lang="en-GB" altLang="en-US" sz="2400" i="1" dirty="0" smtClean="0">
                <a:ea typeface="ＭＳ Ｐゴシック" panose="020B0600070205080204" pitchFamily="34" charset="-128"/>
              </a:rPr>
              <a:t>GET /</a:t>
            </a:r>
            <a:r>
              <a:rPr lang="en-GB" altLang="en-US" sz="2400" i="1" dirty="0" err="1" smtClean="0">
                <a:ea typeface="ＭＳ Ｐゴシック" panose="020B0600070205080204" pitchFamily="34" charset="-128"/>
              </a:rPr>
              <a:t>dbfetch</a:t>
            </a:r>
            <a:r>
              <a:rPr lang="en-GB" altLang="en-US" sz="2400" i="1" dirty="0" smtClean="0">
                <a:ea typeface="ＭＳ Ｐゴシック" panose="020B0600070205080204" pitchFamily="34" charset="-128"/>
              </a:rPr>
              <a:t>/{</a:t>
            </a:r>
            <a:r>
              <a:rPr lang="en-GB" altLang="en-US" sz="2400" i="1" dirty="0" err="1" smtClean="0">
                <a:ea typeface="ＭＳ Ｐゴシック" panose="020B0600070205080204" pitchFamily="34" charset="-128"/>
              </a:rPr>
              <a:t>db</a:t>
            </a:r>
            <a:r>
              <a:rPr lang="en-GB" altLang="en-US" sz="2400" i="1" dirty="0" smtClean="0">
                <a:ea typeface="ＭＳ Ｐゴシック" panose="020B0600070205080204" pitchFamily="34" charset="-128"/>
              </a:rPr>
              <a:t>}/{id}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GB" altLang="en-US" sz="2000" i="1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Retrieve data from a database given a set of identifiers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b="1" dirty="0" smtClean="0">
                <a:ea typeface="ＭＳ Ｐゴシック" panose="020B0600070205080204" pitchFamily="34" charset="-128"/>
              </a:rPr>
              <a:t>Right-click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 on the service and </a:t>
            </a:r>
            <a:r>
              <a:rPr lang="en-GB" altLang="en-US" sz="2400" b="1" i="1" dirty="0" smtClean="0">
                <a:ea typeface="ＭＳ Ｐゴシック" panose="020B0600070205080204" pitchFamily="34" charset="-128"/>
              </a:rPr>
              <a:t>Add to Service Panel</a:t>
            </a:r>
            <a:endParaRPr lang="en-GB" altLang="en-US" sz="240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4915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5681"/>
            <a:ext cx="7456069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GB" altLang="en-US" dirty="0" smtClean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Adding service to workflow</a:t>
            </a:r>
          </a:p>
        </p:txBody>
      </p:sp>
      <p:sp>
        <p:nvSpPr>
          <p:cNvPr id="51203" name="Rectangle 3"/>
          <p:cNvSpPr>
            <a:spLocks noGrp="1"/>
          </p:cNvSpPr>
          <p:nvPr>
            <p:ph sz="quarter" idx="1"/>
          </p:nvPr>
        </p:nvSpPr>
        <p:spPr>
          <a:xfrm>
            <a:off x="609600" y="1589088"/>
            <a:ext cx="806608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 smtClean="0">
                <a:ea typeface="ＭＳ Ｐゴシック" panose="020B0600070205080204" pitchFamily="34" charset="-128"/>
              </a:rPr>
              <a:t>Back in the </a:t>
            </a:r>
            <a:r>
              <a:rPr lang="en-GB" altLang="en-US" sz="2400" b="1" dirty="0" smtClean="0">
                <a:ea typeface="ＭＳ Ｐゴシック" panose="020B0600070205080204" pitchFamily="34" charset="-128"/>
              </a:rPr>
              <a:t>Design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 perspective,</a:t>
            </a:r>
            <a:r>
              <a:rPr lang="en-GB" altLang="en-US" sz="2400" dirty="0">
                <a:ea typeface="ＭＳ Ｐゴシック" panose="020B0600070205080204" pitchFamily="34" charset="-128"/>
              </a:rPr>
              <a:t> 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in the </a:t>
            </a:r>
            <a:r>
              <a:rPr lang="en-GB" altLang="en-US" sz="2400" b="1" dirty="0" smtClean="0">
                <a:ea typeface="ＭＳ Ｐゴシック" panose="020B0600070205080204" pitchFamily="34" charset="-128"/>
              </a:rPr>
              <a:t>Available Services 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search panel</a:t>
            </a:r>
            <a:r>
              <a:rPr lang="en-GB" altLang="en-US" sz="2400" dirty="0">
                <a:ea typeface="ＭＳ Ｐゴシック" panose="020B0600070205080204" pitchFamily="34" charset="-128"/>
              </a:rPr>
              <a:t>: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 smtClean="0">
                <a:ea typeface="ＭＳ Ｐゴシック" panose="020B0600070205080204" pitchFamily="34" charset="-128"/>
              </a:rPr>
              <a:t>Search for </a:t>
            </a:r>
            <a:r>
              <a:rPr lang="en-GB" altLang="en-US" sz="2000" dirty="0" err="1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dbfetch</a:t>
            </a:r>
            <a:endParaRPr lang="en-GB" altLang="en-US" sz="2000" dirty="0" smtClean="0">
              <a:latin typeface="Consolas" panose="020B0609020204030204" pitchFamily="49" charset="0"/>
              <a:ea typeface="ＭＳ Ｐゴシック" panose="020B0600070205080204" pitchFamily="34" charset="-128"/>
              <a:cs typeface="Consolas" panose="020B060902020403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 smtClean="0">
                <a:ea typeface="ＭＳ Ｐゴシック" panose="020B0600070205080204" pitchFamily="34" charset="-128"/>
              </a:rPr>
              <a:t>Right-click on the </a:t>
            </a:r>
            <a:r>
              <a:rPr lang="en-GB" altLang="en-US" sz="2000" i="1" dirty="0" smtClean="0">
                <a:ea typeface="ＭＳ Ｐゴシック" panose="020B0600070205080204" pitchFamily="34" charset="-128"/>
              </a:rPr>
              <a:t>GET</a:t>
            </a:r>
            <a:r>
              <a:rPr lang="en-GB" altLang="en-US" sz="2000" dirty="0" smtClean="0">
                <a:ea typeface="ＭＳ Ｐゴシック" panose="020B0600070205080204" pitchFamily="34" charset="-128"/>
              </a:rPr>
              <a:t> service and choose “</a:t>
            </a:r>
            <a:r>
              <a:rPr lang="en-GB" altLang="en-US" sz="2000" b="1" dirty="0" smtClean="0">
                <a:ea typeface="ＭＳ Ｐゴシック" panose="020B0600070205080204" pitchFamily="34" charset="-128"/>
              </a:rPr>
              <a:t>Add to workflow with name…</a:t>
            </a:r>
            <a:r>
              <a:rPr lang="en-GB" altLang="en-US" sz="2000" dirty="0" smtClean="0">
                <a:ea typeface="ＭＳ Ｐゴシック" panose="020B0600070205080204" pitchFamily="34" charset="-128"/>
              </a:rPr>
              <a:t>”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000" dirty="0" smtClean="0">
                <a:ea typeface="ＭＳ Ｐゴシック" panose="020B0600070205080204" pitchFamily="34" charset="-128"/>
              </a:rPr>
              <a:t>Enter a name such as </a:t>
            </a:r>
            <a:r>
              <a:rPr lang="en-GB" altLang="en-US" sz="2000" dirty="0" err="1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dbfetch</a:t>
            </a:r>
            <a:r>
              <a:rPr lang="en-GB" altLang="en-US" sz="2000" dirty="0" smtClean="0">
                <a:ea typeface="ＭＳ Ｐゴシック" panose="020B0600070205080204" pitchFamily="34" charset="-128"/>
              </a:rPr>
              <a:t> and click </a:t>
            </a:r>
            <a:r>
              <a:rPr lang="en-GB" altLang="en-US" sz="2000" b="1" dirty="0" smtClean="0">
                <a:ea typeface="ＭＳ Ｐゴシック" panose="020B0600070205080204" pitchFamily="34" charset="-128"/>
              </a:rPr>
              <a:t>OK</a:t>
            </a:r>
          </a:p>
        </p:txBody>
      </p:sp>
      <p:pic>
        <p:nvPicPr>
          <p:cNvPr id="5120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3592513"/>
            <a:ext cx="77057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GB" altLang="en-US" dirty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E2: </a:t>
            </a:r>
            <a:r>
              <a:rPr lang="en-GB" altLang="en-US" dirty="0" smtClean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REST service in workflow</a:t>
            </a:r>
          </a:p>
        </p:txBody>
      </p:sp>
      <p:sp>
        <p:nvSpPr>
          <p:cNvPr id="53251" name="Rectangle 3"/>
          <p:cNvSpPr>
            <a:spLocks noGrp="1"/>
          </p:cNvSpPr>
          <p:nvPr>
            <p:ph sz="quarter" idx="1"/>
          </p:nvPr>
        </p:nvSpPr>
        <p:spPr>
          <a:xfrm>
            <a:off x="609600" y="1589088"/>
            <a:ext cx="7162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 smtClean="0">
                <a:ea typeface="ＭＳ Ｐゴシック" panose="020B0600070205080204" pitchFamily="34" charset="-128"/>
              </a:rPr>
              <a:t>The workflow now has a new REST service </a:t>
            </a:r>
            <a:r>
              <a:rPr lang="en-GB" altLang="en-US" sz="2400" i="1" dirty="0" err="1" smtClean="0">
                <a:ea typeface="ＭＳ Ｐゴシック" panose="020B0600070205080204" pitchFamily="34" charset="-128"/>
              </a:rPr>
              <a:t>dbfetch</a:t>
            </a:r>
            <a:endParaRPr lang="en-GB" altLang="en-US" sz="2400" i="1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>
                <a:ea typeface="ＭＳ Ｐゴシック" panose="020B0600070205080204" pitchFamily="34" charset="-128"/>
              </a:rPr>
              <a:t>Click the </a:t>
            </a:r>
            <a:r>
              <a:rPr lang="en-GB" altLang="en-US" sz="2400" b="1" dirty="0" smtClean="0">
                <a:ea typeface="ＭＳ Ｐゴシック" panose="020B0600070205080204" pitchFamily="34" charset="-128"/>
              </a:rPr>
              <a:t>Display all service ports 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button to see service inputs and outputs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i="1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GB" altLang="en-US" sz="2400" i="1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GB" altLang="en-US" sz="2400" i="1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GB" altLang="en-US" sz="2400" i="1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GB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dirty="0" smtClean="0">
                <a:ea typeface="ＭＳ Ｐゴシック" panose="020B0600070205080204" pitchFamily="34" charset="-128"/>
              </a:rPr>
              <a:t>	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3068" y="3180605"/>
            <a:ext cx="5983188" cy="3560763"/>
            <a:chOff x="893068" y="3180605"/>
            <a:chExt cx="5983188" cy="35607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3068" y="3180605"/>
              <a:ext cx="4591050" cy="1085850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1829172" y="3723530"/>
              <a:ext cx="216024" cy="164405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5356" y="3550493"/>
              <a:ext cx="3390900" cy="31908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 eaLnBrk="1" hangingPunct="1"/>
            <a:r>
              <a:rPr lang="en-GB" altLang="en-US" dirty="0" smtClean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REST service using URI templates</a:t>
            </a:r>
          </a:p>
        </p:txBody>
      </p:sp>
      <p:sp>
        <p:nvSpPr>
          <p:cNvPr id="55299" name="Rectangle 3"/>
          <p:cNvSpPr>
            <a:spLocks noGrp="1"/>
          </p:cNvSpPr>
          <p:nvPr>
            <p:ph sz="quarter" idx="1"/>
          </p:nvPr>
        </p:nvSpPr>
        <p:spPr>
          <a:xfrm>
            <a:off x="0" y="1772816"/>
            <a:ext cx="4495800" cy="4572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GB" altLang="en-US" sz="2400" dirty="0" smtClean="0">
                <a:ea typeface="ＭＳ Ｐゴシック" panose="020B0600070205080204" pitchFamily="34" charset="-128"/>
              </a:rPr>
              <a:t>Alternatively, you can add a REST service manually: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>
                <a:ea typeface="ＭＳ Ｐゴシック" panose="020B0600070205080204" pitchFamily="34" charset="-128"/>
              </a:rPr>
              <a:t>Right-click on an empty area of the workflow and select “</a:t>
            </a:r>
            <a:r>
              <a:rPr lang="en-GB" altLang="en-US" sz="2400" b="1" dirty="0" smtClean="0">
                <a:ea typeface="ＭＳ Ｐゴシック" panose="020B0600070205080204" pitchFamily="34" charset="-128"/>
              </a:rPr>
              <a:t>REST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” from the “</a:t>
            </a:r>
            <a:r>
              <a:rPr lang="en-GB" altLang="en-US" sz="2400" b="1" dirty="0" smtClean="0">
                <a:ea typeface="ＭＳ Ｐゴシック" panose="020B0600070205080204" pitchFamily="34" charset="-128"/>
              </a:rPr>
              <a:t>Insert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” section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>
                <a:ea typeface="ＭＳ Ｐゴシック" panose="020B0600070205080204" pitchFamily="34" charset="-128"/>
              </a:rPr>
              <a:t>Enter the </a:t>
            </a:r>
            <a:r>
              <a:rPr lang="en-GB" altLang="en-US" sz="2400" b="1" dirty="0" smtClean="0">
                <a:ea typeface="ＭＳ Ｐゴシック" panose="020B0600070205080204" pitchFamily="34" charset="-128"/>
              </a:rPr>
              <a:t>URL Template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, (see below), click </a:t>
            </a:r>
            <a:r>
              <a:rPr lang="en-GB" altLang="en-US" sz="2400" b="1" dirty="0" smtClean="0">
                <a:ea typeface="ＭＳ Ｐゴシック" panose="020B0600070205080204" pitchFamily="34" charset="-128"/>
              </a:rPr>
              <a:t>Close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>
                <a:ea typeface="ＭＳ Ｐゴシック" panose="020B0600070205080204" pitchFamily="34" charset="-128"/>
              </a:rPr>
              <a:t>A new REST service with inputs </a:t>
            </a:r>
            <a:r>
              <a:rPr lang="en-GB" altLang="en-US" sz="2400" dirty="0" err="1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db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 and </a:t>
            </a:r>
            <a:r>
              <a:rPr lang="en-GB" altLang="en-US" sz="24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id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 is added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dirty="0" smtClean="0">
                <a:ea typeface="ＭＳ Ｐゴシック" panose="020B0600070205080204" pitchFamily="34" charset="-128"/>
              </a:rPr>
              <a:t>	</a:t>
            </a:r>
          </a:p>
        </p:txBody>
      </p:sp>
      <p:pic>
        <p:nvPicPr>
          <p:cNvPr id="5530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8" y="1541463"/>
            <a:ext cx="4738687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3528" y="5851114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http://www.ebi.ac.uk/Tools/dbfetch/dbfetch/{db}/{id} 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5300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144067"/>
            <a:ext cx="14097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GB" altLang="en-US" dirty="0" smtClean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Details about REST service</a:t>
            </a:r>
          </a:p>
        </p:txBody>
      </p:sp>
      <p:sp>
        <p:nvSpPr>
          <p:cNvPr id="57347" name="Rectangle 3"/>
          <p:cNvSpPr>
            <a:spLocks noGrp="1"/>
          </p:cNvSpPr>
          <p:nvPr>
            <p:ph sz="quarter" idx="1"/>
          </p:nvPr>
        </p:nvSpPr>
        <p:spPr>
          <a:xfrm>
            <a:off x="179388" y="1589088"/>
            <a:ext cx="8964612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GB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>
                <a:ea typeface="ＭＳ Ｐゴシック" panose="020B0600070205080204" pitchFamily="34" charset="-128"/>
              </a:rPr>
              <a:t>For this service, we need to supply the input ports </a:t>
            </a:r>
            <a:r>
              <a:rPr lang="en-GB" altLang="en-US" sz="2400" dirty="0" err="1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db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 and a </a:t>
            </a:r>
            <a:r>
              <a:rPr lang="en-GB" altLang="en-US" sz="2400" i="1" dirty="0" smtClean="0">
                <a:ea typeface="ＭＳ Ｐゴシック" panose="020B0600070205080204" pitchFamily="34" charset="-128"/>
              </a:rPr>
              <a:t>protein </a:t>
            </a:r>
            <a:r>
              <a:rPr lang="en-GB" altLang="en-US" sz="2400" dirty="0" smtClean="0">
                <a:latin typeface="Consolas" panose="020B0609020204030204" pitchFamily="49" charset="0"/>
                <a:ea typeface="ＭＳ Ｐゴシック" panose="020B0600070205080204" pitchFamily="34" charset="-128"/>
                <a:cs typeface="Consolas" panose="020B0609020204030204" pitchFamily="49" charset="0"/>
              </a:rPr>
              <a:t>id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>
                <a:ea typeface="ＭＳ Ｐゴシック" panose="020B0600070205080204" pitchFamily="34" charset="-128"/>
              </a:rPr>
              <a:t>We are not sure what database names to use, so let’s go back to </a:t>
            </a:r>
            <a:r>
              <a:rPr lang="en-GB" altLang="en-US" sz="2400" b="1" dirty="0" smtClean="0">
                <a:ea typeface="ＭＳ Ｐゴシック" panose="020B0600070205080204" pitchFamily="34" charset="-128"/>
              </a:rPr>
              <a:t>Service Catalogue 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perspective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>
                <a:ea typeface="ＭＳ Ｐゴシック" panose="020B0600070205080204" pitchFamily="34" charset="-128"/>
              </a:rPr>
              <a:t>Right-click on the </a:t>
            </a:r>
            <a:r>
              <a:rPr lang="en-GB" altLang="en-US" sz="2400" dirty="0" err="1" smtClean="0">
                <a:ea typeface="ＭＳ Ｐゴシック" panose="020B0600070205080204" pitchFamily="34" charset="-128"/>
              </a:rPr>
              <a:t>dbfetch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/{</a:t>
            </a:r>
            <a:r>
              <a:rPr lang="en-GB" altLang="en-US" sz="2400" dirty="0" err="1" smtClean="0">
                <a:ea typeface="ＭＳ Ｐゴシック" panose="020B0600070205080204" pitchFamily="34" charset="-128"/>
              </a:rPr>
              <a:t>db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}/{id} entry and </a:t>
            </a:r>
            <a:r>
              <a:rPr lang="en-GB" altLang="en-US" sz="2400" b="1" dirty="0" smtClean="0">
                <a:ea typeface="ＭＳ Ｐゴシック" panose="020B0600070205080204" pitchFamily="34" charset="-128"/>
              </a:rPr>
              <a:t>Open in the Service Catalogue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GB" altLang="en-US" sz="2400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" t="3204" r="31117" b="7071"/>
          <a:stretch/>
        </p:blipFill>
        <p:spPr>
          <a:xfrm>
            <a:off x="467544" y="0"/>
            <a:ext cx="8255267" cy="604867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779912" y="1052736"/>
            <a:ext cx="432048" cy="1728192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635896" y="4437112"/>
            <a:ext cx="576064" cy="792088"/>
          </a:xfrm>
          <a:prstGeom prst="straightConnector1">
            <a:avLst/>
          </a:prstGeom>
          <a:ln>
            <a:tailEnd type="triangle" w="lg" len="lg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95936" y="6234968"/>
            <a:ext cx="5382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hlinkClick r:id="rId3"/>
              </a:rPr>
              <a:t>https://www.biocatalogue.org/rest_methods/142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94454" y="1556792"/>
            <a:ext cx="3888432" cy="4138539"/>
          </a:xfrm>
        </p:spPr>
        <p:txBody>
          <a:bodyPr/>
          <a:lstStyle/>
          <a:p>
            <a:r>
              <a:rPr lang="en-GB" sz="2400" dirty="0" smtClean="0"/>
              <a:t>This service has extensive documentation in </a:t>
            </a:r>
            <a:r>
              <a:rPr lang="en-GB" sz="2400" dirty="0" err="1" smtClean="0"/>
              <a:t>BioCatalogue</a:t>
            </a:r>
            <a:endParaRPr lang="en-GB" sz="2400" dirty="0" smtClean="0"/>
          </a:p>
          <a:p>
            <a:r>
              <a:rPr lang="en-GB" sz="2400" dirty="0" smtClean="0"/>
              <a:t>Input parameter </a:t>
            </a:r>
            <a:r>
              <a:rPr lang="en-GB" sz="2400" dirty="0" err="1" smtClean="0"/>
              <a:t>db</a:t>
            </a:r>
            <a:r>
              <a:rPr lang="en-GB" sz="2400" dirty="0" smtClean="0"/>
              <a:t> is described with example values</a:t>
            </a:r>
          </a:p>
          <a:p>
            <a:r>
              <a:rPr lang="en-GB" sz="2400" dirty="0" smtClean="0"/>
              <a:t>We will pick </a:t>
            </a:r>
            <a:r>
              <a:rPr lang="en-GB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uniprotkb</a:t>
            </a: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Grp="1"/>
          </p:cNvSpPr>
          <p:nvPr>
            <p:ph type="title"/>
          </p:nvPr>
        </p:nvSpPr>
        <p:spPr bwMode="auto">
          <a:xfrm>
            <a:off x="827584" y="100061"/>
            <a:ext cx="8153400" cy="990600"/>
          </a:xfrm>
        </p:spPr>
        <p:txBody>
          <a:bodyPr/>
          <a:lstStyle/>
          <a:p>
            <a:pPr eaLnBrk="1" hangingPunct="1"/>
            <a:r>
              <a:rPr lang="en-GB" altLang="en-US" dirty="0" err="1" smtClean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BioCatalogue</a:t>
            </a:r>
            <a:endParaRPr lang="en-GB" altLang="en-US" dirty="0" smtClean="0">
              <a:ln>
                <a:noFill/>
              </a:ln>
              <a:solidFill>
                <a:srgbClr val="9A92C6"/>
              </a:solidFill>
              <a:effectLst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801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verna_Manchester_Theme">
  <a:themeElements>
    <a:clrScheme name="myGrid">
      <a:dk1>
        <a:sysClr val="windowText" lastClr="000000"/>
      </a:dk1>
      <a:lt1>
        <a:sysClr val="window" lastClr="FFFFFF"/>
      </a:lt1>
      <a:dk2>
        <a:srgbClr val="443C72"/>
      </a:dk2>
      <a:lt2>
        <a:srgbClr val="FFFFFF"/>
      </a:lt2>
      <a:accent1>
        <a:srgbClr val="F29400"/>
      </a:accent1>
      <a:accent2>
        <a:srgbClr val="FDC300"/>
      </a:accent2>
      <a:accent3>
        <a:srgbClr val="A5C249"/>
      </a:accent3>
      <a:accent4>
        <a:srgbClr val="009EE0"/>
      </a:accent4>
      <a:accent5>
        <a:srgbClr val="5B5099"/>
      </a:accent5>
      <a:accent6>
        <a:srgbClr val="006AB2"/>
      </a:accent6>
      <a:hlink>
        <a:srgbClr val="0070C0"/>
      </a:hlink>
      <a:folHlink>
        <a:srgbClr val="00B0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Taverna_Manchester_Theme</Template>
  <TotalTime>35247</TotalTime>
  <Words>552</Words>
  <Application>Microsoft Office PowerPoint</Application>
  <PresentationFormat>On-screen Show (4:3)</PresentationFormat>
  <Paragraphs>76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 Light</vt:lpstr>
      <vt:lpstr>Wingdings 2</vt:lpstr>
      <vt:lpstr>Calibri</vt:lpstr>
      <vt:lpstr>Consolas</vt:lpstr>
      <vt:lpstr>Wingdings</vt:lpstr>
      <vt:lpstr>ＭＳ Ｐゴシック</vt:lpstr>
      <vt:lpstr>Arial</vt:lpstr>
      <vt:lpstr>Taverna_Manchester_Theme</vt:lpstr>
      <vt:lpstr>PowerPoint Presentation</vt:lpstr>
      <vt:lpstr>REST services from BioCatalogue</vt:lpstr>
      <vt:lpstr>Service Catalogue tab</vt:lpstr>
      <vt:lpstr>Searching for REST services</vt:lpstr>
      <vt:lpstr>Adding service to workflow</vt:lpstr>
      <vt:lpstr>E2: REST service in workflow</vt:lpstr>
      <vt:lpstr>REST service using URI templates</vt:lpstr>
      <vt:lpstr>Details about REST service</vt:lpstr>
      <vt:lpstr>BioCatalogue</vt:lpstr>
      <vt:lpstr>Connecting REST service</vt:lpstr>
      <vt:lpstr>Finished workflow</vt:lpstr>
      <vt:lpstr>Workflow results</vt:lpstr>
    </vt:vector>
  </TitlesOfParts>
  <Company>Department of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Katy</dc:creator>
  <cp:lastModifiedBy>Christian brenninkmeijer</cp:lastModifiedBy>
  <cp:revision>761</cp:revision>
  <dcterms:created xsi:type="dcterms:W3CDTF">2013-09-03T20:01:36Z</dcterms:created>
  <dcterms:modified xsi:type="dcterms:W3CDTF">2014-08-31T10:41:17Z</dcterms:modified>
</cp:coreProperties>
</file>