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632" r:id="rId2"/>
    <p:sldId id="631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597" r:id="rId12"/>
    <p:sldId id="600" r:id="rId13"/>
    <p:sldId id="625" r:id="rId14"/>
    <p:sldId id="624" r:id="rId15"/>
    <p:sldId id="601" r:id="rId16"/>
    <p:sldId id="623" r:id="rId17"/>
    <p:sldId id="626" r:id="rId18"/>
    <p:sldId id="629" r:id="rId19"/>
    <p:sldId id="612" r:id="rId20"/>
    <p:sldId id="602" r:id="rId21"/>
    <p:sldId id="607" r:id="rId22"/>
    <p:sldId id="608" r:id="rId23"/>
    <p:sldId id="605" r:id="rId24"/>
    <p:sldId id="627" r:id="rId25"/>
    <p:sldId id="606" r:id="rId26"/>
    <p:sldId id="630" r:id="rId27"/>
    <p:sldId id="628" r:id="rId28"/>
  </p:sldIdLst>
  <p:sldSz cx="9144000" cy="6858000" type="screen4x3"/>
  <p:notesSz cx="9283700" cy="6997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87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6A744E47-BDAC-4C9B-BE0B-DD2A90DB92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59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60799F6C-72BC-471A-8A77-7B2E0B00252D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32F97874-8B65-4BB2-91D8-F672F750A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3096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2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943AF4-EC76-483E-BC0B-990A1FD5574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5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01D4C3-63D3-4346-BECB-507CC5AC6A1E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9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879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185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449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4B7EA3-7882-422C-A957-11D65E60D428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59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DD25B5-F781-47E4-9222-5BC12721F45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2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360CE3-A65E-40C4-8601-E6E174B94B09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96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9C0C08-D8E5-4FE3-B305-6E5FE0CCF8E4}" type="slidenum"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082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60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9694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2261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2058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8932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3123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8540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2882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209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97DF8D-E6A9-4FDD-A2B7-549BB16CCFE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5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C86EFF-D50A-4FC9-AA1F-C12FB730860C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7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AB6120-6682-43F7-80D2-9F6188E26E0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3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B895A5-2435-419F-B33A-84CF7D80BD00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0E1E71-0E39-469A-97CD-2EC422A562C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0D65E1-75BB-42A0-94EA-EC1DD8B5547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</a:rPr>
              <a:t>###add another </a:t>
            </a:r>
          </a:p>
        </p:txBody>
      </p:sp>
    </p:spTree>
    <p:extLst>
      <p:ext uri="{BB962C8B-B14F-4D97-AF65-F5344CB8AC3E}">
        <p14:creationId xmlns:p14="http://schemas.microsoft.com/office/powerpoint/2010/main" val="203113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F1A463-036C-4F65-ACD1-615A1D22120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8" name="Rectangle 7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3B10B2-52EC-44A1-A397-F03BE43FE3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15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0B7B5-8788-4B14-AED0-1379F83455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4657E3-6ADF-446E-A27E-185F3E8E44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Picture 8" descr="H:\home\tom\Desktop\t2cogs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TAB_col_white_background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orcid.org/0000-0001-9842-9718" TargetMode="External"/><Relationship Id="rId7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rcid.org/0000-0001-8418-6735" TargetMode="External"/><Relationship Id="rId5" Type="http://schemas.openxmlformats.org/officeDocument/2006/relationships/hyperlink" Target="http://orcid.org/0000-0002-1279-5133" TargetMode="External"/><Relationship Id="rId10" Type="http://schemas.openxmlformats.org/officeDocument/2006/relationships/hyperlink" Target="http://creativecommons.org/licenses/by/3.0/deed.en_GB" TargetMode="External"/><Relationship Id="rId4" Type="http://schemas.openxmlformats.org/officeDocument/2006/relationships/hyperlink" Target="http://orcid.org/0000-0002-2937-7819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orcid.org/0000-0001-9842-9718" TargetMode="External"/><Relationship Id="rId7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rcid.org/0000-0001-8418-6735" TargetMode="External"/><Relationship Id="rId5" Type="http://schemas.openxmlformats.org/officeDocument/2006/relationships/hyperlink" Target="http://orcid.org/0000-0002-1279-5133" TargetMode="External"/><Relationship Id="rId10" Type="http://schemas.openxmlformats.org/officeDocument/2006/relationships/hyperlink" Target="http://creativecommons.org/licenses/by/3.0/deed.en_GB" TargetMode="External"/><Relationship Id="rId4" Type="http://schemas.openxmlformats.org/officeDocument/2006/relationships/hyperlink" Target="http://orcid.org/0000-0002-2937-7819" TargetMode="Externa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experiment.org/files/1267/download/FastaIds.tx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3145" y="2036008"/>
            <a:ext cx="75612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dirty="0">
                <a:solidFill>
                  <a:schemeClr val="tx2"/>
                </a:solidFill>
              </a:rPr>
              <a:t>Shim (Helper) Services</a:t>
            </a:r>
            <a:br>
              <a:rPr lang="en-GB" altLang="en-US" sz="3200" dirty="0">
                <a:solidFill>
                  <a:schemeClr val="tx2"/>
                </a:solidFill>
              </a:rPr>
            </a:br>
            <a:r>
              <a:rPr lang="en-GB" altLang="en-US" sz="3200" dirty="0">
                <a:solidFill>
                  <a:schemeClr val="tx2"/>
                </a:solidFill>
              </a:rPr>
              <a:t>and </a:t>
            </a:r>
            <a:r>
              <a:rPr lang="en-GB" altLang="en-US" sz="3200" dirty="0" err="1">
                <a:solidFill>
                  <a:schemeClr val="tx2"/>
                </a:solidFill>
              </a:rPr>
              <a:t>Beanshell</a:t>
            </a:r>
            <a:r>
              <a:rPr lang="en-GB" altLang="en-US" sz="3200" dirty="0">
                <a:solidFill>
                  <a:schemeClr val="tx2"/>
                </a:solidFill>
              </a:rPr>
              <a:t> Services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materials by </a:t>
            </a:r>
            <a:r>
              <a:rPr lang="en-GB" altLang="en-US" sz="1800" dirty="0" smtClean="0"/>
              <a:t>Katy </a:t>
            </a:r>
            <a:r>
              <a:rPr lang="en-GB" altLang="en-US" sz="1800" dirty="0" err="1"/>
              <a:t>Wolstencroft</a:t>
            </a:r>
            <a:r>
              <a:rPr lang="en-GB" altLang="en-US" sz="2400" dirty="0"/>
              <a:t> </a:t>
            </a:r>
            <a:r>
              <a:rPr lang="en-GB" altLang="en-US" sz="1800" dirty="0"/>
              <a:t>and </a:t>
            </a:r>
            <a:r>
              <a:rPr lang="en-US" altLang="en-US" sz="1800" dirty="0" smtClean="0"/>
              <a:t>Aleksandra </a:t>
            </a:r>
            <a:r>
              <a:rPr lang="en-US" altLang="en-US" sz="1800" dirty="0" err="1"/>
              <a:t>Pawlik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>
                <a:hlinkClick r:id="rId3"/>
              </a:rPr>
              <a:t>http://orcid.org/0000-0001-9842-9718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</a:t>
            </a:r>
            <a:r>
              <a:rPr lang="en-US" altLang="en-US" sz="1400" dirty="0" smtClean="0">
                <a:hlinkClick r:id="rId4"/>
              </a:rPr>
              <a:t>orcid.org/0000-0002-2937-7819</a:t>
            </a:r>
            <a:endParaRPr lang="en-US" altLang="en-US" sz="14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 smtClean="0">
                <a:hlinkClick r:id="rId5"/>
              </a:rPr>
              <a:t>http</a:t>
            </a:r>
            <a:r>
              <a:rPr lang="en-GB" sz="1400" dirty="0">
                <a:hlinkClick r:id="rId5"/>
              </a:rPr>
              <a:t>://orcid.org/0000-0002-1279-5133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 smtClean="0">
                <a:hlinkClick r:id="rId6"/>
              </a:rPr>
              <a:t>http</a:t>
            </a:r>
            <a:r>
              <a:rPr lang="en-US" altLang="en-US" sz="1400" dirty="0">
                <a:hlinkClick r:id="rId6"/>
              </a:rPr>
              <a:t>://orcid.org/0000-0001-8418-6735</a:t>
            </a:r>
            <a:endParaRPr lang="en-US" altLang="en-US" sz="1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7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10"/>
              </a:rPr>
              <a:t>Creative Commons Attribution 3.0 Unported License</a:t>
            </a:r>
            <a:endParaRPr lang="en-GB" altLang="en-US" sz="1000" i="1"/>
          </a:p>
        </p:txBody>
      </p:sp>
    </p:spTree>
    <p:extLst>
      <p:ext uri="{BB962C8B-B14F-4D97-AF65-F5344CB8AC3E}">
        <p14:creationId xmlns:p14="http://schemas.microsoft.com/office/powerpoint/2010/main" val="19447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Finding Shims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088"/>
            <a:ext cx="8426450" cy="4572000"/>
          </a:xfrm>
        </p:spPr>
        <p:txBody>
          <a:bodyPr/>
          <a:lstStyle/>
          <a:p>
            <a:pPr eaLnBrk="1" hangingPunct="1"/>
            <a:r>
              <a:rPr lang="en-GB" altLang="en-US" smtClean="0"/>
              <a:t>BioCatalogue – some shims are regular WSDL or REST services</a:t>
            </a:r>
          </a:p>
          <a:p>
            <a:pPr eaLnBrk="1" hangingPunct="1"/>
            <a:r>
              <a:rPr lang="en-GB" altLang="en-US" smtClean="0"/>
              <a:t>myExperiment – look for all workflows containing the scientific services. Has anyone linked them together before?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Exploring Shims</a:t>
            </a:r>
            <a:endParaRPr lang="en-US" altLang="en-US" smtClean="0">
              <a:ln>
                <a:noFill/>
              </a:ln>
              <a:solidFill>
                <a:srgbClr val="9A92C6"/>
              </a:solidFill>
              <a:effectLst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8283575" cy="4572000"/>
          </a:xfrm>
        </p:spPr>
        <p:txBody>
          <a:bodyPr/>
          <a:lstStyle/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smtClean="0"/>
              <a:t>A shim is a service that doesn’t perform an experimental function, but acts as a connector, or glue, when 2 experimental services have incompatible outputs and inputs</a:t>
            </a:r>
          </a:p>
          <a:p>
            <a:pPr eaLnBrk="1" hangingPunct="1"/>
            <a:r>
              <a:rPr lang="en-GB" altLang="en-US" sz="2400" smtClean="0"/>
              <a:t>A shim can be any type of service – WSDL, soaplab etc. Many are simple Beanshell scripts</a:t>
            </a:r>
          </a:p>
          <a:p>
            <a:pPr eaLnBrk="1" hangingPunct="1"/>
            <a:r>
              <a:rPr lang="en-GB" altLang="en-US" sz="2400" smtClean="0"/>
              <a:t>We have already used many shims in these exercises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Shims for Data Input</a:t>
            </a:r>
          </a:p>
        </p:txBody>
      </p:sp>
      <p:sp>
        <p:nvSpPr>
          <p:cNvPr id="26627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82105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We will use the simple workflow that we build in the introductory tutorial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So far, we have only added a few input values to our workflows. Normally, you would have a much larger data set. The “GetProteinFasta” activity can only handle one ID at a time.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/>
              <a:t>	</a:t>
            </a: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573463"/>
            <a:ext cx="234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Shims for Data Input</a:t>
            </a:r>
          </a:p>
        </p:txBody>
      </p:sp>
      <p:sp>
        <p:nvSpPr>
          <p:cNvPr id="28675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82105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You can add a list of IDs by configuring the input port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Right-click on the ID input and select ‘Edit workflow input port’ and change the depth to 1 (a list).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Now, when you run the workflow, you can add multiple ID values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 smtClean="0"/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573463"/>
            <a:ext cx="38481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3767138"/>
            <a:ext cx="73374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Shims for Data Input</a:t>
            </a:r>
          </a:p>
        </p:txBody>
      </p:sp>
      <p:sp>
        <p:nvSpPr>
          <p:cNvPr id="30724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82105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Try running it with 215422388 and 1220173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 smtClean="0">
                <a:ea typeface="ＭＳ Ｐゴシック" panose="020B0600070205080204" pitchFamily="34" charset="-128"/>
              </a:rPr>
              <a:t>Press “Add value” to add each new value.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If you have hundreds of IDs, however, this is not very practical. Instead, we need an extra service to split a list of data items into individual values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51375" y="3213100"/>
            <a:ext cx="2081213" cy="2449513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8563" y="3213100"/>
            <a:ext cx="2273300" cy="2662238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Shims for Data Input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In the services panel, search for “split”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Select “Split string into string list by regular expression” (a purple local java service) and drag it into the workflow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Delete the data link between the “ID” input and “GetProteinFasta” by selecting and right-clicking on the diagram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Connect “ID” to the “string” port of the new “split” activity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smtClean="0">
                <a:ea typeface="ＭＳ Ｐゴシック" panose="020B0600070205080204" pitchFamily="34" charset="-128"/>
              </a:rPr>
              <a:t>Hint: Press      To Display all Service ports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Add “\n” as a constant value to the “regex” input on “split…” by right-clicking and selecting “Set constant value”</a:t>
            </a:r>
          </a:p>
        </p:txBody>
      </p:sp>
      <p:pic>
        <p:nvPicPr>
          <p:cNvPr id="327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4545013"/>
            <a:ext cx="2508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Shims for Data Input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In the services panel, search for “split”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Select “split_string_into_string_list_by_regular_expression” (a purple local java service) and drag it into the workflow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789363"/>
            <a:ext cx="4783137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Shims for Data Input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0" y="1196975"/>
            <a:ext cx="9144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Delete the data link between the “ID” input and “GetProteinFasta” by selecting and right-clicking on the diagram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Connect “ID” to the “string” port of the new “split” activity</a:t>
            </a:r>
            <a:endParaRPr lang="en-GB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Hint: If you don’t see the “string” port press the “Display all Service ports” button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smtClean="0"/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733925"/>
            <a:ext cx="21621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860800"/>
            <a:ext cx="2476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476375" y="3357563"/>
            <a:ext cx="792163" cy="151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Shims for Data Input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0" y="1196975"/>
            <a:ext cx="9144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Add a text constant. (Hint rightclick a blank part of the workflow and select “Text constant”)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Set the value to “\n” and press “Apply” and “Close”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Rename the service “regex_value” (Hint: rightclick the Text_constant” service and select Rename Service)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smtClean="0"/>
          </a:p>
        </p:txBody>
      </p:sp>
      <p:pic>
        <p:nvPicPr>
          <p:cNvPr id="389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87725"/>
            <a:ext cx="180022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44875"/>
            <a:ext cx="324008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771775" y="2636838"/>
            <a:ext cx="1223963" cy="1152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86338" y="2636838"/>
            <a:ext cx="1601787" cy="35401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67513" y="2478088"/>
            <a:ext cx="180975" cy="36988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Shims for viewing data </a:t>
            </a:r>
          </a:p>
        </p:txBody>
      </p:sp>
      <p:pic>
        <p:nvPicPr>
          <p:cNvPr id="409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916113"/>
            <a:ext cx="4029075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ontent Placeholder 2"/>
          <p:cNvSpPr>
            <a:spLocks noGrp="1"/>
          </p:cNvSpPr>
          <p:nvPr>
            <p:ph sz="quarter" idx="1"/>
          </p:nvPr>
        </p:nvSpPr>
        <p:spPr>
          <a:xfrm>
            <a:off x="0" y="1557338"/>
            <a:ext cx="4859338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Connect the “regex_value” to the “regex” port.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Connect the “split” output port to Get_protein_Fasta (“ID” input port)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060575"/>
            <a:ext cx="75612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err="1">
                <a:solidFill>
                  <a:schemeClr val="tx2"/>
                </a:solidFill>
              </a:rPr>
              <a:t>Taverna</a:t>
            </a:r>
            <a:r>
              <a:rPr lang="en-GB" altLang="en-US" sz="3200" b="1" dirty="0">
                <a:solidFill>
                  <a:schemeClr val="tx2"/>
                </a:solidFill>
              </a:rPr>
              <a:t> </a:t>
            </a:r>
            <a:r>
              <a:rPr lang="en-GB" altLang="en-US" sz="3200" b="1" dirty="0" smtClean="0">
                <a:solidFill>
                  <a:schemeClr val="tx2"/>
                </a:solidFill>
              </a:rPr>
              <a:t>Tutorial</a:t>
            </a:r>
            <a:br>
              <a:rPr lang="en-GB" altLang="en-US" sz="3200" b="1" dirty="0" smtClean="0">
                <a:solidFill>
                  <a:schemeClr val="tx2"/>
                </a:solidFill>
              </a:rPr>
            </a:br>
            <a:r>
              <a:rPr lang="en-GB" altLang="en-US" sz="3200" b="1" dirty="0" smtClean="0">
                <a:solidFill>
                  <a:schemeClr val="tx2"/>
                </a:solidFill>
              </a:rPr>
              <a:t>Building a simple workflow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84212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err="1"/>
              <a:t>Brennikmeijer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materials by </a:t>
            </a:r>
            <a:r>
              <a:rPr lang="en-GB" altLang="en-US" sz="1800" dirty="0" smtClean="0"/>
              <a:t>Katy </a:t>
            </a:r>
            <a:r>
              <a:rPr lang="en-GB" altLang="en-US" sz="1800" dirty="0" err="1"/>
              <a:t>Wolstencroft</a:t>
            </a:r>
            <a:r>
              <a:rPr lang="en-GB" altLang="en-US" sz="2400" dirty="0"/>
              <a:t> </a:t>
            </a:r>
            <a:r>
              <a:rPr lang="en-GB" altLang="en-US" sz="1800" dirty="0"/>
              <a:t>and </a:t>
            </a:r>
            <a:r>
              <a:rPr lang="en-US" altLang="en-US" sz="1800" dirty="0" smtClean="0"/>
              <a:t>Aleksandra </a:t>
            </a:r>
            <a:r>
              <a:rPr lang="en-US" altLang="en-US" sz="1800" dirty="0" err="1"/>
              <a:t>Pawlik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>
                <a:hlinkClick r:id="rId3"/>
              </a:rPr>
              <a:t>http://orcid.org/0000-0001-9842-9718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</a:t>
            </a:r>
            <a:r>
              <a:rPr lang="en-US" altLang="en-US" sz="1400" dirty="0" smtClean="0">
                <a:hlinkClick r:id="rId4"/>
              </a:rPr>
              <a:t>orcid.org/0000-0002-2937-7819</a:t>
            </a:r>
            <a:endParaRPr lang="en-US" altLang="en-US" sz="14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400" dirty="0" smtClean="0">
                <a:hlinkClick r:id="rId5"/>
              </a:rPr>
              <a:t>http</a:t>
            </a:r>
            <a:r>
              <a:rPr lang="en-GB" sz="1400" dirty="0">
                <a:hlinkClick r:id="rId5"/>
              </a:rPr>
              <a:t>://orcid.org/0000-0002-1279-5133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 smtClean="0">
                <a:hlinkClick r:id="rId6"/>
              </a:rPr>
              <a:t>http</a:t>
            </a:r>
            <a:r>
              <a:rPr lang="en-US" altLang="en-US" sz="1400" dirty="0">
                <a:hlinkClick r:id="rId6"/>
              </a:rPr>
              <a:t>://orcid.org/0000-0001-8418-6735</a:t>
            </a:r>
            <a:endParaRPr lang="en-US" altLang="en-US" sz="1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7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10"/>
              </a:rPr>
              <a:t>Creative Commons Attribution 3.0 Unported License</a:t>
            </a:r>
            <a:endParaRPr lang="en-GB" altLang="en-US" sz="1000" i="1"/>
          </a:p>
        </p:txBody>
      </p:sp>
    </p:spTree>
    <p:extLst>
      <p:ext uri="{BB962C8B-B14F-4D97-AF65-F5344CB8AC3E}">
        <p14:creationId xmlns:p14="http://schemas.microsoft.com/office/powerpoint/2010/main" val="6172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Shims for Data Input </a:t>
            </a:r>
          </a:p>
        </p:txBody>
      </p:sp>
      <p:sp>
        <p:nvSpPr>
          <p:cNvPr id="43011" name="Rectangle 3"/>
          <p:cNvSpPr>
            <a:spLocks noGrp="1"/>
          </p:cNvSpPr>
          <p:nvPr>
            <p:ph sz="quarter" idx="1"/>
          </p:nvPr>
        </p:nvSpPr>
        <p:spPr>
          <a:xfrm>
            <a:off x="611188" y="1700213"/>
            <a:ext cx="81534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Run the workflow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This time, instead of adding individual IDs add a file of IDs. If you don’t have one to hand, there is one to download here: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>
                <a:hlinkClick r:id="rId3"/>
              </a:rPr>
              <a:t>http://www.myexperiment.org/files/1267/download</a:t>
            </a: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You can download and add the file, or you can add the URL from the input window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As the workflow runs, you will see it iterate over the IDs in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Pre-configured Shims </a:t>
            </a:r>
          </a:p>
        </p:txBody>
      </p:sp>
      <p:sp>
        <p:nvSpPr>
          <p:cNvPr id="45059" name="Rectangle 3"/>
          <p:cNvSpPr>
            <a:spLocks noGrp="1"/>
          </p:cNvSpPr>
          <p:nvPr>
            <p:ph sz="quarter" idx="1"/>
          </p:nvPr>
        </p:nvSpPr>
        <p:spPr>
          <a:xfrm>
            <a:off x="611188" y="1700213"/>
            <a:ext cx="81534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The local workers are ‘pre-configured’ shims. Have a look at the different categories on offer.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47938"/>
            <a:ext cx="3800475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/>
          </p:cNvSpPr>
          <p:nvPr>
            <p:ph type="title"/>
          </p:nvPr>
        </p:nvSpPr>
        <p:spPr bwMode="auto">
          <a:xfrm>
            <a:off x="1187450" y="0"/>
            <a:ext cx="7772400" cy="1470025"/>
          </a:xfrm>
        </p:spPr>
        <p:txBody>
          <a:bodyPr/>
          <a:lstStyle/>
          <a:p>
            <a:r>
              <a:rPr lang="en-GB" altLang="en-US" smtClean="0">
                <a:ln>
                  <a:noFill/>
                </a:ln>
                <a:solidFill>
                  <a:srgbClr val="9A92C6"/>
                </a:solidFill>
                <a:effectLst/>
              </a:rPr>
              <a:t>Writing your own shim services - Beanshells</a:t>
            </a:r>
          </a:p>
        </p:txBody>
      </p:sp>
      <p:sp>
        <p:nvSpPr>
          <p:cNvPr id="47107" name="Rectangle 3"/>
          <p:cNvSpPr>
            <a:spLocks noGrp="1"/>
          </p:cNvSpPr>
          <p:nvPr>
            <p:ph sz="quarter" idx="1"/>
          </p:nvPr>
        </p:nvSpPr>
        <p:spPr>
          <a:xfrm>
            <a:off x="542925" y="1916113"/>
            <a:ext cx="8569325" cy="410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Many shims are actually Beanshell scripts.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Beanshell scripts allow you to add simple data transformation steps into your workflow in an easy way.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We will take a brief  look at writing Beanshells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xfrm>
            <a:off x="611188" y="333375"/>
            <a:ext cx="8153400" cy="719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  <a:t> </a:t>
            </a:r>
            <a:b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</a:br>
            <a:r>
              <a:rPr lang="en-GB" altLang="en-US" sz="2600" smtClean="0">
                <a:ln>
                  <a:noFill/>
                </a:ln>
                <a:solidFill>
                  <a:srgbClr val="9A92C6"/>
                </a:solidFill>
                <a:effectLst/>
              </a:rPr>
              <a:t>Writing your Own Beanshell</a:t>
            </a:r>
          </a:p>
        </p:txBody>
      </p:sp>
      <p:sp>
        <p:nvSpPr>
          <p:cNvPr id="49155" name="Rectangle 3"/>
          <p:cNvSpPr>
            <a:spLocks noGrp="1"/>
          </p:cNvSpPr>
          <p:nvPr>
            <p:ph sz="quarter" idx="1"/>
          </p:nvPr>
        </p:nvSpPr>
        <p:spPr>
          <a:xfrm>
            <a:off x="468313" y="2060575"/>
            <a:ext cx="4464050" cy="4133850"/>
          </a:xfrm>
        </p:spPr>
        <p:txBody>
          <a:bodyPr/>
          <a:lstStyle/>
          <a:p>
            <a:r>
              <a:rPr lang="en-GB" altLang="en-US" sz="2400" smtClean="0"/>
              <a:t>Create a new workflow by selecting ‘file’ and ‘New Workflow’</a:t>
            </a:r>
          </a:p>
          <a:p>
            <a:r>
              <a:rPr lang="en-GB" altLang="en-US" sz="2400" smtClean="0"/>
              <a:t>Add a new Beanshell</a:t>
            </a:r>
          </a:p>
          <a:p>
            <a:pPr lvl="1"/>
            <a:r>
              <a:rPr lang="en-GB" altLang="en-US" sz="2100" smtClean="0">
                <a:ea typeface="ＭＳ Ｐゴシック" panose="020B0600070205080204" pitchFamily="34" charset="-128"/>
              </a:rPr>
              <a:t>Hint (right click on blank part of the workflow)</a:t>
            </a:r>
          </a:p>
          <a:p>
            <a:r>
              <a:rPr lang="en-GB" altLang="en-US" sz="2400" smtClean="0"/>
              <a:t>A configure window will pop-up</a:t>
            </a:r>
          </a:p>
          <a:p>
            <a:endParaRPr lang="en-GB" altLang="en-US" sz="2400" smtClean="0"/>
          </a:p>
          <a:p>
            <a:endParaRPr lang="en-US" altLang="en-US" sz="2400" smtClean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1484313"/>
            <a:ext cx="2333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84613" y="3541713"/>
            <a:ext cx="1076325" cy="10795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4292600"/>
            <a:ext cx="2743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572000" y="4797425"/>
            <a:ext cx="1860550" cy="395288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xfrm>
            <a:off x="611188" y="333375"/>
            <a:ext cx="8153400" cy="719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  <a:t> </a:t>
            </a:r>
            <a:b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</a:br>
            <a:r>
              <a:rPr lang="en-GB" altLang="en-US" sz="2600" smtClean="0">
                <a:ln>
                  <a:noFill/>
                </a:ln>
                <a:solidFill>
                  <a:srgbClr val="9A92C6"/>
                </a:solidFill>
                <a:effectLst/>
              </a:rPr>
              <a:t>Writing your Own Beanshell</a:t>
            </a:r>
          </a:p>
        </p:txBody>
      </p:sp>
      <p:sp>
        <p:nvSpPr>
          <p:cNvPr id="51203" name="Rectangle 3"/>
          <p:cNvSpPr>
            <a:spLocks noGrp="1"/>
          </p:cNvSpPr>
          <p:nvPr>
            <p:ph sz="quarter" idx="1"/>
          </p:nvPr>
        </p:nvSpPr>
        <p:spPr>
          <a:xfrm>
            <a:off x="468313" y="2060575"/>
            <a:ext cx="8153400" cy="4133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en-US" sz="2400" smtClean="0"/>
              <a:t>Create 2 input ports named: “myName” and mySurname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altLang="en-US" sz="2100" smtClean="0">
                <a:ea typeface="ＭＳ Ｐゴシック" panose="020B0600070205080204" pitchFamily="34" charset="-128"/>
              </a:rPr>
              <a:t>Hint: Press “Add Port” after selecting the ‘Input Ports’ tab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2400" smtClean="0"/>
              <a:t>Cretate 1 output port named: myFullname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400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49720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xfrm>
            <a:off x="611188" y="333375"/>
            <a:ext cx="8153400" cy="719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  <a:t> </a:t>
            </a:r>
            <a:b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</a:br>
            <a:r>
              <a:rPr lang="en-GB" altLang="en-US" sz="2600" smtClean="0">
                <a:ln>
                  <a:noFill/>
                </a:ln>
                <a:solidFill>
                  <a:srgbClr val="9A92C6"/>
                </a:solidFill>
                <a:effectLst/>
              </a:rPr>
              <a:t>Writing your Own Beanshell</a:t>
            </a:r>
          </a:p>
        </p:txBody>
      </p:sp>
      <p:sp>
        <p:nvSpPr>
          <p:cNvPr id="53251" name="Rectangle 3"/>
          <p:cNvSpPr>
            <a:spLocks noGrp="1"/>
          </p:cNvSpPr>
          <p:nvPr>
            <p:ph sz="quarter" idx="1"/>
          </p:nvPr>
        </p:nvSpPr>
        <p:spPr>
          <a:xfrm>
            <a:off x="684213" y="1989138"/>
            <a:ext cx="4679950" cy="4608512"/>
          </a:xfrm>
        </p:spPr>
        <p:txBody>
          <a:bodyPr/>
          <a:lstStyle/>
          <a:p>
            <a:r>
              <a:rPr lang="en-GB" altLang="en-US" sz="2400" smtClean="0"/>
              <a:t>Select the script tab and Paste the following script </a:t>
            </a:r>
          </a:p>
          <a:p>
            <a:r>
              <a:rPr lang="en-GB" altLang="en-US" sz="2400" i="1" smtClean="0"/>
              <a:t>myFullname = myName + "\t" + mySurname  </a:t>
            </a:r>
          </a:p>
          <a:p>
            <a:r>
              <a:rPr lang="en-GB" altLang="en-US" sz="2400" i="1" smtClean="0"/>
              <a:t>The variable names must match exactly the names of the input and output ports</a:t>
            </a:r>
          </a:p>
          <a:p>
            <a:pPr lvl="1"/>
            <a:r>
              <a:rPr lang="en-GB" altLang="en-US" sz="2100" i="1" smtClean="0">
                <a:ea typeface="ＭＳ Ｐゴシック" panose="020B0600070205080204" pitchFamily="34" charset="-128"/>
              </a:rPr>
              <a:t>Hint: They are shown in purple when correctly matching</a:t>
            </a:r>
          </a:p>
          <a:p>
            <a:r>
              <a:rPr lang="en-GB" altLang="en-US" sz="2400" i="1" smtClean="0"/>
              <a:t>Then “Apply” and “Close” the “Beanshell” Window</a:t>
            </a:r>
          </a:p>
        </p:txBody>
      </p:sp>
      <p:pic>
        <p:nvPicPr>
          <p:cNvPr id="532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2133600"/>
            <a:ext cx="3508375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048250" y="2636838"/>
            <a:ext cx="936625" cy="576262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27363" y="5373688"/>
            <a:ext cx="5360987" cy="300037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00563" y="5421313"/>
            <a:ext cx="4352925" cy="409575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xfrm>
            <a:off x="611188" y="333375"/>
            <a:ext cx="8153400" cy="719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  <a:t> </a:t>
            </a:r>
            <a:b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</a:br>
            <a:r>
              <a:rPr lang="en-GB" altLang="en-US" sz="2600" smtClean="0">
                <a:ln>
                  <a:noFill/>
                </a:ln>
                <a:solidFill>
                  <a:srgbClr val="9A92C6"/>
                </a:solidFill>
                <a:effectLst/>
              </a:rPr>
              <a:t>Writing your Own Beanshell</a:t>
            </a:r>
          </a:p>
        </p:txBody>
      </p:sp>
      <p:sp>
        <p:nvSpPr>
          <p:cNvPr id="55299" name="Rectangle 3"/>
          <p:cNvSpPr>
            <a:spLocks noGrp="1"/>
          </p:cNvSpPr>
          <p:nvPr>
            <p:ph sz="quarter" idx="1"/>
          </p:nvPr>
        </p:nvSpPr>
        <p:spPr>
          <a:xfrm>
            <a:off x="684213" y="1989138"/>
            <a:ext cx="8153400" cy="2765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en-US" sz="2400" smtClean="0"/>
              <a:t>Create 2 workflow inputs and 1 workflow output and connect them to the configured beanshell service.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altLang="en-US" sz="2100" smtClean="0">
                <a:ea typeface="ＭＳ Ｐゴシック" panose="020B0600070205080204" pitchFamily="34" charset="-128"/>
              </a:rPr>
              <a:t>Hint: The names of the input and output ports do not need to be the same as the names used in the script.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smtClean="0"/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smtClean="0"/>
          </a:p>
        </p:txBody>
      </p:sp>
      <p:pic>
        <p:nvPicPr>
          <p:cNvPr id="553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44900"/>
            <a:ext cx="31877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xfrm>
            <a:off x="611188" y="333375"/>
            <a:ext cx="8153400" cy="719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  <a:t> </a:t>
            </a:r>
            <a:br>
              <a:rPr lang="en-GB" altLang="en-US" sz="2300" smtClean="0">
                <a:ln>
                  <a:noFill/>
                </a:ln>
                <a:solidFill>
                  <a:srgbClr val="9A92C6"/>
                </a:solidFill>
                <a:effectLst/>
              </a:rPr>
            </a:br>
            <a:r>
              <a:rPr lang="en-GB" altLang="en-US" sz="2600" smtClean="0">
                <a:ln>
                  <a:noFill/>
                </a:ln>
                <a:solidFill>
                  <a:srgbClr val="9A92C6"/>
                </a:solidFill>
                <a:effectLst/>
              </a:rPr>
              <a:t>Writing your Own Beanshell</a:t>
            </a:r>
          </a:p>
        </p:txBody>
      </p:sp>
      <p:sp>
        <p:nvSpPr>
          <p:cNvPr id="57347" name="Rectangle 3"/>
          <p:cNvSpPr>
            <a:spLocks noGrp="1"/>
          </p:cNvSpPr>
          <p:nvPr>
            <p:ph sz="quarter" idx="1"/>
          </p:nvPr>
        </p:nvSpPr>
        <p:spPr>
          <a:xfrm>
            <a:off x="684213" y="1989138"/>
            <a:ext cx="8153400" cy="2765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en-US" sz="2400" smtClean="0"/>
              <a:t>Run the workflow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2400" smtClean="0"/>
              <a:t>You should get your full name printed in the output.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smtClean="0"/>
              <a:t>This is a very simple example of using helper services to format results from your workflow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Taverna / Web Services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088"/>
            <a:ext cx="8210550" cy="4572000"/>
          </a:xfrm>
        </p:spPr>
        <p:txBody>
          <a:bodyPr/>
          <a:lstStyle/>
          <a:p>
            <a:pPr eaLnBrk="1" hangingPunct="1"/>
            <a:r>
              <a:rPr lang="en-GB" altLang="en-US" sz="3200" smtClean="0"/>
              <a:t>Taverna is good way to access lots of globally distributed services out there on the Web</a:t>
            </a:r>
          </a:p>
          <a:p>
            <a:pPr eaLnBrk="1" hangingPunct="1"/>
            <a:r>
              <a:rPr lang="en-GB" altLang="en-US" sz="3200" smtClean="0"/>
              <a:t>This saves you the considerable trouble of installing stuff (e.g. databases, tools etc) on your personal machine or laboratory server</a:t>
            </a:r>
            <a:endParaRPr lang="en-GB" altLang="en-US" smtClean="0"/>
          </a:p>
          <a:p>
            <a:pPr eaLnBrk="1" hangingPunct="1">
              <a:buFontTx/>
              <a:buNone/>
            </a:pPr>
            <a:r>
              <a:rPr lang="en-GB" altLang="en-US" sz="2000" smtClean="0"/>
              <a:t>		</a:t>
            </a:r>
            <a:endParaRPr lang="en-GB" altLang="en-US" sz="3200" smtClean="0"/>
          </a:p>
          <a:p>
            <a:pPr lvl="1" eaLnBrk="1" hangingPunct="1"/>
            <a:endParaRPr lang="en-GB" altLang="en-US" sz="280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Lots of services…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Provided by third parties: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EMBOSS / SOAPlab - UK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BioMOBY - Canada/Germany/Australia etc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BioMART / EBI - UK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NCBI and PathPort - 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KEGG - Japan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anose="020B0600070205080204" pitchFamily="34" charset="-128"/>
              </a:rPr>
              <a:t>SeqHound / BIND – Canada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catch – services are not designed to work together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b="1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ea typeface="ＭＳ Ｐゴシック" panose="020B0600070205080204" pitchFamily="34" charset="-128"/>
            </a:endParaRP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03375"/>
            <a:ext cx="37036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ea typeface="+mj-ea"/>
              </a:rPr>
              <a:t>Building Workflows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088"/>
            <a:ext cx="8210550" cy="45720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GB" altLang="en-US" smtClean="0"/>
              <a:t>A two-stage process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GB" altLang="en-US" smtClean="0"/>
              <a:t>Assembly – identifying services that perform the scientific functions needed for the experiment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GB" altLang="en-US" smtClean="0"/>
              <a:t>Gluing – identifying how (or more usually, if) theses services are compatible</a:t>
            </a:r>
          </a:p>
          <a:p>
            <a:pPr marL="457200" indent="-457200" eaLnBrk="1" hangingPunct="1">
              <a:buFontTx/>
              <a:buNone/>
            </a:pPr>
            <a:r>
              <a:rPr lang="en-GB" altLang="en-US" smtClean="0"/>
              <a:t>	If they are incompatible – we need services that convert data formats and act as connectors – we call these services </a:t>
            </a:r>
            <a:r>
              <a:rPr lang="en-GB" altLang="en-US" smtClean="0">
                <a:solidFill>
                  <a:srgbClr val="FF0000"/>
                </a:solidFill>
              </a:rPr>
              <a:t>Shims (or helper services)</a:t>
            </a:r>
          </a:p>
          <a:p>
            <a:pPr marL="457200" indent="-457200" eaLnBrk="1" hangingPunct="1">
              <a:buFontTx/>
              <a:buNone/>
            </a:pPr>
            <a:endParaRPr lang="en-GB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The Reality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088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Lots of services don’t match: A into B doesn’t go</a:t>
            </a:r>
          </a:p>
          <a:p>
            <a:pPr eaLnBrk="1" hangingPunct="1"/>
            <a:r>
              <a:rPr lang="en-US" altLang="en-US" smtClean="0"/>
              <a:t>Lots of services are poorly described – can you even tell if A goes into B?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4340" name="Picture 4" descr="Servic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23622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Servic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21336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ServiceSh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21336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590800" y="4495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334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2957513" y="3324225"/>
            <a:ext cx="3124200" cy="2057400"/>
          </a:xfrm>
          <a:prstGeom prst="cloudCallout">
            <a:avLst>
              <a:gd name="adj1" fmla="val 142481"/>
              <a:gd name="adj2" fmla="val 1155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14800" y="4038600"/>
            <a:ext cx="609600" cy="609600"/>
            <a:chOff x="528" y="3120"/>
            <a:chExt cx="96" cy="96"/>
          </a:xfrm>
        </p:grpSpPr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528" y="3120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528" y="3120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uniprot_with_sh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0"/>
            <a:ext cx="3681412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uniprot_without_sh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31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Freeform 4"/>
          <p:cNvSpPr>
            <a:spLocks/>
          </p:cNvSpPr>
          <p:nvPr/>
        </p:nvSpPr>
        <p:spPr bwMode="auto">
          <a:xfrm>
            <a:off x="5410200" y="5638800"/>
            <a:ext cx="762000" cy="914400"/>
          </a:xfrm>
          <a:custGeom>
            <a:avLst/>
            <a:gdLst>
              <a:gd name="T0" fmla="*/ 0 w 192"/>
              <a:gd name="T1" fmla="*/ 2147483646 h 216"/>
              <a:gd name="T2" fmla="*/ 2147483646 w 192"/>
              <a:gd name="T3" fmla="*/ 2147483646 h 216"/>
              <a:gd name="T4" fmla="*/ 2147483646 w 192"/>
              <a:gd name="T5" fmla="*/ 0 h 216"/>
              <a:gd name="T6" fmla="*/ 0 60000 65536"/>
              <a:gd name="T7" fmla="*/ 0 60000 65536"/>
              <a:gd name="T8" fmla="*/ 0 60000 65536"/>
              <a:gd name="T9" fmla="*/ 0 w 192"/>
              <a:gd name="T10" fmla="*/ 0 h 216"/>
              <a:gd name="T11" fmla="*/ 192 w 19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16">
                <a:moveTo>
                  <a:pt x="0" y="144"/>
                </a:moveTo>
                <a:cubicBezTo>
                  <a:pt x="8" y="180"/>
                  <a:pt x="16" y="216"/>
                  <a:pt x="48" y="192"/>
                </a:cubicBezTo>
                <a:cubicBezTo>
                  <a:pt x="80" y="168"/>
                  <a:pt x="168" y="32"/>
                  <a:pt x="192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638800"/>
            <a:ext cx="609600" cy="609600"/>
            <a:chOff x="528" y="3120"/>
            <a:chExt cx="96" cy="96"/>
          </a:xfrm>
        </p:grpSpPr>
        <p:sp>
          <p:nvSpPr>
            <p:cNvPr id="16400" name="Line 6"/>
            <p:cNvSpPr>
              <a:spLocks noChangeShapeType="1"/>
            </p:cNvSpPr>
            <p:nvPr/>
          </p:nvSpPr>
          <p:spPr bwMode="auto">
            <a:xfrm>
              <a:off x="528" y="3120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01" name="Line 7"/>
            <p:cNvSpPr>
              <a:spLocks noChangeShapeType="1"/>
            </p:cNvSpPr>
            <p:nvPr/>
          </p:nvSpPr>
          <p:spPr bwMode="auto">
            <a:xfrm flipH="1">
              <a:off x="528" y="3120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3124200" y="1447800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2800"/>
              <a:t>UniProt record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6248400" y="60960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3200"/>
              <a:t>Match</a:t>
            </a:r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 flipH="1">
            <a:off x="8001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1066800" y="57912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3200"/>
              <a:t>Mismatch</a:t>
            </a: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3200400" y="3124200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2800"/>
              <a:t>protein_sequence</a:t>
            </a: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7848600" y="29718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3200"/>
              <a:t>Shim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H="1">
            <a:off x="2286000" y="1828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 flipH="1" flipV="1">
            <a:off x="22860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 flipH="1">
            <a:off x="4343400" y="1981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e.g.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reeform 2"/>
          <p:cNvSpPr>
            <a:spLocks/>
          </p:cNvSpPr>
          <p:nvPr/>
        </p:nvSpPr>
        <p:spPr bwMode="auto">
          <a:xfrm>
            <a:off x="5410200" y="5638800"/>
            <a:ext cx="762000" cy="914400"/>
          </a:xfrm>
          <a:custGeom>
            <a:avLst/>
            <a:gdLst>
              <a:gd name="T0" fmla="*/ 0 w 192"/>
              <a:gd name="T1" fmla="*/ 2147483646 h 216"/>
              <a:gd name="T2" fmla="*/ 2147483646 w 192"/>
              <a:gd name="T3" fmla="*/ 2147483646 h 216"/>
              <a:gd name="T4" fmla="*/ 2147483646 w 192"/>
              <a:gd name="T5" fmla="*/ 0 h 216"/>
              <a:gd name="T6" fmla="*/ 0 60000 65536"/>
              <a:gd name="T7" fmla="*/ 0 60000 65536"/>
              <a:gd name="T8" fmla="*/ 0 60000 65536"/>
              <a:gd name="T9" fmla="*/ 0 w 192"/>
              <a:gd name="T10" fmla="*/ 0 h 216"/>
              <a:gd name="T11" fmla="*/ 192 w 19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16">
                <a:moveTo>
                  <a:pt x="0" y="144"/>
                </a:moveTo>
                <a:cubicBezTo>
                  <a:pt x="8" y="180"/>
                  <a:pt x="16" y="216"/>
                  <a:pt x="48" y="192"/>
                </a:cubicBezTo>
                <a:cubicBezTo>
                  <a:pt x="80" y="168"/>
                  <a:pt x="168" y="32"/>
                  <a:pt x="192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5638800"/>
            <a:ext cx="609600" cy="609600"/>
            <a:chOff x="528" y="3120"/>
            <a:chExt cx="96" cy="96"/>
          </a:xfrm>
        </p:grpSpPr>
        <p:sp>
          <p:nvSpPr>
            <p:cNvPr id="18448" name="Line 4"/>
            <p:cNvSpPr>
              <a:spLocks noChangeShapeType="1"/>
            </p:cNvSpPr>
            <p:nvPr/>
          </p:nvSpPr>
          <p:spPr bwMode="auto">
            <a:xfrm>
              <a:off x="528" y="3120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5"/>
            <p:cNvSpPr>
              <a:spLocks noChangeShapeType="1"/>
            </p:cNvSpPr>
            <p:nvPr/>
          </p:nvSpPr>
          <p:spPr bwMode="auto">
            <a:xfrm flipH="1">
              <a:off x="528" y="3120"/>
              <a:ext cx="96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124200" y="1447800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2800"/>
              <a:t>DNA fasta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6248400" y="60960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3200"/>
              <a:t>Match</a:t>
            </a:r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 flipH="1">
            <a:off x="8001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1066800" y="57912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3200"/>
              <a:t>Mismatch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3200400" y="3124200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2800"/>
              <a:t>DNA embl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7848600" y="29718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GB" altLang="en-US" sz="3200"/>
              <a:t>Shim</a:t>
            </a:r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H="1">
            <a:off x="2286000" y="1828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 flipH="1" flipV="1">
            <a:off x="22860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3657600" y="21336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2800" i="1"/>
          </a:p>
        </p:txBody>
      </p:sp>
      <p:sp>
        <p:nvSpPr>
          <p:cNvPr id="922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e.g. 2: syntax</a:t>
            </a:r>
          </a:p>
        </p:txBody>
      </p:sp>
      <p:pic>
        <p:nvPicPr>
          <p:cNvPr id="18446" name="Picture 16" descr="syntaxtrans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1240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7" descr="syntaxtranslation_withsh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288448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What if the service doesn’t exist?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589088"/>
            <a:ext cx="90360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you’re lucky someone will have already created a service that does what you want and will have described / annotated it in a way that lets you find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…if no service exists, one way to solve the problem is to create a lightweight BeanShell script (essentially a “lighter” version of Java) that runs on your local machine (not on a server like the services do)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come in two flavours: Ready made “Local Java Widgets” and roll-your-own “Local Services’’,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Grid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myGrid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13877</TotalTime>
  <Words>1228</Words>
  <Application>Microsoft Office PowerPoint</Application>
  <PresentationFormat>On-screen Show (4:3)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Wingdings</vt:lpstr>
      <vt:lpstr>Wingdings 2</vt:lpstr>
      <vt:lpstr>myGridTheme</vt:lpstr>
      <vt:lpstr>PowerPoint Presentation</vt:lpstr>
      <vt:lpstr>PowerPoint Presentation</vt:lpstr>
      <vt:lpstr>Taverna / Web Services</vt:lpstr>
      <vt:lpstr>Lots of services…</vt:lpstr>
      <vt:lpstr>Building Workflows</vt:lpstr>
      <vt:lpstr>The Reality</vt:lpstr>
      <vt:lpstr>e.g. 1</vt:lpstr>
      <vt:lpstr>e.g. 2: syntax</vt:lpstr>
      <vt:lpstr>What if the service doesn’t exist?</vt:lpstr>
      <vt:lpstr>Finding Shims</vt:lpstr>
      <vt:lpstr>Exploring Shims</vt:lpstr>
      <vt:lpstr>Shims for Data Input</vt:lpstr>
      <vt:lpstr>Shims for Data Input</vt:lpstr>
      <vt:lpstr>Shims for Data Input</vt:lpstr>
      <vt:lpstr>Shims for Data Input</vt:lpstr>
      <vt:lpstr>Shims for Data Input</vt:lpstr>
      <vt:lpstr>Shims for Data Input</vt:lpstr>
      <vt:lpstr>Shims for Data Input</vt:lpstr>
      <vt:lpstr>Shims for viewing data </vt:lpstr>
      <vt:lpstr>Shims for Data Input </vt:lpstr>
      <vt:lpstr>Pre-configured Shims </vt:lpstr>
      <vt:lpstr>Writing your own shim services - Beanshells</vt:lpstr>
      <vt:lpstr>  Writing your Own Beanshell</vt:lpstr>
      <vt:lpstr>  Writing your Own Beanshell</vt:lpstr>
      <vt:lpstr>  Writing your Own Beanshell</vt:lpstr>
      <vt:lpstr>  Writing your Own Beanshell</vt:lpstr>
      <vt:lpstr>  Writing your Own Beanshell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201</cp:revision>
  <dcterms:created xsi:type="dcterms:W3CDTF">2013-09-05T13:22:46Z</dcterms:created>
  <dcterms:modified xsi:type="dcterms:W3CDTF">2014-08-31T10:43:49Z</dcterms:modified>
</cp:coreProperties>
</file>