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notesMasterIdLst>
    <p:notesMasterId r:id="rId10"/>
  </p:notesMasterIdLst>
  <p:handoutMasterIdLst>
    <p:handoutMasterId r:id="rId11"/>
  </p:handoutMasterIdLst>
  <p:sldIdLst>
    <p:sldId id="256" r:id="rId2"/>
    <p:sldId id="826" r:id="rId3"/>
    <p:sldId id="827" r:id="rId4"/>
    <p:sldId id="828" r:id="rId5"/>
    <p:sldId id="829" r:id="rId6"/>
    <p:sldId id="802" r:id="rId7"/>
    <p:sldId id="830" r:id="rId8"/>
    <p:sldId id="831" r:id="rId9"/>
  </p:sldIdLst>
  <p:sldSz cx="9144000" cy="6858000" type="screen4x3"/>
  <p:notesSz cx="9283700" cy="6997700"/>
  <p:embeddedFontLst>
    <p:embeddedFont>
      <p:font typeface="MS PGothic" panose="020B0600070205080204" pitchFamily="34" charset="-128"/>
      <p:regular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Wingdings 2" panose="05020102010507070707" pitchFamily="18" charset="2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S PGothic" panose="020B0600070205080204" pitchFamily="34" charset="-128"/>
      <p:regular r:id="rId12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5924FAC-AB1B-4AB1-A2D2-193DFB2702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49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256213" y="0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0792596C-9071-45C3-8DD3-34D17665BC6A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5463"/>
            <a:ext cx="3498850" cy="2624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28688" y="3324225"/>
            <a:ext cx="7426325" cy="31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646863"/>
            <a:ext cx="402272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335AB245-1FE7-440A-A69C-A12B474DC81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73425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03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F139F-39D2-4FCE-8DEA-12C12D50B0E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405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F139F-39D2-4FCE-8DEA-12C12D50B0E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8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F139F-39D2-4FCE-8DEA-12C12D50B0E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4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/>
        </p:nvSpPr>
        <p:spPr bwMode="auto">
          <a:xfrm>
            <a:off x="5256213" y="6646863"/>
            <a:ext cx="40259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AE98A55-8E27-4279-961B-3FF9458A1691}" type="slidenum">
              <a:rPr lang="en-GB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9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F139F-39D2-4FCE-8DEA-12C12D50B0E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75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C5F139F-39D2-4FCE-8DEA-12C12D50B0E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3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srgbClr val="808080">
                <a:alpha val="39998"/>
              </a:srgbClr>
            </a:outerShdw>
          </a:effectLst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0" y="1285875"/>
            <a:ext cx="9144000" cy="214313"/>
            <a:chOff x="0" y="1285860"/>
            <a:chExt cx="9144000" cy="214314"/>
          </a:xfrm>
        </p:grpSpPr>
        <p:sp>
          <p:nvSpPr>
            <p:cNvPr id="7" name="Rectangle 6"/>
            <p:cNvSpPr/>
            <p:nvPr/>
          </p:nvSpPr>
          <p:spPr>
            <a:xfrm>
              <a:off x="0" y="1285860"/>
              <a:ext cx="642938" cy="214314"/>
            </a:xfrm>
            <a:prstGeom prst="rect">
              <a:avLst/>
            </a:prstGeom>
            <a:solidFill>
              <a:schemeClr val="accent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Rectangle 20"/>
            <p:cNvSpPr/>
            <p:nvPr userDrawn="1"/>
          </p:nvSpPr>
          <p:spPr>
            <a:xfrm>
              <a:off x="571500" y="1285860"/>
              <a:ext cx="8572500" cy="21431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shade val="67500"/>
                    <a:satMod val="115000"/>
                  </a:schemeClr>
                </a:gs>
              </a:gsLst>
              <a:lin ang="8100000" scaled="1"/>
              <a:tileRect/>
            </a:gra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en-US" sz="180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10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2042B-B17E-4F02-BABE-C98F843E6D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82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0" hangingPunct="0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6319E1B-B7B5-4CF3-8623-6F6A5B54031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7" name="Picture 2" descr="TAB_col_white_background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deed.en_GB" TargetMode="External"/><Relationship Id="rId3" Type="http://schemas.openxmlformats.org/officeDocument/2006/relationships/hyperlink" Target="http://orcid.org/0000-0001-9842-9718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averna.org.uk/" TargetMode="External"/><Relationship Id="rId4" Type="http://schemas.openxmlformats.org/officeDocument/2006/relationships/hyperlink" Target="http://orcid.org/0000-0002-2937-781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683145" y="2069664"/>
            <a:ext cx="7561263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 err="1">
                <a:solidFill>
                  <a:schemeClr val="tx2"/>
                </a:solidFill>
              </a:rPr>
              <a:t>Taverna</a:t>
            </a:r>
            <a:r>
              <a:rPr lang="en-GB" altLang="en-US" sz="3200" b="1" dirty="0">
                <a:solidFill>
                  <a:schemeClr val="tx2"/>
                </a:solidFill>
              </a:rPr>
              <a:t> </a:t>
            </a:r>
            <a:r>
              <a:rPr lang="en-GB" altLang="en-US" sz="3200" b="1" dirty="0" smtClean="0">
                <a:solidFill>
                  <a:schemeClr val="tx2"/>
                </a:solidFill>
              </a:rPr>
              <a:t>Tutorial</a:t>
            </a:r>
            <a:br>
              <a:rPr lang="en-GB" altLang="en-US" sz="3200" b="1" dirty="0" smtClean="0">
                <a:solidFill>
                  <a:schemeClr val="tx2"/>
                </a:solidFill>
              </a:rPr>
            </a:br>
            <a:r>
              <a:rPr lang="en-GB" altLang="en-US" sz="3200" b="1" dirty="0" smtClean="0">
                <a:solidFill>
                  <a:schemeClr val="tx2"/>
                </a:solidFill>
              </a:rPr>
              <a:t>Importing data from a spreadsheet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hlinkClick r:id="rId3"/>
              </a:rPr>
              <a:t>http://orcid.org/0000-0001-9842-9718</a:t>
            </a:r>
            <a:r>
              <a:rPr lang="en-US" altLang="en-US" sz="18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hlinkClick r:id="rId4"/>
              </a:rPr>
              <a:t>http://orcid.org/0000-0002-2937-7819</a:t>
            </a: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5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8"/>
              </a:rPr>
              <a:t>Creative Commons Attribution 3.0 Unported License</a:t>
            </a:r>
            <a:endParaRPr lang="en-GB" altLang="en-US" sz="1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tx2"/>
                </a:solidFill>
              </a:rPr>
              <a:t>Importing data from a spreadsheet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GB" altLang="en-US" dirty="0"/>
              <a:t>So far we used simple text files but it is also possible to use spreadsheets as sources of input data. In order to do that we will need to add a Spreadsheet tool to our workflow</a:t>
            </a:r>
            <a:r>
              <a:rPr lang="en-GB" altLang="en-US" dirty="0" smtClean="0"/>
              <a:t>.</a:t>
            </a:r>
            <a:endParaRPr lang="en-GB" altLang="en-US" dirty="0"/>
          </a:p>
          <a:p>
            <a:r>
              <a:rPr lang="en-GB" dirty="0" smtClean="0"/>
              <a:t>Down load </a:t>
            </a:r>
            <a:r>
              <a:rPr lang="en-GB" dirty="0"/>
              <a:t>the </a:t>
            </a:r>
            <a:r>
              <a:rPr lang="en-GB" dirty="0" smtClean="0"/>
              <a:t>“Example </a:t>
            </a:r>
            <a:r>
              <a:rPr lang="en-GB" dirty="0" err="1"/>
              <a:t>Fasta</a:t>
            </a:r>
            <a:r>
              <a:rPr lang="en-GB" dirty="0"/>
              <a:t> Ids </a:t>
            </a:r>
            <a:r>
              <a:rPr lang="en-GB" dirty="0" smtClean="0"/>
              <a:t>CVS” file from </a:t>
            </a:r>
            <a:r>
              <a:rPr lang="en-GB" dirty="0" err="1" smtClean="0"/>
              <a:t>MyExperiment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Have a look at the file using </a:t>
            </a:r>
            <a:r>
              <a:rPr lang="en-GB" dirty="0" err="1" smtClean="0"/>
              <a:t>Excell</a:t>
            </a:r>
            <a:r>
              <a:rPr lang="en-GB" dirty="0" smtClean="0"/>
              <a:t> (or a text editor)</a:t>
            </a:r>
          </a:p>
          <a:p>
            <a:r>
              <a:rPr lang="en-GB" dirty="0" smtClean="0"/>
              <a:t>Notice the </a:t>
            </a:r>
            <a:r>
              <a:rPr lang="en-GB" dirty="0" err="1" smtClean="0"/>
              <a:t>Fasta</a:t>
            </a:r>
            <a:r>
              <a:rPr lang="en-GB" dirty="0" smtClean="0"/>
              <a:t> IDs are in Column B rows 2 to 6</a:t>
            </a:r>
          </a:p>
        </p:txBody>
      </p:sp>
    </p:spTree>
    <p:extLst>
      <p:ext uri="{BB962C8B-B14F-4D97-AF65-F5344CB8AC3E}">
        <p14:creationId xmlns:p14="http://schemas.microsoft.com/office/powerpoint/2010/main" val="2449553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 descr="Screen Shot 2013-11-28 at 18.3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57721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charset="-128"/>
                <a:cs typeface="ＭＳ Ｐゴシック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Importing data from a spreadsheet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GB" altLang="en-US" dirty="0" smtClean="0"/>
              <a:t>From </a:t>
            </a:r>
            <a:r>
              <a:rPr lang="en-GB" altLang="en-US" dirty="0"/>
              <a:t>the </a:t>
            </a:r>
            <a:r>
              <a:rPr lang="en-GB" altLang="en-US" b="1" dirty="0"/>
              <a:t>Service Templates</a:t>
            </a:r>
            <a:r>
              <a:rPr lang="en-GB" altLang="en-US" dirty="0"/>
              <a:t> select </a:t>
            </a:r>
            <a:r>
              <a:rPr lang="en-GB" altLang="en-US" b="1" dirty="0" err="1"/>
              <a:t>SpreadsheetImport</a:t>
            </a:r>
            <a:r>
              <a:rPr lang="en-GB" altLang="en-US" dirty="0"/>
              <a:t> right-click on it and add it to the workflow 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2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2" descr="Screen Shot 2013-11-28 at 18.31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57721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charset="-128"/>
                <a:cs typeface="ＭＳ Ｐゴシック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Importing data from a spreadsheet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GB" altLang="en-US" dirty="0" smtClean="0"/>
              <a:t>From </a:t>
            </a:r>
            <a:r>
              <a:rPr lang="en-GB" altLang="en-US" dirty="0"/>
              <a:t>the </a:t>
            </a:r>
            <a:r>
              <a:rPr lang="en-GB" altLang="en-US" b="1" dirty="0"/>
              <a:t>Service Templates</a:t>
            </a:r>
            <a:r>
              <a:rPr lang="en-GB" altLang="en-US" dirty="0"/>
              <a:t> select </a:t>
            </a:r>
            <a:r>
              <a:rPr lang="en-GB" altLang="en-US" b="1" dirty="0" err="1"/>
              <a:t>SpreadsheetImport</a:t>
            </a:r>
            <a:r>
              <a:rPr lang="en-GB" altLang="en-US" dirty="0"/>
              <a:t> right-click on it and add it to the workflow 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4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charset="-128"/>
                <a:cs typeface="ＭＳ Ｐゴシック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Importing data from a spreadsheet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708920"/>
            <a:ext cx="3665984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Set the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Columns B to B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Rows 2 to 6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Select Next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Look at the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dirty="0" smtClean="0"/>
              <a:t>But leave the defaults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 smtClean="0"/>
              <a:t>Select Finish</a:t>
            </a:r>
            <a:endParaRPr lang="en-GB" altLang="en-US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0" y="2587394"/>
            <a:ext cx="4467225" cy="421005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741967"/>
            <a:ext cx="8354888" cy="96695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In the pop up window set the correct range for columns and rows (</a:t>
            </a:r>
            <a:r>
              <a:rPr lang="en-GB" altLang="en-US" dirty="0" err="1"/>
              <a:t>untick</a:t>
            </a:r>
            <a:r>
              <a:rPr lang="en-GB" altLang="en-US" dirty="0"/>
              <a:t> the box “all rows”)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	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04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en-GB" altLang="en-US" sz="3200" dirty="0" smtClean="0">
                <a:ln>
                  <a:noFill/>
                </a:ln>
                <a:solidFill>
                  <a:srgbClr val="9A92C6"/>
                </a:solidFill>
                <a:effectLst/>
                <a:ea typeface="ＭＳ Ｐゴシック" panose="020B0600070205080204" pitchFamily="34" charset="-128"/>
              </a:rPr>
              <a:t>Create a simple workflow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5614988" cy="4525963"/>
          </a:xfrm>
        </p:spPr>
        <p:txBody>
          <a:bodyPr/>
          <a:lstStyle/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Add </a:t>
            </a:r>
          </a:p>
          <a:p>
            <a:pPr lvl="1" eaLnBrk="1" hangingPunct="1"/>
            <a:r>
              <a:rPr lang="en-GB" altLang="en-US" sz="2000" dirty="0" err="1" smtClean="0">
                <a:ea typeface="ＭＳ Ｐゴシック" panose="020B0600070205080204" pitchFamily="34" charset="-128"/>
              </a:rPr>
              <a:t>Get_Protein_FASTA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service</a:t>
            </a:r>
          </a:p>
          <a:p>
            <a:pPr lvl="1" eaLnBrk="1" hangingPunct="1"/>
            <a:r>
              <a:rPr lang="en-GB" altLang="en-US" sz="2000" dirty="0" smtClean="0">
                <a:ea typeface="ＭＳ Ｐゴシック" panose="020B0600070205080204" pitchFamily="34" charset="-128"/>
              </a:rPr>
              <a:t>Input port</a:t>
            </a:r>
          </a:p>
          <a:p>
            <a:pPr lvl="1" eaLnBrk="1" hangingPunct="1"/>
            <a:r>
              <a:rPr lang="en-GB" altLang="en-US" sz="2000" dirty="0" smtClean="0">
                <a:ea typeface="ＭＳ Ｐゴシック" panose="020B0600070205080204" pitchFamily="34" charset="-128"/>
              </a:rPr>
              <a:t>Output port</a:t>
            </a:r>
          </a:p>
          <a:p>
            <a:pPr eaLnBrk="1" hangingPunct="1"/>
            <a:r>
              <a:rPr lang="en-GB" altLang="en-US" dirty="0" smtClean="0">
                <a:ea typeface="ＭＳ Ｐゴシック" panose="020B0600070205080204" pitchFamily="34" charset="-128"/>
              </a:rPr>
              <a:t>Connect the service as shown</a:t>
            </a: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600200"/>
            <a:ext cx="3429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charset="-128"/>
                <a:cs typeface="ＭＳ Ｐゴシック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Importing data from a spreadsheet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GB" altLang="en-US" dirty="0" smtClean="0"/>
              <a:t>Run the workflow and look at the results</a:t>
            </a:r>
          </a:p>
          <a:p>
            <a:pPr lvl="1"/>
            <a:r>
              <a:rPr lang="en-GB" altLang="en-US" dirty="0" smtClean="0"/>
              <a:t>Set file location to the file you downloaded. </a:t>
            </a:r>
          </a:p>
          <a:p>
            <a:r>
              <a:rPr lang="en-GB" altLang="en-US" dirty="0" smtClean="0"/>
              <a:t>Click on the “</a:t>
            </a:r>
            <a:r>
              <a:rPr lang="en-GB" altLang="en-US" dirty="0" err="1" smtClean="0"/>
              <a:t>Get_Protein_Fasta</a:t>
            </a:r>
            <a:r>
              <a:rPr lang="en-GB" altLang="en-US" dirty="0" smtClean="0"/>
              <a:t> service</a:t>
            </a:r>
          </a:p>
          <a:p>
            <a:pPr lvl="1"/>
            <a:r>
              <a:rPr lang="en-GB" altLang="en-US" dirty="0" smtClean="0"/>
              <a:t>In the Graph tab of the Results View</a:t>
            </a:r>
          </a:p>
          <a:p>
            <a:r>
              <a:rPr lang="en-GB" altLang="en-US" dirty="0" smtClean="0"/>
              <a:t>Select Id to see the Data being sent into this service</a:t>
            </a:r>
          </a:p>
          <a:p>
            <a:pPr marL="0" indent="0">
              <a:buNone/>
            </a:pPr>
            <a:endParaRPr lang="en-GB" altLang="en-US" dirty="0"/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50" y="4115851"/>
            <a:ext cx="7443788" cy="238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tx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ＭＳ Ｐゴシック" charset="-128"/>
                <a:cs typeface="ＭＳ Ｐゴシック" charset="-128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9A92C6"/>
                </a:solidFill>
                <a:latin typeface="Arial" charset="0"/>
              </a:defRPr>
            </a:lvl9pPr>
          </a:lstStyle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smtClean="0"/>
              <a:t>Importing data from a spreadsheet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8354888" cy="4572000"/>
          </a:xfrm>
        </p:spPr>
        <p:txBody>
          <a:bodyPr/>
          <a:lstStyle/>
          <a:p>
            <a:r>
              <a:rPr lang="en-GB" altLang="en-US" dirty="0" smtClean="0"/>
              <a:t>In this tutorial you saw another method of import data into </a:t>
            </a:r>
            <a:r>
              <a:rPr lang="en-GB" altLang="en-US" dirty="0" err="1" smtClean="0"/>
              <a:t>Taverna</a:t>
            </a:r>
            <a:r>
              <a:rPr lang="en-GB" altLang="en-US" dirty="0" smtClean="0"/>
              <a:t>. </a:t>
            </a:r>
          </a:p>
          <a:p>
            <a:r>
              <a:rPr lang="en-GB" dirty="0" smtClean="0"/>
              <a:t>Just remember to save you spreadsheets in csv (Comma separated format)</a:t>
            </a:r>
          </a:p>
          <a:p>
            <a:r>
              <a:rPr lang="en-GB" dirty="0" smtClean="0"/>
              <a:t>Csv spreadsheets can also be read directly from a URI using the “Set URL” rather than “Set file location”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86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verna_Manchester_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Taverna_Manchester_Theme</Template>
  <TotalTime>35265</TotalTime>
  <Words>318</Words>
  <Application>Microsoft Office PowerPoint</Application>
  <PresentationFormat>On-screen Show (4:3)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PGothic</vt:lpstr>
      <vt:lpstr>Calibri Light</vt:lpstr>
      <vt:lpstr>Wingdings 2</vt:lpstr>
      <vt:lpstr>Calibri</vt:lpstr>
      <vt:lpstr>Wingdings</vt:lpstr>
      <vt:lpstr>MS PGothic</vt:lpstr>
      <vt:lpstr>Arial</vt:lpstr>
      <vt:lpstr>Taverna_Manchester_Theme</vt:lpstr>
      <vt:lpstr>PowerPoint Presentation</vt:lpstr>
      <vt:lpstr>Importing data from a spreadsheet</vt:lpstr>
      <vt:lpstr>Importing data from a spreadsheet </vt:lpstr>
      <vt:lpstr>Importing data from a spreadsheet </vt:lpstr>
      <vt:lpstr>Importing data from a spreadsheet </vt:lpstr>
      <vt:lpstr>Create a simple workflow</vt:lpstr>
      <vt:lpstr>Importing data from a spreadsheet </vt:lpstr>
      <vt:lpstr>Importing data from a spreadsheet 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752</cp:revision>
  <dcterms:created xsi:type="dcterms:W3CDTF">2013-09-03T20:01:36Z</dcterms:created>
  <dcterms:modified xsi:type="dcterms:W3CDTF">2014-08-31T10:44:16Z</dcterms:modified>
</cp:coreProperties>
</file>