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handoutMasterIdLst>
    <p:handoutMasterId r:id="rId18"/>
  </p:handoutMasterIdLst>
  <p:sldIdLst>
    <p:sldId id="620" r:id="rId2"/>
    <p:sldId id="596" r:id="rId3"/>
    <p:sldId id="598" r:id="rId4"/>
    <p:sldId id="599" r:id="rId5"/>
    <p:sldId id="600" r:id="rId6"/>
    <p:sldId id="601" r:id="rId7"/>
    <p:sldId id="602" r:id="rId8"/>
    <p:sldId id="616" r:id="rId9"/>
    <p:sldId id="617" r:id="rId10"/>
    <p:sldId id="618" r:id="rId11"/>
    <p:sldId id="613" r:id="rId12"/>
    <p:sldId id="612" r:id="rId13"/>
    <p:sldId id="614" r:id="rId14"/>
    <p:sldId id="615" r:id="rId15"/>
    <p:sldId id="607" r:id="rId16"/>
  </p:sldIdLst>
  <p:sldSz cx="9144000" cy="6858000" type="screen4x3"/>
  <p:notesSz cx="9283700" cy="69977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1736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162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Arial" charset="0"/>
                <a:ea typeface="+mn-ea"/>
                <a:cs typeface="Arial" charset="0"/>
              </a:defRPr>
            </a:lvl1pPr>
          </a:lstStyle>
          <a:p>
            <a:pPr>
              <a:defRPr/>
            </a:pPr>
            <a:endParaRPr lang="en-US"/>
          </a:p>
        </p:txBody>
      </p:sp>
      <p:sp>
        <p:nvSpPr>
          <p:cNvPr id="21507" name="Rectangle 3"/>
          <p:cNvSpPr>
            <a:spLocks noGrp="1" noChangeArrowheads="1"/>
          </p:cNvSpPr>
          <p:nvPr>
            <p:ph type="dt" sz="quarter"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Arial" charset="0"/>
                <a:ea typeface="+mn-ea"/>
                <a:cs typeface="Arial" charset="0"/>
              </a:defRPr>
            </a:lvl1pPr>
          </a:lstStyle>
          <a:p>
            <a:pPr>
              <a:defRPr/>
            </a:pPr>
            <a:endParaRPr lang="en-US"/>
          </a:p>
        </p:txBody>
      </p:sp>
      <p:sp>
        <p:nvSpPr>
          <p:cNvPr id="21508" name="Rectangle 4"/>
          <p:cNvSpPr>
            <a:spLocks noGrp="1" noChangeArrowheads="1"/>
          </p:cNvSpPr>
          <p:nvPr>
            <p:ph type="ftr" sz="quarter" idx="2"/>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Arial" charset="0"/>
                <a:ea typeface="+mn-ea"/>
                <a:cs typeface="Arial" charset="0"/>
              </a:defRPr>
            </a:lvl1pPr>
          </a:lstStyle>
          <a:p>
            <a:pPr>
              <a:defRPr/>
            </a:pPr>
            <a:endParaRPr lang="en-US"/>
          </a:p>
        </p:txBody>
      </p:sp>
      <p:sp>
        <p:nvSpPr>
          <p:cNvPr id="21509" name="Rectangle 5"/>
          <p:cNvSpPr>
            <a:spLocks noGrp="1" noChangeArrowheads="1"/>
          </p:cNvSpPr>
          <p:nvPr>
            <p:ph type="sldNum" sz="quarter" idx="3"/>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smtClean="0">
                <a:cs typeface="Arial" panose="020B0604020202020204" pitchFamily="34" charset="0"/>
              </a:defRPr>
            </a:lvl1pPr>
          </a:lstStyle>
          <a:p>
            <a:pPr>
              <a:defRPr/>
            </a:pPr>
            <a:fld id="{E9B74F37-C4D0-46EB-97ED-7D5639CEF752}" type="slidenum">
              <a:rPr lang="en-GB" altLang="en-US"/>
              <a:pPr>
                <a:defRPr/>
              </a:pPr>
              <a:t>‹#›</a:t>
            </a:fld>
            <a:endParaRPr lang="en-GB" altLang="en-US"/>
          </a:p>
        </p:txBody>
      </p:sp>
    </p:spTree>
    <p:extLst>
      <p:ext uri="{BB962C8B-B14F-4D97-AF65-F5344CB8AC3E}">
        <p14:creationId xmlns:p14="http://schemas.microsoft.com/office/powerpoint/2010/main" val="4109491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Arial" pitchFamily="34" charset="0"/>
                <a:cs typeface="Arial" pitchFamily="34" charset="0"/>
              </a:defRPr>
            </a:lvl1pPr>
          </a:lstStyle>
          <a:p>
            <a:pPr>
              <a:defRPr/>
            </a:pPr>
            <a:fld id="{0FD8334B-DD7A-43FD-A678-9B43BF49FAA8}" type="datetimeFigureOut">
              <a:rPr lang="en-US"/>
              <a:pPr>
                <a:defRPr/>
              </a:pPr>
              <a:t>8/31/2014</a:t>
            </a:fld>
            <a:endParaRPr lang="en-GB"/>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bwMode="auto">
          <a:xfrm>
            <a:off x="928688" y="3324225"/>
            <a:ext cx="7426325" cy="31480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smtClean="0">
                <a:cs typeface="Arial" panose="020B0604020202020204" pitchFamily="34" charset="0"/>
              </a:defRPr>
            </a:lvl1pPr>
          </a:lstStyle>
          <a:p>
            <a:pPr>
              <a:defRPr/>
            </a:pPr>
            <a:fld id="{6CD189CD-2FB9-4431-893F-C1B4E1CE1227}" type="slidenum">
              <a:rPr lang="en-GB" altLang="en-US"/>
              <a:pPr>
                <a:defRPr/>
              </a:pPr>
              <a:t>‹#›</a:t>
            </a:fld>
            <a:endParaRPr lang="en-GB" altLang="en-US"/>
          </a:p>
        </p:txBody>
      </p:sp>
    </p:spTree>
    <p:extLst>
      <p:ext uri="{BB962C8B-B14F-4D97-AF65-F5344CB8AC3E}">
        <p14:creationId xmlns:p14="http://schemas.microsoft.com/office/powerpoint/2010/main" val="3719494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96FD7CB-9982-40A4-AB6D-572C5E162EED}" type="slidenum">
              <a:rPr lang="en-GB" altLang="en-US" smtClean="0">
                <a:latin typeface="Arial" panose="020B0604020202020204" pitchFamily="34" charset="0"/>
              </a:rPr>
              <a:pPr>
                <a:spcBef>
                  <a:spcPct val="0"/>
                </a:spcBef>
              </a:pPr>
              <a:t>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100155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80213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10329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80531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69810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98792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8196"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E3A9E81F-9E76-48BB-8335-542EB733136B}" type="slidenum">
              <a:rPr lang="en-GB" altLang="en-US">
                <a:latin typeface="Arial" panose="020B0604020202020204" pitchFamily="34" charset="0"/>
              </a:rPr>
              <a:pPr algn="r" eaLnBrk="1" hangingPunct="1">
                <a:spcBef>
                  <a:spcPct val="0"/>
                </a:spcBef>
              </a:pPr>
              <a:t>2</a:t>
            </a:fld>
            <a:endParaRPr lang="en-GB" altLang="en-US">
              <a:latin typeface="Arial" panose="020B0604020202020204" pitchFamily="34" charset="0"/>
            </a:endParaRPr>
          </a:p>
        </p:txBody>
      </p:sp>
    </p:spTree>
    <p:extLst>
      <p:ext uri="{BB962C8B-B14F-4D97-AF65-F5344CB8AC3E}">
        <p14:creationId xmlns:p14="http://schemas.microsoft.com/office/powerpoint/2010/main" val="303889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
        <p:nvSpPr>
          <p:cNvPr id="10244"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ACB24908-637E-4362-A0B1-CA52BDBD0CF9}" type="slidenum">
              <a:rPr lang="en-GB" altLang="en-US">
                <a:latin typeface="Arial" panose="020B0604020202020204" pitchFamily="34" charset="0"/>
              </a:rPr>
              <a:pPr algn="r" eaLnBrk="1" hangingPunct="1">
                <a:spcBef>
                  <a:spcPct val="0"/>
                </a:spcBef>
              </a:pPr>
              <a:t>3</a:t>
            </a:fld>
            <a:endParaRPr lang="en-GB" altLang="en-US">
              <a:latin typeface="Arial" panose="020B0604020202020204" pitchFamily="34" charset="0"/>
            </a:endParaRPr>
          </a:p>
        </p:txBody>
      </p:sp>
    </p:spTree>
    <p:extLst>
      <p:ext uri="{BB962C8B-B14F-4D97-AF65-F5344CB8AC3E}">
        <p14:creationId xmlns:p14="http://schemas.microsoft.com/office/powerpoint/2010/main" val="16186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12292"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AA069F1B-F222-463D-9660-F0BB01D21788}" type="slidenum">
              <a:rPr lang="en-GB" altLang="en-US">
                <a:latin typeface="Arial" panose="020B0604020202020204" pitchFamily="34" charset="0"/>
              </a:rPr>
              <a:pPr algn="r" eaLnBrk="1" hangingPunct="1">
                <a:spcBef>
                  <a:spcPct val="0"/>
                </a:spcBef>
              </a:pPr>
              <a:t>4</a:t>
            </a:fld>
            <a:endParaRPr lang="en-GB" altLang="en-US">
              <a:latin typeface="Arial" panose="020B0604020202020204" pitchFamily="34" charset="0"/>
            </a:endParaRPr>
          </a:p>
        </p:txBody>
      </p:sp>
    </p:spTree>
    <p:extLst>
      <p:ext uri="{BB962C8B-B14F-4D97-AF65-F5344CB8AC3E}">
        <p14:creationId xmlns:p14="http://schemas.microsoft.com/office/powerpoint/2010/main" val="292107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39959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
        <p:nvSpPr>
          <p:cNvPr id="1638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A54995DB-1D5B-400E-85F8-B0E555648A7C}" type="slidenum">
              <a:rPr lang="en-GB" altLang="en-US">
                <a:latin typeface="Arial" panose="020B0604020202020204" pitchFamily="34" charset="0"/>
              </a:rPr>
              <a:pPr algn="r" eaLnBrk="1" hangingPunct="1">
                <a:spcBef>
                  <a:spcPct val="0"/>
                </a:spcBef>
              </a:pPr>
              <a:t>6</a:t>
            </a:fld>
            <a:endParaRPr lang="en-GB" altLang="en-US">
              <a:latin typeface="Arial" panose="020B0604020202020204" pitchFamily="34" charset="0"/>
            </a:endParaRPr>
          </a:p>
        </p:txBody>
      </p:sp>
    </p:spTree>
    <p:extLst>
      <p:ext uri="{BB962C8B-B14F-4D97-AF65-F5344CB8AC3E}">
        <p14:creationId xmlns:p14="http://schemas.microsoft.com/office/powerpoint/2010/main" val="244557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57986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68089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613249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4"/>
          <p:cNvSpPr/>
          <p:nvPr/>
        </p:nvSpPr>
        <p:spPr>
          <a:xfrm>
            <a:off x="0" y="1285875"/>
            <a:ext cx="9144000" cy="214313"/>
          </a:xfrm>
          <a:prstGeom prst="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23"/>
          <p:cNvGrpSpPr>
            <a:grpSpLocks/>
          </p:cNvGrpSpPr>
          <p:nvPr/>
        </p:nvGrpSpPr>
        <p:grpSpPr bwMode="auto">
          <a:xfrm>
            <a:off x="0" y="1285875"/>
            <a:ext cx="9144000" cy="214313"/>
            <a:chOff x="0" y="1285860"/>
            <a:chExt cx="9144000" cy="214314"/>
          </a:xfrm>
        </p:grpSpPr>
        <p:sp>
          <p:nvSpPr>
            <p:cNvPr id="7" name="Rectangle 6"/>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sp>
        <p:nvSpPr>
          <p:cNvPr id="10"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pic>
        <p:nvPicPr>
          <p:cNvPr id="12" name="Picture 8" descr="H:\home\tom\Desktop\t2cog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0" y="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TAB_col_white_backgroun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Date Placeholder 7"/>
          <p:cNvSpPr>
            <a:spLocks noGrp="1"/>
          </p:cNvSpPr>
          <p:nvPr>
            <p:ph type="dt" sz="half" idx="10"/>
          </p:nvPr>
        </p:nvSpPr>
        <p:spPr/>
        <p:txBody>
          <a:bodyPr/>
          <a:lstStyle>
            <a:lvl1pPr>
              <a:defRPr/>
            </a:lvl1pPr>
          </a:lstStyle>
          <a:p>
            <a:pPr>
              <a:defRPr/>
            </a:pPr>
            <a:endParaRPr lang="en-GB"/>
          </a:p>
        </p:txBody>
      </p:sp>
      <p:sp>
        <p:nvSpPr>
          <p:cNvPr id="15" name="Slide Number Placeholder 9"/>
          <p:cNvSpPr>
            <a:spLocks noGrp="1"/>
          </p:cNvSpPr>
          <p:nvPr>
            <p:ph type="sldNum" sz="quarter" idx="11"/>
          </p:nvPr>
        </p:nvSpPr>
        <p:spPr/>
        <p:txBody>
          <a:bodyPr/>
          <a:lstStyle>
            <a:lvl1pPr>
              <a:defRPr smtClean="0"/>
            </a:lvl1pPr>
          </a:lstStyle>
          <a:p>
            <a:pPr>
              <a:defRPr/>
            </a:pPr>
            <a:fld id="{3F622003-11BE-4690-83AB-08385BF3B0C5}" type="slidenum">
              <a:rPr lang="en-GB" altLang="en-US"/>
              <a:pPr>
                <a:defRPr/>
              </a:pPr>
              <a:t>‹#›</a:t>
            </a:fld>
            <a:endParaRPr lang="en-GB" altLang="en-US"/>
          </a:p>
        </p:txBody>
      </p:sp>
      <p:sp>
        <p:nvSpPr>
          <p:cNvPr id="16" name="Footer Placeholder 11"/>
          <p:cNvSpPr>
            <a:spLocks noGrp="1"/>
          </p:cNvSpPr>
          <p:nvPr>
            <p:ph type="ftr" sz="quarter" idx="12"/>
          </p:nvPr>
        </p:nvSpPr>
        <p:spPr/>
        <p:txBody>
          <a:bodyPr/>
          <a:lstStyle>
            <a:lvl1pPr>
              <a:defRPr/>
            </a:lvl1pPr>
          </a:lstStyle>
          <a:p>
            <a:pPr>
              <a:defRPr/>
            </a:pPr>
            <a:endParaRPr lang="en-GB"/>
          </a:p>
        </p:txBody>
      </p:sp>
    </p:spTree>
    <p:extLst>
      <p:ext uri="{BB962C8B-B14F-4D97-AF65-F5344CB8AC3E}">
        <p14:creationId xmlns:p14="http://schemas.microsoft.com/office/powerpoint/2010/main" val="27282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406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rtlCol="0" anchor="ctr" anchorCtr="0"/>
          <a:lstStyle>
            <a:lvl1pPr eaLnBrk="1" hangingPunct="1">
              <a:defRPr sz="1400">
                <a:solidFill>
                  <a:schemeClr val="tx2"/>
                </a:solidFill>
                <a:latin typeface="Arial" charset="0"/>
                <a:cs typeface="Arial" charset="0"/>
              </a:defRPr>
            </a:lvl1pPr>
          </a:lstStyle>
          <a:p>
            <a:pPr>
              <a:defRPr/>
            </a:pPr>
            <a:endParaRPr lang="en-GB"/>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smtClean="0">
                <a:solidFill>
                  <a:srgbClr val="FFFFFF"/>
                </a:solidFill>
                <a:cs typeface="Arial" panose="020B0604020202020204" pitchFamily="34" charset="0"/>
              </a:defRPr>
            </a:lvl1pPr>
          </a:lstStyle>
          <a:p>
            <a:pPr>
              <a:defRPr/>
            </a:pPr>
            <a:fld id="{A6FF0793-D24E-4EB8-8FCB-D21CA95CCCCD}" type="slidenum">
              <a:rPr lang="en-GB" altLang="en-US"/>
              <a:pPr>
                <a:defRPr/>
              </a:pPr>
              <a:t>‹#›</a:t>
            </a:fld>
            <a:endParaRPr lang="en-GB" altLang="en-US"/>
          </a:p>
        </p:txBody>
      </p:sp>
      <p:sp>
        <p:nvSpPr>
          <p:cNvPr id="17" name="Footer Placeholder 11"/>
          <p:cNvSpPr>
            <a:spLocks noGrp="1"/>
          </p:cNvSpPr>
          <p:nvPr>
            <p:ph type="ftr" sz="quarter" idx="3"/>
          </p:nvPr>
        </p:nvSpPr>
        <p:spPr>
          <a:xfrm>
            <a:off x="609600" y="6248400"/>
            <a:ext cx="5421313" cy="365125"/>
          </a:xfrm>
          <a:prstGeom prst="rect">
            <a:avLst/>
          </a:prstGeom>
        </p:spPr>
        <p:txBody>
          <a:bodyPr vert="horz" rtlCol="0" anchor="ctr"/>
          <a:lstStyle>
            <a:lvl1pPr algn="r" eaLnBrk="1" hangingPunct="1">
              <a:defRPr sz="1400">
                <a:solidFill>
                  <a:schemeClr val="tx2"/>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Lst>
  <p:timing>
    <p:tnLst>
      <p:par>
        <p:cTn id="1" dur="indefinite" restart="never" nodeType="tmRoot"/>
      </p:par>
    </p:tnLst>
  </p:timing>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mj-ea"/>
          <a:cs typeface="+mj-cs"/>
        </a:defRPr>
      </a:lvl1pPr>
      <a:lvl2pPr algn="r" rtl="0" eaLnBrk="0" fontAlgn="base" hangingPunct="0">
        <a:spcBef>
          <a:spcPct val="0"/>
        </a:spcBef>
        <a:spcAft>
          <a:spcPct val="0"/>
        </a:spcAft>
        <a:defRPr sz="3600" b="1">
          <a:solidFill>
            <a:schemeClr val="tx2"/>
          </a:solidFill>
          <a:latin typeface="Arial" charset="0"/>
        </a:defRPr>
      </a:lvl2pPr>
      <a:lvl3pPr algn="r" rtl="0" eaLnBrk="0" fontAlgn="base" hangingPunct="0">
        <a:spcBef>
          <a:spcPct val="0"/>
        </a:spcBef>
        <a:spcAft>
          <a:spcPct val="0"/>
        </a:spcAft>
        <a:defRPr sz="3600" b="1">
          <a:solidFill>
            <a:schemeClr val="tx2"/>
          </a:solidFill>
          <a:latin typeface="Arial" charset="0"/>
        </a:defRPr>
      </a:lvl3pPr>
      <a:lvl4pPr algn="r" rtl="0" eaLnBrk="0" fontAlgn="base" hangingPunct="0">
        <a:spcBef>
          <a:spcPct val="0"/>
        </a:spcBef>
        <a:spcAft>
          <a:spcPct val="0"/>
        </a:spcAft>
        <a:defRPr sz="3600" b="1">
          <a:solidFill>
            <a:schemeClr val="tx2"/>
          </a:solidFill>
          <a:latin typeface="Arial" charset="0"/>
        </a:defRPr>
      </a:lvl4pPr>
      <a:lvl5pPr algn="r" rtl="0" eaLnBrk="0" fontAlgn="base" hangingPunct="0">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a:solidFill>
            <a:srgbClr val="9A92C6"/>
          </a:solidFill>
          <a:latin typeface="Arial" charset="0"/>
        </a:defRPr>
      </a:lvl6pPr>
      <a:lvl7pPr marL="914400" algn="l" rtl="0" eaLnBrk="1" fontAlgn="base" hangingPunct="1">
        <a:spcBef>
          <a:spcPct val="0"/>
        </a:spcBef>
        <a:spcAft>
          <a:spcPct val="0"/>
        </a:spcAft>
        <a:defRPr sz="3600">
          <a:solidFill>
            <a:srgbClr val="9A92C6"/>
          </a:solidFill>
          <a:latin typeface="Arial" charset="0"/>
        </a:defRPr>
      </a:lvl7pPr>
      <a:lvl8pPr marL="1371600" algn="l" rtl="0" eaLnBrk="1" fontAlgn="base" hangingPunct="1">
        <a:spcBef>
          <a:spcPct val="0"/>
        </a:spcBef>
        <a:spcAft>
          <a:spcPct val="0"/>
        </a:spcAft>
        <a:defRPr sz="3600">
          <a:solidFill>
            <a:srgbClr val="9A92C6"/>
          </a:solidFill>
          <a:latin typeface="Arial" charset="0"/>
        </a:defRPr>
      </a:lvl8pPr>
      <a:lvl9pPr marL="1828800" algn="l" rtl="0" eaLnBrk="1" fontAlgn="base" hangingPunct="1">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C24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009EE0"/>
        </a:buClr>
        <a:buSzPct val="65000"/>
        <a:buFont typeface="Wingdings" panose="05000000000000000000" pitchFamily="2" charset="2"/>
        <a:buChar char=""/>
        <a:defRPr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orcid.org/0000-0001-9842-9718" TargetMode="External"/><Relationship Id="rId7" Type="http://schemas.openxmlformats.org/officeDocument/2006/relationships/hyperlink" Target="http://www.taverna.org.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orcid.org/0000-0001-8418-6735" TargetMode="External"/><Relationship Id="rId5" Type="http://schemas.openxmlformats.org/officeDocument/2006/relationships/hyperlink" Target="http://orcid.org/0000-0002-1279-5133" TargetMode="External"/><Relationship Id="rId10" Type="http://schemas.openxmlformats.org/officeDocument/2006/relationships/hyperlink" Target="http://creativecommons.org/licenses/by/3.0/deed.en_GB" TargetMode="External"/><Relationship Id="rId4" Type="http://schemas.openxmlformats.org/officeDocument/2006/relationships/hyperlink" Target="http://orcid.org/0000-0002-2937-7819"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ea typeface="ＭＳ Ｐゴシック" panose="020B0600070205080204" pitchFamily="34" charset="-128"/>
              </a:rPr>
              <a:t> </a:t>
            </a:r>
            <a:endParaRPr lang="en-GB" altLang="en-US" sz="2500" smtClean="0">
              <a:solidFill>
                <a:srgbClr val="FFFFFF"/>
              </a:solidFill>
              <a:ea typeface="ＭＳ Ｐゴシック" panose="020B0600070205080204" pitchFamily="34" charset="-128"/>
            </a:endParaRPr>
          </a:p>
        </p:txBody>
      </p:sp>
      <p:sp>
        <p:nvSpPr>
          <p:cNvPr id="6147" name="Text Box 5"/>
          <p:cNvSpPr txBox="1">
            <a:spLocks noChangeArrowheads="1"/>
          </p:cNvSpPr>
          <p:nvPr/>
        </p:nvSpPr>
        <p:spPr bwMode="auto">
          <a:xfrm>
            <a:off x="970979" y="2075478"/>
            <a:ext cx="72734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dirty="0">
                <a:solidFill>
                  <a:schemeClr val="tx2"/>
                </a:solidFill>
              </a:rPr>
              <a:t>An Introduction to </a:t>
            </a:r>
            <a:r>
              <a:rPr lang="en-GB" altLang="en-US" sz="3600" dirty="0" smtClean="0">
                <a:solidFill>
                  <a:schemeClr val="tx2"/>
                </a:solidFill>
              </a:rPr>
              <a:t>                     REST </a:t>
            </a:r>
            <a:r>
              <a:rPr lang="en-GB" altLang="en-US" sz="3600" dirty="0">
                <a:solidFill>
                  <a:schemeClr val="tx2"/>
                </a:solidFill>
              </a:rPr>
              <a:t>Services in </a:t>
            </a:r>
            <a:r>
              <a:rPr lang="en-GB" altLang="en-US" sz="3600" dirty="0" err="1">
                <a:solidFill>
                  <a:schemeClr val="tx2"/>
                </a:solidFill>
              </a:rPr>
              <a:t>Taverna</a:t>
            </a:r>
            <a:endParaRPr lang="en-GB" altLang="en-US" sz="3600" dirty="0">
              <a:solidFill>
                <a:schemeClr val="tx2"/>
              </a:solidFill>
            </a:endParaRPr>
          </a:p>
        </p:txBody>
      </p:sp>
      <p:sp>
        <p:nvSpPr>
          <p:cNvPr id="6148" name="Text Box 6"/>
          <p:cNvSpPr txBox="1">
            <a:spLocks noChangeArrowheads="1"/>
          </p:cNvSpPr>
          <p:nvPr/>
        </p:nvSpPr>
        <p:spPr bwMode="auto">
          <a:xfrm>
            <a:off x="1258888" y="3490913"/>
            <a:ext cx="698552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400" dirty="0" err="1"/>
              <a:t>Stian</a:t>
            </a:r>
            <a:r>
              <a:rPr lang="en-US" altLang="en-US" sz="2400" dirty="0"/>
              <a:t> </a:t>
            </a:r>
            <a:r>
              <a:rPr lang="en-US" altLang="en-US" sz="2400" dirty="0" err="1"/>
              <a:t>Soiland</a:t>
            </a:r>
            <a:r>
              <a:rPr lang="en-US" altLang="en-US" sz="2400" dirty="0"/>
              <a:t>-Reyes and Christian </a:t>
            </a:r>
            <a:r>
              <a:rPr lang="en-US" altLang="en-US" sz="2400" dirty="0" smtClean="0"/>
              <a:t>Brenninkmeijer</a:t>
            </a:r>
            <a:endParaRPr lang="en-GB" altLang="en-US" sz="2400" dirty="0"/>
          </a:p>
          <a:p>
            <a:pPr algn="r" eaLnBrk="1" hangingPunct="1">
              <a:spcBef>
                <a:spcPct val="0"/>
              </a:spcBef>
              <a:buClrTx/>
              <a:buSzTx/>
              <a:buFontTx/>
              <a:buNone/>
            </a:pPr>
            <a:r>
              <a:rPr lang="en-GB" altLang="en-US" sz="2400" dirty="0"/>
              <a:t>University of Manchester</a:t>
            </a:r>
          </a:p>
          <a:p>
            <a:pPr algn="r" eaLnBrk="1" hangingPunct="1">
              <a:spcBef>
                <a:spcPct val="0"/>
              </a:spcBef>
              <a:buClrTx/>
              <a:buSzTx/>
              <a:buFontTx/>
              <a:buNone/>
            </a:pPr>
            <a:r>
              <a:rPr lang="en-US" altLang="en-US" sz="1800" dirty="0"/>
              <a:t> materials by </a:t>
            </a:r>
            <a:r>
              <a:rPr lang="en-GB" altLang="en-US" sz="1800" dirty="0" smtClean="0"/>
              <a:t>Katy </a:t>
            </a:r>
            <a:r>
              <a:rPr lang="en-GB" altLang="en-US" sz="1800" dirty="0" err="1"/>
              <a:t>Wolstencroft</a:t>
            </a:r>
            <a:r>
              <a:rPr lang="en-GB" altLang="en-US" sz="2400" dirty="0"/>
              <a:t> </a:t>
            </a:r>
            <a:r>
              <a:rPr lang="en-GB" altLang="en-US" sz="1800" dirty="0"/>
              <a:t>and </a:t>
            </a:r>
            <a:r>
              <a:rPr lang="en-US" altLang="en-US" sz="1800" dirty="0" smtClean="0"/>
              <a:t>Aleksandra </a:t>
            </a:r>
            <a:r>
              <a:rPr lang="en-US" altLang="en-US" sz="1800" dirty="0" err="1"/>
              <a:t>Pawlik</a:t>
            </a:r>
            <a:endParaRPr lang="en-US" altLang="en-US" sz="1800" dirty="0"/>
          </a:p>
          <a:p>
            <a:pPr algn="r" eaLnBrk="1" hangingPunct="1">
              <a:spcBef>
                <a:spcPct val="0"/>
              </a:spcBef>
              <a:buClrTx/>
              <a:buSzTx/>
              <a:buFontTx/>
              <a:buNone/>
            </a:pPr>
            <a:r>
              <a:rPr lang="en-US" altLang="en-US" sz="1800" dirty="0"/>
              <a:t/>
            </a:r>
            <a:br>
              <a:rPr lang="en-US" altLang="en-US" sz="1800" dirty="0"/>
            </a:br>
            <a:r>
              <a:rPr lang="en-US" altLang="en-US" sz="1400" dirty="0">
                <a:hlinkClick r:id="rId3"/>
              </a:rPr>
              <a:t>http://orcid.org/0000-0001-9842-9718</a:t>
            </a:r>
            <a:r>
              <a:rPr lang="en-US" altLang="en-US" sz="1400" dirty="0"/>
              <a:t> </a:t>
            </a:r>
          </a:p>
          <a:p>
            <a:pPr algn="r" eaLnBrk="1" hangingPunct="1">
              <a:spcBef>
                <a:spcPct val="0"/>
              </a:spcBef>
              <a:buClrTx/>
              <a:buSzTx/>
              <a:buFontTx/>
              <a:buNone/>
            </a:pPr>
            <a:r>
              <a:rPr lang="en-US" altLang="en-US" sz="1400" dirty="0">
                <a:hlinkClick r:id="rId4"/>
              </a:rPr>
              <a:t>http://</a:t>
            </a:r>
            <a:r>
              <a:rPr lang="en-US" altLang="en-US" sz="1400" dirty="0" smtClean="0">
                <a:hlinkClick r:id="rId4"/>
              </a:rPr>
              <a:t>orcid.org/0000-0002-2937-7819</a:t>
            </a:r>
            <a:endParaRPr lang="en-US" altLang="en-US" sz="1400" dirty="0" smtClean="0"/>
          </a:p>
          <a:p>
            <a:pPr algn="r" eaLnBrk="1" hangingPunct="1">
              <a:spcBef>
                <a:spcPct val="0"/>
              </a:spcBef>
              <a:buClrTx/>
              <a:buSzTx/>
              <a:buFontTx/>
              <a:buNone/>
            </a:pPr>
            <a:r>
              <a:rPr lang="en-GB" sz="1400" dirty="0" smtClean="0">
                <a:hlinkClick r:id="rId5"/>
              </a:rPr>
              <a:t>http</a:t>
            </a:r>
            <a:r>
              <a:rPr lang="en-GB" sz="1400" dirty="0">
                <a:hlinkClick r:id="rId5"/>
              </a:rPr>
              <a:t>://orcid.org/0000-0002-1279-5133</a:t>
            </a:r>
            <a:r>
              <a:rPr lang="en-US" altLang="en-US" sz="1400" dirty="0"/>
              <a:t/>
            </a:r>
            <a:br>
              <a:rPr lang="en-US" altLang="en-US" sz="1400" dirty="0"/>
            </a:br>
            <a:r>
              <a:rPr lang="en-US" altLang="en-US" sz="1400" dirty="0" smtClean="0">
                <a:hlinkClick r:id="rId6"/>
              </a:rPr>
              <a:t>http</a:t>
            </a:r>
            <a:r>
              <a:rPr lang="en-US" altLang="en-US" sz="1400" dirty="0">
                <a:hlinkClick r:id="rId6"/>
              </a:rPr>
              <a:t>://orcid.org/0000-0001-8418-6735</a:t>
            </a:r>
            <a:endParaRPr lang="en-US" altLang="en-US" sz="1400" dirty="0"/>
          </a:p>
          <a:p>
            <a:pPr algn="r" eaLnBrk="1" hangingPunct="1">
              <a:spcBef>
                <a:spcPct val="0"/>
              </a:spcBef>
              <a:buClrTx/>
              <a:buSzTx/>
              <a:buFontTx/>
              <a:buNone/>
            </a:pPr>
            <a:endParaRPr lang="en-US" altLang="en-US" sz="1800" dirty="0"/>
          </a:p>
          <a:p>
            <a:pPr algn="r" eaLnBrk="1" hangingPunct="1">
              <a:spcBef>
                <a:spcPct val="0"/>
              </a:spcBef>
              <a:buClrTx/>
              <a:buSzTx/>
              <a:buFontTx/>
              <a:buNone/>
            </a:pPr>
            <a:r>
              <a:rPr lang="en-US" altLang="en-US" sz="1800" dirty="0"/>
              <a:t>Bonn University, 2014-09-01</a:t>
            </a:r>
          </a:p>
          <a:p>
            <a:pPr algn="r" eaLnBrk="1" hangingPunct="1">
              <a:spcBef>
                <a:spcPct val="0"/>
              </a:spcBef>
              <a:buClrTx/>
              <a:buSzTx/>
              <a:buFont typeface="Wingdings" panose="05000000000000000000" pitchFamily="2" charset="2"/>
              <a:buNone/>
            </a:pPr>
            <a:r>
              <a:rPr lang="en-GB" altLang="en-US" sz="1800" dirty="0">
                <a:hlinkClick r:id="rId7"/>
              </a:rPr>
              <a:t>http://www.taverna.org.uk/</a:t>
            </a:r>
            <a:endParaRPr lang="en-GB" altLang="en-US" sz="1800" dirty="0"/>
          </a:p>
        </p:txBody>
      </p:sp>
      <p:pic>
        <p:nvPicPr>
          <p:cNvPr id="6149" name="Picture 5" descr="H:\home\tom\Desktop\mygrid_large_masthead.png"/>
          <p:cNvPicPr>
            <a:picLocks noChangeAspect="1" noChangeArrowheads="1"/>
          </p:cNvPicPr>
          <p:nvPr/>
        </p:nvPicPr>
        <p:blipFill>
          <a:blip r:embed="rId8">
            <a:extLst>
              <a:ext uri="{28A0092B-C50C-407E-A947-70E740481C1C}">
                <a14:useLocalDpi xmlns:a14="http://schemas.microsoft.com/office/drawing/2010/main" val="0"/>
              </a:ext>
            </a:extLst>
          </a:blip>
          <a:srcRect l="7629" r="8438"/>
          <a:stretch>
            <a:fillRect/>
          </a:stretch>
        </p:blipFill>
        <p:spPr bwMode="auto">
          <a:xfrm>
            <a:off x="5580063"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descr="http://mirrors.creativecommons.org/presskit/buttons/88x31/png/b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963" y="5453063"/>
            <a:ext cx="1231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8"/>
          <p:cNvSpPr>
            <a:spLocks noChangeArrowheads="1"/>
          </p:cNvSpPr>
          <p:nvPr/>
        </p:nvSpPr>
        <p:spPr bwMode="auto">
          <a:xfrm>
            <a:off x="222250" y="5883275"/>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000" i="1"/>
              <a:t>This work is licensed under a </a:t>
            </a:r>
          </a:p>
          <a:p>
            <a:r>
              <a:rPr lang="en-GB" altLang="en-US" sz="1000" i="1">
                <a:hlinkClick r:id="rId10"/>
              </a:rPr>
              <a:t>Creative Commons Attribution 3.0 Unported License</a:t>
            </a:r>
            <a:endParaRPr lang="en-GB" altLang="en-US" sz="1000" i="1"/>
          </a:p>
        </p:txBody>
      </p:sp>
    </p:spTree>
    <p:extLst>
      <p:ext uri="{BB962C8B-B14F-4D97-AF65-F5344CB8AC3E}">
        <p14:creationId xmlns:p14="http://schemas.microsoft.com/office/powerpoint/2010/main" val="916878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dirty="0" smtClean="0">
                <a:ln>
                  <a:noFill/>
                </a:ln>
                <a:effectLst>
                  <a:outerShdw blurRad="38100" dist="38100" dir="2700000" algn="tl">
                    <a:srgbClr val="DDDDDD"/>
                  </a:outerShdw>
                </a:effectLst>
              </a:rPr>
              <a:t>Configuring a REST service</a:t>
            </a:r>
            <a:endParaRPr lang="en-GB" dirty="0">
              <a:ln>
                <a:noFill/>
              </a:ln>
              <a:effectLst/>
            </a:endParaRPr>
          </a:p>
        </p:txBody>
      </p:sp>
      <p:sp>
        <p:nvSpPr>
          <p:cNvPr id="23555" name="Rectangle 3"/>
          <p:cNvSpPr>
            <a:spLocks noGrp="1"/>
          </p:cNvSpPr>
          <p:nvPr>
            <p:ph sz="quarter" idx="1"/>
          </p:nvPr>
        </p:nvSpPr>
        <p:spPr>
          <a:xfrm>
            <a:off x="611188" y="1700213"/>
            <a:ext cx="8153400" cy="4525962"/>
          </a:xfrm>
        </p:spPr>
        <p:txBody>
          <a:bodyPr/>
          <a:lstStyle/>
          <a:p>
            <a:pPr eaLnBrk="1" hangingPunct="1">
              <a:lnSpc>
                <a:spcPct val="90000"/>
              </a:lnSpc>
            </a:pPr>
            <a:r>
              <a:rPr lang="en-US" altLang="en-US" sz="2400" smtClean="0">
                <a:ea typeface="ＭＳ Ｐゴシック" panose="020B0600070205080204" pitchFamily="34" charset="-128"/>
              </a:rPr>
              <a:t>Now when we run the workflow we need to specify the format as an input, the id </a:t>
            </a:r>
            <a:r>
              <a:rPr lang="en-US" altLang="en-US" sz="2400" u="sng" smtClean="0">
                <a:ea typeface="ＭＳ Ｐゴシック" panose="020B0600070205080204" pitchFamily="34" charset="-128"/>
              </a:rPr>
              <a:t>must not include </a:t>
            </a:r>
            <a:r>
              <a:rPr lang="en-US" altLang="en-US" sz="2400" smtClean="0">
                <a:ea typeface="ＭＳ Ｐゴシック" panose="020B0600070205080204" pitchFamily="34" charset="-128"/>
              </a:rPr>
              <a:t>the format</a:t>
            </a:r>
          </a:p>
          <a:p>
            <a:pPr eaLnBrk="1" hangingPunct="1">
              <a:lnSpc>
                <a:spcPct val="90000"/>
              </a:lnSpc>
            </a:pPr>
            <a:endParaRPr lang="en-GB" altLang="en-US" sz="2400" smtClean="0">
              <a:ea typeface="ＭＳ Ｐゴシック" panose="020B0600070205080204" pitchFamily="34" charset="-128"/>
            </a:endParaRP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644900"/>
            <a:ext cx="313372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1098550" y="2466975"/>
            <a:ext cx="1079500" cy="12969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555875" y="4652963"/>
            <a:ext cx="1079500" cy="129698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pic>
        <p:nvPicPr>
          <p:cNvPr id="235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573463"/>
            <a:ext cx="25812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a:off x="5826125" y="2482850"/>
            <a:ext cx="1081088" cy="129698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210425" y="4621213"/>
            <a:ext cx="1081088" cy="12954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GB" dirty="0">
                <a:ln>
                  <a:noFill/>
                </a:ln>
                <a:solidFill>
                  <a:schemeClr val="accent5"/>
                </a:solidFill>
                <a:effectLst/>
              </a:rPr>
              <a:t>Advanced configuration of REST services</a:t>
            </a:r>
            <a:endParaRPr lang="en-US" dirty="0">
              <a:solidFill>
                <a:schemeClr val="accent5"/>
              </a:solidFill>
            </a:endParaRP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1989138"/>
            <a:ext cx="521017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defRPr/>
            </a:pPr>
            <a:r>
              <a:rPr lang="en-GB" dirty="0" smtClean="0">
                <a:ln>
                  <a:noFill/>
                </a:ln>
                <a:effectLst/>
              </a:rPr>
              <a:t>Advanced configuration of REST services</a:t>
            </a:r>
            <a:endParaRPr lang="en-GB" dirty="0">
              <a:ln>
                <a:noFill/>
              </a:ln>
              <a:effectLst/>
            </a:endParaRPr>
          </a:p>
        </p:txBody>
      </p:sp>
      <p:sp>
        <p:nvSpPr>
          <p:cNvPr id="26627" name="Rectangle 3"/>
          <p:cNvSpPr>
            <a:spLocks noGrp="1"/>
          </p:cNvSpPr>
          <p:nvPr>
            <p:ph sz="quarter" idx="1"/>
          </p:nvPr>
        </p:nvSpPr>
        <p:spPr>
          <a:xfrm>
            <a:off x="611188" y="1700213"/>
            <a:ext cx="8153400" cy="4525962"/>
          </a:xfrm>
        </p:spPr>
        <p:txBody>
          <a:bodyPr/>
          <a:lstStyle/>
          <a:p>
            <a:pPr eaLnBrk="1" hangingPunct="1">
              <a:lnSpc>
                <a:spcPct val="90000"/>
              </a:lnSpc>
            </a:pPr>
            <a:r>
              <a:rPr lang="en-GB" altLang="en-US" sz="2400" smtClean="0">
                <a:ea typeface="ＭＳ Ｐゴシック" panose="020B0600070205080204" pitchFamily="34" charset="-128"/>
              </a:rPr>
              <a:t>Send HTTP Expect request-header</a:t>
            </a:r>
          </a:p>
          <a:p>
            <a:pPr lvl="1" eaLnBrk="1" hangingPunct="1">
              <a:lnSpc>
                <a:spcPct val="90000"/>
              </a:lnSpc>
            </a:pPr>
            <a:r>
              <a:rPr lang="en-GB" altLang="en-US" sz="2100" smtClean="0">
                <a:ea typeface="ＭＳ Ｐゴシック" panose="020B0600070205080204" pitchFamily="34" charset="-128"/>
              </a:rPr>
              <a:t>This field option allows Taverna to set a special "Expect" header when sending a request to the REST service. Client requests using the POST method will expect to receive a 100-Continue or Redirect response from the service to indicate that the client should proceed to send the POST data.</a:t>
            </a:r>
          </a:p>
          <a:p>
            <a:pPr lvl="1" eaLnBrk="1" hangingPunct="1">
              <a:lnSpc>
                <a:spcPct val="90000"/>
              </a:lnSpc>
            </a:pPr>
            <a:r>
              <a:rPr lang="en-GB" altLang="en-US" sz="2100" smtClean="0">
                <a:ea typeface="ＭＳ Ｐゴシック" panose="020B0600070205080204" pitchFamily="34" charset="-128"/>
              </a:rPr>
              <a:t>This mechanism allows clients to avoid sending large amounts of data over the network twice when the service could reject or redirect the request. Selecting this option may significantly improve performance when large volumes of data are to be sent to the service and authentication or a redirect from the original URL to the one specified by the service is likely.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defRPr/>
            </a:pPr>
            <a:r>
              <a:rPr lang="en-GB" dirty="0" smtClean="0">
                <a:ln>
                  <a:noFill/>
                </a:ln>
                <a:effectLst/>
              </a:rPr>
              <a:t>Advanced configuration of REST services</a:t>
            </a:r>
            <a:endParaRPr lang="en-GB" dirty="0">
              <a:ln>
                <a:noFill/>
              </a:ln>
              <a:effectLst/>
            </a:endParaRPr>
          </a:p>
        </p:txBody>
      </p:sp>
      <p:sp>
        <p:nvSpPr>
          <p:cNvPr id="22529" name="Rectangle 3"/>
          <p:cNvSpPr>
            <a:spLocks noGrp="1"/>
          </p:cNvSpPr>
          <p:nvPr>
            <p:ph sz="quarter" idx="1"/>
          </p:nvPr>
        </p:nvSpPr>
        <p:spPr>
          <a:xfrm>
            <a:off x="611188" y="1700213"/>
            <a:ext cx="8153400" cy="4525962"/>
          </a:xfrm>
        </p:spPr>
        <p:txBody>
          <a:bodyPr/>
          <a:lstStyle/>
          <a:p>
            <a:pPr eaLnBrk="1" hangingPunct="1">
              <a:lnSpc>
                <a:spcPct val="90000"/>
              </a:lnSpc>
              <a:defRPr/>
            </a:pPr>
            <a:r>
              <a:rPr lang="en-GB" sz="2100" dirty="0" smtClean="0">
                <a:ea typeface="ＭＳ Ｐゴシック" pitchFamily="34" charset="-128"/>
              </a:rPr>
              <a:t>Redirection output port</a:t>
            </a:r>
          </a:p>
          <a:p>
            <a:pPr lvl="1" eaLnBrk="1" hangingPunct="1">
              <a:lnSpc>
                <a:spcPct val="90000"/>
              </a:lnSpc>
              <a:defRPr/>
            </a:pPr>
            <a:r>
              <a:rPr lang="en-GB" sz="1800" dirty="0" smtClean="0">
                <a:ea typeface="ＭＳ Ｐゴシック" pitchFamily="34" charset="-128"/>
              </a:rPr>
              <a:t>The Show "Redirection" output port option makes the service's redirection output port visible as this output port is hidden by default. The port will contain the URL of the final redirect that has yielded the output data on the </a:t>
            </a:r>
            <a:r>
              <a:rPr lang="en-GB" sz="1800" dirty="0" err="1" smtClean="0">
                <a:ea typeface="ＭＳ Ｐゴシック" pitchFamily="34" charset="-128"/>
              </a:rPr>
              <a:t>responseBody</a:t>
            </a:r>
            <a:r>
              <a:rPr lang="en-GB" sz="1800" dirty="0" smtClean="0">
                <a:ea typeface="ＭＳ Ｐゴシック" pitchFamily="34" charset="-128"/>
              </a:rPr>
              <a:t> port.</a:t>
            </a:r>
          </a:p>
          <a:p>
            <a:pPr marL="366713" lvl="1" indent="0" eaLnBrk="1" hangingPunct="1">
              <a:lnSpc>
                <a:spcPct val="90000"/>
              </a:lnSpc>
              <a:buFont typeface="Wingdings 2" panose="05020102010507070707" pitchFamily="18" charset="2"/>
              <a:buNone/>
              <a:defRPr/>
            </a:pPr>
            <a:endParaRPr lang="en-US" sz="1800" dirty="0">
              <a:ea typeface="ＭＳ Ｐゴシック" pitchFamily="34" charset="-128"/>
            </a:endParaRPr>
          </a:p>
          <a:p>
            <a:pPr marL="366713" lvl="1" indent="0" eaLnBrk="1" hangingPunct="1">
              <a:lnSpc>
                <a:spcPct val="90000"/>
              </a:lnSpc>
              <a:buFont typeface="Wingdings 2" panose="05020102010507070707" pitchFamily="18" charset="2"/>
              <a:buNone/>
              <a:defRPr/>
            </a:pPr>
            <a:endParaRPr lang="en-GB" sz="1800" dirty="0" smtClean="0">
              <a:ea typeface="ＭＳ Ｐゴシック" pitchFamily="34" charset="-128"/>
            </a:endParaRPr>
          </a:p>
          <a:p>
            <a:pPr eaLnBrk="1" hangingPunct="1">
              <a:lnSpc>
                <a:spcPct val="90000"/>
              </a:lnSpc>
              <a:defRPr/>
            </a:pPr>
            <a:r>
              <a:rPr lang="en-GB" sz="2100" dirty="0"/>
              <a:t>Show "Actual URL" output </a:t>
            </a:r>
            <a:r>
              <a:rPr lang="en-GB" sz="2100" dirty="0" smtClean="0"/>
              <a:t>port</a:t>
            </a:r>
          </a:p>
          <a:p>
            <a:pPr lvl="1" eaLnBrk="1" hangingPunct="1">
              <a:lnSpc>
                <a:spcPct val="90000"/>
              </a:lnSpc>
              <a:defRPr/>
            </a:pPr>
            <a:r>
              <a:rPr lang="en-GB" sz="1800" dirty="0"/>
              <a:t>If this box is selected, then the REST service will have a port called "</a:t>
            </a:r>
            <a:r>
              <a:rPr lang="en-GB" sz="1800" dirty="0" err="1"/>
              <a:t>actualURL</a:t>
            </a:r>
            <a:r>
              <a:rPr lang="en-GB" sz="1800" dirty="0"/>
              <a:t>". When the service is invoked, the URL that is used as a result of replacing all the parameter values is output on the port.</a:t>
            </a:r>
          </a:p>
          <a:p>
            <a:pPr eaLnBrk="1" hangingPunct="1">
              <a:lnSpc>
                <a:spcPct val="90000"/>
              </a:lnSpc>
              <a:defRPr/>
            </a:pPr>
            <a:endParaRPr lang="en-GB" sz="2100" dirty="0" smtClean="0">
              <a:ea typeface="ＭＳ Ｐゴシック"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defRPr/>
            </a:pPr>
            <a:r>
              <a:rPr lang="en-GB" dirty="0" smtClean="0">
                <a:ln>
                  <a:noFill/>
                </a:ln>
                <a:effectLst/>
              </a:rPr>
              <a:t>Advanced configuration of REST services</a:t>
            </a:r>
            <a:endParaRPr lang="en-GB" dirty="0">
              <a:ln>
                <a:noFill/>
              </a:ln>
              <a:effectLst/>
            </a:endParaRPr>
          </a:p>
        </p:txBody>
      </p:sp>
      <p:sp>
        <p:nvSpPr>
          <p:cNvPr id="30723" name="Rectangle 3"/>
          <p:cNvSpPr>
            <a:spLocks noGrp="1"/>
          </p:cNvSpPr>
          <p:nvPr>
            <p:ph sz="quarter" idx="1"/>
          </p:nvPr>
        </p:nvSpPr>
        <p:spPr>
          <a:xfrm>
            <a:off x="611188" y="1700213"/>
            <a:ext cx="8153400" cy="4525962"/>
          </a:xfrm>
        </p:spPr>
        <p:txBody>
          <a:bodyPr/>
          <a:lstStyle/>
          <a:p>
            <a:pPr eaLnBrk="1" hangingPunct="1">
              <a:lnSpc>
                <a:spcPct val="90000"/>
              </a:lnSpc>
            </a:pPr>
            <a:r>
              <a:rPr lang="en-GB" altLang="en-US" sz="2100" smtClean="0">
                <a:ea typeface="ＭＳ Ｐゴシック" panose="020B0600070205080204" pitchFamily="34" charset="-128"/>
              </a:rPr>
              <a:t>Show "Response headers" output port</a:t>
            </a:r>
          </a:p>
          <a:p>
            <a:pPr lvl="1" eaLnBrk="1" hangingPunct="1">
              <a:lnSpc>
                <a:spcPct val="90000"/>
              </a:lnSpc>
            </a:pPr>
            <a:r>
              <a:rPr lang="en-GB" altLang="en-US" sz="1800" smtClean="0">
                <a:ea typeface="ＭＳ Ｐゴシック" panose="020B0600070205080204" pitchFamily="34" charset="-128"/>
              </a:rPr>
              <a:t>If this box is selected, then the REST service will have a port called "responseHeaders". When the service is invoked, the list of HTTP headers from the REST service call will be output on the port. Note that if the calling of the service includes redirection, then it is the final set of HTTP headers that is output.</a:t>
            </a:r>
          </a:p>
          <a:p>
            <a:pPr lvl="1" eaLnBrk="1" hangingPunct="1">
              <a:lnSpc>
                <a:spcPct val="90000"/>
              </a:lnSpc>
            </a:pPr>
            <a:endParaRPr lang="en-GB" altLang="en-US" sz="1800" smtClean="0">
              <a:ea typeface="ＭＳ Ｐゴシック" panose="020B0600070205080204" pitchFamily="34" charset="-128"/>
            </a:endParaRPr>
          </a:p>
          <a:p>
            <a:pPr eaLnBrk="1" hangingPunct="1">
              <a:lnSpc>
                <a:spcPct val="90000"/>
              </a:lnSpc>
            </a:pPr>
            <a:r>
              <a:rPr lang="en-GB" altLang="en-US" sz="2100" smtClean="0">
                <a:ea typeface="ＭＳ Ｐゴシック" panose="020B0600070205080204" pitchFamily="34" charset="-128"/>
              </a:rPr>
              <a:t>Escape URL parameter values</a:t>
            </a:r>
          </a:p>
          <a:p>
            <a:pPr lvl="1" eaLnBrk="1" hangingPunct="1">
              <a:lnSpc>
                <a:spcPct val="90000"/>
              </a:lnSpc>
            </a:pPr>
            <a:r>
              <a:rPr lang="en-GB" altLang="en-US" sz="1800" smtClean="0">
                <a:ea typeface="ＭＳ Ｐゴシック" panose="020B0600070205080204" pitchFamily="34" charset="-128"/>
              </a:rPr>
              <a:t>If this box is selected (the default) then when values are passed to the REST input and those values are included in the URL, they are escaped so that they can form part of a valid URL. It is not a good idea to uncheck this box.</a:t>
            </a:r>
          </a:p>
          <a:p>
            <a:pPr eaLnBrk="1" hangingPunct="1">
              <a:lnSpc>
                <a:spcPct val="90000"/>
              </a:lnSpc>
            </a:pPr>
            <a:endParaRPr lang="en-GB" altLang="en-US" sz="2100" smtClean="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smtClean="0">
                <a:ln>
                  <a:noFill/>
                </a:ln>
                <a:effectLst/>
                <a:ea typeface="ＭＳ Ｐゴシック" pitchFamily="34" charset="-128"/>
              </a:rPr>
              <a:t>Further exercises</a:t>
            </a:r>
          </a:p>
        </p:txBody>
      </p:sp>
      <p:sp>
        <p:nvSpPr>
          <p:cNvPr id="32771" name="Rectangle 3"/>
          <p:cNvSpPr>
            <a:spLocks noGrp="1"/>
          </p:cNvSpPr>
          <p:nvPr>
            <p:ph sz="quarter" idx="1"/>
          </p:nvPr>
        </p:nvSpPr>
        <p:spPr>
          <a:xfrm>
            <a:off x="611188" y="1700213"/>
            <a:ext cx="8153400" cy="4525962"/>
          </a:xfrm>
        </p:spPr>
        <p:txBody>
          <a:bodyPr/>
          <a:lstStyle/>
          <a:p>
            <a:pPr eaLnBrk="1" hangingPunct="1">
              <a:lnSpc>
                <a:spcPct val="90000"/>
              </a:lnSpc>
              <a:buFont typeface="Wingdings" panose="05000000000000000000" pitchFamily="2" charset="2"/>
              <a:buNone/>
            </a:pPr>
            <a:endParaRPr lang="en-GB" altLang="en-US" sz="2400" smtClean="0">
              <a:ea typeface="ＭＳ Ｐゴシック" panose="020B0600070205080204" pitchFamily="34" charset="-128"/>
            </a:endParaRPr>
          </a:p>
          <a:p>
            <a:pPr eaLnBrk="1" hangingPunct="1">
              <a:lnSpc>
                <a:spcPct val="90000"/>
              </a:lnSpc>
            </a:pPr>
            <a:r>
              <a:rPr lang="en-GB" altLang="en-US" sz="2400" smtClean="0">
                <a:ea typeface="ＭＳ Ｐゴシック" panose="020B0600070205080204" pitchFamily="34" charset="-128"/>
              </a:rPr>
              <a:t>There are many more REST services available in bioinformatics</a:t>
            </a:r>
          </a:p>
          <a:p>
            <a:pPr eaLnBrk="1" hangingPunct="1">
              <a:lnSpc>
                <a:spcPct val="90000"/>
              </a:lnSpc>
            </a:pPr>
            <a:r>
              <a:rPr lang="en-GB" altLang="en-US" sz="2400" smtClean="0">
                <a:ea typeface="ＭＳ Ｐゴシック" panose="020B0600070205080204" pitchFamily="34" charset="-128"/>
              </a:rPr>
              <a:t>Try to find these using BioCatalogue and test them using Taverna</a:t>
            </a:r>
          </a:p>
          <a:p>
            <a:pPr eaLnBrk="1" hangingPunct="1">
              <a:lnSpc>
                <a:spcPct val="90000"/>
              </a:lnSpc>
              <a:buFont typeface="Wingdings" panose="05000000000000000000" pitchFamily="2" charset="2"/>
              <a:buNone/>
            </a:pPr>
            <a:endParaRPr lang="en-GB" altLang="en-US" sz="2400" smtClean="0">
              <a:ea typeface="ＭＳ Ｐゴシック" panose="020B0600070205080204" pitchFamily="34" charset="-128"/>
            </a:endParaRPr>
          </a:p>
          <a:p>
            <a:pPr eaLnBrk="1" hangingPunct="1">
              <a:lnSpc>
                <a:spcPct val="90000"/>
              </a:lnSpc>
            </a:pPr>
            <a:endParaRPr lang="en-GB" altLang="en-US" sz="2400" smtClean="0">
              <a:ea typeface="ＭＳ Ｐゴシック" panose="020B0600070205080204" pitchFamily="34" charset="-128"/>
            </a:endParaRPr>
          </a:p>
          <a:p>
            <a:pPr eaLnBrk="1" hangingPunct="1">
              <a:lnSpc>
                <a:spcPct val="90000"/>
              </a:lnSpc>
              <a:buFont typeface="Wingdings" panose="05000000000000000000" pitchFamily="2" charset="2"/>
              <a:buNone/>
            </a:pPr>
            <a:endParaRPr lang="en-GB" altLang="en-US" sz="2400" smtClean="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p:cNvSpPr>
          <p:nvPr>
            <p:ph type="title"/>
          </p:nvPr>
        </p:nvSpPr>
        <p:spPr bwMode="auto">
          <a:xfrm>
            <a:off x="827088" y="9525"/>
            <a:ext cx="7772400" cy="1470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ln>
                  <a:noFill/>
                </a:ln>
                <a:effectLst/>
                <a:ea typeface="ＭＳ Ｐゴシック" pitchFamily="34" charset="-128"/>
              </a:rPr>
              <a:t>REST Services </a:t>
            </a:r>
          </a:p>
        </p:txBody>
      </p:sp>
      <p:sp>
        <p:nvSpPr>
          <p:cNvPr id="3075" name="Rectangle 3"/>
          <p:cNvSpPr>
            <a:spLocks noGrp="1" noChangeArrowheads="1"/>
          </p:cNvSpPr>
          <p:nvPr>
            <p:ph sz="quarter" idx="1"/>
          </p:nvPr>
        </p:nvSpPr>
        <p:spPr>
          <a:xfrm>
            <a:off x="323850" y="1916113"/>
            <a:ext cx="7624763" cy="4752975"/>
          </a:xfrm>
        </p:spPr>
        <p:txBody>
          <a:bodyPr/>
          <a:lstStyle/>
          <a:p>
            <a:pPr marL="0" indent="0" algn="just" eaLnBrk="1" hangingPunct="1">
              <a:buFont typeface="Wingdings" panose="05000000000000000000" pitchFamily="2" charset="2"/>
              <a:buNone/>
              <a:defRPr/>
            </a:pPr>
            <a:r>
              <a:rPr lang="en-US" altLang="en-US" sz="2300" dirty="0" smtClean="0">
                <a:solidFill>
                  <a:schemeClr val="tx2"/>
                </a:solidFill>
                <a:ea typeface="ＭＳ Ｐゴシック" pitchFamily="34" charset="-128"/>
              </a:rPr>
              <a:t>Data and tools on the Web have been exposed  in a </a:t>
            </a:r>
            <a:r>
              <a:rPr lang="en-US" altLang="en-US" sz="2300" dirty="0" err="1" smtClean="0">
                <a:solidFill>
                  <a:schemeClr val="tx2"/>
                </a:solidFill>
                <a:ea typeface="ＭＳ Ｐゴシック" pitchFamily="34" charset="-128"/>
              </a:rPr>
              <a:t>RESTful</a:t>
            </a:r>
            <a:r>
              <a:rPr lang="en-US" altLang="en-US" sz="2300" dirty="0" smtClean="0">
                <a:solidFill>
                  <a:schemeClr val="tx2"/>
                </a:solidFill>
                <a:ea typeface="ＭＳ Ｐゴシック" pitchFamily="34" charset="-128"/>
              </a:rPr>
              <a:t> manner. </a:t>
            </a:r>
            <a:r>
              <a:rPr lang="en-US" altLang="en-US" sz="2300" dirty="0" err="1" smtClean="0">
                <a:solidFill>
                  <a:schemeClr val="tx2"/>
                </a:solidFill>
                <a:ea typeface="ＭＳ Ｐゴシック" pitchFamily="34" charset="-128"/>
              </a:rPr>
              <a:t>Taverna</a:t>
            </a:r>
            <a:r>
              <a:rPr lang="en-US" altLang="en-US" sz="2300" dirty="0" smtClean="0">
                <a:solidFill>
                  <a:schemeClr val="tx2"/>
                </a:solidFill>
                <a:ea typeface="ＭＳ Ｐゴシック" pitchFamily="34" charset="-128"/>
              </a:rPr>
              <a:t> provides a custom processor for accessing such services.</a:t>
            </a:r>
          </a:p>
          <a:p>
            <a:pPr eaLnBrk="1" hangingPunct="1">
              <a:defRPr/>
            </a:pPr>
            <a:r>
              <a:rPr lang="en-GB" altLang="en-US" sz="2400" dirty="0">
                <a:solidFill>
                  <a:schemeClr val="tx2"/>
                </a:solidFill>
                <a:ea typeface="ＭＳ Ｐゴシック" pitchFamily="34" charset="-128"/>
              </a:rPr>
              <a:t>REST </a:t>
            </a:r>
            <a:r>
              <a:rPr lang="en-US" altLang="en-US" sz="2400" dirty="0">
                <a:solidFill>
                  <a:schemeClr val="tx2"/>
                </a:solidFill>
                <a:ea typeface="ＭＳ Ｐゴシック" pitchFamily="34" charset="-128"/>
              </a:rPr>
              <a:t>stands for  </a:t>
            </a:r>
            <a:r>
              <a:rPr lang="en-US" altLang="en-US" sz="2400" dirty="0" err="1">
                <a:solidFill>
                  <a:schemeClr val="tx2"/>
                </a:solidFill>
                <a:ea typeface="ＭＳ Ｐゴシック" pitchFamily="34" charset="-128"/>
              </a:rPr>
              <a:t>REpresentational</a:t>
            </a:r>
            <a:r>
              <a:rPr lang="en-US" altLang="en-US" sz="2400" dirty="0">
                <a:solidFill>
                  <a:schemeClr val="tx2"/>
                </a:solidFill>
                <a:ea typeface="ＭＳ Ｐゴシック" pitchFamily="34" charset="-128"/>
              </a:rPr>
              <a:t> State Transfer</a:t>
            </a:r>
          </a:p>
          <a:p>
            <a:pPr eaLnBrk="1" hangingPunct="1">
              <a:defRPr/>
            </a:pPr>
            <a:r>
              <a:rPr lang="en-US" altLang="en-US" sz="2400" dirty="0">
                <a:solidFill>
                  <a:schemeClr val="tx2"/>
                </a:solidFill>
                <a:ea typeface="ＭＳ Ｐゴシック" pitchFamily="34" charset="-128"/>
              </a:rPr>
              <a:t>Web services with this type of interface typically expose some of the following four types of operations:</a:t>
            </a:r>
          </a:p>
          <a:p>
            <a:pPr lvl="1" eaLnBrk="1" hangingPunct="1">
              <a:defRPr/>
            </a:pPr>
            <a:r>
              <a:rPr lang="en-US" altLang="en-US" sz="2100" dirty="0">
                <a:solidFill>
                  <a:schemeClr val="tx2"/>
                </a:solidFill>
                <a:ea typeface="ＭＳ Ｐゴシック" pitchFamily="34" charset="-128"/>
              </a:rPr>
              <a:t>GET - to get a resource</a:t>
            </a:r>
          </a:p>
          <a:p>
            <a:pPr lvl="1" eaLnBrk="1" hangingPunct="1">
              <a:defRPr/>
            </a:pPr>
            <a:r>
              <a:rPr lang="en-US" altLang="en-US" sz="2100" dirty="0">
                <a:solidFill>
                  <a:schemeClr val="tx2"/>
                </a:solidFill>
                <a:ea typeface="ＭＳ Ｐゴシック" pitchFamily="34" charset="-128"/>
              </a:rPr>
              <a:t>POST - to make a new resource or to perform a request (such as search)</a:t>
            </a:r>
          </a:p>
          <a:p>
            <a:pPr lvl="1" eaLnBrk="1" hangingPunct="1">
              <a:defRPr/>
            </a:pPr>
            <a:r>
              <a:rPr lang="en-US" altLang="en-US" sz="2100" dirty="0">
                <a:solidFill>
                  <a:schemeClr val="tx2"/>
                </a:solidFill>
                <a:ea typeface="ＭＳ Ｐゴシック" pitchFamily="34" charset="-128"/>
              </a:rPr>
              <a:t>PUT - to update a resource</a:t>
            </a:r>
          </a:p>
          <a:p>
            <a:pPr lvl="1" eaLnBrk="1" hangingPunct="1">
              <a:defRPr/>
            </a:pPr>
            <a:r>
              <a:rPr lang="en-US" altLang="en-US" sz="2100" dirty="0">
                <a:solidFill>
                  <a:schemeClr val="tx2"/>
                </a:solidFill>
                <a:ea typeface="ＭＳ Ｐゴシック" pitchFamily="34" charset="-128"/>
              </a:rPr>
              <a:t>DELETE - to delete a resource</a:t>
            </a:r>
            <a:endParaRPr lang="en-GB" altLang="en-US" sz="2100" dirty="0">
              <a:solidFill>
                <a:schemeClr val="tx2"/>
              </a:solidFill>
              <a:ea typeface="ＭＳ Ｐゴシック" pitchFamily="34" charset="-128"/>
            </a:endParaRPr>
          </a:p>
          <a:p>
            <a:pPr marL="0" indent="0" algn="just" eaLnBrk="1" hangingPunct="1">
              <a:buFont typeface="Wingdings" panose="05000000000000000000" pitchFamily="2" charset="2"/>
              <a:buNone/>
              <a:defRPr/>
            </a:pPr>
            <a:endParaRPr lang="en-US" altLang="en-US" sz="2300" dirty="0" smtClean="0">
              <a:solidFill>
                <a:schemeClr val="tx2"/>
              </a:solidFill>
              <a:ea typeface="ＭＳ Ｐゴシック"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smtClean="0">
                <a:ln>
                  <a:noFill/>
                </a:ln>
                <a:effectLst/>
                <a:ea typeface="ＭＳ Ｐゴシック" pitchFamily="34" charset="-128"/>
              </a:rPr>
              <a:t>Adding a REST web service</a:t>
            </a:r>
            <a:endParaRPr lang="en-US" altLang="en-US" smtClean="0">
              <a:ln>
                <a:noFill/>
              </a:ln>
              <a:effectLst/>
              <a:ea typeface="ＭＳ Ｐゴシック" pitchFamily="34" charset="-128"/>
            </a:endParaRPr>
          </a:p>
        </p:txBody>
      </p:sp>
      <p:sp>
        <p:nvSpPr>
          <p:cNvPr id="9219" name="Rectangle 3"/>
          <p:cNvSpPr>
            <a:spLocks noGrp="1"/>
          </p:cNvSpPr>
          <p:nvPr>
            <p:ph sz="quarter" idx="1"/>
          </p:nvPr>
        </p:nvSpPr>
        <p:spPr>
          <a:xfrm>
            <a:off x="611188" y="5445125"/>
            <a:ext cx="8153400" cy="1296988"/>
          </a:xfrm>
        </p:spPr>
        <p:txBody>
          <a:bodyPr/>
          <a:lstStyle/>
          <a:p>
            <a:pPr eaLnBrk="1" hangingPunct="1"/>
            <a:r>
              <a:rPr lang="en-GB" altLang="en-US" sz="2400" smtClean="0">
                <a:ea typeface="ＭＳ Ｐゴシック" panose="020B0600070205080204" pitchFamily="34" charset="-128"/>
              </a:rPr>
              <a:t>Expand the Service templates folder under Available services in the Service Panel. Select the REST service template and drag n drop it into the Workflow Diagram</a:t>
            </a:r>
          </a:p>
        </p:txBody>
      </p:sp>
      <p:pic>
        <p:nvPicPr>
          <p:cNvPr id="92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619250"/>
            <a:ext cx="57054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smtClean="0">
                <a:ln>
                  <a:noFill/>
                </a:ln>
                <a:effectLst/>
                <a:ea typeface="ＭＳ Ｐゴシック" pitchFamily="34" charset="-128"/>
              </a:rPr>
              <a:t>Configuring a REST Service</a:t>
            </a:r>
            <a:endParaRPr lang="en-US" altLang="en-US" smtClean="0">
              <a:ln>
                <a:noFill/>
              </a:ln>
              <a:effectLst/>
              <a:ea typeface="ＭＳ Ｐゴシック" pitchFamily="34" charset="-128"/>
            </a:endParaRPr>
          </a:p>
        </p:txBody>
      </p:sp>
      <p:sp>
        <p:nvSpPr>
          <p:cNvPr id="11267" name="Rectangle 3"/>
          <p:cNvSpPr>
            <a:spLocks noGrp="1" noChangeArrowheads="1"/>
          </p:cNvSpPr>
          <p:nvPr>
            <p:ph sz="quarter" idx="1"/>
          </p:nvPr>
        </p:nvSpPr>
        <p:spPr>
          <a:xfrm>
            <a:off x="468313" y="4870450"/>
            <a:ext cx="8153400" cy="1727200"/>
          </a:xfrm>
        </p:spPr>
        <p:txBody>
          <a:bodyPr/>
          <a:lstStyle/>
          <a:p>
            <a:pPr eaLnBrk="1" hangingPunct="1"/>
            <a:r>
              <a:rPr lang="en-GB" altLang="en-US" sz="1800" smtClean="0">
                <a:ea typeface="ＭＳ Ｐゴシック" panose="020B0600070205080204" pitchFamily="34" charset="-128"/>
              </a:rPr>
              <a:t>In a dialog box that pops up, configure the use of a  REST service by adding the:</a:t>
            </a:r>
          </a:p>
          <a:p>
            <a:pPr lvl="1" eaLnBrk="1" hangingPunct="1"/>
            <a:r>
              <a:rPr lang="en-GB" altLang="en-US" sz="1800" smtClean="0">
                <a:ea typeface="ＭＳ Ｐゴシック" panose="020B0600070205080204" pitchFamily="34" charset="-128"/>
              </a:rPr>
              <a:t>URL of the service, </a:t>
            </a:r>
            <a:r>
              <a:rPr lang="en-GB" altLang="en-US" sz="1800" i="1" smtClean="0">
                <a:ea typeface="ＭＳ Ｐゴシック" panose="020B0600070205080204" pitchFamily="34" charset="-128"/>
              </a:rPr>
              <a:t>e.g. </a:t>
            </a:r>
            <a:r>
              <a:rPr lang="en-GB" altLang="en-US" sz="1800" smtClean="0">
                <a:ea typeface="ＭＳ Ｐゴシック" panose="020B0600070205080204" pitchFamily="34" charset="-128"/>
              </a:rPr>
              <a:t>http://www.uniprot.org/uniprot/{id}</a:t>
            </a:r>
          </a:p>
          <a:p>
            <a:pPr lvl="1" eaLnBrk="1" hangingPunct="1"/>
            <a:r>
              <a:rPr lang="en-GB" altLang="en-US" sz="1800" smtClean="0">
                <a:ea typeface="ＭＳ Ｐゴシック" panose="020B0600070205080204" pitchFamily="34" charset="-128"/>
              </a:rPr>
              <a:t>Type of the operation you want to perform on the service, e.g. GET</a:t>
            </a:r>
          </a:p>
          <a:p>
            <a:pPr lvl="1" eaLnBrk="1" hangingPunct="1"/>
            <a:r>
              <a:rPr lang="en-GB" altLang="en-US" sz="1800" smtClean="0">
                <a:ea typeface="ＭＳ Ｐゴシック" panose="020B0600070205080204" pitchFamily="34" charset="-128"/>
              </a:rPr>
              <a:t>The expected MIME data type as returned by the services. Select text/plain in this case.</a:t>
            </a:r>
          </a:p>
        </p:txBody>
      </p:sp>
      <p:pic>
        <p:nvPicPr>
          <p:cNvPr id="11268" name="Picture 1" descr="REST-ConfigureServi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8088" y="1557338"/>
            <a:ext cx="6672262"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smtClean="0">
                <a:ln>
                  <a:noFill/>
                </a:ln>
                <a:effectLst/>
                <a:ea typeface="ＭＳ Ｐゴシック" pitchFamily="34" charset="-128"/>
              </a:rPr>
              <a:t>Configuring a REST Service</a:t>
            </a:r>
          </a:p>
        </p:txBody>
      </p:sp>
      <p:sp>
        <p:nvSpPr>
          <p:cNvPr id="13315" name="Rectangle 3"/>
          <p:cNvSpPr>
            <a:spLocks noGrp="1"/>
          </p:cNvSpPr>
          <p:nvPr>
            <p:ph sz="quarter" idx="1"/>
          </p:nvPr>
        </p:nvSpPr>
        <p:spPr>
          <a:xfrm>
            <a:off x="609600" y="1589088"/>
            <a:ext cx="8066088" cy="4572000"/>
          </a:xfrm>
        </p:spPr>
        <p:txBody>
          <a:bodyPr/>
          <a:lstStyle/>
          <a:p>
            <a:pPr eaLnBrk="1" hangingPunct="1">
              <a:lnSpc>
                <a:spcPct val="90000"/>
              </a:lnSpc>
            </a:pPr>
            <a:r>
              <a:rPr lang="en-GB" altLang="en-US" sz="2400" smtClean="0">
                <a:ea typeface="ＭＳ Ｐゴシック" panose="020B0600070205080204" pitchFamily="34" charset="-128"/>
              </a:rPr>
              <a:t>The URL of the service you enter is actually a template that can take configurable parameters</a:t>
            </a:r>
          </a:p>
          <a:p>
            <a:pPr eaLnBrk="1" hangingPunct="1">
              <a:lnSpc>
                <a:spcPct val="90000"/>
              </a:lnSpc>
            </a:pPr>
            <a:r>
              <a:rPr lang="en-GB" altLang="en-US" sz="2400" smtClean="0">
                <a:ea typeface="ＭＳ Ｐゴシック" panose="020B0600070205080204" pitchFamily="34" charset="-128"/>
              </a:rPr>
              <a:t>In the current example, the name of the parameter is ‘id’ which is enclosed within a pair of braces</a:t>
            </a:r>
          </a:p>
          <a:p>
            <a:pPr eaLnBrk="1" hangingPunct="1">
              <a:lnSpc>
                <a:spcPct val="90000"/>
              </a:lnSpc>
            </a:pPr>
            <a:r>
              <a:rPr lang="en-GB" altLang="en-US" sz="2400" smtClean="0">
                <a:ea typeface="ＭＳ Ｐゴシック" panose="020B0600070205080204" pitchFamily="34" charset="-128"/>
              </a:rPr>
              <a:t>Parameters are used when you do not know their value in advance</a:t>
            </a:r>
            <a:r>
              <a:rPr lang="en-GB" altLang="en-US" sz="2400" i="1" smtClean="0">
                <a:ea typeface="ＭＳ Ｐゴシック" panose="020B0600070205080204" pitchFamily="34" charset="-128"/>
              </a:rPr>
              <a:t>, i.e. </a:t>
            </a:r>
            <a:r>
              <a:rPr lang="en-GB" altLang="en-US" sz="2400" smtClean="0">
                <a:ea typeface="ＭＳ Ｐゴシック" panose="020B0600070205080204" pitchFamily="34" charset="-128"/>
              </a:rPr>
              <a:t>at the time of adding the service to the workflow diagram, and they depend on some of the previous services in the workflow.</a:t>
            </a:r>
          </a:p>
          <a:p>
            <a:pPr eaLnBrk="1" hangingPunct="1">
              <a:lnSpc>
                <a:spcPct val="90000"/>
              </a:lnSpc>
            </a:pPr>
            <a:r>
              <a:rPr lang="en-GB" altLang="en-US" sz="2400" smtClean="0">
                <a:ea typeface="ＭＳ Ｐゴシック" panose="020B0600070205080204" pitchFamily="34" charset="-128"/>
              </a:rPr>
              <a:t>The value in braces will then be replaced with the actual value when the workflow is executed.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612775" y="228600"/>
            <a:ext cx="8153400" cy="990600"/>
          </a:xfrm>
        </p:spPr>
        <p:txBody>
          <a:bodyPr>
            <a:normAutofit fontScale="90000"/>
          </a:bodyPr>
          <a:lstStyle/>
          <a:p>
            <a:pPr eaLnBrk="1" hangingPunct="1">
              <a:defRPr/>
            </a:pPr>
            <a:r>
              <a:rPr lang="en-GB" sz="3200" smtClean="0">
                <a:ln>
                  <a:noFill/>
                </a:ln>
                <a:effectLst>
                  <a:outerShdw blurRad="38100" dist="38100" dir="2700000" algn="tl">
                    <a:srgbClr val="C0C0C0"/>
                  </a:outerShdw>
                </a:effectLst>
                <a:ea typeface="ＭＳ Ｐゴシック" pitchFamily="34" charset="-128"/>
              </a:rPr>
              <a:t>Building a simple workflow using a REST service</a:t>
            </a:r>
          </a:p>
        </p:txBody>
      </p:sp>
      <p:sp>
        <p:nvSpPr>
          <p:cNvPr id="15363" name="Content Placeholder 2"/>
          <p:cNvSpPr>
            <a:spLocks noGrp="1"/>
          </p:cNvSpPr>
          <p:nvPr>
            <p:ph sz="quarter" idx="1"/>
          </p:nvPr>
        </p:nvSpPr>
        <p:spPr>
          <a:xfrm>
            <a:off x="611188" y="1268413"/>
            <a:ext cx="8153400" cy="2305050"/>
          </a:xfrm>
        </p:spPr>
        <p:txBody>
          <a:bodyPr/>
          <a:lstStyle/>
          <a:p>
            <a:pPr eaLnBrk="1" hangingPunct="1">
              <a:lnSpc>
                <a:spcPct val="90000"/>
              </a:lnSpc>
            </a:pPr>
            <a:endParaRPr lang="en-GB" altLang="en-US" sz="2400" smtClean="0">
              <a:ea typeface="ＭＳ Ｐゴシック" panose="020B0600070205080204" pitchFamily="34" charset="-128"/>
            </a:endParaRPr>
          </a:p>
          <a:p>
            <a:pPr eaLnBrk="1" hangingPunct="1">
              <a:lnSpc>
                <a:spcPct val="90000"/>
              </a:lnSpc>
            </a:pPr>
            <a:r>
              <a:rPr lang="en-GB" altLang="en-US" sz="1800" smtClean="0">
                <a:ea typeface="ＭＳ Ｐゴシック" panose="020B0600070205080204" pitchFamily="34" charset="-128"/>
              </a:rPr>
              <a:t>To complete the building of a simple workflow using the Uniprot REST web service, add:</a:t>
            </a:r>
          </a:p>
          <a:p>
            <a:pPr lvl="1" eaLnBrk="1" hangingPunct="1">
              <a:lnSpc>
                <a:spcPct val="90000"/>
              </a:lnSpc>
            </a:pPr>
            <a:r>
              <a:rPr lang="en-GB" altLang="en-US" sz="1800" smtClean="0">
                <a:ea typeface="ＭＳ Ｐゴシック" panose="020B0600070205080204" pitchFamily="34" charset="-128"/>
              </a:rPr>
              <a:t>a workflow input for the REST service input port named ‘id’</a:t>
            </a:r>
          </a:p>
          <a:p>
            <a:pPr lvl="1" eaLnBrk="1" hangingPunct="1">
              <a:lnSpc>
                <a:spcPct val="90000"/>
              </a:lnSpc>
            </a:pPr>
            <a:r>
              <a:rPr lang="en-GB" altLang="en-US" sz="1800" smtClean="0">
                <a:ea typeface="ＭＳ Ｐゴシック" panose="020B0600070205080204" pitchFamily="34" charset="-128"/>
              </a:rPr>
              <a:t>workflow outputs for the responseBody and status output ports of the REST service activity</a:t>
            </a:r>
          </a:p>
          <a:p>
            <a:pPr eaLnBrk="1" hangingPunct="1">
              <a:lnSpc>
                <a:spcPct val="90000"/>
              </a:lnSpc>
            </a:pPr>
            <a:r>
              <a:rPr lang="en-GB" altLang="en-US" sz="1800" smtClean="0">
                <a:ea typeface="ＭＳ Ｐゴシック" panose="020B0600070205080204" pitchFamily="34" charset="-128"/>
              </a:rPr>
              <a:t>The workflow should now look as follows:</a:t>
            </a:r>
          </a:p>
        </p:txBody>
      </p:sp>
      <p:pic>
        <p:nvPicPr>
          <p:cNvPr id="15364" name="Picture 2" descr="rest-unipro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213100"/>
            <a:ext cx="24288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p:cNvSpPr>
          <p:nvPr>
            <p:ph type="title"/>
          </p:nvPr>
        </p:nvSpPr>
        <p:spPr bwMode="auto">
          <a:xfrm>
            <a:off x="611188" y="333375"/>
            <a:ext cx="8153400" cy="990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defRPr/>
            </a:pPr>
            <a:r>
              <a:rPr lang="en-GB" dirty="0" smtClean="0">
                <a:ln>
                  <a:noFill/>
                </a:ln>
                <a:effectLst>
                  <a:outerShdw blurRad="38100" dist="38100" dir="2700000" algn="tl">
                    <a:srgbClr val="DDDDDD"/>
                  </a:outerShdw>
                </a:effectLst>
              </a:rPr>
              <a:t>Building a simple workflow using </a:t>
            </a:r>
            <a:br>
              <a:rPr lang="en-GB" dirty="0" smtClean="0">
                <a:ln>
                  <a:noFill/>
                </a:ln>
                <a:effectLst>
                  <a:outerShdw blurRad="38100" dist="38100" dir="2700000" algn="tl">
                    <a:srgbClr val="DDDDDD"/>
                  </a:outerShdw>
                </a:effectLst>
              </a:rPr>
            </a:br>
            <a:r>
              <a:rPr lang="en-GB" dirty="0" smtClean="0">
                <a:ln>
                  <a:noFill/>
                </a:ln>
                <a:effectLst>
                  <a:outerShdw blurRad="38100" dist="38100" dir="2700000" algn="tl">
                    <a:srgbClr val="DDDDDD"/>
                  </a:outerShdw>
                </a:effectLst>
              </a:rPr>
              <a:t>a REST service</a:t>
            </a:r>
            <a:endParaRPr lang="en-GB" dirty="0">
              <a:ln>
                <a:noFill/>
              </a:ln>
              <a:effectLst/>
            </a:endParaRPr>
          </a:p>
        </p:txBody>
      </p:sp>
      <p:sp>
        <p:nvSpPr>
          <p:cNvPr id="17411" name="Rectangle 3"/>
          <p:cNvSpPr>
            <a:spLocks noGrp="1"/>
          </p:cNvSpPr>
          <p:nvPr>
            <p:ph sz="quarter" idx="1"/>
          </p:nvPr>
        </p:nvSpPr>
        <p:spPr>
          <a:xfrm>
            <a:off x="611188" y="1700213"/>
            <a:ext cx="8153400" cy="4525962"/>
          </a:xfrm>
        </p:spPr>
        <p:txBody>
          <a:bodyPr/>
          <a:lstStyle/>
          <a:p>
            <a:pPr eaLnBrk="1" hangingPunct="1">
              <a:lnSpc>
                <a:spcPct val="90000"/>
              </a:lnSpc>
            </a:pPr>
            <a:endParaRPr lang="en-GB" altLang="en-US" sz="2400" smtClean="0">
              <a:ea typeface="ＭＳ Ｐゴシック" panose="020B0600070205080204" pitchFamily="34" charset="-128"/>
            </a:endParaRPr>
          </a:p>
          <a:p>
            <a:pPr eaLnBrk="1" hangingPunct="1">
              <a:lnSpc>
                <a:spcPct val="90000"/>
              </a:lnSpc>
            </a:pPr>
            <a:r>
              <a:rPr lang="en-GB" altLang="en-US" sz="2400" smtClean="0">
                <a:ea typeface="ＭＳ Ｐゴシック" panose="020B0600070205080204" pitchFamily="34" charset="-128"/>
              </a:rPr>
              <a:t>Now try running the workflow using an example Uniprot identifier such as Q99102.fasta</a:t>
            </a:r>
          </a:p>
          <a:p>
            <a:pPr eaLnBrk="1" hangingPunct="1">
              <a:lnSpc>
                <a:spcPct val="90000"/>
              </a:lnSpc>
            </a:pPr>
            <a:r>
              <a:rPr lang="en-GB" altLang="en-US" sz="2400" smtClean="0">
                <a:ea typeface="ＭＳ Ｐゴシック" panose="020B0600070205080204" pitchFamily="34" charset="-128"/>
              </a:rPr>
              <a:t>Note that the presence of the .fasta suffix enables the protein sequence to be returned as text</a:t>
            </a:r>
          </a:p>
          <a:p>
            <a:pPr eaLnBrk="1" hangingPunct="1">
              <a:lnSpc>
                <a:spcPct val="90000"/>
              </a:lnSpc>
            </a:pPr>
            <a:r>
              <a:rPr lang="en-GB" altLang="en-US" sz="2400" smtClean="0">
                <a:ea typeface="ＭＳ Ｐゴシック" panose="020B0600070205080204" pitchFamily="34" charset="-128"/>
              </a:rPr>
              <a:t>What happens when you don’t use the .fasta suffix?</a:t>
            </a:r>
          </a:p>
          <a:p>
            <a:pPr eaLnBrk="1" hangingPunct="1">
              <a:lnSpc>
                <a:spcPct val="90000"/>
              </a:lnSpc>
            </a:pPr>
            <a:r>
              <a:rPr lang="en-GB" altLang="en-US" sz="2400" smtClean="0">
                <a:ea typeface="ＭＳ Ｐゴシック" panose="020B0600070205080204" pitchFamily="34" charset="-128"/>
              </a:rPr>
              <a:t>Try using other suffixes, e.g. xml, txt, rdf and gff</a:t>
            </a:r>
          </a:p>
          <a:p>
            <a:pPr eaLnBrk="1" hangingPunct="1">
              <a:lnSpc>
                <a:spcPct val="90000"/>
              </a:lnSpc>
            </a:pPr>
            <a:r>
              <a:rPr lang="en-GB" altLang="en-US" sz="2400" smtClean="0">
                <a:ea typeface="ＭＳ Ｐゴシック" panose="020B0600070205080204" pitchFamily="34" charset="-128"/>
              </a:rPr>
              <a:t>Further information about the Uniprot REST service is available from http://www.uniprot.org/faq/28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dirty="0" smtClean="0">
                <a:ln>
                  <a:noFill/>
                </a:ln>
                <a:effectLst>
                  <a:outerShdw blurRad="38100" dist="38100" dir="2700000" algn="tl">
                    <a:srgbClr val="DDDDDD"/>
                  </a:outerShdw>
                </a:effectLst>
              </a:rPr>
              <a:t>Configuring a REST service</a:t>
            </a:r>
            <a:endParaRPr lang="en-GB" dirty="0">
              <a:ln>
                <a:noFill/>
              </a:ln>
              <a:effectLst/>
            </a:endParaRPr>
          </a:p>
        </p:txBody>
      </p:sp>
      <p:sp>
        <p:nvSpPr>
          <p:cNvPr id="19459" name="Rectangle 3"/>
          <p:cNvSpPr>
            <a:spLocks noGrp="1"/>
          </p:cNvSpPr>
          <p:nvPr>
            <p:ph sz="quarter" idx="1"/>
          </p:nvPr>
        </p:nvSpPr>
        <p:spPr>
          <a:xfrm>
            <a:off x="611188" y="1700213"/>
            <a:ext cx="8153400" cy="4525962"/>
          </a:xfrm>
        </p:spPr>
        <p:txBody>
          <a:bodyPr/>
          <a:lstStyle/>
          <a:p>
            <a:pPr eaLnBrk="1" hangingPunct="1">
              <a:lnSpc>
                <a:spcPct val="90000"/>
              </a:lnSpc>
            </a:pPr>
            <a:r>
              <a:rPr lang="en-US" altLang="en-US" sz="2400" smtClean="0">
                <a:ea typeface="ＭＳ Ｐゴシック" panose="020B0600070205080204" pitchFamily="34" charset="-128"/>
              </a:rPr>
              <a:t>Let’s add </a:t>
            </a:r>
            <a:r>
              <a:rPr lang="en-GB" altLang="en-US" sz="2400" smtClean="0">
                <a:ea typeface="ＭＳ Ｐゴシック" panose="020B0600070205080204" pitchFamily="34" charset="-128"/>
              </a:rPr>
              <a:t> the format (xml, fasta and so on) as another parameter</a:t>
            </a:r>
          </a:p>
          <a:p>
            <a:pPr eaLnBrk="1" hangingPunct="1">
              <a:lnSpc>
                <a:spcPct val="90000"/>
              </a:lnSpc>
            </a:pPr>
            <a:r>
              <a:rPr lang="en-US" altLang="en-US" sz="2400" smtClean="0">
                <a:ea typeface="ＭＳ Ｐゴシック" panose="020B0600070205080204" pitchFamily="34" charset="-128"/>
              </a:rPr>
              <a:t>Open the REST service configuration and add “.{format}” to the URL Template</a:t>
            </a:r>
          </a:p>
          <a:p>
            <a:pPr lvl="1" eaLnBrk="1" hangingPunct="1">
              <a:lnSpc>
                <a:spcPct val="90000"/>
              </a:lnSpc>
            </a:pPr>
            <a:r>
              <a:rPr lang="en-US" altLang="en-US" sz="2000" smtClean="0">
                <a:ea typeface="ＭＳ Ｐゴシック" panose="020B0600070205080204" pitchFamily="34" charset="-128"/>
              </a:rPr>
              <a:t>Hint: In “Design” view, right click on the REST_Service and select Configure REST Service</a:t>
            </a:r>
          </a:p>
          <a:p>
            <a:pPr eaLnBrk="1" hangingPunct="1">
              <a:lnSpc>
                <a:spcPct val="90000"/>
              </a:lnSpc>
            </a:pPr>
            <a:endParaRPr lang="en-GB" altLang="en-US" sz="2400" smtClean="0">
              <a:ea typeface="ＭＳ Ｐゴシック" panose="020B0600070205080204" pitchFamily="34" charset="-128"/>
            </a:endParaRP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705225"/>
            <a:ext cx="4076700" cy="296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H="1">
            <a:off x="6538913" y="2852738"/>
            <a:ext cx="912812" cy="151288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dirty="0" smtClean="0">
                <a:ln>
                  <a:noFill/>
                </a:ln>
                <a:effectLst>
                  <a:outerShdw blurRad="38100" dist="38100" dir="2700000" algn="tl">
                    <a:srgbClr val="DDDDDD"/>
                  </a:outerShdw>
                </a:effectLst>
              </a:rPr>
              <a:t>Configuring a REST service</a:t>
            </a:r>
            <a:endParaRPr lang="en-GB" dirty="0">
              <a:ln>
                <a:noFill/>
              </a:ln>
              <a:effectLst/>
            </a:endParaRPr>
          </a:p>
        </p:txBody>
      </p:sp>
      <p:sp>
        <p:nvSpPr>
          <p:cNvPr id="21507" name="Rectangle 3"/>
          <p:cNvSpPr>
            <a:spLocks noGrp="1"/>
          </p:cNvSpPr>
          <p:nvPr>
            <p:ph sz="quarter" idx="1"/>
          </p:nvPr>
        </p:nvSpPr>
        <p:spPr>
          <a:xfrm>
            <a:off x="611188" y="1700213"/>
            <a:ext cx="8153400" cy="4525962"/>
          </a:xfrm>
        </p:spPr>
        <p:txBody>
          <a:bodyPr/>
          <a:lstStyle/>
          <a:p>
            <a:pPr eaLnBrk="1" hangingPunct="1">
              <a:lnSpc>
                <a:spcPct val="90000"/>
              </a:lnSpc>
            </a:pPr>
            <a:r>
              <a:rPr lang="en-US" altLang="en-US" sz="2400" smtClean="0">
                <a:ea typeface="ＭＳ Ｐゴシック" panose="020B0600070205080204" pitchFamily="34" charset="-128"/>
              </a:rPr>
              <a:t>Now we need to add an input port to the workflow</a:t>
            </a:r>
          </a:p>
          <a:p>
            <a:pPr eaLnBrk="1" hangingPunct="1">
              <a:lnSpc>
                <a:spcPct val="90000"/>
              </a:lnSpc>
            </a:pPr>
            <a:endParaRPr lang="en-GB" altLang="en-US" sz="2400" smtClean="0">
              <a:ea typeface="ＭＳ Ｐゴシック" panose="020B0600070205080204" pitchFamily="34" charset="-128"/>
            </a:endParaRP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213100"/>
            <a:ext cx="28670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4371975" y="2405063"/>
            <a:ext cx="1079500" cy="129698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averna_Manchester_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myGridT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Taverna_Manchester_Theme</Template>
  <TotalTime>13519</TotalTime>
  <Words>880</Words>
  <Application>Microsoft Office PowerPoint</Application>
  <PresentationFormat>On-screen Show (4:3)</PresentationFormat>
  <Paragraphs>82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Wingdings</vt:lpstr>
      <vt:lpstr>Wingdings 2</vt:lpstr>
      <vt:lpstr>Taverna_Manchester_Theme</vt:lpstr>
      <vt:lpstr>PowerPoint Presentation</vt:lpstr>
      <vt:lpstr>REST Services </vt:lpstr>
      <vt:lpstr>Adding a REST web service</vt:lpstr>
      <vt:lpstr>Configuring a REST Service</vt:lpstr>
      <vt:lpstr>Configuring a REST Service</vt:lpstr>
      <vt:lpstr>Building a simple workflow using a REST service</vt:lpstr>
      <vt:lpstr>Building a simple workflow using  a REST service</vt:lpstr>
      <vt:lpstr>Configuring a REST service</vt:lpstr>
      <vt:lpstr>Configuring a REST service</vt:lpstr>
      <vt:lpstr>Configuring a REST service</vt:lpstr>
      <vt:lpstr>Advanced configuration of REST services</vt:lpstr>
      <vt:lpstr>Advanced configuration of REST services</vt:lpstr>
      <vt:lpstr>Advanced configuration of REST services</vt:lpstr>
      <vt:lpstr>Advanced configuration of REST services</vt:lpstr>
      <vt:lpstr>Further exercises</vt:lpstr>
    </vt:vector>
  </TitlesOfParts>
  <Company>Department of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Katy</dc:creator>
  <cp:lastModifiedBy>Christian brenninkmeijer</cp:lastModifiedBy>
  <cp:revision>208</cp:revision>
  <dcterms:created xsi:type="dcterms:W3CDTF">2005-10-27T10:58:43Z</dcterms:created>
  <dcterms:modified xsi:type="dcterms:W3CDTF">2014-08-31T10:42:00Z</dcterms:modified>
</cp:coreProperties>
</file>