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7"/>
  </p:notesMasterIdLst>
  <p:handoutMasterIdLst>
    <p:handoutMasterId r:id="rId18"/>
  </p:handoutMasterIdLst>
  <p:sldIdLst>
    <p:sldId id="648" r:id="rId2"/>
    <p:sldId id="597" r:id="rId3"/>
    <p:sldId id="615" r:id="rId4"/>
    <p:sldId id="634" r:id="rId5"/>
    <p:sldId id="635" r:id="rId6"/>
    <p:sldId id="646" r:id="rId7"/>
    <p:sldId id="640" r:id="rId8"/>
    <p:sldId id="641" r:id="rId9"/>
    <p:sldId id="642" r:id="rId10"/>
    <p:sldId id="637" r:id="rId11"/>
    <p:sldId id="638" r:id="rId12"/>
    <p:sldId id="643" r:id="rId13"/>
    <p:sldId id="639" r:id="rId14"/>
    <p:sldId id="644" r:id="rId15"/>
    <p:sldId id="647" r:id="rId16"/>
  </p:sldIdLst>
  <p:sldSz cx="9144000" cy="6858000" type="screen4x3"/>
  <p:notesSz cx="9283700" cy="6997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718" autoAdjust="0"/>
  </p:normalViewPr>
  <p:slideViewPr>
    <p:cSldViewPr>
      <p:cViewPr varScale="1">
        <p:scale>
          <a:sx n="110" d="100"/>
          <a:sy n="110" d="100"/>
        </p:scale>
        <p:origin x="126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 smtClean="0"/>
            </a:lvl1pPr>
          </a:lstStyle>
          <a:p>
            <a:pPr>
              <a:defRPr/>
            </a:pPr>
            <a:fld id="{C268E8DB-DFC6-4BF4-88F6-7FFB3B6021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776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846D30B-2031-4BA3-B33D-72903E45A630}" type="datetimeFigureOut">
              <a:rPr lang="en-US"/>
              <a:pPr>
                <a:defRPr/>
              </a:pPr>
              <a:t>8/31/2014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 b="0" smtClean="0"/>
            </a:lvl1pPr>
          </a:lstStyle>
          <a:p>
            <a:pPr>
              <a:defRPr/>
            </a:pPr>
            <a:fld id="{E9B70AE5-0512-4899-89EE-331B57B8A3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2408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AB2467-2540-4553-80BC-43EE69614858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3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20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B2172D8-9B82-4500-8573-0FBD8A5C5F54}" type="slidenum">
              <a:rPr lang="en-GB" altLang="en-US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GB" altLang="en-US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01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30275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30275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30275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30275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C0DE69-9481-4623-973B-2D581D728659}" type="slidenum">
              <a:rPr lang="en-GB" altLang="en-US" b="0"/>
              <a:pPr/>
              <a:t>8</a:t>
            </a:fld>
            <a:endParaRPr lang="en-GB" altLang="en-US" b="0"/>
          </a:p>
        </p:txBody>
      </p:sp>
    </p:spTree>
    <p:extLst>
      <p:ext uri="{BB962C8B-B14F-4D97-AF65-F5344CB8AC3E}">
        <p14:creationId xmlns:p14="http://schemas.microsoft.com/office/powerpoint/2010/main" val="349543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/>
          <p:nvPr/>
        </p:nvSpPr>
        <p:spPr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 dirty="0"/>
          </a:p>
        </p:txBody>
      </p:sp>
      <p:pic>
        <p:nvPicPr>
          <p:cNvPr id="12" name="Picture 8" descr="H:\home\tom\Desktop\t2co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0"/>
            <a:ext cx="16637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729EED4-955D-408F-81F1-165964C4727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0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0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rtlCol="0" anchor="ctr" anchorCtr="0"/>
          <a:lstStyle>
            <a:lvl1pPr eaLnBrk="1" hangingPunct="1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25641F-A171-4856-8806-A734930773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hangingPunct="1">
              <a:defRPr sz="1400">
                <a:solidFill>
                  <a:schemeClr val="tx2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www.taverna.org.u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orcid.org/0000-0003-3156-2105" TargetMode="External"/><Relationship Id="rId5" Type="http://schemas.openxmlformats.org/officeDocument/2006/relationships/hyperlink" Target="http://orcid.org/0000-0002-2937-7819" TargetMode="External"/><Relationship Id="rId4" Type="http://schemas.openxmlformats.org/officeDocument/2006/relationships/hyperlink" Target="http://orcid.org/0000-0001-9842-9718" TargetMode="External"/><Relationship Id="rId9" Type="http://schemas.openxmlformats.org/officeDocument/2006/relationships/hyperlink" Target="http://creativecommons.org/licenses/by/3.0/deed.en_GB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" y="2060575"/>
            <a:ext cx="882047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Taverna</a:t>
            </a:r>
            <a:r>
              <a:rPr lang="en-GB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en-US" sz="32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Xpath</a:t>
            </a:r>
            <a:r>
              <a:rPr lang="en-GB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GB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service</a:t>
            </a:r>
            <a:br>
              <a:rPr lang="en-GB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</a:br>
            <a:r>
              <a:rPr lang="en-GB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Getting </a:t>
            </a:r>
            <a:r>
              <a:rPr lang="en-GB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Data </a:t>
            </a:r>
            <a:r>
              <a:rPr lang="en-GB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out of </a:t>
            </a:r>
            <a:r>
              <a:rPr lang="en-GB" altLang="en-US" sz="3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XML</a:t>
            </a:r>
            <a:endParaRPr lang="en-US" altLang="en-US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4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1482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0010" y="3244354"/>
            <a:ext cx="8101013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Stian Soiland-Reyes and Christian </a:t>
            </a:r>
            <a:r>
              <a:rPr lang="en-US" altLang="en-US" sz="2400" dirty="0" smtClean="0">
                <a:latin typeface="+mn-lt"/>
              </a:rPr>
              <a:t>Brenninkmeijer</a:t>
            </a:r>
            <a:endParaRPr lang="en-GB" altLang="en-US" sz="24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>
                <a:latin typeface="+mn-lt"/>
              </a:rPr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dirty="0" smtClean="0">
                <a:latin typeface="+mn-lt"/>
              </a:rPr>
              <a:t>material by </a:t>
            </a:r>
            <a:r>
              <a:rPr lang="en-US" altLang="en-US" sz="1800" dirty="0" err="1" smtClean="0">
                <a:latin typeface="+mn-lt"/>
              </a:rPr>
              <a:t>Mr</a:t>
            </a:r>
            <a:r>
              <a:rPr lang="en-US" altLang="en-US" sz="1800" dirty="0" smtClean="0">
                <a:latin typeface="+mn-lt"/>
              </a:rPr>
              <a:t> Alan Williams</a:t>
            </a: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/>
            </a:r>
            <a:br>
              <a:rPr lang="en-US" altLang="en-US" sz="1800" dirty="0">
                <a:latin typeface="+mn-lt"/>
              </a:rPr>
            </a:br>
            <a:r>
              <a:rPr lang="en-US" altLang="en-US" sz="1400" dirty="0">
                <a:latin typeface="+mn-lt"/>
                <a:hlinkClick r:id="rId4"/>
              </a:rPr>
              <a:t>http://orcid.org/0000-0001-9842-9718</a:t>
            </a:r>
            <a:r>
              <a:rPr lang="en-US" altLang="en-US" sz="1400" dirty="0">
                <a:latin typeface="+mn-lt"/>
              </a:rPr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  <a:hlinkClick r:id="rId5"/>
              </a:rPr>
              <a:t>http://orcid.org/0000-0002-2937-7819</a:t>
            </a:r>
            <a:r>
              <a:rPr lang="en-US" altLang="en-US" sz="1400" dirty="0">
                <a:latin typeface="+mn-lt"/>
              </a:rPr>
              <a:t/>
            </a:r>
            <a:br>
              <a:rPr lang="en-US" altLang="en-US" sz="1400" dirty="0">
                <a:latin typeface="+mn-lt"/>
              </a:rPr>
            </a:br>
            <a:r>
              <a:rPr lang="en-US" altLang="en-US" sz="1400" dirty="0" smtClean="0">
                <a:latin typeface="+mn-lt"/>
                <a:hlinkClick r:id="rId6"/>
              </a:rPr>
              <a:t>http</a:t>
            </a:r>
            <a:r>
              <a:rPr lang="en-US" altLang="en-US" sz="1400" dirty="0">
                <a:latin typeface="+mn-lt"/>
                <a:hlinkClick r:id="rId6"/>
              </a:rPr>
              <a:t>://</a:t>
            </a:r>
            <a:r>
              <a:rPr lang="en-US" altLang="en-US" sz="1400" dirty="0" smtClean="0">
                <a:latin typeface="+mn-lt"/>
                <a:hlinkClick r:id="rId6"/>
              </a:rPr>
              <a:t>orcid.org/0000-0003-3156-2105</a:t>
            </a:r>
            <a:endParaRPr lang="en-US" altLang="en-US" sz="1400" dirty="0" smtClean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Bonn University, </a:t>
            </a:r>
            <a:r>
              <a:rPr lang="en-US" altLang="en-US" sz="1800" dirty="0" smtClean="0">
                <a:latin typeface="+mn-lt"/>
              </a:rPr>
              <a:t>2014-09-01 / 2014-09-03</a:t>
            </a:r>
            <a:endParaRPr lang="en-US" altLang="en-US" sz="1800" dirty="0">
              <a:latin typeface="+mn-lt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latin typeface="+mn-lt"/>
                <a:hlinkClick r:id="rId7"/>
              </a:rPr>
              <a:t>http://www.taverna.org.uk/</a:t>
            </a:r>
            <a:endParaRPr lang="en-GB" altLang="en-US" sz="1800" dirty="0">
              <a:latin typeface="+mn-lt"/>
            </a:endParaRPr>
          </a:p>
        </p:txBody>
      </p:sp>
      <p:pic>
        <p:nvPicPr>
          <p:cNvPr id="7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877239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6799" y="6307451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 dirty="0">
                <a:latin typeface="+mn-lt"/>
              </a:rPr>
              <a:t>This work is licensed under a </a:t>
            </a:r>
          </a:p>
          <a:p>
            <a:r>
              <a:rPr lang="en-GB" altLang="en-US" sz="1000" i="1" dirty="0">
                <a:latin typeface="+mn-lt"/>
                <a:hlinkClick r:id="rId9"/>
              </a:rPr>
              <a:t>Creative Commons Attribution 3.0 Unported License</a:t>
            </a:r>
            <a:endParaRPr lang="en-GB" altLang="en-US" sz="1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6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713788" cy="1982788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Now import the Xpath Service from Taverna</a:t>
            </a:r>
          </a:p>
          <a:p>
            <a:pPr eaLnBrk="1" hangingPunct="1"/>
            <a:r>
              <a:rPr lang="en-GB" altLang="en-US" sz="2000" smtClean="0"/>
              <a:t>In the pop-up window, enter the path to the saved SBML file and click the green arrow to load it into the service</a:t>
            </a:r>
          </a:p>
          <a:p>
            <a:pPr eaLnBrk="1" hangingPunct="1"/>
            <a:r>
              <a:rPr lang="en-GB" altLang="en-US" sz="2000" smtClean="0"/>
              <a:t>By expanding the + icons, you can explore the file</a:t>
            </a:r>
          </a:p>
          <a:p>
            <a:pPr eaLnBrk="1" hangingPunct="1"/>
            <a:r>
              <a:rPr lang="en-GB" altLang="en-US" sz="2000" smtClean="0"/>
              <a:t>Expand the XML under ‘annotation’, until you reach RDF:resource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74009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642350" cy="1982788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Click on ‘Generate Xpath From Expression’</a:t>
            </a:r>
          </a:p>
          <a:p>
            <a:pPr eaLnBrk="1" hangingPunct="1"/>
            <a:r>
              <a:rPr lang="en-GB" altLang="en-US" sz="2000" smtClean="0"/>
              <a:t>Then Click on ‘Run Xpath’ and click ‘Apply’</a:t>
            </a:r>
          </a:p>
          <a:p>
            <a:pPr eaLnBrk="1" hangingPunct="1"/>
            <a:r>
              <a:rPr lang="en-GB" altLang="en-US" sz="2000" smtClean="0"/>
              <a:t>This service will now pull out all the reactions from each model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" y="2924175"/>
            <a:ext cx="7710488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292725" y="1773238"/>
            <a:ext cx="215900" cy="467995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2509838"/>
            <a:ext cx="45529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20484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642350" cy="1982788"/>
          </a:xfrm>
        </p:spPr>
        <p:txBody>
          <a:bodyPr/>
          <a:lstStyle/>
          <a:p>
            <a:pPr eaLnBrk="1" hangingPunct="1"/>
            <a:r>
              <a:rPr lang="en-GB" altLang="en-US" sz="2000" smtClean="0"/>
              <a:t>Connect it to the output of ‘</a:t>
            </a:r>
            <a:r>
              <a:rPr lang="en-GB" altLang="en-US" sz="2000" i="1" smtClean="0"/>
              <a:t>getModelSBMLByID’</a:t>
            </a:r>
          </a:p>
          <a:p>
            <a:pPr eaLnBrk="1" hangingPunct="1"/>
            <a:r>
              <a:rPr lang="en-US" altLang="en-US" sz="2000" smtClean="0"/>
              <a:t>Add an output port to the Xpath service “nodeListAsXML”</a:t>
            </a:r>
            <a:endParaRPr lang="en-GB" altLang="en-US" sz="1600" smtClean="0"/>
          </a:p>
          <a:p>
            <a:pPr eaLnBrk="1" hangingPunct="1"/>
            <a:r>
              <a:rPr lang="en-GB" altLang="en-US" sz="2000" smtClean="0"/>
              <a:t>Save and run the workflow again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642350" cy="4648200"/>
          </a:xfrm>
          <a:ln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We can change the output of the </a:t>
            </a:r>
            <a:r>
              <a:rPr lang="en-US" sz="2400" dirty="0" err="1" smtClean="0"/>
              <a:t>Xpath</a:t>
            </a:r>
            <a:r>
              <a:rPr lang="en-US" sz="2400" dirty="0" smtClean="0"/>
              <a:t> service into a flattened list</a:t>
            </a:r>
          </a:p>
          <a:p>
            <a:pPr eaLnBrk="1" hangingPunct="1">
              <a:defRPr/>
            </a:pPr>
            <a:r>
              <a:rPr lang="en-US" sz="2400" dirty="0" smtClean="0"/>
              <a:t>(In Design View) Go to the Services Panel and add a Flatten List (from “Available Services”/Local Services”/“list”)</a:t>
            </a:r>
            <a:endParaRPr lang="en-GB" sz="2400" dirty="0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919538"/>
            <a:ext cx="329565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3563938" y="3716338"/>
            <a:ext cx="3600450" cy="1584325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642350" cy="1982788"/>
          </a:xfrm>
        </p:spPr>
        <p:txBody>
          <a:bodyPr/>
          <a:lstStyle/>
          <a:p>
            <a:pPr eaLnBrk="1" hangingPunct="1"/>
            <a:r>
              <a:rPr lang="en-US" altLang="en-US" sz="2100" smtClean="0"/>
              <a:t>Connect the output of the Xpath service to the “Flatten List” </a:t>
            </a:r>
          </a:p>
          <a:p>
            <a:pPr eaLnBrk="1" hangingPunct="1"/>
            <a:r>
              <a:rPr lang="en-US" altLang="en-US" sz="2100" smtClean="0"/>
              <a:t>Connect the output of the “Flatten List” with the output port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308225"/>
            <a:ext cx="3892550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23555" name="Rectangle 3"/>
          <p:cNvSpPr>
            <a:spLocks noGrp="1"/>
          </p:cNvSpPr>
          <p:nvPr>
            <p:ph sz="quarter" idx="1"/>
          </p:nvPr>
        </p:nvSpPr>
        <p:spPr>
          <a:xfrm>
            <a:off x="250825" y="1517650"/>
            <a:ext cx="8642350" cy="1982788"/>
          </a:xfrm>
        </p:spPr>
        <p:txBody>
          <a:bodyPr/>
          <a:lstStyle/>
          <a:p>
            <a:pPr eaLnBrk="1" hangingPunct="1"/>
            <a:r>
              <a:rPr lang="en-US" altLang="en-US" sz="2100" smtClean="0"/>
              <a:t>Run the workflow again</a:t>
            </a:r>
          </a:p>
          <a:p>
            <a:pPr lvl="1" eaLnBrk="1" hangingPunct="1"/>
            <a:r>
              <a:rPr lang="en-US" altLang="en-US" sz="1700" smtClean="0"/>
              <a:t>Note: Flatten_List will not show any values until the workflow is finished as its output is a single list</a:t>
            </a:r>
          </a:p>
          <a:p>
            <a:pPr eaLnBrk="1" hangingPunct="1"/>
            <a:r>
              <a:rPr lang="en-GB" altLang="en-US" sz="2100" smtClean="0"/>
              <a:t>Optional: Try the service with a different Xpath Query</a:t>
            </a:r>
          </a:p>
          <a:p>
            <a:pPr lvl="1" eaLnBrk="1" hangingPunct="1"/>
            <a:r>
              <a:rPr lang="en-GB" altLang="en-US" sz="1700" smtClean="0"/>
              <a:t>In Design View right click the Xpath Service</a:t>
            </a:r>
          </a:p>
          <a:p>
            <a:pPr lvl="1" eaLnBrk="1" hangingPunct="1"/>
            <a:r>
              <a:rPr lang="en-GB" altLang="en-US" sz="1700" smtClean="0"/>
              <a:t>Select Configure Xpath Service</a:t>
            </a:r>
          </a:p>
          <a:p>
            <a:pPr lvl="1" eaLnBrk="1" hangingPunct="1"/>
            <a:r>
              <a:rPr lang="en-GB" altLang="en-US" sz="1700" smtClean="0"/>
              <a:t>This brings back up the configuration Screen you saw earlier.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mtClean="0">
                <a:ln>
                  <a:noFill/>
                </a:ln>
                <a:effectLst/>
              </a:rPr>
              <a:t>The Basics of XML</a:t>
            </a:r>
            <a:endParaRPr lang="en-US" altLang="en-US" smtClean="0">
              <a:ln>
                <a:noFill/>
              </a:ln>
              <a:effectLst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sz="quarter" idx="1"/>
          </p:nvPr>
        </p:nvSpPr>
        <p:spPr>
          <a:xfrm>
            <a:off x="611188" y="1628775"/>
            <a:ext cx="8153400" cy="4525963"/>
          </a:xfrm>
        </p:spPr>
        <p:txBody>
          <a:bodyPr/>
          <a:lstStyle/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XML – e</a:t>
            </a:r>
            <a:r>
              <a:rPr lang="en-GB" altLang="en-US" sz="2400" b="1" smtClean="0"/>
              <a:t>X</a:t>
            </a:r>
            <a:r>
              <a:rPr lang="en-GB" altLang="en-US" sz="2400" smtClean="0"/>
              <a:t>tensible </a:t>
            </a:r>
            <a:r>
              <a:rPr lang="en-GB" altLang="en-US" sz="2400" b="1" smtClean="0"/>
              <a:t>M</a:t>
            </a:r>
            <a:r>
              <a:rPr lang="en-GB" altLang="en-US" sz="2400" smtClean="0"/>
              <a:t>arkup </a:t>
            </a:r>
            <a:r>
              <a:rPr lang="en-GB" altLang="en-US" sz="2400" b="1" smtClean="0"/>
              <a:t>L</a:t>
            </a:r>
            <a:r>
              <a:rPr lang="en-GB" altLang="en-US" sz="2400" smtClean="0"/>
              <a:t>anguage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Designed for the storage and transport of data</a:t>
            </a:r>
          </a:p>
          <a:p>
            <a:pPr marL="742950" lvl="1" indent="-285750" eaLnBrk="1" hangingPunct="1"/>
            <a:r>
              <a:rPr lang="en-GB" altLang="en-US" sz="2100" smtClean="0"/>
              <a:t>This includes passing data between services or retrieving data from a Web page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Provides a machine readable dataset</a:t>
            </a:r>
          </a:p>
          <a:p>
            <a:pPr eaLnBrk="1" hangingPunct="1"/>
            <a:endParaRPr lang="en-GB" altLang="en-US" sz="2400" smtClean="0"/>
          </a:p>
          <a:p>
            <a:pPr eaLnBrk="1" hangingPunct="1"/>
            <a:r>
              <a:rPr lang="en-GB" altLang="en-US" sz="2400" smtClean="0"/>
              <a:t>Many service providers export data in XML</a:t>
            </a:r>
          </a:p>
          <a:p>
            <a:pPr eaLnBrk="1" hangingPunct="1"/>
            <a:endParaRPr lang="en-GB" altLang="en-US" sz="24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mtClean="0">
                <a:ln>
                  <a:noFill/>
                </a:ln>
                <a:effectLst/>
              </a:rPr>
              <a:t>Example</a:t>
            </a:r>
          </a:p>
        </p:txBody>
      </p:sp>
      <p:sp>
        <p:nvSpPr>
          <p:cNvPr id="10243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8135937" cy="4752975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solidFill>
                  <a:srgbClr val="0000FF"/>
                </a:solidFill>
              </a:rPr>
              <a:t>&lt;?xml version="1.0"?&gt;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solidFill>
                  <a:srgbClr val="0000FF"/>
                </a:solidFill>
              </a:rPr>
              <a:t>&lt;</a:t>
            </a:r>
            <a:r>
              <a:rPr lang="en-GB" altLang="en-US" smtClean="0">
                <a:solidFill>
                  <a:srgbClr val="FF0000"/>
                </a:solidFill>
              </a:rPr>
              <a:t>note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    </a:t>
            </a:r>
            <a:r>
              <a:rPr lang="en-GB" altLang="en-US" smtClean="0">
                <a:solidFill>
                  <a:srgbClr val="0000FF"/>
                </a:solidFill>
              </a:rPr>
              <a:t>&lt;</a:t>
            </a:r>
            <a:r>
              <a:rPr lang="en-GB" altLang="en-US" smtClean="0">
                <a:solidFill>
                  <a:srgbClr val="FF0000"/>
                </a:solidFill>
              </a:rPr>
              <a:t>to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  <a:r>
              <a:rPr lang="en-GB" altLang="en-US" b="1" smtClean="0"/>
              <a:t>Katy</a:t>
            </a:r>
            <a:r>
              <a:rPr lang="en-GB" altLang="en-US" smtClean="0">
                <a:solidFill>
                  <a:srgbClr val="0000FF"/>
                </a:solidFill>
              </a:rPr>
              <a:t>&lt;/</a:t>
            </a:r>
            <a:r>
              <a:rPr lang="en-GB" altLang="en-US" smtClean="0">
                <a:solidFill>
                  <a:srgbClr val="FF0000"/>
                </a:solidFill>
              </a:rPr>
              <a:t>to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    </a:t>
            </a:r>
            <a:r>
              <a:rPr lang="en-GB" altLang="en-US" smtClean="0">
                <a:solidFill>
                  <a:srgbClr val="0000FF"/>
                </a:solidFill>
              </a:rPr>
              <a:t>&lt;</a:t>
            </a:r>
            <a:r>
              <a:rPr lang="en-GB" altLang="en-US" smtClean="0">
                <a:solidFill>
                  <a:srgbClr val="FF0000"/>
                </a:solidFill>
              </a:rPr>
              <a:t>from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  <a:r>
              <a:rPr lang="en-GB" altLang="en-US" b="1" smtClean="0"/>
              <a:t>Helen</a:t>
            </a:r>
            <a:r>
              <a:rPr lang="en-GB" altLang="en-US" smtClean="0">
                <a:solidFill>
                  <a:srgbClr val="0000FF"/>
                </a:solidFill>
              </a:rPr>
              <a:t>&lt;/</a:t>
            </a:r>
            <a:r>
              <a:rPr lang="en-GB" altLang="en-US" smtClean="0">
                <a:solidFill>
                  <a:srgbClr val="FF0000"/>
                </a:solidFill>
              </a:rPr>
              <a:t>from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    </a:t>
            </a:r>
            <a:r>
              <a:rPr lang="en-GB" altLang="en-US" smtClean="0">
                <a:solidFill>
                  <a:srgbClr val="0000FF"/>
                </a:solidFill>
              </a:rPr>
              <a:t>&lt;</a:t>
            </a:r>
            <a:r>
              <a:rPr lang="en-GB" altLang="en-US" smtClean="0">
                <a:solidFill>
                  <a:srgbClr val="FF0000"/>
                </a:solidFill>
              </a:rPr>
              <a:t>heading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  <a:r>
              <a:rPr lang="en-GB" altLang="en-US" b="1" smtClean="0"/>
              <a:t>Reminder</a:t>
            </a:r>
            <a:r>
              <a:rPr lang="en-GB" altLang="en-US" smtClean="0">
                <a:solidFill>
                  <a:srgbClr val="0000FF"/>
                </a:solidFill>
              </a:rPr>
              <a:t>&lt;/</a:t>
            </a:r>
            <a:r>
              <a:rPr lang="en-GB" altLang="en-US" smtClean="0">
                <a:solidFill>
                  <a:srgbClr val="FF0000"/>
                </a:solidFill>
              </a:rPr>
              <a:t>heading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/>
              <a:t>    </a:t>
            </a:r>
            <a:r>
              <a:rPr lang="en-GB" altLang="en-US" smtClean="0">
                <a:solidFill>
                  <a:srgbClr val="0000FF"/>
                </a:solidFill>
              </a:rPr>
              <a:t>&lt;</a:t>
            </a:r>
            <a:r>
              <a:rPr lang="en-GB" altLang="en-US" smtClean="0">
                <a:solidFill>
                  <a:srgbClr val="FF0000"/>
                </a:solidFill>
              </a:rPr>
              <a:t>body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  <a:r>
              <a:rPr lang="en-GB" altLang="en-US" b="1" smtClean="0"/>
              <a:t>Don't forget about Bonn Trip!</a:t>
            </a:r>
            <a:r>
              <a:rPr lang="en-GB" altLang="en-US" smtClean="0">
                <a:solidFill>
                  <a:srgbClr val="0000FF"/>
                </a:solidFill>
              </a:rPr>
              <a:t>&lt;/</a:t>
            </a:r>
            <a:r>
              <a:rPr lang="en-GB" altLang="en-US" smtClean="0">
                <a:solidFill>
                  <a:srgbClr val="FF0000"/>
                </a:solidFill>
              </a:rPr>
              <a:t>body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GB" altLang="en-US" smtClean="0">
                <a:solidFill>
                  <a:srgbClr val="0000FF"/>
                </a:solidFill>
              </a:rPr>
              <a:t>&lt;/</a:t>
            </a:r>
            <a:r>
              <a:rPr lang="en-GB" altLang="en-US" smtClean="0">
                <a:solidFill>
                  <a:srgbClr val="FF0000"/>
                </a:solidFill>
              </a:rPr>
              <a:t>note</a:t>
            </a:r>
            <a:r>
              <a:rPr lang="en-GB" altLang="en-US" smtClean="0">
                <a:solidFill>
                  <a:srgbClr val="0000FF"/>
                </a:solidFill>
              </a:rPr>
              <a:t>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GB" altLang="en-US" smtClean="0">
              <a:solidFill>
                <a:srgbClr val="0000FF"/>
              </a:solidFill>
            </a:endParaRPr>
          </a:p>
          <a:p>
            <a:pPr lvl="2" eaLnBrk="1" hangingPunct="1"/>
            <a:r>
              <a:rPr lang="en-GB" altLang="en-US" smtClean="0"/>
              <a:t>The following website has lost of information about XML and tutorials:  http://www.w3schools.com/xml</a:t>
            </a:r>
            <a:endParaRPr lang="en-GB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GB" altLang="en-US" smtClean="0">
                <a:ln>
                  <a:noFill/>
                </a:ln>
                <a:effectLst/>
              </a:rPr>
              <a:t>Extracting XML Elements</a:t>
            </a: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8135937" cy="4752975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Often, we need to extract particular elements of the XML to feed into the next services in the workflow</a:t>
            </a:r>
          </a:p>
          <a:p>
            <a:pPr eaLnBrk="1" hangingPunct="1"/>
            <a:r>
              <a:rPr lang="en-GB" altLang="en-US" sz="2400" smtClean="0"/>
              <a:t>Taverna has a dedicated service to help you do this</a:t>
            </a:r>
          </a:p>
          <a:p>
            <a:pPr eaLnBrk="1" hangingPunct="1"/>
            <a:r>
              <a:rPr lang="en-GB" altLang="en-US" sz="2400" smtClean="0"/>
              <a:t>Go to the service panel and find “</a:t>
            </a:r>
            <a:r>
              <a:rPr lang="en-GB" altLang="en-US" sz="2400" u="sng" smtClean="0"/>
              <a:t>Xpath Service</a:t>
            </a:r>
            <a:r>
              <a:rPr lang="en-GB" altLang="en-US" sz="2400" smtClean="0"/>
              <a:t>” in the </a:t>
            </a:r>
            <a:r>
              <a:rPr lang="en-GB" altLang="en-US" sz="2400" i="1" smtClean="0"/>
              <a:t>Service Templates </a:t>
            </a:r>
            <a:r>
              <a:rPr lang="en-GB" altLang="en-US" sz="2400" smtClean="0"/>
              <a:t>section. </a:t>
            </a:r>
          </a:p>
          <a:p>
            <a:pPr eaLnBrk="1" hangingPunct="1"/>
            <a:r>
              <a:rPr lang="en-GB" altLang="en-US" sz="2400" smtClean="0"/>
              <a:t>We will use this service to explore the contents of an SBML file from the BioModels database, but first we need to find the BioModels services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2291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8135937" cy="4752975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SBML is the Systems Biology Mark-up Language. It is the community standard for describing systems biology models</a:t>
            </a:r>
          </a:p>
          <a:p>
            <a:pPr eaLnBrk="1" hangingPunct="1"/>
            <a:r>
              <a:rPr lang="en-GB" altLang="en-US" sz="2400" smtClean="0"/>
              <a:t>SBML models contain information about the reactions between enzymes, genes, and metabolites, and their interactions in living systems</a:t>
            </a:r>
          </a:p>
          <a:p>
            <a:pPr eaLnBrk="1" hangingPunct="1"/>
            <a:r>
              <a:rPr lang="en-GB" altLang="en-US" sz="2400" smtClean="0"/>
              <a:t>Well-annotated SBML models will contain descriptions of model entities and official IDs to link those entities back to their sources (e.g. Uniprot IDs for proteins/enzymes, KEGGIDs or ReactomeIDs for reactions etc)</a:t>
            </a:r>
          </a:p>
          <a:p>
            <a:pPr eaLnBrk="1" hangingPunct="1"/>
            <a:endParaRPr lang="en-GB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9219" name="Rectangle 3"/>
          <p:cNvSpPr>
            <a:spLocks noGrp="1"/>
          </p:cNvSpPr>
          <p:nvPr>
            <p:ph sz="quarter" idx="1"/>
          </p:nvPr>
        </p:nvSpPr>
        <p:spPr>
          <a:xfrm>
            <a:off x="250825" y="1589088"/>
            <a:ext cx="8424863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400" dirty="0" smtClean="0"/>
              <a:t>We will find all the </a:t>
            </a:r>
            <a:r>
              <a:rPr lang="en-GB" altLang="en-US" sz="2400" dirty="0" err="1" smtClean="0"/>
              <a:t>BioModels</a:t>
            </a:r>
            <a:r>
              <a:rPr lang="en-GB" altLang="en-US" sz="2400" dirty="0" smtClean="0"/>
              <a:t> constructed in yeast </a:t>
            </a:r>
            <a:r>
              <a:rPr lang="en-GB" altLang="en-US" sz="2100" dirty="0" smtClean="0"/>
              <a:t>(</a:t>
            </a:r>
            <a:r>
              <a:rPr lang="en-GB" altLang="en-US" sz="2100" i="1" dirty="0" smtClean="0"/>
              <a:t>Saccharomyces </a:t>
            </a:r>
            <a:r>
              <a:rPr lang="en-GB" altLang="en-US" sz="2100" i="1" dirty="0" err="1" smtClean="0"/>
              <a:t>cerevisiae</a:t>
            </a:r>
            <a:r>
              <a:rPr lang="en-GB" altLang="en-US" sz="2100" dirty="0" smtClean="0"/>
              <a:t>), </a:t>
            </a:r>
            <a:r>
              <a:rPr lang="en-GB" altLang="en-US" sz="2400" dirty="0" smtClean="0"/>
              <a:t>and find the publications about them</a:t>
            </a:r>
          </a:p>
          <a:p>
            <a:pPr eaLnBrk="1" hangingPunct="1">
              <a:defRPr/>
            </a:pPr>
            <a:r>
              <a:rPr lang="en-GB" altLang="en-US" sz="2400" dirty="0" smtClean="0"/>
              <a:t> In </a:t>
            </a:r>
            <a:r>
              <a:rPr lang="en-GB" altLang="en-US" sz="2400" dirty="0" err="1" smtClean="0"/>
              <a:t>Biocatalogue</a:t>
            </a:r>
            <a:r>
              <a:rPr lang="en-GB" altLang="en-US" sz="2400" dirty="0" smtClean="0"/>
              <a:t>, search for  the ‘</a:t>
            </a:r>
            <a:r>
              <a:rPr lang="en-GB" altLang="en-US" sz="2400" dirty="0" err="1" smtClean="0"/>
              <a:t>BioModels</a:t>
            </a:r>
            <a:r>
              <a:rPr lang="en-GB" altLang="en-US" sz="2400" dirty="0" smtClean="0"/>
              <a:t>’:</a:t>
            </a:r>
          </a:p>
          <a:p>
            <a:pPr lvl="1" eaLnBrk="1" hangingPunct="1">
              <a:defRPr/>
            </a:pPr>
            <a:r>
              <a:rPr lang="en-US" altLang="en-US" sz="2100" i="1" dirty="0" err="1" smtClean="0"/>
              <a:t>getModelsIDByTaxonomy</a:t>
            </a:r>
            <a:endParaRPr lang="en-US" altLang="en-US" sz="2100" i="1" dirty="0" smtClean="0"/>
          </a:p>
          <a:p>
            <a:pPr lvl="1" eaLnBrk="1" hangingPunct="1">
              <a:defRPr/>
            </a:pPr>
            <a:r>
              <a:rPr lang="en-GB" altLang="en-US" sz="2100" i="1" dirty="0" err="1" smtClean="0"/>
              <a:t>getModelSBMLByID</a:t>
            </a:r>
            <a:endParaRPr lang="en-GB" altLang="en-US" sz="1700" i="1" dirty="0" smtClean="0"/>
          </a:p>
          <a:p>
            <a:pPr eaLnBrk="1" hangingPunct="1">
              <a:defRPr/>
            </a:pPr>
            <a:r>
              <a:rPr lang="en-US" altLang="en-US" sz="2400" dirty="0" smtClean="0"/>
              <a:t>And add these services to the Service Panel and your workflow.</a:t>
            </a:r>
          </a:p>
          <a:p>
            <a:pPr lvl="1" eaLnBrk="1" hangingPunct="1">
              <a:defRPr/>
            </a:pPr>
            <a:r>
              <a:rPr lang="en-US" altLang="en-US" sz="2000" dirty="0" smtClean="0"/>
              <a:t>Hint: As you did in the </a:t>
            </a:r>
          </a:p>
          <a:p>
            <a:pPr marL="366713" lvl="1" indent="0" eaLnBrk="1" hangingPunct="1">
              <a:buFont typeface="Wingdings 2" panose="05020102010507070707" pitchFamily="18" charset="2"/>
              <a:buNone/>
              <a:defRPr/>
            </a:pPr>
            <a:r>
              <a:rPr lang="en-US" altLang="en-US" sz="2000" dirty="0" smtClean="0"/>
              <a:t>REST exercise</a:t>
            </a:r>
          </a:p>
          <a:p>
            <a:pPr lvl="1" eaLnBrk="1" hangingPunct="1">
              <a:defRPr/>
            </a:pPr>
            <a:endParaRPr lang="en-GB" altLang="en-US" sz="2100" dirty="0" smtClean="0"/>
          </a:p>
          <a:p>
            <a:pPr eaLnBrk="1" hangingPunct="1">
              <a:defRPr/>
            </a:pPr>
            <a:endParaRPr lang="en-GB" altLang="en-US" sz="2400" dirty="0" smtClean="0"/>
          </a:p>
          <a:p>
            <a:pPr eaLnBrk="1" hangingPunct="1">
              <a:defRPr/>
            </a:pPr>
            <a:endParaRPr lang="en-GB" altLang="en-US" dirty="0" smtClean="0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427538"/>
            <a:ext cx="4835525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4339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8135937" cy="4752975"/>
          </a:xfrm>
        </p:spPr>
        <p:txBody>
          <a:bodyPr/>
          <a:lstStyle/>
          <a:p>
            <a:pPr eaLnBrk="1" hangingPunct="1"/>
            <a:r>
              <a:rPr lang="en-US" altLang="en-US" smtClean="0"/>
              <a:t>Add a input port (rename the service to TaxonomySearch) and connect it with getModelsIdByTaxonomy</a:t>
            </a:r>
          </a:p>
          <a:p>
            <a:pPr eaLnBrk="1" hangingPunct="1"/>
            <a:r>
              <a:rPr lang="en-US" altLang="en-US" smtClean="0"/>
              <a:t>Then connect the output (Return) from getModelsIdByTaxonomy with the input for getModelSBMLById</a:t>
            </a:r>
          </a:p>
          <a:p>
            <a:pPr eaLnBrk="1" hangingPunct="1"/>
            <a:r>
              <a:rPr lang="en-US" altLang="en-US" smtClean="0"/>
              <a:t>Create an output port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GB" altLang="en-US" sz="25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5363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8135937" cy="4752975"/>
          </a:xfrm>
        </p:spPr>
        <p:txBody>
          <a:bodyPr/>
          <a:lstStyle/>
          <a:p>
            <a:pPr eaLnBrk="1" hangingPunct="1"/>
            <a:r>
              <a:rPr lang="en-GB" altLang="en-US" smtClean="0"/>
              <a:t>The workflow should look like this</a:t>
            </a:r>
          </a:p>
          <a:p>
            <a:pPr eaLnBrk="1" hangingPunct="1"/>
            <a:endParaRPr lang="en-GB" altLang="en-US" smtClean="0"/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09813"/>
            <a:ext cx="49768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dirty="0" smtClean="0">
                <a:ln>
                  <a:noFill/>
                </a:ln>
                <a:effectLst/>
              </a:rPr>
              <a:t>Extracting XML Elements from SBML</a:t>
            </a:r>
          </a:p>
        </p:txBody>
      </p:sp>
      <p:sp>
        <p:nvSpPr>
          <p:cNvPr id="17411" name="Rectangle 3"/>
          <p:cNvSpPr>
            <a:spLocks noGrp="1"/>
          </p:cNvSpPr>
          <p:nvPr>
            <p:ph sz="quarter" idx="1"/>
          </p:nvPr>
        </p:nvSpPr>
        <p:spPr>
          <a:xfrm>
            <a:off x="684213" y="1700213"/>
            <a:ext cx="7488237" cy="4752975"/>
          </a:xfrm>
        </p:spPr>
        <p:txBody>
          <a:bodyPr/>
          <a:lstStyle/>
          <a:p>
            <a:pPr eaLnBrk="1" hangingPunct="1"/>
            <a:r>
              <a:rPr lang="en-GB" altLang="en-US" smtClean="0"/>
              <a:t>Run the workflow using the value </a:t>
            </a:r>
            <a:r>
              <a:rPr lang="en-GB" altLang="en-US" b="1" i="1" smtClean="0"/>
              <a:t>Saccharomyces cerevisiae</a:t>
            </a:r>
          </a:p>
          <a:p>
            <a:pPr lvl="1" eaLnBrk="1" hangingPunct="1"/>
            <a:r>
              <a:rPr lang="en-GB" altLang="en-US" i="1" smtClean="0"/>
              <a:t>Hint: As you only need 1 Value you can “Cancel” the workflow as soon as a few Values appear</a:t>
            </a:r>
            <a:endParaRPr lang="en-GB" altLang="en-US" smtClean="0"/>
          </a:p>
          <a:p>
            <a:pPr eaLnBrk="1" hangingPunct="1"/>
            <a:r>
              <a:rPr lang="en-GB" altLang="en-US" smtClean="0"/>
              <a:t>Save one of the SBML models as an XML file</a:t>
            </a:r>
          </a:p>
          <a:p>
            <a:pPr lvl="1" eaLnBrk="1" hangingPunct="1"/>
            <a:r>
              <a:rPr lang="en-GB" altLang="en-US" smtClean="0"/>
              <a:t>Hint: In the results view select on of the Values from the List for example “Value 1”</a:t>
            </a:r>
          </a:p>
          <a:p>
            <a:pPr lvl="1" eaLnBrk="1" hangingPunct="1"/>
            <a:r>
              <a:rPr lang="en-GB" altLang="en-US" smtClean="0"/>
              <a:t>Click on “Save Value” </a:t>
            </a:r>
          </a:p>
          <a:p>
            <a:pPr lvl="2" eaLnBrk="1" hangingPunct="1"/>
            <a:r>
              <a:rPr lang="en-GB" altLang="en-US" smtClean="0"/>
              <a:t>Using a .xml file extension will make it easier to find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myGrid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15813</TotalTime>
  <Words>688</Words>
  <Application>Microsoft Office PowerPoint</Application>
  <PresentationFormat>On-screen Show (4:3)</PresentationFormat>
  <Paragraphs>92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Wingdings</vt:lpstr>
      <vt:lpstr>Wingdings 2</vt:lpstr>
      <vt:lpstr>Taverna_Manchester_Theme</vt:lpstr>
      <vt:lpstr>PowerPoint Presentation</vt:lpstr>
      <vt:lpstr>The Basics of XML</vt:lpstr>
      <vt:lpstr>Example</vt:lpstr>
      <vt:lpstr>Extracting XML Elements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  <vt:lpstr>Extracting XML Elements from SBML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206</cp:revision>
  <dcterms:created xsi:type="dcterms:W3CDTF">2005-10-27T10:58:43Z</dcterms:created>
  <dcterms:modified xsi:type="dcterms:W3CDTF">2014-08-31T10:46:32Z</dcterms:modified>
</cp:coreProperties>
</file>