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85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9283700" cy="6997700"/>
  <p:embeddedFontLst>
    <p:embeddedFont>
      <p:font typeface="Calibri Light" panose="020F0302020204030204" pitchFamily="34" charset="0"/>
      <p:regular r:id="rId10"/>
      <p:italic r:id="rId11"/>
    </p:embeddedFont>
    <p:embeddedFont>
      <p:font typeface="Wingdings 2" panose="05020102010507070707" pitchFamily="18" charset="2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ＭＳ Ｐゴシック" panose="020B0600070205080204" pitchFamily="34" charset="-128"/>
      <p:regular r:id="rId21"/>
    </p:embeddedFont>
  </p:embeddedFont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660"/>
  </p:normalViewPr>
  <p:slideViewPr>
    <p:cSldViewPr>
      <p:cViewPr varScale="1">
        <p:scale>
          <a:sx n="110" d="100"/>
          <a:sy n="110" d="100"/>
        </p:scale>
        <p:origin x="160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3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6213" y="0"/>
            <a:ext cx="40259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6213" y="6646863"/>
            <a:ext cx="40259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25924FAC-AB1B-4AB1-A2D2-193DFB2702D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9049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5256213" y="0"/>
            <a:ext cx="40259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0792596C-9071-45C3-8DD3-34D17665BC6A}" type="datetime1">
              <a:rPr lang="en-US" altLang="en-US"/>
              <a:pPr>
                <a:defRPr/>
              </a:pPr>
              <a:t>8/31/2014</a:t>
            </a:fld>
            <a:endParaRPr lang="en-GB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2425" y="525463"/>
            <a:ext cx="3498850" cy="2624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928688" y="3324225"/>
            <a:ext cx="7426325" cy="314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  <a:endParaRPr lang="en-GB" alt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5256213" y="6646863"/>
            <a:ext cx="40259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335AB245-1FE7-440A-A69C-A12B474DC81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73425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6FD7CB-9982-40A4-AB6D-572C5E162EE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70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0" y="1285875"/>
            <a:ext cx="9144000" cy="21431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 sz="1800" smtClean="0">
              <a:solidFill>
                <a:srgbClr val="FFFFFF"/>
              </a:solidFill>
            </a:endParaRP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0" y="1285875"/>
            <a:ext cx="9144000" cy="214313"/>
            <a:chOff x="0" y="1285860"/>
            <a:chExt cx="9144000" cy="214314"/>
          </a:xfrm>
        </p:grpSpPr>
        <p:sp>
          <p:nvSpPr>
            <p:cNvPr id="7" name="Rectangle 6"/>
            <p:cNvSpPr/>
            <p:nvPr/>
          </p:nvSpPr>
          <p:spPr>
            <a:xfrm>
              <a:off x="0" y="1285860"/>
              <a:ext cx="642938" cy="214314"/>
            </a:xfrm>
            <a:prstGeom prst="rect">
              <a:avLst/>
            </a:prstGeom>
            <a:solidFill>
              <a:schemeClr val="accent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en-US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8" name="Rectangle 20"/>
            <p:cNvSpPr/>
            <p:nvPr userDrawn="1"/>
          </p:nvSpPr>
          <p:spPr>
            <a:xfrm>
              <a:off x="571500" y="1285860"/>
              <a:ext cx="8572500" cy="21431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5">
                    <a:shade val="67500"/>
                    <a:satMod val="115000"/>
                  </a:schemeClr>
                </a:gs>
              </a:gsLst>
              <a:lin ang="8100000" scaled="1"/>
              <a:tileRect/>
            </a:gra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en-US" altLang="en-US" sz="180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Rectangle 25"/>
          <p:cNvSpPr/>
          <p:nvPr/>
        </p:nvSpPr>
        <p:spPr>
          <a:xfrm>
            <a:off x="0" y="6786563"/>
            <a:ext cx="9144000" cy="71437"/>
          </a:xfrm>
          <a:prstGeom prst="rect">
            <a:avLst/>
          </a:prstGeom>
          <a:gradFill>
            <a:gsLst>
              <a:gs pos="60000">
                <a:schemeClr val="accent4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 sz="1800" smtClean="0">
              <a:solidFill>
                <a:srgbClr val="FFFFFF"/>
              </a:solidFill>
            </a:endParaRPr>
          </a:p>
        </p:txBody>
      </p:sp>
      <p:pic>
        <p:nvPicPr>
          <p:cNvPr id="12" name="Picture 8" descr="H:\home\tom\Desktop\t2cog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0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TAB_col_white_backgroun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637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2042B-B17E-4F02-BABE-C98F843E6DA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6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82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5" name="Date Placeholder 7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1285875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0" hangingPunct="0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6319E1B-B7B5-4CF3-8623-6F6A5B54031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7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kern="1200">
          <a:ln>
            <a:solidFill>
              <a:schemeClr val="accent5">
                <a:lumMod val="75000"/>
              </a:schemeClr>
            </a:solidFill>
          </a:ln>
          <a:solidFill>
            <a:schemeClr val="tx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A92C6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A92C6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A92C6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A92C6"/>
          </a:solidFill>
          <a:latin typeface="Arial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C249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009EE0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/3.0/deed.en_GB" TargetMode="External"/><Relationship Id="rId3" Type="http://schemas.openxmlformats.org/officeDocument/2006/relationships/hyperlink" Target="http://orcid.org/0000-0001-9842-9718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://www.taverna.org.uk/" TargetMode="External"/><Relationship Id="rId4" Type="http://schemas.openxmlformats.org/officeDocument/2006/relationships/hyperlink" Target="http://orcid.org/0000-0002-2937-781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catalogue.org/services/3679/service_endpoin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5"/>
          <p:cNvSpPr>
            <a:spLocks noGrp="1"/>
          </p:cNvSpPr>
          <p:nvPr>
            <p:ph sz="quarter" idx="1"/>
          </p:nvPr>
        </p:nvSpPr>
        <p:spPr>
          <a:xfrm>
            <a:off x="2362200" y="6143625"/>
            <a:ext cx="6781800" cy="571500"/>
          </a:xfrm>
        </p:spPr>
        <p:txBody>
          <a:bodyPr anchor="ctr"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500" smtClean="0">
                <a:solidFill>
                  <a:srgbClr val="FFFFFF"/>
                </a:solidFill>
                <a:ea typeface="ＭＳ Ｐゴシック" panose="020B0600070205080204" pitchFamily="34" charset="-128"/>
              </a:rPr>
              <a:t> </a:t>
            </a:r>
            <a:endParaRPr lang="en-GB" altLang="en-US" sz="2500" smtClean="0">
              <a:solidFill>
                <a:srgbClr val="FFFFF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683145" y="2037299"/>
            <a:ext cx="756126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C249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3200" b="1" dirty="0" smtClean="0">
                <a:solidFill>
                  <a:schemeClr val="tx2"/>
                </a:solidFill>
              </a:rPr>
              <a:t>Asynchronous services in Taverna</a:t>
            </a:r>
            <a:endParaRPr lang="en-GB" altLang="en-US" sz="3200" dirty="0">
              <a:solidFill>
                <a:schemeClr val="tx2"/>
              </a:solidFill>
            </a:endParaRPr>
          </a:p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3200" dirty="0">
              <a:solidFill>
                <a:schemeClr val="tx2"/>
              </a:solidFill>
            </a:endParaRPr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1258888" y="3490913"/>
            <a:ext cx="6985520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C249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Stian Soiland-Reyes and Christian </a:t>
            </a:r>
            <a:r>
              <a:rPr lang="en-US" altLang="en-US" sz="2400" dirty="0" smtClean="0"/>
              <a:t>Brenninkmeijer</a:t>
            </a:r>
            <a:endParaRPr lang="en-GB" altLang="en-US" sz="24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/>
              <a:t>University of Manchester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>
                <a:hlinkClick r:id="rId3"/>
              </a:rPr>
              <a:t>http</a:t>
            </a:r>
            <a:r>
              <a:rPr lang="en-US" altLang="en-US" sz="1400" dirty="0">
                <a:hlinkClick r:id="rId3"/>
              </a:rPr>
              <a:t>://orcid.org/0000-0001-9842-9718</a:t>
            </a:r>
            <a:r>
              <a:rPr lang="en-US" altLang="en-US" sz="1400" dirty="0"/>
              <a:t> 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hlinkClick r:id="rId4"/>
              </a:rPr>
              <a:t>http://orcid.org/0000-0002-2937-7819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endParaRPr lang="en-US" altLang="en-US" sz="18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Bonn University, </a:t>
            </a:r>
            <a:r>
              <a:rPr lang="en-US" altLang="en-US" sz="1800" dirty="0" smtClean="0"/>
              <a:t>2014-09-01 / 2014-09-03</a:t>
            </a:r>
            <a:endParaRPr lang="en-US" altLang="en-US" sz="1800" dirty="0"/>
          </a:p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en-US" sz="1800" dirty="0">
                <a:hlinkClick r:id="rId5"/>
              </a:rPr>
              <a:t>http://www.taverna.org.uk/</a:t>
            </a:r>
            <a:endParaRPr lang="en-GB" altLang="en-US" sz="1800" dirty="0"/>
          </a:p>
        </p:txBody>
      </p:sp>
      <p:pic>
        <p:nvPicPr>
          <p:cNvPr id="6149" name="Picture 5" descr="H:\home\tom\Desktop\mygrid_large_masthea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9" r="8438"/>
          <a:stretch>
            <a:fillRect/>
          </a:stretch>
        </p:blipFill>
        <p:spPr bwMode="auto">
          <a:xfrm>
            <a:off x="5580063" y="0"/>
            <a:ext cx="31432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2" descr="http://mirrors.creativecommons.org/presskit/buttons/88x31/png/b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5453063"/>
            <a:ext cx="12319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8"/>
          <p:cNvSpPr>
            <a:spLocks noChangeArrowheads="1"/>
          </p:cNvSpPr>
          <p:nvPr/>
        </p:nvSpPr>
        <p:spPr bwMode="auto">
          <a:xfrm>
            <a:off x="222250" y="5883275"/>
            <a:ext cx="377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 sz="1000" i="1"/>
              <a:t>This work is licensed under a </a:t>
            </a:r>
          </a:p>
          <a:p>
            <a:r>
              <a:rPr lang="en-GB" altLang="en-US" sz="1000" i="1">
                <a:hlinkClick r:id="rId8"/>
              </a:rPr>
              <a:t>Creative Commons Attribution 3.0 Unported License</a:t>
            </a:r>
            <a:endParaRPr lang="en-GB" altLang="en-US" sz="10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Synchronous web 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400" dirty="0" smtClean="0"/>
              <a:t>Most web services (REST and SOAP) are </a:t>
            </a:r>
            <a:r>
              <a:rPr lang="en-GB" sz="2400" b="1" dirty="0" smtClean="0"/>
              <a:t>synchronous</a:t>
            </a:r>
          </a:p>
          <a:p>
            <a:pPr lvl="1"/>
            <a:r>
              <a:rPr lang="en-GB" sz="2000" dirty="0" smtClean="0"/>
              <a:t>No response until the processing/results are ready</a:t>
            </a:r>
          </a:p>
          <a:p>
            <a:r>
              <a:rPr lang="en-GB" sz="2400" dirty="0" smtClean="0"/>
              <a:t>Problem:</a:t>
            </a:r>
          </a:p>
          <a:p>
            <a:pPr lvl="1"/>
            <a:r>
              <a:rPr lang="en-GB" sz="2000" dirty="0" smtClean="0"/>
              <a:t>Long-running calculations (e.g. sequence alignment) can time out on the network</a:t>
            </a:r>
          </a:p>
          <a:p>
            <a:pPr lvl="1"/>
            <a:r>
              <a:rPr lang="en-GB" sz="2000" dirty="0" smtClean="0"/>
              <a:t>Can’t tell if the service is taking a long time to process, or is simply failing to respond</a:t>
            </a:r>
          </a:p>
          <a:p>
            <a:pPr lvl="1"/>
            <a:endParaRPr lang="en-GB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700808"/>
            <a:ext cx="3390093" cy="475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8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Asynchronous 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400" b="1" dirty="0" smtClean="0"/>
              <a:t>Asynchronous</a:t>
            </a:r>
            <a:r>
              <a:rPr lang="en-GB" sz="2400" dirty="0" smtClean="0"/>
              <a:t> services on the other hand works by multiple calls in a fixed pattern.</a:t>
            </a:r>
          </a:p>
          <a:p>
            <a:r>
              <a:rPr lang="en-GB" sz="2400" dirty="0" smtClean="0"/>
              <a:t>Typical pattern:</a:t>
            </a:r>
          </a:p>
          <a:p>
            <a:pPr lvl="1"/>
            <a:r>
              <a:rPr lang="en-GB" sz="2000" i="1" dirty="0" err="1" smtClean="0"/>
              <a:t>createJob</a:t>
            </a:r>
            <a:r>
              <a:rPr lang="en-GB" sz="2000" dirty="0" smtClean="0"/>
              <a:t> takes any inputs, and returns some kind of </a:t>
            </a:r>
            <a:r>
              <a:rPr lang="en-GB" sz="2000" i="1" dirty="0" err="1" smtClean="0"/>
              <a:t>jobId</a:t>
            </a:r>
            <a:r>
              <a:rPr lang="en-GB" sz="2000" i="1" dirty="0" smtClean="0"/>
              <a:t> – e.g.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001572</a:t>
            </a:r>
          </a:p>
          <a:p>
            <a:pPr lvl="1"/>
            <a:r>
              <a:rPr lang="en-GB" sz="2000" i="1" dirty="0" err="1" smtClean="0"/>
              <a:t>checkStatus</a:t>
            </a:r>
            <a:r>
              <a:rPr lang="en-GB" sz="2000" dirty="0" smtClean="0"/>
              <a:t> return the current </a:t>
            </a:r>
            <a:r>
              <a:rPr lang="en-GB" sz="2000" i="1" dirty="0" smtClean="0"/>
              <a:t>state</a:t>
            </a:r>
            <a:r>
              <a:rPr lang="en-GB" sz="2000" dirty="0" smtClean="0"/>
              <a:t> of the job – e.g.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RUNNING</a:t>
            </a:r>
          </a:p>
          <a:p>
            <a:pPr lvl="1"/>
            <a:r>
              <a:rPr lang="en-GB" sz="2000" i="1" dirty="0" err="1" smtClean="0"/>
              <a:t>getResults</a:t>
            </a:r>
            <a:r>
              <a:rPr lang="en-GB" sz="2000" i="1" dirty="0" smtClean="0"/>
              <a:t> </a:t>
            </a:r>
            <a:r>
              <a:rPr lang="en-GB" sz="2000" dirty="0" smtClean="0"/>
              <a:t>retrieve the outputs for the job</a:t>
            </a: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GB" sz="20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988840"/>
            <a:ext cx="3806524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recognize an asynchronous service?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1800" dirty="0" smtClean="0"/>
              <a:t>Although this is a common pattern, services vary in what they call each step and state. Typical names:</a:t>
            </a:r>
          </a:p>
          <a:p>
            <a:pPr lvl="1"/>
            <a:r>
              <a:rPr lang="en-GB" sz="1800" dirty="0" err="1" smtClean="0"/>
              <a:t>createJob</a:t>
            </a:r>
            <a:r>
              <a:rPr lang="en-GB" sz="1800" dirty="0" smtClean="0"/>
              <a:t>, submit, run, </a:t>
            </a:r>
            <a:r>
              <a:rPr lang="en-GB" sz="1800" dirty="0" err="1" smtClean="0"/>
              <a:t>runAsync</a:t>
            </a:r>
            <a:r>
              <a:rPr lang="en-GB" sz="1800" dirty="0" smtClean="0"/>
              <a:t>, launch, </a:t>
            </a:r>
            <a:r>
              <a:rPr lang="en-GB" sz="1800" dirty="0" err="1" smtClean="0"/>
              <a:t>sequenceAlignment</a:t>
            </a:r>
            <a:endParaRPr lang="en-GB" sz="1800" dirty="0"/>
          </a:p>
          <a:p>
            <a:pPr lvl="2"/>
            <a:r>
              <a:rPr lang="en-GB" sz="1600" dirty="0" smtClean="0"/>
              <a:t>Returning </a:t>
            </a:r>
            <a:r>
              <a:rPr lang="en-GB" sz="1600" i="1" dirty="0" err="1" smtClean="0"/>
              <a:t>jobId</a:t>
            </a:r>
            <a:r>
              <a:rPr lang="en-GB" sz="1600" i="1" dirty="0" smtClean="0"/>
              <a:t>, job, id, run</a:t>
            </a:r>
          </a:p>
          <a:p>
            <a:pPr lvl="1"/>
            <a:r>
              <a:rPr lang="en-GB" sz="1800" dirty="0" err="1" smtClean="0"/>
              <a:t>checkStatus</a:t>
            </a:r>
            <a:r>
              <a:rPr lang="en-GB" sz="1800" dirty="0" smtClean="0"/>
              <a:t>, </a:t>
            </a:r>
            <a:r>
              <a:rPr lang="en-GB" sz="1800" dirty="0" err="1" smtClean="0"/>
              <a:t>job_state</a:t>
            </a:r>
            <a:r>
              <a:rPr lang="en-GB" sz="1800" dirty="0" smtClean="0"/>
              <a:t>, </a:t>
            </a:r>
            <a:r>
              <a:rPr lang="en-GB" sz="1800" dirty="0" err="1" smtClean="0"/>
              <a:t>check_job</a:t>
            </a:r>
            <a:r>
              <a:rPr lang="en-GB" sz="1800" dirty="0" smtClean="0"/>
              <a:t>, </a:t>
            </a:r>
            <a:r>
              <a:rPr lang="en-GB" sz="1800" dirty="0" err="1" smtClean="0"/>
              <a:t>isFinished</a:t>
            </a:r>
            <a:endParaRPr lang="en-GB" sz="1800" dirty="0" smtClean="0"/>
          </a:p>
          <a:p>
            <a:pPr lvl="2"/>
            <a:r>
              <a:rPr lang="en-GB" sz="1400" dirty="0" smtClean="0"/>
              <a:t>Might return more than just the status</a:t>
            </a:r>
          </a:p>
          <a:p>
            <a:pPr lvl="1"/>
            <a:r>
              <a:rPr lang="en-GB" sz="1800" dirty="0" err="1" smtClean="0"/>
              <a:t>getResults</a:t>
            </a:r>
            <a:r>
              <a:rPr lang="en-GB" sz="1800" dirty="0" smtClean="0"/>
              <a:t>, </a:t>
            </a:r>
            <a:r>
              <a:rPr lang="en-GB" sz="1800" dirty="0" err="1" smtClean="0"/>
              <a:t>retrieveOutput</a:t>
            </a:r>
            <a:r>
              <a:rPr lang="en-GB" sz="1800" dirty="0" smtClean="0"/>
              <a:t>, </a:t>
            </a:r>
            <a:r>
              <a:rPr lang="en-GB" sz="1800" dirty="0" err="1" smtClean="0"/>
              <a:t>jobOut</a:t>
            </a:r>
            <a:endParaRPr lang="en-GB" sz="1800" dirty="0" smtClean="0"/>
          </a:p>
          <a:p>
            <a:pPr lvl="2"/>
            <a:r>
              <a:rPr lang="en-GB" sz="1400" dirty="0" smtClean="0"/>
              <a:t>Sometimes merged with </a:t>
            </a:r>
            <a:r>
              <a:rPr lang="en-GB" sz="1400" i="1" dirty="0" err="1" smtClean="0"/>
              <a:t>checkStatus</a:t>
            </a:r>
            <a:endParaRPr lang="en-GB" sz="1400" i="1" dirty="0" smtClean="0"/>
          </a:p>
          <a:p>
            <a:pPr lvl="1"/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RUNNING, active, QUEUED, Finished, complete, ready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963" y="980728"/>
            <a:ext cx="4345037" cy="64107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8504" y="6393434"/>
            <a:ext cx="76145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3"/>
              </a:rPr>
              <a:t>https://</a:t>
            </a:r>
            <a:r>
              <a:rPr lang="en-GB" sz="1200" dirty="0" smtClean="0">
                <a:hlinkClick r:id="rId3"/>
              </a:rPr>
              <a:t>www.biocatalogue.org/services/3679/service_endpoint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8503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Asynchronous service pattern in Taverna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000" dirty="0" smtClean="0"/>
              <a:t>A </a:t>
            </a:r>
            <a:r>
              <a:rPr lang="en-GB" sz="2000" b="1" dirty="0" smtClean="0"/>
              <a:t>control link </a:t>
            </a:r>
            <a:r>
              <a:rPr lang="en-GB" sz="2000" dirty="0" smtClean="0"/>
              <a:t>ensures </a:t>
            </a:r>
            <a:r>
              <a:rPr lang="en-GB" sz="2000" i="1" dirty="0" err="1" smtClean="0"/>
              <a:t>getResults</a:t>
            </a:r>
            <a:r>
              <a:rPr lang="en-GB" sz="2000" dirty="0" smtClean="0"/>
              <a:t> does not run until </a:t>
            </a:r>
            <a:r>
              <a:rPr lang="en-GB" sz="2000" dirty="0" err="1" smtClean="0"/>
              <a:t>checkStatus</a:t>
            </a:r>
            <a:r>
              <a:rPr lang="en-GB" sz="2000" dirty="0" smtClean="0"/>
              <a:t> is finished</a:t>
            </a:r>
          </a:p>
          <a:p>
            <a:pPr marL="319088" lvl="1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</a:pPr>
            <a:r>
              <a:rPr lang="en-GB" sz="2000" b="1" dirty="0" smtClean="0"/>
              <a:t>Looping</a:t>
            </a:r>
            <a:r>
              <a:rPr lang="en-GB" sz="2000" dirty="0" smtClean="0"/>
              <a:t> on </a:t>
            </a:r>
            <a:r>
              <a:rPr lang="en-GB" sz="2000" dirty="0" err="1" smtClean="0"/>
              <a:t>checkStatus</a:t>
            </a:r>
            <a:r>
              <a:rPr lang="en-GB" sz="2000" dirty="0" smtClean="0"/>
              <a:t> to repeat until status is no longer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RUNNING</a:t>
            </a:r>
          </a:p>
          <a:p>
            <a:pPr marL="593725" lvl="2" indent="-319088">
              <a:spcBef>
                <a:spcPts val="700"/>
              </a:spcBef>
              <a:buSzPct val="60000"/>
              <a:buFont typeface="Wingdings" panose="05000000000000000000" pitchFamily="2" charset="2"/>
              <a:buChar char=""/>
            </a:pPr>
            <a:r>
              <a:rPr lang="en-GB" sz="1800" dirty="0" smtClean="0">
                <a:cs typeface="Consolas" panose="020B0609020204030204" pitchFamily="49" charset="0"/>
              </a:rPr>
              <a:t>Covering both FINISHED and FAILED</a:t>
            </a:r>
          </a:p>
          <a:p>
            <a:pPr marL="593725" lvl="2" indent="-319088">
              <a:spcBef>
                <a:spcPts val="700"/>
              </a:spcBef>
              <a:buSzPct val="60000"/>
              <a:buFont typeface="Wingdings" panose="05000000000000000000" pitchFamily="2" charset="2"/>
              <a:buChar char=""/>
            </a:pPr>
            <a:r>
              <a:rPr lang="en-GB" sz="1800" dirty="0" smtClean="0">
                <a:cs typeface="Consolas" panose="020B0609020204030204" pitchFamily="49" charset="0"/>
              </a:rPr>
              <a:t>Might be a nested workflow</a:t>
            </a:r>
          </a:p>
          <a:p>
            <a:pPr marL="319088" lvl="1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</a:pPr>
            <a:r>
              <a:rPr lang="en-GB" sz="2000" dirty="0" smtClean="0"/>
              <a:t>Wrapped as a </a:t>
            </a:r>
            <a:r>
              <a:rPr lang="en-GB" sz="2000" b="1" dirty="0" smtClean="0"/>
              <a:t>nested workflow </a:t>
            </a:r>
            <a:r>
              <a:rPr lang="en-GB" sz="2000" dirty="0" smtClean="0"/>
              <a:t>or </a:t>
            </a:r>
            <a:r>
              <a:rPr lang="en-GB" sz="2000" b="1" dirty="0" smtClean="0"/>
              <a:t>component </a:t>
            </a:r>
            <a:r>
              <a:rPr lang="en-GB" sz="2000" dirty="0" smtClean="0"/>
              <a:t>to appear as a single service within mother workflow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007" y="1700808"/>
            <a:ext cx="3514480" cy="501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4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8066856" cy="4572000"/>
          </a:xfrm>
        </p:spPr>
        <p:txBody>
          <a:bodyPr/>
          <a:lstStyle/>
          <a:p>
            <a:r>
              <a:rPr lang="en-GB" dirty="0" smtClean="0"/>
              <a:t>“Looping” Exercise (in Advanced </a:t>
            </a:r>
            <a:r>
              <a:rPr lang="en-GB" dirty="0" err="1" smtClean="0"/>
              <a:t>Taverna</a:t>
            </a:r>
            <a:r>
              <a:rPr lang="en-GB" dirty="0" smtClean="0"/>
              <a:t>) details how to configure </a:t>
            </a:r>
            <a:r>
              <a:rPr lang="en-GB" b="1" dirty="0" smtClean="0"/>
              <a:t>looping</a:t>
            </a:r>
            <a:r>
              <a:rPr lang="en-GB" dirty="0" smtClean="0"/>
              <a:t> in a workflow using the EBI </a:t>
            </a:r>
            <a:r>
              <a:rPr lang="en-GB" i="1" dirty="0" err="1" smtClean="0"/>
              <a:t>InterproScan</a:t>
            </a:r>
            <a:r>
              <a:rPr lang="en-GB" dirty="0" smtClean="0"/>
              <a:t> protein signature recognition service.</a:t>
            </a:r>
          </a:p>
          <a:p>
            <a:r>
              <a:rPr lang="en-GB" smtClean="0"/>
              <a:t>“Control Links” </a:t>
            </a:r>
            <a:r>
              <a:rPr lang="en-GB" dirty="0" smtClean="0"/>
              <a:t>Exercise details how to add </a:t>
            </a:r>
            <a:r>
              <a:rPr lang="en-GB" b="1" dirty="0" smtClean="0"/>
              <a:t>control links </a:t>
            </a:r>
            <a:r>
              <a:rPr lang="en-GB" dirty="0" smtClean="0"/>
              <a:t>to ensure results are not fetched before the job is complete.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695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verna_Manchester_Theme">
  <a:themeElements>
    <a:clrScheme name="myGrid">
      <a:dk1>
        <a:sysClr val="windowText" lastClr="000000"/>
      </a:dk1>
      <a:lt1>
        <a:sysClr val="window" lastClr="FFFFFF"/>
      </a:lt1>
      <a:dk2>
        <a:srgbClr val="443C72"/>
      </a:dk2>
      <a:lt2>
        <a:srgbClr val="FFFFFF"/>
      </a:lt2>
      <a:accent1>
        <a:srgbClr val="F29400"/>
      </a:accent1>
      <a:accent2>
        <a:srgbClr val="FDC300"/>
      </a:accent2>
      <a:accent3>
        <a:srgbClr val="A5C249"/>
      </a:accent3>
      <a:accent4>
        <a:srgbClr val="009EE0"/>
      </a:accent4>
      <a:accent5>
        <a:srgbClr val="5B5099"/>
      </a:accent5>
      <a:accent6>
        <a:srgbClr val="006AB2"/>
      </a:accent6>
      <a:hlink>
        <a:srgbClr val="0070C0"/>
      </a:hlink>
      <a:folHlink>
        <a:srgbClr val="00B0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Taverna_Manchester_Theme</Template>
  <TotalTime>35359</TotalTime>
  <Words>323</Words>
  <Application>Microsoft Office PowerPoint</Application>
  <PresentationFormat>On-screen Show (4:3)</PresentationFormat>
  <Paragraphs>42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 Light</vt:lpstr>
      <vt:lpstr>Wingdings 2</vt:lpstr>
      <vt:lpstr>Calibri</vt:lpstr>
      <vt:lpstr>Consolas</vt:lpstr>
      <vt:lpstr>Wingdings</vt:lpstr>
      <vt:lpstr>ＭＳ Ｐゴシック</vt:lpstr>
      <vt:lpstr>Arial</vt:lpstr>
      <vt:lpstr>Taverna_Manchester_Theme</vt:lpstr>
      <vt:lpstr>PowerPoint Presentation</vt:lpstr>
      <vt:lpstr>Synchronous web services</vt:lpstr>
      <vt:lpstr>Asynchronous services</vt:lpstr>
      <vt:lpstr>How to recognize an asynchronous service?</vt:lpstr>
      <vt:lpstr>Asynchronous service pattern in Taverna</vt:lpstr>
      <vt:lpstr>Exercises</vt:lpstr>
    </vt:vector>
  </TitlesOfParts>
  <Company>Department of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Katy</dc:creator>
  <cp:lastModifiedBy>Christian brenninkmeijer</cp:lastModifiedBy>
  <cp:revision>773</cp:revision>
  <dcterms:created xsi:type="dcterms:W3CDTF">2013-09-03T20:01:36Z</dcterms:created>
  <dcterms:modified xsi:type="dcterms:W3CDTF">2014-08-31T10:34:29Z</dcterms:modified>
</cp:coreProperties>
</file>