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85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9283700" cy="6997700"/>
  <p:embeddedFontLst>
    <p:embeddedFont>
      <p:font typeface="Calibri Light" panose="020F0302020204030204" pitchFamily="34" charset="0"/>
      <p:regular r:id="rId14"/>
      <p:italic r:id="rId15"/>
    </p:embeddedFont>
    <p:embeddedFont>
      <p:font typeface="Wingdings 2" panose="05020102010507070707" pitchFamily="18" charset="2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ＭＳ Ｐゴシック" panose="020B0600070205080204" pitchFamily="34" charset="-128"/>
      <p:regular r:id="rId25"/>
    </p:embeddedFont>
  </p:embeddedFont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4660"/>
  </p:normalViewPr>
  <p:slideViewPr>
    <p:cSldViewPr>
      <p:cViewPr varScale="1">
        <p:scale>
          <a:sx n="110" d="100"/>
          <a:sy n="110" d="100"/>
        </p:scale>
        <p:origin x="160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3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6213" y="0"/>
            <a:ext cx="40259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46863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6213" y="6646863"/>
            <a:ext cx="40259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fld id="{25924FAC-AB1B-4AB1-A2D2-193DFB2702D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9049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5256213" y="0"/>
            <a:ext cx="40259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fld id="{0792596C-9071-45C3-8DD3-34D17665BC6A}" type="datetime1">
              <a:rPr lang="en-US" altLang="en-US"/>
              <a:pPr>
                <a:defRPr/>
              </a:pPr>
              <a:t>8/31/2014</a:t>
            </a:fld>
            <a:endParaRPr lang="en-GB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2425" y="525463"/>
            <a:ext cx="3498850" cy="2624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928688" y="3324225"/>
            <a:ext cx="7426325" cy="314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  <a:endParaRPr lang="en-GB" alt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6646863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5256213" y="6646863"/>
            <a:ext cx="40259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fld id="{335AB245-1FE7-440A-A69C-A12B474DC81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73425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96FD7CB-9982-40A4-AB6D-572C5E162EED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703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0" y="1285875"/>
            <a:ext cx="9144000" cy="21431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 sz="1800" smtClean="0">
              <a:solidFill>
                <a:srgbClr val="FFFFFF"/>
              </a:solidFill>
            </a:endParaRP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0" y="1285875"/>
            <a:ext cx="9144000" cy="214313"/>
            <a:chOff x="0" y="1285860"/>
            <a:chExt cx="9144000" cy="214314"/>
          </a:xfrm>
        </p:grpSpPr>
        <p:sp>
          <p:nvSpPr>
            <p:cNvPr id="7" name="Rectangle 6"/>
            <p:cNvSpPr/>
            <p:nvPr/>
          </p:nvSpPr>
          <p:spPr>
            <a:xfrm>
              <a:off x="0" y="1285860"/>
              <a:ext cx="642938" cy="214314"/>
            </a:xfrm>
            <a:prstGeom prst="rect">
              <a:avLst/>
            </a:prstGeom>
            <a:solidFill>
              <a:schemeClr val="accent2"/>
            </a:soli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en-US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8" name="Rectangle 20"/>
            <p:cNvSpPr/>
            <p:nvPr userDrawn="1"/>
          </p:nvSpPr>
          <p:spPr>
            <a:xfrm>
              <a:off x="571500" y="1285860"/>
              <a:ext cx="8572500" cy="21431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5">
                    <a:shade val="67500"/>
                    <a:satMod val="115000"/>
                  </a:schemeClr>
                </a:gs>
              </a:gsLst>
              <a:lin ang="8100000" scaled="1"/>
              <a:tileRect/>
            </a:gra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en-US" altLang="en-US" sz="180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Rectangle 25"/>
          <p:cNvSpPr/>
          <p:nvPr/>
        </p:nvSpPr>
        <p:spPr>
          <a:xfrm>
            <a:off x="0" y="6786563"/>
            <a:ext cx="9144000" cy="71437"/>
          </a:xfrm>
          <a:prstGeom prst="rect">
            <a:avLst/>
          </a:prstGeom>
          <a:gradFill>
            <a:gsLst>
              <a:gs pos="60000">
                <a:schemeClr val="accent4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 sz="1800" smtClean="0">
              <a:solidFill>
                <a:srgbClr val="FFFFFF"/>
              </a:solidFill>
            </a:endParaRPr>
          </a:p>
        </p:txBody>
      </p:sp>
      <p:pic>
        <p:nvPicPr>
          <p:cNvPr id="12" name="Picture 8" descr="H:\home\tom\Desktop\t2cog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0" y="0"/>
            <a:ext cx="4762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TAB_col_white_backgroun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637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2042B-B17E-4F02-BABE-C98F843E6DA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16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82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0" y="1285875"/>
            <a:ext cx="9144000" cy="21431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 sz="1800" smtClean="0">
              <a:solidFill>
                <a:srgbClr val="FFFFFF"/>
              </a:solidFill>
            </a:endParaRP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0" y="1285875"/>
            <a:ext cx="9144000" cy="214313"/>
            <a:chOff x="0" y="1285860"/>
            <a:chExt cx="9144000" cy="214314"/>
          </a:xfrm>
        </p:grpSpPr>
        <p:sp>
          <p:nvSpPr>
            <p:cNvPr id="7" name="Rectangle 6"/>
            <p:cNvSpPr/>
            <p:nvPr/>
          </p:nvSpPr>
          <p:spPr>
            <a:xfrm>
              <a:off x="0" y="1285860"/>
              <a:ext cx="642938" cy="214314"/>
            </a:xfrm>
            <a:prstGeom prst="rect">
              <a:avLst/>
            </a:prstGeom>
            <a:solidFill>
              <a:schemeClr val="accent2"/>
            </a:soli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en-US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8" name="Rectangle 20"/>
            <p:cNvSpPr/>
            <p:nvPr userDrawn="1"/>
          </p:nvSpPr>
          <p:spPr>
            <a:xfrm>
              <a:off x="571500" y="1285860"/>
              <a:ext cx="8572500" cy="21431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5">
                    <a:shade val="67500"/>
                    <a:satMod val="115000"/>
                  </a:schemeClr>
                </a:gs>
              </a:gsLst>
              <a:lin ang="8100000" scaled="1"/>
              <a:tileRect/>
            </a:gra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en-US" altLang="en-US" sz="180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Rectangle 25"/>
          <p:cNvSpPr/>
          <p:nvPr/>
        </p:nvSpPr>
        <p:spPr>
          <a:xfrm>
            <a:off x="0" y="6786563"/>
            <a:ext cx="9144000" cy="71437"/>
          </a:xfrm>
          <a:prstGeom prst="rect">
            <a:avLst/>
          </a:prstGeom>
          <a:gradFill>
            <a:gsLst>
              <a:gs pos="60000">
                <a:schemeClr val="accent4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 sz="1800" smtClean="0">
              <a:solidFill>
                <a:srgbClr val="FFFFFF"/>
              </a:solidFill>
            </a:endParaRPr>
          </a:p>
        </p:txBody>
      </p:sp>
      <p:pic>
        <p:nvPicPr>
          <p:cNvPr id="12" name="Picture 8" descr="H:\home\tom\Desktop\t2cog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0" y="0"/>
            <a:ext cx="4762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TAB_col_white_backgroun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637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8153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2042B-B17E-4F02-BABE-C98F843E6DA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16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20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5" name="Date Placeholder 7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0" y="1285875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0" hangingPunct="0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6319E1B-B7B5-4CF3-8623-6F6A5B54031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17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 kern="1200">
          <a:ln>
            <a:solidFill>
              <a:schemeClr val="accent5">
                <a:lumMod val="75000"/>
              </a:schemeClr>
            </a:solidFill>
          </a:ln>
          <a:solidFill>
            <a:schemeClr val="tx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latin typeface="+mj-lt"/>
          <a:ea typeface="ＭＳ Ｐゴシック" charset="-128"/>
          <a:cs typeface="ＭＳ Ｐゴシック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9A92C6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9A92C6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9A92C6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9A92C6"/>
          </a:solidFill>
          <a:latin typeface="Arial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C249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009EE0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/3.0/deed.en_GB" TargetMode="External"/><Relationship Id="rId3" Type="http://schemas.openxmlformats.org/officeDocument/2006/relationships/hyperlink" Target="http://orcid.org/0000-0001-9842-9718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://www.taverna.org.uk/" TargetMode="External"/><Relationship Id="rId4" Type="http://schemas.openxmlformats.org/officeDocument/2006/relationships/hyperlink" Target="http://orcid.org/0000-0002-2937-7819" TargetMode="External"/><Relationship Id="rId9" Type="http://schemas.openxmlformats.org/officeDocument/2006/relationships/hyperlink" Target="http://dev.mygrid.org.uk/wiki/display/tav250/Nested+workflow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bi.ac.uk/Tools/dbfetch/dbfetch/%7bdb%7d/%7bid%7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ubtitle 5"/>
          <p:cNvSpPr>
            <a:spLocks noGrp="1"/>
          </p:cNvSpPr>
          <p:nvPr>
            <p:ph sz="quarter" idx="1"/>
          </p:nvPr>
        </p:nvSpPr>
        <p:spPr>
          <a:xfrm>
            <a:off x="2362200" y="6143625"/>
            <a:ext cx="6781800" cy="571500"/>
          </a:xfrm>
        </p:spPr>
        <p:txBody>
          <a:bodyPr anchor="ctr"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500" smtClean="0">
                <a:solidFill>
                  <a:srgbClr val="FFFFFF"/>
                </a:solidFill>
                <a:ea typeface="ＭＳ Ｐゴシック" panose="020B0600070205080204" pitchFamily="34" charset="-128"/>
              </a:rPr>
              <a:t> </a:t>
            </a:r>
            <a:endParaRPr lang="en-GB" altLang="en-US" sz="2500" smtClean="0">
              <a:solidFill>
                <a:srgbClr val="FFFFFF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611560" y="2048718"/>
            <a:ext cx="756126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indent="-228600">
              <a:spcBef>
                <a:spcPts val="400"/>
              </a:spcBef>
              <a:buClr>
                <a:srgbClr val="A5C249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indent="-228600">
              <a:spcBef>
                <a:spcPts val="400"/>
              </a:spcBef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3200" b="1" dirty="0" smtClean="0">
                <a:solidFill>
                  <a:schemeClr val="tx2"/>
                </a:solidFill>
              </a:rPr>
              <a:t>Nested workflows</a:t>
            </a:r>
            <a:endParaRPr lang="en-GB" altLang="en-US" sz="3200" dirty="0">
              <a:solidFill>
                <a:schemeClr val="tx2"/>
              </a:solidFill>
            </a:endParaRPr>
          </a:p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3200" dirty="0">
              <a:solidFill>
                <a:schemeClr val="tx2"/>
              </a:solidFill>
            </a:endParaRPr>
          </a:p>
        </p:txBody>
      </p:sp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1258888" y="3490913"/>
            <a:ext cx="6955829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indent="-228600">
              <a:spcBef>
                <a:spcPts val="400"/>
              </a:spcBef>
              <a:buClr>
                <a:srgbClr val="A5C249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indent="-228600">
              <a:spcBef>
                <a:spcPts val="400"/>
              </a:spcBef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Stian Soiland-Reyes and Christian </a:t>
            </a:r>
            <a:r>
              <a:rPr lang="en-US" altLang="en-US" sz="2400" dirty="0" smtClean="0"/>
              <a:t>Brenninkmeijer</a:t>
            </a:r>
            <a:endParaRPr lang="en-GB" altLang="en-US" sz="24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/>
              <a:t>University of Manchester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400" dirty="0">
                <a:hlinkClick r:id="rId3"/>
              </a:rPr>
              <a:t>http://orcid.org/0000-0001-9842-9718</a:t>
            </a:r>
            <a:r>
              <a:rPr lang="en-US" altLang="en-US" sz="1400" dirty="0"/>
              <a:t> 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hlinkClick r:id="rId4"/>
              </a:rPr>
              <a:t>http://orcid.org/0000-0002-2937-7819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endParaRPr lang="en-US" altLang="en-US" sz="18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Bonn University, </a:t>
            </a:r>
            <a:r>
              <a:rPr lang="en-US" altLang="en-US" sz="1800" dirty="0" smtClean="0"/>
              <a:t>2014-09-01 / 2014-09-03</a:t>
            </a:r>
            <a:endParaRPr lang="en-US" altLang="en-US" sz="1800" dirty="0"/>
          </a:p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en-US" sz="1800" dirty="0">
                <a:hlinkClick r:id="rId5"/>
              </a:rPr>
              <a:t>http://www.taverna.org.uk/</a:t>
            </a:r>
            <a:endParaRPr lang="en-GB" altLang="en-US" sz="1800" dirty="0"/>
          </a:p>
        </p:txBody>
      </p:sp>
      <p:pic>
        <p:nvPicPr>
          <p:cNvPr id="6149" name="Picture 5" descr="H:\home\tom\Desktop\mygrid_large_masthea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9" r="8438"/>
          <a:stretch>
            <a:fillRect/>
          </a:stretch>
        </p:blipFill>
        <p:spPr bwMode="auto">
          <a:xfrm>
            <a:off x="5580063" y="0"/>
            <a:ext cx="31432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2" descr="http://mirrors.creativecommons.org/presskit/buttons/88x31/png/by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5453063"/>
            <a:ext cx="12319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8"/>
          <p:cNvSpPr>
            <a:spLocks noChangeArrowheads="1"/>
          </p:cNvSpPr>
          <p:nvPr/>
        </p:nvSpPr>
        <p:spPr bwMode="auto">
          <a:xfrm>
            <a:off x="222250" y="5883275"/>
            <a:ext cx="3770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 sz="1000" i="1"/>
              <a:t>This work is licensed under a </a:t>
            </a:r>
          </a:p>
          <a:p>
            <a:r>
              <a:rPr lang="en-GB" altLang="en-US" sz="1000" i="1">
                <a:hlinkClick r:id="rId8"/>
              </a:rPr>
              <a:t>Creative Commons Attribution 3.0 Unported License</a:t>
            </a:r>
            <a:endParaRPr lang="en-GB" altLang="en-US" sz="1000" i="1"/>
          </a:p>
        </p:txBody>
      </p:sp>
      <p:sp>
        <p:nvSpPr>
          <p:cNvPr id="2" name="Rectangle 1"/>
          <p:cNvSpPr/>
          <p:nvPr/>
        </p:nvSpPr>
        <p:spPr>
          <a:xfrm>
            <a:off x="1711631" y="2925543"/>
            <a:ext cx="65230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9"/>
              </a:rPr>
              <a:t>http://</a:t>
            </a:r>
            <a:r>
              <a:rPr lang="en-GB" dirty="0" smtClean="0">
                <a:hlinkClick r:id="rId9"/>
              </a:rPr>
              <a:t>dev.mygrid.org.uk/wiki/display/tav250/Nested+workflows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Further exercises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412776"/>
            <a:ext cx="8153400" cy="5445223"/>
          </a:xfrm>
        </p:spPr>
        <p:txBody>
          <a:bodyPr/>
          <a:lstStyle/>
          <a:p>
            <a:r>
              <a:rPr lang="en-GB" sz="2400" dirty="0" smtClean="0"/>
              <a:t>Right-click on Workflow24 and Edit Nested Workflow</a:t>
            </a:r>
          </a:p>
          <a:p>
            <a:pPr lvl="1"/>
            <a:r>
              <a:rPr lang="en-GB" sz="2000" dirty="0" smtClean="0"/>
              <a:t>Replace </a:t>
            </a:r>
            <a:r>
              <a:rPr lang="en-GB" sz="2000" dirty="0" err="1" smtClean="0"/>
              <a:t>db_value</a:t>
            </a:r>
            <a:r>
              <a:rPr lang="en-GB" sz="2000" dirty="0" smtClean="0"/>
              <a:t> with another workflow input port</a:t>
            </a:r>
          </a:p>
          <a:p>
            <a:pPr lvl="1"/>
            <a:r>
              <a:rPr lang="en-GB" sz="2000" dirty="0" smtClean="0"/>
              <a:t>Use </a:t>
            </a:r>
            <a:r>
              <a:rPr lang="en-GB" sz="2000" b="1" dirty="0" smtClean="0"/>
              <a:t>File -&gt; Save as… </a:t>
            </a:r>
            <a:r>
              <a:rPr lang="en-GB" sz="2000" dirty="0" smtClean="0"/>
              <a:t>to a file, </a:t>
            </a:r>
            <a:r>
              <a:rPr lang="en-GB" sz="2000" b="1" dirty="0" smtClean="0"/>
              <a:t>then File -&gt; Close</a:t>
            </a:r>
          </a:p>
          <a:p>
            <a:pPr lvl="1"/>
            <a:r>
              <a:rPr lang="en-GB" sz="2000" dirty="0" smtClean="0"/>
              <a:t>In the master workflow, </a:t>
            </a:r>
            <a:r>
              <a:rPr lang="en-GB" sz="2000" b="1" dirty="0" smtClean="0"/>
              <a:t>Expand nested workflow</a:t>
            </a:r>
            <a:r>
              <a:rPr lang="en-GB" sz="2000" dirty="0" smtClean="0"/>
              <a:t>. What happened?</a:t>
            </a:r>
          </a:p>
          <a:p>
            <a:pPr lvl="1"/>
            <a:r>
              <a:rPr lang="en-GB" sz="2000" dirty="0" smtClean="0"/>
              <a:t>Right click and use </a:t>
            </a:r>
            <a:r>
              <a:rPr lang="en-GB" sz="2000" b="1" dirty="0" smtClean="0"/>
              <a:t>Replace nested workflow</a:t>
            </a:r>
          </a:p>
          <a:p>
            <a:r>
              <a:rPr lang="en-GB" sz="2400" dirty="0" smtClean="0"/>
              <a:t>Create a new nested workflow</a:t>
            </a:r>
          </a:p>
          <a:p>
            <a:pPr lvl="1"/>
            <a:r>
              <a:rPr lang="en-GB" sz="2000" dirty="0" smtClean="0"/>
              <a:t>Use “Import from file” or “Already opened workflow” to import the </a:t>
            </a:r>
            <a:r>
              <a:rPr lang="en-GB" sz="2000" dirty="0" err="1" smtClean="0"/>
              <a:t>InterproScan</a:t>
            </a:r>
            <a:r>
              <a:rPr lang="en-GB" sz="2000" dirty="0" smtClean="0"/>
              <a:t> workflow from the Asynchronous Service tutorial</a:t>
            </a:r>
          </a:p>
          <a:p>
            <a:pPr lvl="1"/>
            <a:r>
              <a:rPr lang="en-GB" sz="2000" dirty="0" smtClean="0"/>
              <a:t>Check how your master workflow now contains a nested, nested workflow. </a:t>
            </a:r>
          </a:p>
          <a:p>
            <a:pPr lvl="1"/>
            <a:r>
              <a:rPr lang="en-GB" sz="2000" dirty="0" smtClean="0"/>
              <a:t>(Advanced): Do you see any advantage of this approach with regards to the Control Link?</a:t>
            </a:r>
          </a:p>
          <a:p>
            <a:r>
              <a:rPr lang="en-GB" sz="2400" dirty="0" smtClean="0"/>
              <a:t>(Advanced): Try</a:t>
            </a:r>
            <a:r>
              <a:rPr lang="en-GB" sz="2400" b="1" dirty="0" smtClean="0"/>
              <a:t> Insert -&gt; Merge workflow</a:t>
            </a:r>
          </a:p>
          <a:p>
            <a:pPr lvl="1"/>
            <a:r>
              <a:rPr lang="en-GB" sz="2000" dirty="0" smtClean="0"/>
              <a:t>What do you see as advantages and problems with this approach?</a:t>
            </a:r>
          </a:p>
          <a:p>
            <a:pPr marL="366713" lvl="1" indent="0">
              <a:buNone/>
            </a:pPr>
            <a:endParaRPr lang="en-GB" sz="2000" dirty="0" smtClean="0"/>
          </a:p>
          <a:p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156152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8066856" cy="4572000"/>
          </a:xfrm>
        </p:spPr>
        <p:txBody>
          <a:bodyPr/>
          <a:lstStyle/>
          <a:p>
            <a:r>
              <a:rPr lang="en-GB" sz="2000" dirty="0" smtClean="0"/>
              <a:t>A combination of services in a workflow can often be seen as playing a single functional role. For example:</a:t>
            </a:r>
          </a:p>
          <a:p>
            <a:pPr lvl="1"/>
            <a:r>
              <a:rPr lang="en-GB" sz="1800" dirty="0" smtClean="0"/>
              <a:t>A web service with </a:t>
            </a:r>
            <a:r>
              <a:rPr lang="en-GB" sz="1800" i="1" dirty="0" smtClean="0"/>
              <a:t>shims</a:t>
            </a:r>
            <a:r>
              <a:rPr lang="en-GB" sz="1800" dirty="0" smtClean="0"/>
              <a:t> that massage inputs and outputs</a:t>
            </a:r>
          </a:p>
          <a:p>
            <a:pPr lvl="1"/>
            <a:r>
              <a:rPr lang="en-GB" sz="1800" dirty="0" smtClean="0"/>
              <a:t>A series of services that perform a particular </a:t>
            </a:r>
            <a:r>
              <a:rPr lang="en-GB" sz="1800" i="1" dirty="0" smtClean="0"/>
              <a:t>scientific function </a:t>
            </a:r>
            <a:r>
              <a:rPr lang="en-GB" sz="1800" dirty="0" smtClean="0"/>
              <a:t>– e.g. filtering or merging</a:t>
            </a:r>
          </a:p>
          <a:p>
            <a:r>
              <a:rPr lang="en-GB" sz="2000" b="1" dirty="0" smtClean="0"/>
              <a:t>Nested workflows </a:t>
            </a:r>
            <a:r>
              <a:rPr lang="en-GB" sz="2000" dirty="0" smtClean="0"/>
              <a:t>is a way to group such workflows – represented as a delimited box</a:t>
            </a:r>
          </a:p>
          <a:p>
            <a:r>
              <a:rPr lang="en-GB" sz="2000" dirty="0" smtClean="0"/>
              <a:t>Nested workflows can be </a:t>
            </a:r>
            <a:r>
              <a:rPr lang="en-GB" sz="2000" b="1" dirty="0" smtClean="0"/>
              <a:t>collapsed</a:t>
            </a:r>
            <a:r>
              <a:rPr lang="en-GB" sz="2000" dirty="0" smtClean="0"/>
              <a:t> to reduce clutter in the mother workflow</a:t>
            </a:r>
          </a:p>
          <a:p>
            <a:r>
              <a:rPr lang="en-GB" sz="2000" dirty="0" smtClean="0"/>
              <a:t>Nested workflows can either be made from scratch, or by importing an </a:t>
            </a:r>
            <a:r>
              <a:rPr lang="en-GB" sz="2000" b="1" dirty="0" smtClean="0"/>
              <a:t>existing workflow</a:t>
            </a:r>
            <a:r>
              <a:rPr lang="en-GB" sz="2000" dirty="0" smtClean="0"/>
              <a:t>.</a:t>
            </a:r>
          </a:p>
          <a:p>
            <a:r>
              <a:rPr lang="en-GB" sz="2000" dirty="0" smtClean="0"/>
              <a:t>A nested workflow can be </a:t>
            </a:r>
            <a:r>
              <a:rPr lang="en-GB" sz="2000" b="1" dirty="0" smtClean="0"/>
              <a:t>reused</a:t>
            </a:r>
            <a:r>
              <a:rPr lang="en-GB" sz="2000" dirty="0" smtClean="0"/>
              <a:t> in several mother workflows and are easier to replace/update.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69584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Adding a nested workflow</a:t>
            </a:r>
            <a:endParaRPr lang="en-GB" dirty="0"/>
          </a:p>
        </p:txBody>
      </p:sp>
      <p:pic>
        <p:nvPicPr>
          <p:cNvPr id="1026" name="Picture 2" descr="http://dev.mygrid.org.uk/wiki/download/attachments/18974724/NestedWorkflow-AddService.png?version=1&amp;modificationDate=1399473291000&amp;api=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879" y="1621843"/>
            <a:ext cx="4754910" cy="191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215" y="4293096"/>
            <a:ext cx="2289119" cy="238594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4136596" y="3540836"/>
            <a:ext cx="4604320" cy="1065601"/>
          </a:xfrm>
        </p:spPr>
        <p:txBody>
          <a:bodyPr/>
          <a:lstStyle/>
          <a:p>
            <a:r>
              <a:rPr lang="en-GB" sz="2400" dirty="0" smtClean="0"/>
              <a:t>Alternatively, in the menu, click </a:t>
            </a:r>
            <a:r>
              <a:rPr lang="en-GB" sz="2400" b="1" dirty="0" smtClean="0"/>
              <a:t>Insert -&gt; Nested workflow</a:t>
            </a:r>
            <a:endParaRPr lang="en-GB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589567"/>
            <a:ext cx="4495800" cy="4572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sz="2400" dirty="0" smtClean="0"/>
              <a:t>Start with File -&gt; New workflow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 smtClean="0"/>
              <a:t>Under </a:t>
            </a:r>
            <a:r>
              <a:rPr lang="en-GB" sz="2400" b="1" dirty="0"/>
              <a:t>Available </a:t>
            </a:r>
            <a:r>
              <a:rPr lang="en-GB" sz="2400" b="1" dirty="0" smtClean="0"/>
              <a:t>services</a:t>
            </a:r>
            <a:r>
              <a:rPr lang="en-GB" sz="2400" dirty="0" smtClean="0"/>
              <a:t>, expand </a:t>
            </a:r>
            <a:r>
              <a:rPr lang="en-GB" sz="2400" b="1" dirty="0"/>
              <a:t>Service </a:t>
            </a:r>
            <a:r>
              <a:rPr lang="en-GB" sz="2400" b="1" dirty="0" smtClean="0"/>
              <a:t>templates</a:t>
            </a:r>
            <a:endParaRPr lang="en-GB" sz="2400" dirty="0"/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Select </a:t>
            </a:r>
            <a:r>
              <a:rPr lang="en-GB" sz="2400" b="1" dirty="0"/>
              <a:t>Nested Workflow.</a:t>
            </a:r>
            <a:endParaRPr lang="en-GB" sz="2400" dirty="0"/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Drag and drop the </a:t>
            </a:r>
            <a:r>
              <a:rPr lang="en-GB" sz="2400" b="1" dirty="0"/>
              <a:t>Nested Workflow</a:t>
            </a:r>
            <a:r>
              <a:rPr lang="en-GB" sz="2400" dirty="0"/>
              <a:t> to the </a:t>
            </a:r>
            <a:r>
              <a:rPr lang="en-GB" sz="2400" b="1" dirty="0"/>
              <a:t>Workflow Diagram</a:t>
            </a:r>
            <a:r>
              <a:rPr lang="en-GB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In a dialog that pops up, you will have several options on how to </a:t>
            </a:r>
            <a:r>
              <a:rPr lang="en-GB" sz="2400" i="1" dirty="0"/>
              <a:t>import</a:t>
            </a:r>
            <a:r>
              <a:rPr lang="en-GB" sz="2400" dirty="0"/>
              <a:t> a nested </a:t>
            </a:r>
            <a:r>
              <a:rPr lang="en-GB" sz="2400" dirty="0" smtClean="0"/>
              <a:t>workflow.</a:t>
            </a: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627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nested workflow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Select </a:t>
            </a:r>
            <a:r>
              <a:rPr lang="en-GB" b="1" dirty="0" smtClean="0"/>
              <a:t>New workflow</a:t>
            </a:r>
            <a:r>
              <a:rPr lang="en-GB" dirty="0" smtClean="0"/>
              <a:t> and click </a:t>
            </a:r>
            <a:r>
              <a:rPr lang="en-GB" b="1" dirty="0" smtClean="0"/>
              <a:t>Import workflow</a:t>
            </a:r>
          </a:p>
          <a:p>
            <a:endParaRPr lang="en-GB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100664"/>
            <a:ext cx="4464496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8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Workflows menu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8153400" cy="1767425"/>
          </a:xfrm>
        </p:spPr>
        <p:txBody>
          <a:bodyPr/>
          <a:lstStyle/>
          <a:p>
            <a:r>
              <a:rPr lang="en-GB" sz="2400" dirty="0" smtClean="0"/>
              <a:t>What happened? Why is the </a:t>
            </a:r>
            <a:r>
              <a:rPr lang="en-GB" sz="2400" i="1" dirty="0" smtClean="0"/>
              <a:t>Design</a:t>
            </a:r>
            <a:r>
              <a:rPr lang="en-GB" sz="2400" dirty="0" smtClean="0"/>
              <a:t> perspective empty?</a:t>
            </a:r>
          </a:p>
          <a:p>
            <a:r>
              <a:rPr lang="en-GB" sz="2400" dirty="0"/>
              <a:t>Look in the </a:t>
            </a:r>
            <a:r>
              <a:rPr lang="en-GB" sz="2400" b="1" dirty="0"/>
              <a:t>Workflows</a:t>
            </a:r>
            <a:r>
              <a:rPr lang="en-GB" sz="2400" dirty="0"/>
              <a:t> </a:t>
            </a:r>
            <a:r>
              <a:rPr lang="en-GB" sz="2400" dirty="0" smtClean="0"/>
              <a:t>menu</a:t>
            </a:r>
          </a:p>
          <a:p>
            <a:endParaRPr lang="en-GB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2686349"/>
            <a:ext cx="5715247" cy="3619897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03392" y="2498330"/>
            <a:ext cx="2444361" cy="399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5C249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/>
              <a:t>Are you able to switch back and forth between the nested and mother workflow?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6734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Building </a:t>
            </a:r>
            <a:r>
              <a:rPr lang="en-GB" dirty="0" err="1" smtClean="0"/>
              <a:t>dbfetch</a:t>
            </a:r>
            <a:r>
              <a:rPr lang="en-GB" dirty="0" smtClean="0"/>
              <a:t> workflow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z="2000" dirty="0" smtClean="0"/>
              <a:t>Editing the nested workflow, and add:</a:t>
            </a:r>
          </a:p>
          <a:p>
            <a:pPr lvl="1"/>
            <a:r>
              <a:rPr lang="en-GB" sz="2000" dirty="0" smtClean="0">
                <a:cs typeface="Consolas" panose="020B0609020204030204" pitchFamily="49" charset="0"/>
              </a:rPr>
              <a:t>REST service </a:t>
            </a:r>
            <a:r>
              <a:rPr lang="en-GB" sz="2000" i="1" dirty="0" err="1" smtClean="0">
                <a:cs typeface="Consolas" panose="020B0609020204030204" pitchFamily="49" charset="0"/>
              </a:rPr>
              <a:t>dbfetch</a:t>
            </a:r>
            <a:endParaRPr lang="en-GB" sz="2000" i="1" dirty="0" smtClean="0">
              <a:cs typeface="Consolas" panose="020B0609020204030204" pitchFamily="49" charset="0"/>
            </a:endParaRPr>
          </a:p>
          <a:p>
            <a:pPr lvl="2"/>
            <a:r>
              <a:rPr lang="en-GB" dirty="0" smtClean="0">
                <a:cs typeface="Consolas" panose="020B0609020204030204" pitchFamily="49" charset="0"/>
              </a:rPr>
              <a:t>As of tutorial 2, from Service Catalogue / Available Services</a:t>
            </a:r>
          </a:p>
          <a:p>
            <a:pPr lvl="2"/>
            <a:r>
              <a:rPr lang="en-GB" dirty="0" smtClean="0">
                <a:cs typeface="Consolas" panose="020B0609020204030204" pitchFamily="49" charset="0"/>
              </a:rPr>
              <a:t>Or using the </a:t>
            </a:r>
            <a:r>
              <a:rPr lang="en-GB" i="1" dirty="0" smtClean="0">
                <a:cs typeface="Consolas" panose="020B0609020204030204" pitchFamily="49" charset="0"/>
              </a:rPr>
              <a:t>URL template</a:t>
            </a:r>
            <a:br>
              <a:rPr lang="en-GB" i="1" dirty="0" smtClean="0">
                <a:cs typeface="Consolas" panose="020B0609020204030204" pitchFamily="49" charset="0"/>
              </a:rPr>
            </a:br>
            <a:r>
              <a:rPr lang="en-GB" sz="180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http://www.ebi.ac.uk/Tools/dbfetch/dbfetch/{db}/{id}</a:t>
            </a:r>
            <a:endParaRPr lang="en-GB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sz="2000" dirty="0" smtClean="0"/>
              <a:t>Workflow </a:t>
            </a:r>
            <a:r>
              <a:rPr lang="en-GB" sz="2000" dirty="0"/>
              <a:t>Input Port </a:t>
            </a:r>
            <a:r>
              <a:rPr lang="en-GB" sz="2000" i="1" dirty="0"/>
              <a:t>id</a:t>
            </a:r>
          </a:p>
          <a:p>
            <a:pPr lvl="1"/>
            <a:r>
              <a:rPr lang="en-GB" sz="2000" dirty="0"/>
              <a:t>Workflow Output Port </a:t>
            </a:r>
            <a:r>
              <a:rPr lang="en-GB" sz="2000" i="1" dirty="0" smtClean="0"/>
              <a:t>fetched</a:t>
            </a:r>
            <a:r>
              <a:rPr lang="en-GB" sz="2000" dirty="0" smtClean="0"/>
              <a:t> </a:t>
            </a:r>
            <a:r>
              <a:rPr lang="en-GB" sz="2000" dirty="0"/>
              <a:t>(nicer name than </a:t>
            </a:r>
            <a:r>
              <a:rPr lang="en-GB" sz="2000" dirty="0" err="1"/>
              <a:t>responseBody</a:t>
            </a:r>
            <a:r>
              <a:rPr lang="en-GB" sz="2000" dirty="0"/>
              <a:t>)</a:t>
            </a:r>
            <a:endParaRPr lang="en-GB" sz="2000" i="1" dirty="0"/>
          </a:p>
          <a:p>
            <a:pPr lvl="1"/>
            <a:r>
              <a:rPr lang="en-GB" sz="2000" dirty="0"/>
              <a:t>Text Constant </a:t>
            </a:r>
            <a:r>
              <a:rPr lang="en-GB" sz="2000" i="1" dirty="0" err="1"/>
              <a:t>db</a:t>
            </a:r>
            <a:r>
              <a:rPr lang="en-GB" sz="2000" dirty="0"/>
              <a:t> – value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uniprotkb</a:t>
            </a:r>
            <a:endParaRPr lang="en-GB" sz="2000" dirty="0" smtClean="0">
              <a:cs typeface="Consolas" panose="020B0609020204030204" pitchFamily="49" charset="0"/>
            </a:endParaRPr>
          </a:p>
          <a:p>
            <a:r>
              <a:rPr lang="en-GB" sz="2000" dirty="0" smtClean="0">
                <a:cs typeface="Consolas" panose="020B0609020204030204" pitchFamily="49" charset="0"/>
              </a:rPr>
              <a:t>Connect </a:t>
            </a:r>
            <a:r>
              <a:rPr lang="en-GB" sz="2000" dirty="0" err="1" smtClean="0">
                <a:cs typeface="Consolas" panose="020B0609020204030204" pitchFamily="49" charset="0"/>
              </a:rPr>
              <a:t>dbfetch</a:t>
            </a:r>
            <a:r>
              <a:rPr lang="en-GB" sz="2000" dirty="0" smtClean="0">
                <a:cs typeface="Consolas" panose="020B0609020204030204" pitchFamily="49" charset="0"/>
              </a:rPr>
              <a:t> to workflow ports and text constant</a:t>
            </a:r>
          </a:p>
          <a:p>
            <a:r>
              <a:rPr lang="en-GB" sz="2000" dirty="0" smtClean="0">
                <a:cs typeface="Consolas" panose="020B0609020204030204" pitchFamily="49" charset="0"/>
              </a:rPr>
              <a:t>To test, run the nested workflow separately, using the input </a:t>
            </a:r>
            <a:r>
              <a:rPr lang="en-GB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P15409</a:t>
            </a:r>
            <a:endParaRPr lang="en-GB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Saving nested workflow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484784"/>
            <a:ext cx="8153400" cy="4572000"/>
          </a:xfrm>
        </p:spPr>
        <p:txBody>
          <a:bodyPr/>
          <a:lstStyle/>
          <a:p>
            <a:r>
              <a:rPr lang="en-GB" dirty="0" smtClean="0"/>
              <a:t>Go back to the Design perspective.</a:t>
            </a:r>
          </a:p>
          <a:p>
            <a:r>
              <a:rPr lang="en-GB" dirty="0" smtClean="0"/>
              <a:t>To “save” the nested workflow into its parent, do </a:t>
            </a:r>
            <a:r>
              <a:rPr lang="en-GB" b="1" dirty="0" smtClean="0"/>
              <a:t>File -&gt; Save</a:t>
            </a:r>
          </a:p>
          <a:p>
            <a:r>
              <a:rPr lang="en-GB" dirty="0" smtClean="0"/>
              <a:t>Go to the parent using the </a:t>
            </a:r>
            <a:r>
              <a:rPr lang="en-GB" b="1" dirty="0" smtClean="0"/>
              <a:t>Windows</a:t>
            </a:r>
            <a:r>
              <a:rPr lang="en-GB" dirty="0" smtClean="0"/>
              <a:t> menu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429000"/>
            <a:ext cx="6462713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9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Collapse the nested workflow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Nested workflows can be </a:t>
            </a:r>
            <a:r>
              <a:rPr lang="en-GB" b="1" dirty="0" smtClean="0"/>
              <a:t>collapsed</a:t>
            </a:r>
            <a:r>
              <a:rPr lang="en-GB" dirty="0" smtClean="0"/>
              <a:t> to hide the implementation details</a:t>
            </a:r>
          </a:p>
          <a:p>
            <a:r>
              <a:rPr lang="en-GB" dirty="0" smtClean="0"/>
              <a:t>In the </a:t>
            </a:r>
            <a:r>
              <a:rPr lang="en-GB" b="1" dirty="0" smtClean="0"/>
              <a:t>diagram</a:t>
            </a:r>
            <a:r>
              <a:rPr lang="en-GB" dirty="0"/>
              <a:t> </a:t>
            </a:r>
            <a:r>
              <a:rPr lang="en-GB" dirty="0" smtClean="0"/>
              <a:t>toolbar, click to disable </a:t>
            </a:r>
            <a:r>
              <a:rPr lang="en-GB" b="1" dirty="0" smtClean="0"/>
              <a:t>Expand Nested Workflows</a:t>
            </a:r>
          </a:p>
          <a:p>
            <a:r>
              <a:rPr lang="en-GB" dirty="0" smtClean="0"/>
              <a:t>Also click to </a:t>
            </a:r>
            <a:r>
              <a:rPr lang="en-GB" b="1" dirty="0" smtClean="0"/>
              <a:t>Display all service ports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4293096"/>
            <a:ext cx="5953956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33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Nested workflow as a service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The nested workflow now appears as a regular service in the master workflow</a:t>
            </a:r>
          </a:p>
          <a:p>
            <a:r>
              <a:rPr lang="en-GB" dirty="0" smtClean="0"/>
              <a:t>Rename from </a:t>
            </a:r>
            <a:r>
              <a:rPr lang="en-GB" i="1" dirty="0" smtClean="0"/>
              <a:t>Workflow4</a:t>
            </a:r>
            <a:r>
              <a:rPr lang="en-GB" dirty="0" smtClean="0"/>
              <a:t> to </a:t>
            </a:r>
            <a:r>
              <a:rPr lang="en-GB" i="1" dirty="0" err="1" smtClean="0"/>
              <a:t>dbfetch</a:t>
            </a:r>
            <a:endParaRPr lang="en-GB" i="1" dirty="0" smtClean="0"/>
          </a:p>
          <a:p>
            <a:r>
              <a:rPr lang="en-GB" dirty="0" smtClean="0"/>
              <a:t>Right-click on </a:t>
            </a:r>
            <a:r>
              <a:rPr lang="en-GB" i="1" dirty="0" smtClean="0"/>
              <a:t>id</a:t>
            </a:r>
            <a:r>
              <a:rPr lang="en-GB" dirty="0" smtClean="0"/>
              <a:t> to set the </a:t>
            </a:r>
            <a:r>
              <a:rPr lang="en-GB" b="1" dirty="0" smtClean="0"/>
              <a:t>Constant Value </a:t>
            </a:r>
            <a:r>
              <a:rPr lang="en-GB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P15409</a:t>
            </a:r>
          </a:p>
          <a:p>
            <a:r>
              <a:rPr lang="en-GB" dirty="0" smtClean="0"/>
              <a:t>Connect </a:t>
            </a:r>
            <a:r>
              <a:rPr lang="en-GB" i="1" dirty="0" smtClean="0"/>
              <a:t>fetched</a:t>
            </a:r>
            <a:r>
              <a:rPr lang="en-GB" dirty="0" smtClean="0"/>
              <a:t> to a new Workflow </a:t>
            </a:r>
            <a:r>
              <a:rPr lang="en-GB" dirty="0"/>
              <a:t>O</a:t>
            </a:r>
            <a:r>
              <a:rPr lang="en-GB" dirty="0" smtClean="0"/>
              <a:t>utput port.</a:t>
            </a:r>
          </a:p>
          <a:p>
            <a:r>
              <a:rPr lang="en-GB" b="1" dirty="0" smtClean="0"/>
              <a:t>File -&gt; Save </a:t>
            </a:r>
            <a:r>
              <a:rPr lang="en-GB" dirty="0" smtClean="0"/>
              <a:t>the master workflow</a:t>
            </a:r>
          </a:p>
          <a:p>
            <a:r>
              <a:rPr lang="en-GB" dirty="0" smtClean="0"/>
              <a:t>Run the master workflow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942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verna_Manchester_Theme">
  <a:themeElements>
    <a:clrScheme name="myGrid">
      <a:dk1>
        <a:sysClr val="windowText" lastClr="000000"/>
      </a:dk1>
      <a:lt1>
        <a:sysClr val="window" lastClr="FFFFFF"/>
      </a:lt1>
      <a:dk2>
        <a:srgbClr val="443C72"/>
      </a:dk2>
      <a:lt2>
        <a:srgbClr val="FFFFFF"/>
      </a:lt2>
      <a:accent1>
        <a:srgbClr val="F29400"/>
      </a:accent1>
      <a:accent2>
        <a:srgbClr val="FDC300"/>
      </a:accent2>
      <a:accent3>
        <a:srgbClr val="A5C249"/>
      </a:accent3>
      <a:accent4>
        <a:srgbClr val="009EE0"/>
      </a:accent4>
      <a:accent5>
        <a:srgbClr val="5B5099"/>
      </a:accent5>
      <a:accent6>
        <a:srgbClr val="006AB2"/>
      </a:accent6>
      <a:hlink>
        <a:srgbClr val="0070C0"/>
      </a:hlink>
      <a:folHlink>
        <a:srgbClr val="00B0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Taverna_Manchester_Theme</Template>
  <TotalTime>35292</TotalTime>
  <Words>505</Words>
  <Application>Microsoft Office PowerPoint</Application>
  <PresentationFormat>On-screen Show (4:3)</PresentationFormat>
  <Paragraphs>69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 Light</vt:lpstr>
      <vt:lpstr>Wingdings 2</vt:lpstr>
      <vt:lpstr>Calibri</vt:lpstr>
      <vt:lpstr>Consolas</vt:lpstr>
      <vt:lpstr>Wingdings</vt:lpstr>
      <vt:lpstr>ＭＳ Ｐゴシック</vt:lpstr>
      <vt:lpstr>Arial</vt:lpstr>
      <vt:lpstr>Taverna_Manchester_Theme</vt:lpstr>
      <vt:lpstr>PowerPoint Presentation</vt:lpstr>
      <vt:lpstr>PowerPoint Presentation</vt:lpstr>
      <vt:lpstr>Adding a nested workflow</vt:lpstr>
      <vt:lpstr>New nested workflow</vt:lpstr>
      <vt:lpstr>Workflows menu</vt:lpstr>
      <vt:lpstr>Building dbfetch workflow</vt:lpstr>
      <vt:lpstr>Saving nested workflow</vt:lpstr>
      <vt:lpstr>Collapse the nested workflow</vt:lpstr>
      <vt:lpstr>Nested workflow as a service</vt:lpstr>
      <vt:lpstr>Further exercises</vt:lpstr>
    </vt:vector>
  </TitlesOfParts>
  <Company>Department of Computer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</dc:title>
  <dc:creator>Katy</dc:creator>
  <cp:lastModifiedBy>Christian brenninkmeijer</cp:lastModifiedBy>
  <cp:revision>775</cp:revision>
  <dcterms:created xsi:type="dcterms:W3CDTF">2013-09-03T20:01:36Z</dcterms:created>
  <dcterms:modified xsi:type="dcterms:W3CDTF">2014-08-31T10:40:28Z</dcterms:modified>
</cp:coreProperties>
</file>