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21"/>
  </p:notesMasterIdLst>
  <p:handoutMasterIdLst>
    <p:handoutMasterId r:id="rId22"/>
  </p:handoutMasterIdLst>
  <p:sldIdLst>
    <p:sldId id="256" r:id="rId2"/>
    <p:sldId id="721" r:id="rId3"/>
    <p:sldId id="814" r:id="rId4"/>
    <p:sldId id="743" r:id="rId5"/>
    <p:sldId id="744" r:id="rId6"/>
    <p:sldId id="745" r:id="rId7"/>
    <p:sldId id="746" r:id="rId8"/>
    <p:sldId id="747" r:id="rId9"/>
    <p:sldId id="748" r:id="rId10"/>
    <p:sldId id="758" r:id="rId11"/>
    <p:sldId id="736" r:id="rId12"/>
    <p:sldId id="760" r:id="rId13"/>
    <p:sldId id="759" r:id="rId14"/>
    <p:sldId id="754" r:id="rId15"/>
    <p:sldId id="755" r:id="rId16"/>
    <p:sldId id="756" r:id="rId17"/>
    <p:sldId id="757" r:id="rId18"/>
    <p:sldId id="761" r:id="rId19"/>
    <p:sldId id="762" r:id="rId20"/>
  </p:sldIdLst>
  <p:sldSz cx="9144000" cy="6858000" type="screen4x3"/>
  <p:notesSz cx="9283700" cy="69977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108"/>
      </p:cViewPr>
      <p:guideLst>
        <p:guide orient="horz" pos="2160"/>
        <p:guide pos="2880"/>
      </p:guideLst>
    </p:cSldViewPr>
  </p:slideViewPr>
  <p:outlineViewPr>
    <p:cViewPr>
      <p:scale>
        <a:sx n="33" d="100"/>
        <a:sy n="33" d="100"/>
      </p:scale>
      <p:origin x="0" y="173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21507" name="Rectangle 3"/>
          <p:cNvSpPr>
            <a:spLocks noGrp="1" noChangeArrowheads="1"/>
          </p:cNvSpPr>
          <p:nvPr>
            <p:ph type="dt" sz="quarter"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endParaRPr lang="en-US" altLang="en-US"/>
          </a:p>
        </p:txBody>
      </p:sp>
      <p:sp>
        <p:nvSpPr>
          <p:cNvPr id="21508" name="Rectangle 4"/>
          <p:cNvSpPr>
            <a:spLocks noGrp="1" noChangeArrowheads="1"/>
          </p:cNvSpPr>
          <p:nvPr>
            <p:ph type="ftr" sz="quarter" idx="2"/>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21509" name="Rectangle 5"/>
          <p:cNvSpPr>
            <a:spLocks noGrp="1" noChangeArrowheads="1"/>
          </p:cNvSpPr>
          <p:nvPr>
            <p:ph type="sldNum" sz="quarter" idx="3"/>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0EF611BA-E74C-45D8-B1D2-29AFFFABA996}" type="slidenum">
              <a:rPr lang="en-GB" altLang="en-US"/>
              <a:pPr>
                <a:defRPr/>
              </a:pPr>
              <a:t>‹#›</a:t>
            </a:fld>
            <a:endParaRPr lang="en-GB" altLang="en-US"/>
          </a:p>
        </p:txBody>
      </p:sp>
    </p:spTree>
    <p:extLst>
      <p:ext uri="{BB962C8B-B14F-4D97-AF65-F5344CB8AC3E}">
        <p14:creationId xmlns:p14="http://schemas.microsoft.com/office/powerpoint/2010/main" val="373251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4022725"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defTabSz="930275" eaLnBrk="1" hangingPunct="1">
              <a:defRPr sz="1200"/>
            </a:lvl1pPr>
          </a:lstStyle>
          <a:p>
            <a:pPr>
              <a:defRPr/>
            </a:pPr>
            <a:endParaRPr lang="en-US" altLang="en-US"/>
          </a:p>
        </p:txBody>
      </p:sp>
      <p:sp>
        <p:nvSpPr>
          <p:cNvPr id="3" name="Date Placeholder 2"/>
          <p:cNvSpPr>
            <a:spLocks noGrp="1"/>
          </p:cNvSpPr>
          <p:nvPr>
            <p:ph type="dt" idx="1"/>
          </p:nvPr>
        </p:nvSpPr>
        <p:spPr bwMode="auto">
          <a:xfrm>
            <a:off x="5256213" y="0"/>
            <a:ext cx="4025900" cy="349250"/>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lvl1pPr algn="r" defTabSz="930275" eaLnBrk="1" hangingPunct="1">
              <a:defRPr sz="1200"/>
            </a:lvl1pPr>
          </a:lstStyle>
          <a:p>
            <a:pPr>
              <a:defRPr/>
            </a:pPr>
            <a:fld id="{C15C5552-DD66-464C-901D-289A541D0A4F}" type="datetime1">
              <a:rPr lang="en-US" altLang="en-US"/>
              <a:pPr>
                <a:defRPr/>
              </a:pPr>
              <a:t>8/31/2014</a:t>
            </a:fld>
            <a:endParaRPr lang="en-GB" altLang="en-US"/>
          </a:p>
        </p:txBody>
      </p:sp>
      <p:sp>
        <p:nvSpPr>
          <p:cNvPr id="4" name="Slide Image Placeholder 3"/>
          <p:cNvSpPr>
            <a:spLocks noGrp="1" noRot="1" noChangeAspect="1"/>
          </p:cNvSpPr>
          <p:nvPr>
            <p:ph type="sldImg" idx="2"/>
          </p:nvPr>
        </p:nvSpPr>
        <p:spPr>
          <a:xfrm>
            <a:off x="2892425" y="525463"/>
            <a:ext cx="3498850" cy="262413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noProof="0" smtClean="0"/>
          </a:p>
        </p:txBody>
      </p:sp>
      <p:sp>
        <p:nvSpPr>
          <p:cNvPr id="5" name="Notes Placeholder 4"/>
          <p:cNvSpPr>
            <a:spLocks noGrp="1"/>
          </p:cNvSpPr>
          <p:nvPr>
            <p:ph type="body" sz="quarter" idx="3"/>
          </p:nvPr>
        </p:nvSpPr>
        <p:spPr bwMode="auto">
          <a:xfrm>
            <a:off x="928688" y="3324225"/>
            <a:ext cx="7426325" cy="3148013"/>
          </a:xfrm>
          <a:prstGeom prst="rect">
            <a:avLst/>
          </a:prstGeom>
          <a:noFill/>
          <a:ln w="9525">
            <a:noFill/>
            <a:miter lim="800000"/>
            <a:headEnd/>
            <a:tailEnd/>
          </a:ln>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endParaRPr lang="en-GB" altLang="en-US" noProof="0" smtClean="0"/>
          </a:p>
        </p:txBody>
      </p:sp>
      <p:sp>
        <p:nvSpPr>
          <p:cNvPr id="6" name="Footer Placeholder 5"/>
          <p:cNvSpPr>
            <a:spLocks noGrp="1"/>
          </p:cNvSpPr>
          <p:nvPr>
            <p:ph type="ftr" sz="quarter" idx="4"/>
          </p:nvPr>
        </p:nvSpPr>
        <p:spPr bwMode="auto">
          <a:xfrm>
            <a:off x="0" y="6646863"/>
            <a:ext cx="4022725"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defTabSz="930275" eaLnBrk="1" hangingPunct="1">
              <a:defRPr sz="1200"/>
            </a:lvl1pPr>
          </a:lstStyle>
          <a:p>
            <a:pPr>
              <a:defRPr/>
            </a:pPr>
            <a:endParaRPr lang="en-US" altLang="en-US"/>
          </a:p>
        </p:txBody>
      </p:sp>
      <p:sp>
        <p:nvSpPr>
          <p:cNvPr id="7" name="Slide Number Placeholder 6"/>
          <p:cNvSpPr>
            <a:spLocks noGrp="1"/>
          </p:cNvSpPr>
          <p:nvPr>
            <p:ph type="sldNum" sz="quarter" idx="5"/>
          </p:nvPr>
        </p:nvSpPr>
        <p:spPr bwMode="auto">
          <a:xfrm>
            <a:off x="5256213" y="6646863"/>
            <a:ext cx="4025900" cy="349250"/>
          </a:xfrm>
          <a:prstGeom prst="rect">
            <a:avLst/>
          </a:prstGeom>
          <a:noFill/>
          <a:ln w="9525">
            <a:noFill/>
            <a:miter lim="800000"/>
            <a:headEnd/>
            <a:tailEnd/>
          </a:ln>
        </p:spPr>
        <p:txBody>
          <a:bodyPr vert="horz" wrap="square" lIns="93031" tIns="46516" rIns="93031" bIns="46516" numCol="1" anchor="b" anchorCtr="0" compatLnSpc="1">
            <a:prstTxWarp prst="textNoShape">
              <a:avLst/>
            </a:prstTxWarp>
          </a:bodyPr>
          <a:lstStyle>
            <a:lvl1pPr algn="r" defTabSz="930275" eaLnBrk="1" hangingPunct="1">
              <a:defRPr sz="1200"/>
            </a:lvl1pPr>
          </a:lstStyle>
          <a:p>
            <a:pPr>
              <a:defRPr/>
            </a:pPr>
            <a:fld id="{808BB342-1A81-45F2-8398-707D1246B5C5}" type="slidenum">
              <a:rPr lang="en-GB" altLang="en-US"/>
              <a:pPr>
                <a:defRPr/>
              </a:pPr>
              <a:t>‹#›</a:t>
            </a:fld>
            <a:endParaRPr lang="en-GB" altLang="en-US"/>
          </a:p>
        </p:txBody>
      </p:sp>
    </p:spTree>
    <p:extLst>
      <p:ext uri="{BB962C8B-B14F-4D97-AF65-F5344CB8AC3E}">
        <p14:creationId xmlns:p14="http://schemas.microsoft.com/office/powerpoint/2010/main" val="374383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4FAB2467-2540-4553-80BC-43EE69614858}" type="slidenum">
              <a:rPr lang="en-GB" altLang="en-US" smtClean="0">
                <a:latin typeface="Arial" panose="020B0604020202020204" pitchFamily="34" charset="0"/>
              </a:rPr>
              <a:pPr>
                <a:spcBef>
                  <a:spcPct val="0"/>
                </a:spcBef>
              </a:pPr>
              <a:t>1</a:t>
            </a:fld>
            <a:endParaRPr lang="en-GB" altLang="en-US" smtClean="0">
              <a:latin typeface="Arial" panose="020B0604020202020204" pitchFamily="34" charset="0"/>
            </a:endParaRPr>
          </a:p>
        </p:txBody>
      </p:sp>
    </p:spTree>
    <p:extLst>
      <p:ext uri="{BB962C8B-B14F-4D97-AF65-F5344CB8AC3E}">
        <p14:creationId xmlns:p14="http://schemas.microsoft.com/office/powerpoint/2010/main" val="3246033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89292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2662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1E27EF45-AEE1-43CB-9FCD-698B3968DAE9}" type="slidenum">
              <a:rPr lang="en-GB" altLang="en-US">
                <a:latin typeface="Arial" panose="020B0604020202020204" pitchFamily="34" charset="0"/>
              </a:rPr>
              <a:pPr algn="r" eaLnBrk="1" hangingPunct="1">
                <a:spcBef>
                  <a:spcPct val="0"/>
                </a:spcBef>
              </a:pPr>
              <a:t>11</a:t>
            </a:fld>
            <a:endParaRPr lang="en-GB" altLang="en-US">
              <a:latin typeface="Arial" panose="020B0604020202020204" pitchFamily="34" charset="0"/>
            </a:endParaRPr>
          </a:p>
        </p:txBody>
      </p:sp>
    </p:spTree>
    <p:extLst>
      <p:ext uri="{BB962C8B-B14F-4D97-AF65-F5344CB8AC3E}">
        <p14:creationId xmlns:p14="http://schemas.microsoft.com/office/powerpoint/2010/main" val="2453582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28676"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F47B20E5-2CA8-4CF4-B5C5-E9E7B1819859}" type="slidenum">
              <a:rPr lang="en-GB" altLang="en-US">
                <a:latin typeface="Arial" panose="020B0604020202020204" pitchFamily="34" charset="0"/>
              </a:rPr>
              <a:pPr algn="r" eaLnBrk="1" hangingPunct="1">
                <a:spcBef>
                  <a:spcPct val="0"/>
                </a:spcBef>
              </a:pPr>
              <a:t>12</a:t>
            </a:fld>
            <a:endParaRPr lang="en-GB" altLang="en-US">
              <a:latin typeface="Arial" panose="020B0604020202020204" pitchFamily="34" charset="0"/>
            </a:endParaRPr>
          </a:p>
        </p:txBody>
      </p:sp>
    </p:spTree>
    <p:extLst>
      <p:ext uri="{BB962C8B-B14F-4D97-AF65-F5344CB8AC3E}">
        <p14:creationId xmlns:p14="http://schemas.microsoft.com/office/powerpoint/2010/main" val="2819713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30724"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0BB60C55-9ED0-432C-A0E4-AEC83C5CD68C}" type="slidenum">
              <a:rPr lang="en-GB" altLang="en-US">
                <a:latin typeface="Arial" panose="020B0604020202020204" pitchFamily="34" charset="0"/>
              </a:rPr>
              <a:pPr algn="r" eaLnBrk="1" hangingPunct="1">
                <a:spcBef>
                  <a:spcPct val="0"/>
                </a:spcBef>
              </a:pPr>
              <a:t>13</a:t>
            </a:fld>
            <a:endParaRPr lang="en-GB" altLang="en-US">
              <a:latin typeface="Arial" panose="020B0604020202020204" pitchFamily="34" charset="0"/>
            </a:endParaRPr>
          </a:p>
        </p:txBody>
      </p:sp>
    </p:spTree>
    <p:extLst>
      <p:ext uri="{BB962C8B-B14F-4D97-AF65-F5344CB8AC3E}">
        <p14:creationId xmlns:p14="http://schemas.microsoft.com/office/powerpoint/2010/main" val="471433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32772"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2522E0C4-CAED-4A2F-983C-3BDAE70552CB}" type="slidenum">
              <a:rPr lang="en-GB" altLang="en-US">
                <a:latin typeface="Arial" panose="020B0604020202020204" pitchFamily="34" charset="0"/>
              </a:rPr>
              <a:pPr algn="r" eaLnBrk="1" hangingPunct="1">
                <a:spcBef>
                  <a:spcPct val="0"/>
                </a:spcBef>
              </a:pPr>
              <a:t>14</a:t>
            </a:fld>
            <a:endParaRPr lang="en-GB" altLang="en-US">
              <a:latin typeface="Arial" panose="020B0604020202020204" pitchFamily="34" charset="0"/>
            </a:endParaRPr>
          </a:p>
        </p:txBody>
      </p:sp>
    </p:spTree>
    <p:extLst>
      <p:ext uri="{BB962C8B-B14F-4D97-AF65-F5344CB8AC3E}">
        <p14:creationId xmlns:p14="http://schemas.microsoft.com/office/powerpoint/2010/main" val="3108303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34820"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144E38D5-4B81-4DFB-879B-11911FBEC1C6}" type="slidenum">
              <a:rPr lang="en-GB" altLang="en-US">
                <a:latin typeface="Arial" panose="020B0604020202020204" pitchFamily="34" charset="0"/>
              </a:rPr>
              <a:pPr algn="r" eaLnBrk="1" hangingPunct="1">
                <a:spcBef>
                  <a:spcPct val="0"/>
                </a:spcBef>
              </a:pPr>
              <a:t>15</a:t>
            </a:fld>
            <a:endParaRPr lang="en-GB" altLang="en-US">
              <a:latin typeface="Arial" panose="020B0604020202020204" pitchFamily="34" charset="0"/>
            </a:endParaRPr>
          </a:p>
        </p:txBody>
      </p:sp>
    </p:spTree>
    <p:extLst>
      <p:ext uri="{BB962C8B-B14F-4D97-AF65-F5344CB8AC3E}">
        <p14:creationId xmlns:p14="http://schemas.microsoft.com/office/powerpoint/2010/main" val="725072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36868"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1C7AFB69-1857-4DCD-80C2-5EBDEF56EA2C}" type="slidenum">
              <a:rPr lang="en-GB" altLang="en-US">
                <a:latin typeface="Arial" panose="020B0604020202020204" pitchFamily="34" charset="0"/>
              </a:rPr>
              <a:pPr algn="r" eaLnBrk="1" hangingPunct="1">
                <a:spcBef>
                  <a:spcPct val="0"/>
                </a:spcBef>
              </a:pPr>
              <a:t>16</a:t>
            </a:fld>
            <a:endParaRPr lang="en-GB" altLang="en-US">
              <a:latin typeface="Arial" panose="020B0604020202020204" pitchFamily="34" charset="0"/>
            </a:endParaRPr>
          </a:p>
        </p:txBody>
      </p:sp>
    </p:spTree>
    <p:extLst>
      <p:ext uri="{BB962C8B-B14F-4D97-AF65-F5344CB8AC3E}">
        <p14:creationId xmlns:p14="http://schemas.microsoft.com/office/powerpoint/2010/main" val="2000003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38916"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B2ACD066-2F18-48FC-B269-63338D786065}" type="slidenum">
              <a:rPr lang="en-GB" altLang="en-US">
                <a:latin typeface="Arial" panose="020B0604020202020204" pitchFamily="34" charset="0"/>
              </a:rPr>
              <a:pPr algn="r" eaLnBrk="1" hangingPunct="1">
                <a:spcBef>
                  <a:spcPct val="0"/>
                </a:spcBef>
              </a:pPr>
              <a:t>17</a:t>
            </a:fld>
            <a:endParaRPr lang="en-GB" altLang="en-US">
              <a:latin typeface="Arial" panose="020B0604020202020204" pitchFamily="34" charset="0"/>
            </a:endParaRPr>
          </a:p>
        </p:txBody>
      </p:sp>
    </p:spTree>
    <p:extLst>
      <p:ext uri="{BB962C8B-B14F-4D97-AF65-F5344CB8AC3E}">
        <p14:creationId xmlns:p14="http://schemas.microsoft.com/office/powerpoint/2010/main" val="1572755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40964"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8D43148F-9049-4BDE-8539-414BF43FFEEF}" type="slidenum">
              <a:rPr lang="en-GB" altLang="en-US">
                <a:latin typeface="Arial" panose="020B0604020202020204" pitchFamily="34" charset="0"/>
              </a:rPr>
              <a:pPr algn="r" eaLnBrk="1" hangingPunct="1">
                <a:spcBef>
                  <a:spcPct val="0"/>
                </a:spcBef>
              </a:pPr>
              <a:t>18</a:t>
            </a:fld>
            <a:endParaRPr lang="en-GB" altLang="en-US">
              <a:latin typeface="Arial" panose="020B0604020202020204" pitchFamily="34" charset="0"/>
            </a:endParaRPr>
          </a:p>
        </p:txBody>
      </p:sp>
    </p:spTree>
    <p:extLst>
      <p:ext uri="{BB962C8B-B14F-4D97-AF65-F5344CB8AC3E}">
        <p14:creationId xmlns:p14="http://schemas.microsoft.com/office/powerpoint/2010/main" val="647563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xfrm>
            <a:off x="2894013" y="525463"/>
            <a:ext cx="3498850" cy="262413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43012" name="Slide Number Placeholder 3"/>
          <p:cNvSpPr txBox="1">
            <a:spLocks noGrp="1"/>
          </p:cNvSpPr>
          <p:nvPr/>
        </p:nvSpPr>
        <p:spPr bwMode="auto">
          <a:xfrm>
            <a:off x="5256213" y="6646863"/>
            <a:ext cx="40259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031" tIns="46516" rIns="93031" bIns="46516" anchor="b"/>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pPr>
            <a:fld id="{AA4978E4-968C-410F-BB54-AC2865608AC4}" type="slidenum">
              <a:rPr lang="en-GB" altLang="en-US">
                <a:latin typeface="Arial" panose="020B0604020202020204" pitchFamily="34" charset="0"/>
              </a:rPr>
              <a:pPr algn="r" eaLnBrk="1" hangingPunct="1">
                <a:spcBef>
                  <a:spcPct val="0"/>
                </a:spcBef>
              </a:pPr>
              <a:t>19</a:t>
            </a:fld>
            <a:endParaRPr lang="en-GB" altLang="en-US">
              <a:latin typeface="Arial" panose="020B0604020202020204" pitchFamily="34" charset="0"/>
            </a:endParaRPr>
          </a:p>
        </p:txBody>
      </p:sp>
    </p:spTree>
    <p:extLst>
      <p:ext uri="{BB962C8B-B14F-4D97-AF65-F5344CB8AC3E}">
        <p14:creationId xmlns:p14="http://schemas.microsoft.com/office/powerpoint/2010/main" val="410284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ea typeface="ＭＳ Ｐゴシック" panose="020B0600070205080204" pitchFamily="34" charset="-128"/>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ED4EC449-4BAA-4371-8DD4-27C701329DFF}" type="slidenum">
              <a:rPr lang="en-GB" altLang="en-US" smtClean="0">
                <a:latin typeface="Arial" panose="020B0604020202020204" pitchFamily="34" charset="0"/>
              </a:rPr>
              <a:pPr>
                <a:spcBef>
                  <a:spcPct val="0"/>
                </a:spcBef>
              </a:pPr>
              <a:t>2</a:t>
            </a:fld>
            <a:endParaRPr lang="en-GB" altLang="en-US" smtClean="0">
              <a:latin typeface="Arial" panose="020B0604020202020204" pitchFamily="34" charset="0"/>
            </a:endParaRPr>
          </a:p>
        </p:txBody>
      </p:sp>
    </p:spTree>
    <p:extLst>
      <p:ext uri="{BB962C8B-B14F-4D97-AF65-F5344CB8AC3E}">
        <p14:creationId xmlns:p14="http://schemas.microsoft.com/office/powerpoint/2010/main" val="189710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en-US" smtClean="0">
                <a:ea typeface="ＭＳ Ｐゴシック" panose="020B0600070205080204" pitchFamily="34" charset="-128"/>
              </a:rPr>
              <a:t>###</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spcBef>
                <a:spcPct val="30000"/>
              </a:spcBef>
              <a:defRPr sz="1200">
                <a:solidFill>
                  <a:schemeClr val="tx1"/>
                </a:solidFill>
                <a:latin typeface="Calibri" panose="020F0502020204030204" pitchFamily="34" charset="0"/>
                <a:ea typeface="ＭＳ Ｐゴシック" panose="020B0600070205080204" pitchFamily="34" charset="-128"/>
              </a:defRPr>
            </a:lvl1pPr>
            <a:lvl2pPr marL="37931725" indent="-37474525" defTabSz="930275">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defTabSz="930275">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defTabSz="930275"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a:spcBef>
                <a:spcPct val="0"/>
              </a:spcBef>
            </a:pPr>
            <a:fld id="{71491748-53C5-405E-BA79-55724F78E587}" type="slidenum">
              <a:rPr lang="en-GB" altLang="en-US" smtClean="0">
                <a:latin typeface="Arial" panose="020B0604020202020204" pitchFamily="34" charset="0"/>
              </a:rPr>
              <a:pPr>
                <a:spcBef>
                  <a:spcPct val="0"/>
                </a:spcBef>
              </a:pPr>
              <a:t>3</a:t>
            </a:fld>
            <a:endParaRPr lang="en-GB" altLang="en-US" smtClean="0">
              <a:latin typeface="Arial" panose="020B0604020202020204" pitchFamily="34" charset="0"/>
            </a:endParaRPr>
          </a:p>
        </p:txBody>
      </p:sp>
    </p:spTree>
    <p:extLst>
      <p:ext uri="{BB962C8B-B14F-4D97-AF65-F5344CB8AC3E}">
        <p14:creationId xmlns:p14="http://schemas.microsoft.com/office/powerpoint/2010/main" val="4118717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400282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12459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110012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227947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1520760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ea typeface="ＭＳ Ｐゴシック" panose="020B0600070205080204" pitchFamily="34" charset="-128"/>
            </a:endParaRPr>
          </a:p>
        </p:txBody>
      </p:sp>
    </p:spTree>
    <p:extLst>
      <p:ext uri="{BB962C8B-B14F-4D97-AF65-F5344CB8AC3E}">
        <p14:creationId xmlns:p14="http://schemas.microsoft.com/office/powerpoint/2010/main" val="30110409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24"/>
          <p:cNvSpPr>
            <a:spLocks noChangeArrowheads="1"/>
          </p:cNvSpPr>
          <p:nvPr/>
        </p:nvSpPr>
        <p:spPr bwMode="auto">
          <a:xfrm>
            <a:off x="0" y="1285875"/>
            <a:ext cx="9144000" cy="214313"/>
          </a:xfrm>
          <a:prstGeom prst="rect">
            <a:avLst/>
          </a:prstGeom>
          <a:solidFill>
            <a:schemeClr val="bg2"/>
          </a:solidFill>
          <a:ln>
            <a:noFill/>
          </a:ln>
          <a:effectLst>
            <a:outerShdw blurRad="50800" dist="38100" dir="5400000" algn="t" rotWithShape="0">
              <a:srgbClr val="808080">
                <a:alpha val="39998"/>
              </a:srgbClr>
            </a:outerShdw>
          </a:effectLst>
          <a:extLst>
            <a:ext uri="{91240B29-F687-4F45-9708-019B960494DF}">
              <a14:hiddenLine xmlns:a14="http://schemas.microsoft.com/office/drawing/2010/main" w="19050">
                <a:solidFill>
                  <a:srgbClr val="000000"/>
                </a:solidFill>
                <a:miter lim="800000"/>
                <a:headEnd/>
                <a:tailEnd/>
              </a14:hiddenLine>
            </a:ext>
          </a:extLst>
        </p:spPr>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nvGrpSpPr>
          <p:cNvPr id="6" name="Group 23"/>
          <p:cNvGrpSpPr>
            <a:grpSpLocks/>
          </p:cNvGrpSpPr>
          <p:nvPr/>
        </p:nvGrpSpPr>
        <p:grpSpPr bwMode="auto">
          <a:xfrm>
            <a:off x="0" y="1285875"/>
            <a:ext cx="9144000" cy="214313"/>
            <a:chOff x="0" y="1285860"/>
            <a:chExt cx="9144000" cy="214314"/>
          </a:xfrm>
        </p:grpSpPr>
        <p:sp>
          <p:nvSpPr>
            <p:cNvPr id="7" name="Rectangle 6"/>
            <p:cNvSpPr/>
            <p:nvPr/>
          </p:nvSpPr>
          <p:spPr>
            <a:xfrm>
              <a:off x="0" y="1285860"/>
              <a:ext cx="642938" cy="214314"/>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sp>
          <p:nvSpPr>
            <p:cNvPr id="8" name="Rectangle 20"/>
            <p:cNvSpPr/>
            <p:nvPr userDrawn="1"/>
          </p:nvSpPr>
          <p:spPr>
            <a:xfrm>
              <a:off x="571500" y="1285860"/>
              <a:ext cx="8572500" cy="214314"/>
            </a:xfrm>
            <a:prstGeom prst="rect">
              <a:avLst/>
            </a:prstGeom>
            <a:gradFill flip="none" rotWithShape="1">
              <a:gsLst>
                <a:gs pos="0">
                  <a:schemeClr val="accent5">
                    <a:lumMod val="60000"/>
                    <a:lumOff val="40000"/>
                  </a:schemeClr>
                </a:gs>
                <a:gs pos="100000">
                  <a:schemeClr val="accent5">
                    <a:shade val="67500"/>
                    <a:satMod val="115000"/>
                  </a:schemeClr>
                </a:gs>
              </a:gsLst>
              <a:lin ang="810000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grpSp>
      <p:sp>
        <p:nvSpPr>
          <p:cNvPr id="10" name="Rectangle 25"/>
          <p:cNvSpPr/>
          <p:nvPr/>
        </p:nvSpPr>
        <p:spPr>
          <a:xfrm>
            <a:off x="0" y="6786563"/>
            <a:ext cx="9144000" cy="71437"/>
          </a:xfrm>
          <a:prstGeom prst="rect">
            <a:avLst/>
          </a:prstGeom>
          <a:gradFill>
            <a:gsLst>
              <a:gs pos="60000">
                <a:schemeClr val="accent4"/>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defRPr/>
            </a:pPr>
            <a:endParaRPr lang="en-US" altLang="en-US" sz="1800" smtClean="0">
              <a:solidFill>
                <a:srgbClr val="FFFFFF"/>
              </a:solidFill>
            </a:endParaRPr>
          </a:p>
        </p:txBody>
      </p:sp>
      <p:pic>
        <p:nvPicPr>
          <p:cNvPr id="12" name="Picture 8" descr="H:\home\tom\Desktop\t2cog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67750" y="0"/>
            <a:ext cx="4762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descr="TAB_col_white_backgroun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ln>
                  <a:solidFill>
                    <a:schemeClr val="accent5">
                      <a:lumMod val="75000"/>
                    </a:schemeClr>
                  </a:solidFill>
                </a:ln>
                <a:solidFill>
                  <a:schemeClr val="accent5">
                    <a:lumMod val="60000"/>
                    <a:lumOff val="40000"/>
                  </a:schemeClr>
                </a:solidFill>
                <a:effectLst>
                  <a:outerShdw blurRad="50800" dist="38100" dir="5400000" algn="t" rotWithShape="0">
                    <a:prstClr val="black">
                      <a:alpha val="40000"/>
                    </a:prstClr>
                  </a:outerShdw>
                </a:effectLst>
              </a:defRPr>
            </a:lvl1pPr>
          </a:lstStyle>
          <a:p>
            <a:r>
              <a:rPr lang="en-US" smtClean="0"/>
              <a:t>Click to edit Master title style</a:t>
            </a:r>
            <a:endParaRPr lang="en-US" dirty="0"/>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Date Placeholder 7"/>
          <p:cNvSpPr>
            <a:spLocks noGrp="1"/>
          </p:cNvSpPr>
          <p:nvPr>
            <p:ph type="dt" sz="half" idx="10"/>
          </p:nvPr>
        </p:nvSpPr>
        <p:spPr/>
        <p:txBody>
          <a:bodyPr/>
          <a:lstStyle>
            <a:lvl1pPr>
              <a:defRPr/>
            </a:lvl1pPr>
          </a:lstStyle>
          <a:p>
            <a:pPr>
              <a:defRPr/>
            </a:pPr>
            <a:endParaRPr lang="en-US" altLang="en-US"/>
          </a:p>
        </p:txBody>
      </p:sp>
      <p:sp>
        <p:nvSpPr>
          <p:cNvPr id="15" name="Slide Number Placeholder 9"/>
          <p:cNvSpPr>
            <a:spLocks noGrp="1"/>
          </p:cNvSpPr>
          <p:nvPr>
            <p:ph type="sldNum" sz="quarter" idx="11"/>
          </p:nvPr>
        </p:nvSpPr>
        <p:spPr/>
        <p:txBody>
          <a:bodyPr/>
          <a:lstStyle>
            <a:lvl1pPr>
              <a:defRPr/>
            </a:lvl1pPr>
          </a:lstStyle>
          <a:p>
            <a:pPr>
              <a:defRPr/>
            </a:pPr>
            <a:fld id="{9ADEC390-C28A-44AC-9A16-157C00500B08}" type="slidenum">
              <a:rPr lang="en-GB" altLang="en-US"/>
              <a:pPr>
                <a:defRPr/>
              </a:pPr>
              <a:t>‹#›</a:t>
            </a:fld>
            <a:endParaRPr lang="en-GB" altLang="en-US"/>
          </a:p>
        </p:txBody>
      </p:sp>
      <p:sp>
        <p:nvSpPr>
          <p:cNvPr id="16" name="Footer Placeholder 11"/>
          <p:cNvSpPr>
            <a:spLocks noGrp="1"/>
          </p:cNvSpPr>
          <p:nvPr>
            <p:ph type="ftr" sz="quarter" idx="12"/>
          </p:nvPr>
        </p:nvSpPr>
        <p:spPr/>
        <p:txBody>
          <a:bodyPr/>
          <a:lstStyle>
            <a:lvl1pPr>
              <a:defRPr/>
            </a:lvl1pPr>
          </a:lstStyle>
          <a:p>
            <a:pPr>
              <a:defRPr/>
            </a:pPr>
            <a:endParaRPr lang="en-US" altLang="en-US"/>
          </a:p>
        </p:txBody>
      </p:sp>
    </p:spTree>
    <p:extLst>
      <p:ext uri="{BB962C8B-B14F-4D97-AF65-F5344CB8AC3E}">
        <p14:creationId xmlns:p14="http://schemas.microsoft.com/office/powerpoint/2010/main" val="25341519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wrap="square" lIns="91440" tIns="45720" rIns="91440" bIns="45720" numCol="1" anchor="ctr" anchorCtr="0" compatLnSpc="1">
            <a:prstTxWarp prst="textNoShape">
              <a:avLst/>
            </a:prstTxWarp>
            <a:normAutofit/>
          </a:bodyPr>
          <a:lstStyle/>
          <a:p>
            <a:pPr lvl="0"/>
            <a:r>
              <a:rPr lang="en-US" alt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5" name="Date Placeholder 7"/>
          <p:cNvSpPr>
            <a:spLocks noGrp="1"/>
          </p:cNvSpPr>
          <p:nvPr>
            <p:ph type="dt" sz="half" idx="2"/>
          </p:nvPr>
        </p:nvSpPr>
        <p:spPr>
          <a:xfrm>
            <a:off x="6096000" y="6248400"/>
            <a:ext cx="26670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400">
                <a:solidFill>
                  <a:schemeClr val="tx2"/>
                </a:solidFill>
              </a:defRPr>
            </a:lvl1pPr>
          </a:lstStyle>
          <a:p>
            <a:pPr>
              <a:defRPr/>
            </a:pPr>
            <a:endParaRPr lang="en-US" altLang="en-US"/>
          </a:p>
        </p:txBody>
      </p:sp>
      <p:sp>
        <p:nvSpPr>
          <p:cNvPr id="16" name="Slide Number Placeholder 9"/>
          <p:cNvSpPr>
            <a:spLocks noGrp="1"/>
          </p:cNvSpPr>
          <p:nvPr>
            <p:ph type="sldNum" sz="quarter" idx="4"/>
          </p:nvPr>
        </p:nvSpPr>
        <p:spPr>
          <a:xfrm>
            <a:off x="0" y="1285875"/>
            <a:ext cx="5334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pPr>
              <a:defRPr/>
            </a:pPr>
            <a:fld id="{7F34AC6D-E193-4796-99CD-4CA5862FDB91}" type="slidenum">
              <a:rPr lang="en-GB" altLang="en-US"/>
              <a:pPr>
                <a:defRPr/>
              </a:pPr>
              <a:t>‹#›</a:t>
            </a:fld>
            <a:endParaRPr lang="en-GB" altLang="en-US"/>
          </a:p>
        </p:txBody>
      </p:sp>
      <p:sp>
        <p:nvSpPr>
          <p:cNvPr id="17" name="Footer Placeholder 11"/>
          <p:cNvSpPr>
            <a:spLocks noGrp="1"/>
          </p:cNvSpPr>
          <p:nvPr>
            <p:ph type="ftr" sz="quarter" idx="3"/>
          </p:nvPr>
        </p:nvSpPr>
        <p:spPr>
          <a:xfrm>
            <a:off x="609600" y="6248400"/>
            <a:ext cx="542131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a:solidFill>
                  <a:schemeClr val="tx2"/>
                </a:solidFill>
              </a:defRPr>
            </a:lvl1pPr>
          </a:lstStyle>
          <a:p>
            <a:pPr>
              <a:defRPr/>
            </a:pPr>
            <a:endParaRPr lang="en-US" altLang="en-US"/>
          </a:p>
        </p:txBody>
      </p:sp>
    </p:spTree>
  </p:cSld>
  <p:clrMap bg1="lt1" tx1="dk1" bg2="lt2" tx2="dk2" accent1="accent1" accent2="accent2" accent3="accent3" accent4="accent4" accent5="accent5" accent6="accent6" hlink="hlink" folHlink="folHlink"/>
  <p:sldLayoutIdLst>
    <p:sldLayoutId id="2147483800" r:id="rId1"/>
  </p:sldLayoutIdLst>
  <p:timing>
    <p:tnLst>
      <p:par>
        <p:cTn id="1" dur="indefinite" restart="never" nodeType="tmRoot"/>
      </p:par>
    </p:tnLst>
  </p:timing>
  <p:txStyles>
    <p:titleStyle>
      <a:lvl1pPr algn="r" rtl="0" eaLnBrk="0" fontAlgn="base" hangingPunct="0">
        <a:spcBef>
          <a:spcPct val="0"/>
        </a:spcBef>
        <a:spcAft>
          <a:spcPct val="0"/>
        </a:spcAft>
        <a:defRPr sz="3600" b="1" kern="1200">
          <a:ln>
            <a:solidFill>
              <a:schemeClr val="accent5">
                <a:lumMod val="75000"/>
              </a:schemeClr>
            </a:solidFill>
          </a:ln>
          <a:solidFill>
            <a:schemeClr val="tx2"/>
          </a:solidFill>
          <a:effectLst>
            <a:outerShdw blurRad="50800" dist="38100" dir="5400000" algn="t" rotWithShape="0">
              <a:prstClr val="black">
                <a:alpha val="40000"/>
              </a:prstClr>
            </a:outerShdw>
          </a:effectLst>
          <a:latin typeface="+mj-lt"/>
          <a:ea typeface="ＭＳ Ｐゴシック" charset="-128"/>
          <a:cs typeface="ＭＳ Ｐゴシック" charset="-128"/>
        </a:defRPr>
      </a:lvl1pPr>
      <a:lvl2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2pPr>
      <a:lvl3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3pPr>
      <a:lvl4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4pPr>
      <a:lvl5pPr algn="r" rtl="0" eaLnBrk="0" fontAlgn="base" hangingPunct="0">
        <a:spcBef>
          <a:spcPct val="0"/>
        </a:spcBef>
        <a:spcAft>
          <a:spcPct val="0"/>
        </a:spcAft>
        <a:defRPr sz="3600" b="1">
          <a:solidFill>
            <a:schemeClr val="tx2"/>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3600">
          <a:solidFill>
            <a:srgbClr val="9A92C6"/>
          </a:solidFill>
          <a:latin typeface="Arial" charset="0"/>
        </a:defRPr>
      </a:lvl6pPr>
      <a:lvl7pPr marL="914400" algn="l" rtl="0" eaLnBrk="1" fontAlgn="base" hangingPunct="1">
        <a:spcBef>
          <a:spcPct val="0"/>
        </a:spcBef>
        <a:spcAft>
          <a:spcPct val="0"/>
        </a:spcAft>
        <a:defRPr sz="3600">
          <a:solidFill>
            <a:srgbClr val="9A92C6"/>
          </a:solidFill>
          <a:latin typeface="Arial" charset="0"/>
        </a:defRPr>
      </a:lvl7pPr>
      <a:lvl8pPr marL="1371600" algn="l" rtl="0" eaLnBrk="1" fontAlgn="base" hangingPunct="1">
        <a:spcBef>
          <a:spcPct val="0"/>
        </a:spcBef>
        <a:spcAft>
          <a:spcPct val="0"/>
        </a:spcAft>
        <a:defRPr sz="3600">
          <a:solidFill>
            <a:srgbClr val="9A92C6"/>
          </a:solidFill>
          <a:latin typeface="Arial" charset="0"/>
        </a:defRPr>
      </a:lvl8pPr>
      <a:lvl9pPr marL="1828800" algn="l" rtl="0" eaLnBrk="1" fontAlgn="base" hangingPunct="1">
        <a:spcBef>
          <a:spcPct val="0"/>
        </a:spcBef>
        <a:spcAft>
          <a:spcPct val="0"/>
        </a:spcAft>
        <a:defRPr sz="3600">
          <a:solidFill>
            <a:srgbClr val="9A92C6"/>
          </a:solidFill>
          <a:latin typeface="Arial" charset="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mn-lt"/>
          <a:ea typeface="ＭＳ Ｐゴシック" charset="-128"/>
          <a:cs typeface="ＭＳ Ｐゴシック" charset="-128"/>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400" kern="1200">
          <a:solidFill>
            <a:schemeClr val="tx1"/>
          </a:solidFill>
          <a:latin typeface="+mn-lt"/>
          <a:ea typeface="ＭＳ Ｐゴシック" charset="-128"/>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mn-lt"/>
          <a:ea typeface="ＭＳ Ｐゴシック" charset="-128"/>
          <a:cs typeface="+mn-cs"/>
        </a:defRPr>
      </a:lvl3pPr>
      <a:lvl4pPr marL="1371600" indent="-228600" algn="l" rtl="0" eaLnBrk="0" fontAlgn="base" hangingPunct="0">
        <a:spcBef>
          <a:spcPts val="400"/>
        </a:spcBef>
        <a:spcAft>
          <a:spcPct val="0"/>
        </a:spcAft>
        <a:buClr>
          <a:srgbClr val="A5C249"/>
        </a:buClr>
        <a:buSzPct val="75000"/>
        <a:buFont typeface="Wingdings" panose="05000000000000000000" pitchFamily="2" charset="2"/>
        <a:buChar char=""/>
        <a:defRPr sz="2000" kern="1200">
          <a:solidFill>
            <a:schemeClr val="tx1"/>
          </a:solidFill>
          <a:latin typeface="+mn-lt"/>
          <a:ea typeface="ＭＳ Ｐゴシック" charset="-128"/>
          <a:cs typeface="+mn-cs"/>
        </a:defRPr>
      </a:lvl4pPr>
      <a:lvl5pPr marL="1828800" indent="-228600" algn="l" rtl="0" eaLnBrk="0" fontAlgn="base" hangingPunct="0">
        <a:spcBef>
          <a:spcPts val="400"/>
        </a:spcBef>
        <a:spcAft>
          <a:spcPct val="0"/>
        </a:spcAft>
        <a:buClr>
          <a:srgbClr val="009EE0"/>
        </a:buClr>
        <a:buSzPct val="65000"/>
        <a:buFont typeface="Wingdings" panose="05000000000000000000" pitchFamily="2" charset="2"/>
        <a:buChar char=""/>
        <a:defRPr sz="2000" kern="1200">
          <a:solidFill>
            <a:schemeClr val="tx1"/>
          </a:solidFill>
          <a:latin typeface="+mn-lt"/>
          <a:ea typeface="ＭＳ Ｐゴシック" charset="-128"/>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orcid.org/0000-0003-3156-2105" TargetMode="External"/><Relationship Id="rId3" Type="http://schemas.openxmlformats.org/officeDocument/2006/relationships/image" Target="../media/image6.png"/><Relationship Id="rId7" Type="http://schemas.openxmlformats.org/officeDocument/2006/relationships/hyperlink" Target="http://orcid.org/0000-0001-8418-673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orcid.org/0000-0002-1279-5133" TargetMode="External"/><Relationship Id="rId11" Type="http://schemas.openxmlformats.org/officeDocument/2006/relationships/hyperlink" Target="http://creativecommons.org/licenses/by/3.0/deed.en_GB" TargetMode="External"/><Relationship Id="rId5" Type="http://schemas.openxmlformats.org/officeDocument/2006/relationships/hyperlink" Target="http://orcid.org/0000-0002-2937-7819" TargetMode="External"/><Relationship Id="rId10" Type="http://schemas.openxmlformats.org/officeDocument/2006/relationships/image" Target="../media/image7.png"/><Relationship Id="rId4" Type="http://schemas.openxmlformats.org/officeDocument/2006/relationships/hyperlink" Target="http://orcid.org/0000-0001-9842-9718" TargetMode="External"/><Relationship Id="rId9" Type="http://schemas.openxmlformats.org/officeDocument/2006/relationships/hyperlink" Target="http://www.taverna.org.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www.myexperiment.org/files/1016"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myexperiment.org/"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myexperiment.org/files/101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ubtitle 5"/>
          <p:cNvSpPr>
            <a:spLocks noGrp="1"/>
          </p:cNvSpPr>
          <p:nvPr>
            <p:ph sz="quarter" idx="1"/>
          </p:nvPr>
        </p:nvSpPr>
        <p:spPr>
          <a:xfrm>
            <a:off x="2362200" y="6143625"/>
            <a:ext cx="6781800" cy="571500"/>
          </a:xfrm>
        </p:spPr>
        <p:txBody>
          <a:bodyPr anchor="ctr"/>
          <a:lstStyle/>
          <a:p>
            <a:pPr marL="0" indent="0" eaLnBrk="1" hangingPunct="1">
              <a:buFont typeface="Wingdings" panose="05000000000000000000" pitchFamily="2" charset="2"/>
              <a:buNone/>
            </a:pPr>
            <a:r>
              <a:rPr lang="en-US" altLang="en-US" sz="2500" smtClean="0">
                <a:solidFill>
                  <a:srgbClr val="FFFFFF"/>
                </a:solidFill>
                <a:ea typeface="ＭＳ Ｐゴシック" panose="020B0600070205080204" pitchFamily="34" charset="-128"/>
              </a:rPr>
              <a:t> </a:t>
            </a:r>
            <a:endParaRPr lang="en-GB" altLang="en-US" sz="2500" smtClean="0">
              <a:solidFill>
                <a:srgbClr val="FFFFFF"/>
              </a:solidFill>
              <a:ea typeface="ＭＳ Ｐゴシック" panose="020B0600070205080204" pitchFamily="34" charset="-128"/>
            </a:endParaRPr>
          </a:p>
        </p:txBody>
      </p:sp>
      <p:sp>
        <p:nvSpPr>
          <p:cNvPr id="5123" name="Text Box 5"/>
          <p:cNvSpPr txBox="1">
            <a:spLocks noChangeArrowheads="1"/>
          </p:cNvSpPr>
          <p:nvPr/>
        </p:nvSpPr>
        <p:spPr bwMode="auto">
          <a:xfrm>
            <a:off x="-43590" y="2051753"/>
            <a:ext cx="8964613"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200" b="1" dirty="0">
                <a:solidFill>
                  <a:schemeClr val="tx2"/>
                </a:solidFill>
              </a:rPr>
              <a:t>An Introduction to Running, Reusing and Sharing Workflows with </a:t>
            </a:r>
            <a:r>
              <a:rPr lang="en-GB" altLang="en-US" sz="3200" b="1" dirty="0" err="1" smtClean="0">
                <a:solidFill>
                  <a:schemeClr val="tx2"/>
                </a:solidFill>
              </a:rPr>
              <a:t>Taverna</a:t>
            </a:r>
            <a:endParaRPr lang="en-GB" altLang="en-US" sz="3200" dirty="0">
              <a:solidFill>
                <a:schemeClr val="tx2"/>
              </a:solidFill>
            </a:endParaRPr>
          </a:p>
          <a:p>
            <a:pPr algn="r" eaLnBrk="1" hangingPunct="1">
              <a:spcBef>
                <a:spcPct val="50000"/>
              </a:spcBef>
              <a:buClrTx/>
              <a:buSzTx/>
              <a:buFontTx/>
              <a:buNone/>
            </a:pPr>
            <a:endParaRPr lang="en-US" altLang="en-US" sz="3200" dirty="0">
              <a:solidFill>
                <a:schemeClr val="tx2"/>
              </a:solidFill>
            </a:endParaRPr>
          </a:p>
        </p:txBody>
      </p:sp>
      <p:pic>
        <p:nvPicPr>
          <p:cNvPr id="5124" name="Picture 5" descr="H:\home\tom\Desktop\mygrid_large_masthead.png"/>
          <p:cNvPicPr>
            <a:picLocks noChangeAspect="1" noChangeArrowheads="1"/>
          </p:cNvPicPr>
          <p:nvPr/>
        </p:nvPicPr>
        <p:blipFill>
          <a:blip r:embed="rId3">
            <a:extLst>
              <a:ext uri="{28A0092B-C50C-407E-A947-70E740481C1C}">
                <a14:useLocalDpi xmlns:a14="http://schemas.microsoft.com/office/drawing/2010/main" val="0"/>
              </a:ext>
            </a:extLst>
          </a:blip>
          <a:srcRect l="7629" r="8438"/>
          <a:stretch>
            <a:fillRect/>
          </a:stretch>
        </p:blipFill>
        <p:spPr bwMode="auto">
          <a:xfrm>
            <a:off x="5148263" y="0"/>
            <a:ext cx="3143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6"/>
          <p:cNvSpPr txBox="1">
            <a:spLocks noChangeArrowheads="1"/>
          </p:cNvSpPr>
          <p:nvPr/>
        </p:nvSpPr>
        <p:spPr bwMode="auto">
          <a:xfrm>
            <a:off x="820010" y="3244354"/>
            <a:ext cx="8101013"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ClrTx/>
              <a:buSzTx/>
              <a:buFontTx/>
              <a:buNone/>
            </a:pPr>
            <a:r>
              <a:rPr lang="en-US" altLang="en-US" sz="2400" dirty="0">
                <a:latin typeface="+mn-lt"/>
              </a:rPr>
              <a:t>Stian Soiland-Reyes and Christian </a:t>
            </a:r>
            <a:r>
              <a:rPr lang="en-US" altLang="en-US" sz="2400" dirty="0" smtClean="0">
                <a:latin typeface="+mn-lt"/>
              </a:rPr>
              <a:t>Brenninkmeijer</a:t>
            </a:r>
            <a:endParaRPr lang="en-GB" altLang="en-US" sz="2400" dirty="0">
              <a:latin typeface="+mn-lt"/>
            </a:endParaRPr>
          </a:p>
          <a:p>
            <a:pPr algn="r" eaLnBrk="1" hangingPunct="1">
              <a:spcBef>
                <a:spcPct val="0"/>
              </a:spcBef>
              <a:buClrTx/>
              <a:buSzTx/>
              <a:buFontTx/>
              <a:buNone/>
            </a:pPr>
            <a:r>
              <a:rPr lang="en-GB" altLang="en-US" sz="2400" dirty="0">
                <a:latin typeface="+mn-lt"/>
              </a:rPr>
              <a:t>University of Manchester</a:t>
            </a:r>
          </a:p>
          <a:p>
            <a:pPr algn="r" eaLnBrk="1" hangingPunct="1">
              <a:spcBef>
                <a:spcPct val="0"/>
              </a:spcBef>
              <a:buClrTx/>
              <a:buSzTx/>
              <a:buFontTx/>
              <a:buNone/>
            </a:pPr>
            <a:r>
              <a:rPr lang="en-US" altLang="en-US" sz="1800" dirty="0">
                <a:latin typeface="+mn-lt"/>
              </a:rPr>
              <a:t> materials by </a:t>
            </a:r>
            <a:r>
              <a:rPr lang="en-GB" altLang="en-US" sz="1800" dirty="0" smtClean="0">
                <a:latin typeface="+mn-lt"/>
              </a:rPr>
              <a:t>Katy </a:t>
            </a:r>
            <a:r>
              <a:rPr lang="en-GB" altLang="en-US" sz="1800" dirty="0" err="1" smtClean="0">
                <a:latin typeface="+mn-lt"/>
              </a:rPr>
              <a:t>Wolstencroft</a:t>
            </a:r>
            <a:r>
              <a:rPr lang="en-GB" altLang="en-US" sz="2400" dirty="0" smtClean="0">
                <a:latin typeface="+mn-lt"/>
              </a:rPr>
              <a:t>, </a:t>
            </a:r>
            <a:r>
              <a:rPr lang="en-US" altLang="en-US" sz="1800" dirty="0" smtClean="0">
                <a:latin typeface="+mn-lt"/>
              </a:rPr>
              <a:t>Aleksandra </a:t>
            </a:r>
            <a:r>
              <a:rPr lang="en-US" altLang="en-US" sz="1800" dirty="0" err="1" smtClean="0">
                <a:latin typeface="+mn-lt"/>
              </a:rPr>
              <a:t>Pawlik</a:t>
            </a:r>
            <a:r>
              <a:rPr lang="en-US" altLang="en-US" sz="1800" dirty="0" smtClean="0">
                <a:latin typeface="+mn-lt"/>
              </a:rPr>
              <a:t>, Alan Williams</a:t>
            </a:r>
            <a:endParaRPr lang="en-US" altLang="en-US" sz="1800" dirty="0">
              <a:latin typeface="+mn-lt"/>
            </a:endParaRPr>
          </a:p>
          <a:p>
            <a:pPr algn="r" eaLnBrk="1" hangingPunct="1">
              <a:spcBef>
                <a:spcPct val="0"/>
              </a:spcBef>
              <a:buClrTx/>
              <a:buSzTx/>
              <a:buFontTx/>
              <a:buNone/>
            </a:pPr>
            <a:r>
              <a:rPr lang="en-US" altLang="en-US" sz="1800" dirty="0">
                <a:latin typeface="+mn-lt"/>
              </a:rPr>
              <a:t/>
            </a:r>
            <a:br>
              <a:rPr lang="en-US" altLang="en-US" sz="1800" dirty="0">
                <a:latin typeface="+mn-lt"/>
              </a:rPr>
            </a:br>
            <a:r>
              <a:rPr lang="en-US" altLang="en-US" sz="1400" dirty="0">
                <a:latin typeface="+mn-lt"/>
                <a:hlinkClick r:id="rId4"/>
              </a:rPr>
              <a:t>http://orcid.org/0000-0001-9842-9718</a:t>
            </a:r>
            <a:r>
              <a:rPr lang="en-US" altLang="en-US" sz="1400" dirty="0">
                <a:latin typeface="+mn-lt"/>
              </a:rPr>
              <a:t> </a:t>
            </a:r>
          </a:p>
          <a:p>
            <a:pPr algn="r" eaLnBrk="1" hangingPunct="1">
              <a:spcBef>
                <a:spcPct val="0"/>
              </a:spcBef>
              <a:buClrTx/>
              <a:buSzTx/>
              <a:buFontTx/>
              <a:buNone/>
            </a:pPr>
            <a:r>
              <a:rPr lang="en-US" altLang="en-US" sz="1400" dirty="0">
                <a:latin typeface="+mn-lt"/>
                <a:hlinkClick r:id="rId5"/>
              </a:rPr>
              <a:t>http://orcid.org/0000-0002-2937-7819</a:t>
            </a:r>
            <a:r>
              <a:rPr lang="en-US" altLang="en-US" sz="1400" dirty="0">
                <a:latin typeface="+mn-lt"/>
              </a:rPr>
              <a:t/>
            </a:r>
            <a:br>
              <a:rPr lang="en-US" altLang="en-US" sz="1400" dirty="0">
                <a:latin typeface="+mn-lt"/>
              </a:rPr>
            </a:br>
            <a:r>
              <a:rPr lang="en-US" altLang="en-US" sz="1400" dirty="0">
                <a:latin typeface="+mn-lt"/>
                <a:hlinkClick r:id="rId6"/>
              </a:rPr>
              <a:t>http://orcid.org/0000-0002-1279-5133</a:t>
            </a:r>
            <a:r>
              <a:rPr lang="en-US" altLang="en-US" sz="1400" dirty="0">
                <a:latin typeface="+mn-lt"/>
              </a:rPr>
              <a:t> </a:t>
            </a:r>
          </a:p>
          <a:p>
            <a:pPr algn="r" eaLnBrk="1" hangingPunct="1">
              <a:spcBef>
                <a:spcPct val="0"/>
              </a:spcBef>
              <a:buClrTx/>
              <a:buSzTx/>
              <a:buFontTx/>
              <a:buNone/>
            </a:pPr>
            <a:r>
              <a:rPr lang="en-US" altLang="en-US" sz="1400" dirty="0">
                <a:latin typeface="+mn-lt"/>
                <a:hlinkClick r:id="rId7"/>
              </a:rPr>
              <a:t>http://</a:t>
            </a:r>
            <a:r>
              <a:rPr lang="en-US" altLang="en-US" sz="1400" dirty="0" smtClean="0">
                <a:latin typeface="+mn-lt"/>
                <a:hlinkClick r:id="rId7"/>
              </a:rPr>
              <a:t>orcid.org/0000-0001-8418-6735</a:t>
            </a:r>
            <a:endParaRPr lang="en-US" altLang="en-US" sz="1400" dirty="0" smtClean="0">
              <a:latin typeface="+mn-lt"/>
            </a:endParaRPr>
          </a:p>
          <a:p>
            <a:pPr algn="r" eaLnBrk="1" hangingPunct="1">
              <a:spcBef>
                <a:spcPct val="0"/>
              </a:spcBef>
              <a:buClrTx/>
              <a:buSzTx/>
              <a:buFontTx/>
              <a:buNone/>
            </a:pPr>
            <a:r>
              <a:rPr lang="en-US" altLang="en-US" sz="1400" dirty="0">
                <a:latin typeface="+mn-lt"/>
                <a:hlinkClick r:id="rId8"/>
              </a:rPr>
              <a:t>http://</a:t>
            </a:r>
            <a:r>
              <a:rPr lang="en-US" altLang="en-US" sz="1400" dirty="0" smtClean="0">
                <a:latin typeface="+mn-lt"/>
                <a:hlinkClick r:id="rId8"/>
              </a:rPr>
              <a:t>orcid.org/0000-0003-3156-2105</a:t>
            </a:r>
            <a:r>
              <a:rPr lang="en-US" altLang="en-US" sz="1400" dirty="0" smtClean="0">
                <a:latin typeface="+mn-lt"/>
              </a:rPr>
              <a:t> </a:t>
            </a:r>
            <a:endParaRPr lang="en-US" altLang="en-US" sz="1400" dirty="0">
              <a:latin typeface="+mn-lt"/>
            </a:endParaRPr>
          </a:p>
          <a:p>
            <a:pPr algn="r" eaLnBrk="1" hangingPunct="1">
              <a:spcBef>
                <a:spcPct val="0"/>
              </a:spcBef>
              <a:buClrTx/>
              <a:buSzTx/>
              <a:buFontTx/>
              <a:buNone/>
            </a:pPr>
            <a:endParaRPr lang="en-US" altLang="en-US" sz="1800" dirty="0">
              <a:latin typeface="+mn-lt"/>
            </a:endParaRPr>
          </a:p>
          <a:p>
            <a:pPr algn="r" eaLnBrk="1" hangingPunct="1">
              <a:spcBef>
                <a:spcPct val="0"/>
              </a:spcBef>
              <a:buClrTx/>
              <a:buSzTx/>
              <a:buFontTx/>
              <a:buNone/>
            </a:pPr>
            <a:r>
              <a:rPr lang="en-US" altLang="en-US" sz="1800" dirty="0">
                <a:latin typeface="+mn-lt"/>
              </a:rPr>
              <a:t>Bonn University, </a:t>
            </a:r>
            <a:r>
              <a:rPr lang="en-US" altLang="en-US" sz="1800" dirty="0" smtClean="0">
                <a:latin typeface="+mn-lt"/>
              </a:rPr>
              <a:t>2014-09-01 / 2014-09-03</a:t>
            </a:r>
            <a:endParaRPr lang="en-US" altLang="en-US" sz="1800" dirty="0">
              <a:latin typeface="+mn-lt"/>
            </a:endParaRPr>
          </a:p>
          <a:p>
            <a:pPr algn="r" eaLnBrk="1" hangingPunct="1">
              <a:spcBef>
                <a:spcPct val="0"/>
              </a:spcBef>
              <a:buClrTx/>
              <a:buSzTx/>
              <a:buFont typeface="Wingdings" panose="05000000000000000000" pitchFamily="2" charset="2"/>
              <a:buNone/>
            </a:pPr>
            <a:r>
              <a:rPr lang="en-GB" altLang="en-US" sz="1800" dirty="0">
                <a:latin typeface="+mn-lt"/>
                <a:hlinkClick r:id="rId9"/>
              </a:rPr>
              <a:t>http://www.taverna.org.uk/</a:t>
            </a:r>
            <a:endParaRPr lang="en-GB" altLang="en-US" sz="1800" dirty="0">
              <a:latin typeface="+mn-lt"/>
            </a:endParaRPr>
          </a:p>
        </p:txBody>
      </p:sp>
      <p:pic>
        <p:nvPicPr>
          <p:cNvPr id="7" name="Picture 2" descr="http://mirrors.creativecommons.org/presskit/buttons/88x31/png/by.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512" y="5877239"/>
            <a:ext cx="12319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8"/>
          <p:cNvSpPr>
            <a:spLocks noChangeArrowheads="1"/>
          </p:cNvSpPr>
          <p:nvPr/>
        </p:nvSpPr>
        <p:spPr bwMode="auto">
          <a:xfrm>
            <a:off x="66799" y="6307451"/>
            <a:ext cx="3770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000" i="1" dirty="0">
                <a:latin typeface="+mn-lt"/>
              </a:rPr>
              <a:t>This work is licensed under a </a:t>
            </a:r>
          </a:p>
          <a:p>
            <a:r>
              <a:rPr lang="en-GB" altLang="en-US" sz="1000" i="1" dirty="0">
                <a:latin typeface="+mn-lt"/>
                <a:hlinkClick r:id="rId11"/>
              </a:rPr>
              <a:t>Creative Commons Attribution 3.0 Unported License</a:t>
            </a:r>
            <a:endParaRPr lang="en-GB" altLang="en-US" sz="1000" i="1" dirty="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Combining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23555" name="Rectangle 3"/>
          <p:cNvSpPr>
            <a:spLocks noGrp="1"/>
          </p:cNvSpPr>
          <p:nvPr>
            <p:ph sz="quarter" idx="1"/>
          </p:nvPr>
        </p:nvSpPr>
        <p:spPr>
          <a:xfrm>
            <a:off x="107950" y="1589088"/>
            <a:ext cx="8928100" cy="4572000"/>
          </a:xfrm>
        </p:spPr>
        <p:txBody>
          <a:bodyPr/>
          <a:lstStyle/>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r>
              <a:rPr lang="en-GB" altLang="en-US" sz="2300" smtClean="0">
                <a:ea typeface="ＭＳ Ｐゴシック" panose="020B0600070205080204" pitchFamily="34" charset="-128"/>
              </a:rPr>
              <a:t>Create new output ports for the Nested workflow and connect the Nested workflow outputs to the new outputs</a:t>
            </a:r>
          </a:p>
          <a:p>
            <a:pPr eaLnBrk="1" hangingPunct="1">
              <a:lnSpc>
                <a:spcPct val="90000"/>
              </a:lnSpc>
              <a:buFont typeface="Wingdings" panose="05000000000000000000" pitchFamily="2" charset="2"/>
              <a:buNone/>
            </a:pPr>
            <a:r>
              <a:rPr lang="en-GB" altLang="en-US" sz="2300" smtClean="0">
                <a:ea typeface="ＭＳ Ｐゴシック" panose="020B0600070205080204" pitchFamily="34" charset="-128"/>
              </a:rPr>
              <a:t>NOTE: you don’t need to connect them all, just pathway descriptions, pathway images and gene descriptions</a:t>
            </a: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buFont typeface="Wingdings" panose="05000000000000000000" pitchFamily="2" charset="2"/>
              <a:buNone/>
            </a:pPr>
            <a:endParaRPr lang="en-GB" altLang="en-US" sz="2300" smtClean="0">
              <a:ea typeface="ＭＳ Ｐゴシック" panose="020B0600070205080204" pitchFamily="34" charset="-128"/>
            </a:endParaRPr>
          </a:p>
          <a:p>
            <a:pPr eaLnBrk="1" hangingPunct="1">
              <a:lnSpc>
                <a:spcPct val="90000"/>
              </a:lnSpc>
            </a:pPr>
            <a:r>
              <a:rPr lang="en-GB" altLang="en-US" sz="2300" smtClean="0">
                <a:ea typeface="ＭＳ Ｐゴシック" panose="020B0600070205080204" pitchFamily="34" charset="-128"/>
              </a:rPr>
              <a:t>Save the workflow</a:t>
            </a:r>
          </a:p>
          <a:p>
            <a:pPr eaLnBrk="1" hangingPunct="1">
              <a:lnSpc>
                <a:spcPct val="90000"/>
              </a:lnSpc>
            </a:pPr>
            <a:r>
              <a:rPr lang="en-GB" altLang="en-US" sz="2300" smtClean="0">
                <a:ea typeface="ＭＳ Ｐゴシック" panose="020B0600070205080204" pitchFamily="34" charset="-128"/>
              </a:rPr>
              <a:t>Run the workflow (it may take a few minutes)</a:t>
            </a:r>
          </a:p>
          <a:p>
            <a:pPr eaLnBrk="1" hangingPunct="1">
              <a:lnSpc>
                <a:spcPct val="90000"/>
              </a:lnSpc>
              <a:buFont typeface="Wingdings" panose="05000000000000000000" pitchFamily="2" charset="2"/>
              <a:buNone/>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pic>
        <p:nvPicPr>
          <p:cNvPr id="2355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597275"/>
            <a:ext cx="7932737"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sz="quarter" idx="1"/>
          </p:nvPr>
        </p:nvSpPr>
        <p:spPr>
          <a:xfrm>
            <a:off x="539750" y="1700213"/>
            <a:ext cx="8153400" cy="4005262"/>
          </a:xfrm>
        </p:spPr>
        <p:txBody>
          <a:bodyPr/>
          <a:lstStyle/>
          <a:p>
            <a:pPr eaLnBrk="1" hangingPunct="1">
              <a:buFontTx/>
              <a:buChar char=""/>
            </a:pPr>
            <a:r>
              <a:rPr lang="en-GB" altLang="en-US" sz="2300" smtClean="0">
                <a:ea typeface="ＭＳ Ｐゴシック" panose="020B0600070205080204" pitchFamily="34" charset="-128"/>
              </a:rPr>
              <a:t>There are many different tools we could use to find Gene Ontology associations for your gene list</a:t>
            </a:r>
          </a:p>
          <a:p>
            <a:pPr eaLnBrk="1" hangingPunct="1">
              <a:buFontTx/>
              <a:buChar char=""/>
            </a:pPr>
            <a:r>
              <a:rPr lang="en-GB" altLang="en-US" sz="2300" smtClean="0">
                <a:ea typeface="ＭＳ Ｐゴシック" panose="020B0600070205080204" pitchFamily="34" charset="-128"/>
              </a:rPr>
              <a:t>For example, we could simply modify the BioMart/Ensembl service in the ‘Import and convert gene list’ workflow we have already used</a:t>
            </a:r>
          </a:p>
          <a:p>
            <a:pPr eaLnBrk="1" hangingPunct="1">
              <a:buFontTx/>
              <a:buChar char=""/>
            </a:pPr>
            <a:r>
              <a:rPr lang="en-GB" altLang="en-US" sz="2300" smtClean="0">
                <a:ea typeface="ＭＳ Ｐゴシック" panose="020B0600070205080204" pitchFamily="34" charset="-128"/>
              </a:rPr>
              <a:t>Reload the ‘Import and Convert gene list’ workflow</a:t>
            </a:r>
          </a:p>
          <a:p>
            <a:pPr eaLnBrk="1" hangingPunct="1">
              <a:buFontTx/>
              <a:buChar char=""/>
            </a:pPr>
            <a:r>
              <a:rPr lang="en-GB" altLang="en-US" sz="2300" smtClean="0">
                <a:ea typeface="ＭＳ Ｐゴシック" panose="020B0600070205080204" pitchFamily="34" charset="-128"/>
              </a:rPr>
              <a:t>Right-click on the ‘mmusculus_gene_ensembl’ service and select ‘Copy’ </a:t>
            </a:r>
          </a:p>
          <a:p>
            <a:pPr eaLnBrk="1" hangingPunct="1">
              <a:buFontTx/>
              <a:buChar char=""/>
            </a:pPr>
            <a:r>
              <a:rPr lang="en-GB" altLang="en-US" sz="2300" smtClean="0">
                <a:ea typeface="ＭＳ Ｐゴシック" panose="020B0600070205080204" pitchFamily="34" charset="-128"/>
              </a:rPr>
              <a:t>Paste an extra copy of this service into the same workflow diagram</a:t>
            </a:r>
          </a:p>
          <a:p>
            <a:pPr eaLnBrk="1" hangingPunct="1">
              <a:buFontTx/>
              <a:buChar char=""/>
            </a:pPr>
            <a:endParaRPr lang="en-GB" altLang="en-US" sz="2300" smtClean="0">
              <a:ea typeface="ＭＳ Ｐゴシック" panose="020B0600070205080204" pitchFamily="34" charset="-128"/>
            </a:endParaRPr>
          </a:p>
          <a:p>
            <a:pPr eaLnBrk="1" hangingPunct="1">
              <a:buFontTx/>
              <a:buChar char=""/>
            </a:pPr>
            <a:endParaRPr lang="en-GB" altLang="en-US" sz="2300" smtClean="0">
              <a:ea typeface="ＭＳ Ｐゴシック" panose="020B0600070205080204" pitchFamily="34" charset="-128"/>
            </a:endParaRPr>
          </a:p>
        </p:txBody>
      </p:sp>
      <p:sp>
        <p:nvSpPr>
          <p:cNvPr id="25603"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sz="quarter" idx="1"/>
          </p:nvPr>
        </p:nvSpPr>
        <p:spPr>
          <a:xfrm>
            <a:off x="539750" y="1700213"/>
            <a:ext cx="8153400" cy="4005262"/>
          </a:xfrm>
        </p:spPr>
        <p:txBody>
          <a:bodyPr/>
          <a:lstStyle/>
          <a:p>
            <a:pPr eaLnBrk="1" hangingPunct="1">
              <a:buFontTx/>
              <a:buChar char=""/>
            </a:pPr>
            <a:r>
              <a:rPr lang="en-GB" altLang="en-US" sz="2300" smtClean="0">
                <a:ea typeface="ＭＳ Ｐゴシック" panose="020B0600070205080204" pitchFamily="34" charset="-128"/>
              </a:rPr>
              <a:t>This is a BioMart service. It allows you to retrieve omics data from ENSEMBL and other genomics resources. If you are familiar with BioMart, you will see the interface in Taverna is very similar to the web interface</a:t>
            </a:r>
          </a:p>
          <a:p>
            <a:pPr eaLnBrk="1" hangingPunct="1">
              <a:buFontTx/>
              <a:buChar char=""/>
            </a:pPr>
            <a:r>
              <a:rPr lang="en-GB" altLang="en-US" sz="2300" smtClean="0">
                <a:ea typeface="ＭＳ Ｐゴシック" panose="020B0600070205080204" pitchFamily="34" charset="-128"/>
              </a:rPr>
              <a:t>We will modify the BioMart query to find all GO associations for each gene associated with a Chip-Seq peak</a:t>
            </a:r>
          </a:p>
          <a:p>
            <a:pPr eaLnBrk="1" hangingPunct="1">
              <a:buFontTx/>
              <a:buChar char=""/>
            </a:pPr>
            <a:r>
              <a:rPr lang="en-GB" altLang="en-US" sz="2300" smtClean="0">
                <a:ea typeface="ＭＳ Ｐゴシック" panose="020B0600070205080204" pitchFamily="34" charset="-128"/>
              </a:rPr>
              <a:t>Right-click on the new copy of the service and select ‘Configure BioMart Query’</a:t>
            </a:r>
          </a:p>
          <a:p>
            <a:pPr eaLnBrk="1" hangingPunct="1">
              <a:buFontTx/>
              <a:buChar char=""/>
            </a:pPr>
            <a:endParaRPr lang="en-GB" altLang="en-US" sz="2300" smtClean="0">
              <a:ea typeface="ＭＳ Ｐゴシック" panose="020B0600070205080204" pitchFamily="34" charset="-128"/>
            </a:endParaRPr>
          </a:p>
        </p:txBody>
      </p:sp>
      <p:sp>
        <p:nvSpPr>
          <p:cNvPr id="27651"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sz="quarter" idx="1"/>
          </p:nvPr>
        </p:nvSpPr>
        <p:spPr>
          <a:xfrm>
            <a:off x="539750" y="1700213"/>
            <a:ext cx="8153400" cy="4005262"/>
          </a:xfrm>
        </p:spPr>
        <p:txBody>
          <a:bodyPr/>
          <a:lstStyle/>
          <a:p>
            <a:pPr eaLnBrk="1" hangingPunct="1">
              <a:buFontTx/>
              <a:buChar char=""/>
            </a:pPr>
            <a:r>
              <a:rPr lang="en-GB" altLang="en-US" sz="2300" smtClean="0">
                <a:ea typeface="ＭＳ Ｐゴシック" panose="020B0600070205080204" pitchFamily="34" charset="-128"/>
              </a:rPr>
              <a:t>The inputs (or filters) already accept RefSeq Ids from our input file, but we need to modify the outputs (or attributes)</a:t>
            </a:r>
          </a:p>
          <a:p>
            <a:pPr eaLnBrk="1" hangingPunct="1">
              <a:buFontTx/>
              <a:buChar char=""/>
            </a:pPr>
            <a:r>
              <a:rPr lang="en-GB" altLang="en-US" sz="2300" smtClean="0">
                <a:ea typeface="ＭＳ Ｐゴシック" panose="020B0600070205080204" pitchFamily="34" charset="-128"/>
              </a:rPr>
              <a:t>Select ‘</a:t>
            </a:r>
            <a:r>
              <a:rPr lang="en-GB" altLang="en-US" sz="2300" u="sng" smtClean="0">
                <a:ea typeface="ＭＳ Ｐゴシック" panose="020B0600070205080204" pitchFamily="34" charset="-128"/>
              </a:rPr>
              <a:t>Attributes</a:t>
            </a:r>
            <a:r>
              <a:rPr lang="en-GB" altLang="en-US" sz="2300" smtClean="0">
                <a:ea typeface="ＭＳ Ｐゴシック" panose="020B0600070205080204" pitchFamily="34" charset="-128"/>
              </a:rPr>
              <a:t>’ and expand the …‘</a:t>
            </a:r>
            <a:r>
              <a:rPr lang="en-GB" altLang="en-US" sz="2300" u="sng" smtClean="0">
                <a:ea typeface="ＭＳ Ｐゴシック" panose="020B0600070205080204" pitchFamily="34" charset="-128"/>
              </a:rPr>
              <a:t>External</a:t>
            </a:r>
            <a:r>
              <a:rPr lang="en-GB" altLang="en-US" sz="2300" smtClean="0">
                <a:ea typeface="ＭＳ Ｐゴシック" panose="020B0600070205080204" pitchFamily="34" charset="-128"/>
              </a:rPr>
              <a:t>’… section.</a:t>
            </a:r>
          </a:p>
          <a:p>
            <a:pPr eaLnBrk="1" hangingPunct="1">
              <a:buFontTx/>
              <a:buChar char=""/>
            </a:pPr>
            <a:r>
              <a:rPr lang="en-GB" altLang="en-US" sz="2300" smtClean="0">
                <a:ea typeface="ＭＳ Ｐゴシック" panose="020B0600070205080204" pitchFamily="34" charset="-128"/>
              </a:rPr>
              <a:t>Select ‘</a:t>
            </a:r>
            <a:r>
              <a:rPr lang="en-GB" altLang="en-US" sz="2300" u="sng" smtClean="0">
                <a:ea typeface="ＭＳ Ｐゴシック" panose="020B0600070205080204" pitchFamily="34" charset="-128"/>
              </a:rPr>
              <a:t>Go Term Accession</a:t>
            </a:r>
            <a:r>
              <a:rPr lang="en-GB" altLang="en-US" sz="2300" smtClean="0">
                <a:ea typeface="ＭＳ Ｐゴシック" panose="020B0600070205080204" pitchFamily="34" charset="-128"/>
              </a:rPr>
              <a:t>’, ‘</a:t>
            </a:r>
            <a:r>
              <a:rPr lang="en-GB" altLang="en-US" sz="2300" u="sng" smtClean="0">
                <a:ea typeface="ＭＳ Ｐゴシック" panose="020B0600070205080204" pitchFamily="34" charset="-128"/>
              </a:rPr>
              <a:t>GO Term Definition</a:t>
            </a:r>
            <a:r>
              <a:rPr lang="en-GB" altLang="en-US" sz="2300" smtClean="0">
                <a:ea typeface="ＭＳ Ｐゴシック" panose="020B0600070205080204" pitchFamily="34" charset="-128"/>
              </a:rPr>
              <a:t>’ and ‘</a:t>
            </a:r>
            <a:r>
              <a:rPr lang="en-GB" altLang="en-US" sz="2300" u="sng" smtClean="0">
                <a:ea typeface="ＭＳ Ｐゴシック" panose="020B0600070205080204" pitchFamily="34" charset="-128"/>
              </a:rPr>
              <a:t>Go Domain</a:t>
            </a:r>
            <a:r>
              <a:rPr lang="en-GB" altLang="en-US" sz="2300" smtClean="0">
                <a:ea typeface="ＭＳ Ｐゴシック" panose="020B0600070205080204" pitchFamily="34" charset="-128"/>
              </a:rPr>
              <a:t>’</a:t>
            </a:r>
          </a:p>
          <a:p>
            <a:pPr eaLnBrk="1" hangingPunct="1">
              <a:buFontTx/>
              <a:buChar char=""/>
            </a:pPr>
            <a:r>
              <a:rPr lang="en-GB" altLang="en-US" sz="2300" smtClean="0">
                <a:ea typeface="ＭＳ Ｐゴシック" panose="020B0600070205080204" pitchFamily="34" charset="-128"/>
              </a:rPr>
              <a:t>Unselect ‘</a:t>
            </a:r>
            <a:r>
              <a:rPr lang="en-GB" altLang="en-US" sz="2300" u="sng" smtClean="0">
                <a:ea typeface="ＭＳ Ｐゴシック" panose="020B0600070205080204" pitchFamily="34" charset="-128"/>
              </a:rPr>
              <a:t>UniGeneID</a:t>
            </a:r>
            <a:r>
              <a:rPr lang="en-GB" altLang="en-US" sz="2300" smtClean="0">
                <a:ea typeface="ＭＳ Ｐゴシック" panose="020B0600070205080204" pitchFamily="34" charset="-128"/>
              </a:rPr>
              <a:t>’ and select ‘</a:t>
            </a:r>
            <a:r>
              <a:rPr lang="en-GB" altLang="en-US" sz="2300" u="sng" smtClean="0">
                <a:ea typeface="ＭＳ Ｐゴシック" panose="020B0600070205080204" pitchFamily="34" charset="-128"/>
              </a:rPr>
              <a:t>RefSeq mRNA</a:t>
            </a:r>
            <a:r>
              <a:rPr lang="en-GB" altLang="en-US" sz="2300" smtClean="0">
                <a:ea typeface="ＭＳ Ｐゴシック" panose="020B0600070205080204" pitchFamily="34" charset="-128"/>
              </a:rPr>
              <a:t>’…</a:t>
            </a:r>
          </a:p>
          <a:p>
            <a:pPr eaLnBrk="1" hangingPunct="1"/>
            <a:r>
              <a:rPr lang="en-GB" altLang="en-US" sz="2300" smtClean="0">
                <a:ea typeface="ＭＳ Ｐゴシック" panose="020B0600070205080204" pitchFamily="34" charset="-128"/>
              </a:rPr>
              <a:t>(See screenshot on the next slide for an example)</a:t>
            </a:r>
          </a:p>
        </p:txBody>
      </p:sp>
      <p:sp>
        <p:nvSpPr>
          <p:cNvPr id="29699"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pic>
        <p:nvPicPr>
          <p:cNvPr id="31747" name="Picture 5" descr="biomar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00213"/>
            <a:ext cx="770413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sz="quarter" idx="1"/>
          </p:nvPr>
        </p:nvSpPr>
        <p:spPr>
          <a:xfrm>
            <a:off x="539750" y="1700213"/>
            <a:ext cx="8153400" cy="4005262"/>
          </a:xfrm>
        </p:spPr>
        <p:txBody>
          <a:bodyPr/>
          <a:lstStyle/>
          <a:p>
            <a:pPr eaLnBrk="1" hangingPunct="1">
              <a:buFontTx/>
              <a:buChar char=""/>
            </a:pPr>
            <a:r>
              <a:rPr lang="en-GB" altLang="en-US" sz="2300" smtClean="0">
                <a:ea typeface="ＭＳ Ｐゴシック" panose="020B0600070205080204" pitchFamily="34" charset="-128"/>
              </a:rPr>
              <a:t>Click ‘apply’ to save your changes, and ‘close’, to go back to Taverna</a:t>
            </a:r>
          </a:p>
          <a:p>
            <a:pPr eaLnBrk="1" hangingPunct="1">
              <a:buFontTx/>
              <a:buChar char=""/>
            </a:pPr>
            <a:r>
              <a:rPr lang="en-GB" altLang="en-US" sz="2300" smtClean="0">
                <a:ea typeface="ＭＳ Ｐゴシック" panose="020B0600070205080204" pitchFamily="34" charset="-128"/>
              </a:rPr>
              <a:t>At the top of the workflow diagram, change the workflow view to show all ports by clicking on the table icon</a:t>
            </a:r>
          </a:p>
        </p:txBody>
      </p:sp>
      <p:sp>
        <p:nvSpPr>
          <p:cNvPr id="33795"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pic>
        <p:nvPicPr>
          <p:cNvPr id="33796" name="Picture 3" descr="port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789363"/>
            <a:ext cx="6611938"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a:off x="2843213" y="3357563"/>
            <a:ext cx="936625" cy="10795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sz="quarter" idx="1"/>
          </p:nvPr>
        </p:nvSpPr>
        <p:spPr>
          <a:xfrm>
            <a:off x="609600" y="1589088"/>
            <a:ext cx="3886200" cy="4572000"/>
          </a:xfrm>
        </p:spPr>
        <p:txBody>
          <a:bodyPr/>
          <a:lstStyle/>
          <a:p>
            <a:pPr eaLnBrk="1" hangingPunct="1">
              <a:buFontTx/>
              <a:buChar char=""/>
            </a:pPr>
            <a:r>
              <a:rPr lang="en-GB" altLang="en-US" sz="2300" smtClean="0">
                <a:ea typeface="ＭＳ Ｐゴシック" panose="020B0600070205080204" pitchFamily="34" charset="-128"/>
              </a:rPr>
              <a:t>Connect your new service to the workflow by linking the ‘D’ output port of the spreadsheet service to the input of your new service</a:t>
            </a:r>
          </a:p>
          <a:p>
            <a:pPr eaLnBrk="1" hangingPunct="1">
              <a:buFontTx/>
              <a:buChar char=""/>
            </a:pPr>
            <a:r>
              <a:rPr lang="en-GB" altLang="en-US" sz="2300" smtClean="0">
                <a:ea typeface="ＭＳ Ｐゴシック" panose="020B0600070205080204" pitchFamily="34" charset="-128"/>
              </a:rPr>
              <a:t>Make the new output ports and connect them as shown to your new service</a:t>
            </a:r>
          </a:p>
        </p:txBody>
      </p:sp>
      <p:sp>
        <p:nvSpPr>
          <p:cNvPr id="35843"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pic>
        <p:nvPicPr>
          <p:cNvPr id="3584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773238"/>
            <a:ext cx="4452938"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sz="quarter" idx="1"/>
          </p:nvPr>
        </p:nvSpPr>
        <p:spPr>
          <a:xfrm>
            <a:off x="539750" y="1700213"/>
            <a:ext cx="8153400" cy="4465637"/>
          </a:xfrm>
        </p:spPr>
        <p:txBody>
          <a:bodyPr/>
          <a:lstStyle/>
          <a:p>
            <a:pPr eaLnBrk="1" hangingPunct="1">
              <a:buFontTx/>
              <a:buChar char=""/>
            </a:pPr>
            <a:endParaRPr lang="en-GB" altLang="en-US" sz="2300" smtClean="0">
              <a:ea typeface="ＭＳ Ｐゴシック" panose="020B0600070205080204" pitchFamily="34" charset="-128"/>
            </a:endParaRPr>
          </a:p>
          <a:p>
            <a:pPr eaLnBrk="1" hangingPunct="1">
              <a:buFontTx/>
              <a:buChar char=""/>
            </a:pPr>
            <a:r>
              <a:rPr lang="en-GB" altLang="en-US" sz="2300" smtClean="0">
                <a:ea typeface="ＭＳ Ｐゴシック" panose="020B0600070205080204" pitchFamily="34" charset="-128"/>
              </a:rPr>
              <a:t>Save the workflow by going to ‘File -&gt; Save Workflow’</a:t>
            </a:r>
          </a:p>
          <a:p>
            <a:pPr eaLnBrk="1" hangingPunct="1">
              <a:buFontTx/>
              <a:buChar char=""/>
            </a:pPr>
            <a:r>
              <a:rPr lang="en-GB" altLang="en-US" sz="2300" smtClean="0">
                <a:ea typeface="ＭＳ Ｐゴシック" panose="020B0600070205080204" pitchFamily="34" charset="-128"/>
              </a:rPr>
              <a:t>Run the workflow</a:t>
            </a:r>
          </a:p>
          <a:p>
            <a:pPr lvl="1" eaLnBrk="1" hangingPunct="1">
              <a:buFontTx/>
              <a:buChar char=""/>
            </a:pPr>
            <a:r>
              <a:rPr lang="en-GB" altLang="en-US" sz="1900" smtClean="0">
                <a:ea typeface="ＭＳ Ｐゴシック" panose="020B0600070205080204" pitchFamily="34" charset="-128"/>
              </a:rPr>
              <a:t>Set file location to the </a:t>
            </a:r>
            <a:r>
              <a:rPr lang="en-US" altLang="en-US" sz="1600" smtClean="0">
                <a:ea typeface="ＭＳ Ｐゴシック" panose="020B0600070205080204" pitchFamily="34" charset="-128"/>
                <a:hlinkClick r:id="rId3" tooltip="GalaxyGeneList - short : datafile for training"/>
              </a:rPr>
              <a:t>GalaxyGeneList</a:t>
            </a:r>
            <a:r>
              <a:rPr lang="en-US" altLang="en-US" sz="1600" smtClean="0">
                <a:ea typeface="ＭＳ Ｐゴシック" panose="020B0600070205080204" pitchFamily="34" charset="-128"/>
              </a:rPr>
              <a:t> file saved earlier</a:t>
            </a:r>
            <a:endParaRPr lang="en-GB" altLang="en-US" sz="1500" smtClean="0">
              <a:ea typeface="ＭＳ Ｐゴシック" panose="020B0600070205080204" pitchFamily="34" charset="-128"/>
            </a:endParaRPr>
          </a:p>
          <a:p>
            <a:pPr eaLnBrk="1" hangingPunct="1">
              <a:buFontTx/>
              <a:buChar char=""/>
            </a:pPr>
            <a:r>
              <a:rPr lang="en-GB" altLang="en-US" sz="2300" smtClean="0">
                <a:ea typeface="ＭＳ Ｐゴシック" panose="020B0600070205080204" pitchFamily="34" charset="-128"/>
              </a:rPr>
              <a:t>(Download and) view the GO report </a:t>
            </a:r>
          </a:p>
          <a:p>
            <a:pPr lvl="1" eaLnBrk="1" hangingPunct="1">
              <a:buFontTx/>
              <a:buChar char=""/>
            </a:pPr>
            <a:r>
              <a:rPr lang="en-GB" altLang="en-US" sz="1900" smtClean="0">
                <a:ea typeface="ＭＳ Ｐゴシック" panose="020B0600070205080204" pitchFamily="34" charset="-128"/>
              </a:rPr>
              <a:t>In “GO_REPORT” tab select “Value 1” and press “Save Value”</a:t>
            </a:r>
          </a:p>
          <a:p>
            <a:pPr lvl="1" eaLnBrk="1" hangingPunct="1">
              <a:buFontTx/>
              <a:buChar char=""/>
            </a:pPr>
            <a:r>
              <a:rPr lang="en-GB" altLang="en-US" sz="1900" smtClean="0">
                <a:ea typeface="ＭＳ Ｐゴシック" panose="020B0600070205080204" pitchFamily="34" charset="-128"/>
              </a:rPr>
              <a:t>Save as a .txt or as a .tsf (tab separated) file</a:t>
            </a:r>
          </a:p>
          <a:p>
            <a:pPr lvl="1" eaLnBrk="1" hangingPunct="1">
              <a:buFontTx/>
              <a:buChar char=""/>
            </a:pPr>
            <a:endParaRPr lang="en-GB" altLang="en-US" sz="1900" smtClean="0">
              <a:ea typeface="ＭＳ Ｐゴシック" panose="020B0600070205080204" pitchFamily="34" charset="-128"/>
            </a:endParaRPr>
          </a:p>
          <a:p>
            <a:pPr lvl="1" eaLnBrk="1" hangingPunct="1">
              <a:buFontTx/>
              <a:buChar char=""/>
            </a:pPr>
            <a:endParaRPr lang="en-GB" altLang="en-US" sz="1900" smtClean="0">
              <a:ea typeface="ＭＳ Ｐゴシック" panose="020B0600070205080204" pitchFamily="34" charset="-128"/>
            </a:endParaRPr>
          </a:p>
          <a:p>
            <a:pPr eaLnBrk="1" hangingPunct="1">
              <a:buFontTx/>
              <a:buChar char=""/>
            </a:pPr>
            <a:endParaRPr lang="en-GB" altLang="en-US" sz="2300" smtClean="0">
              <a:ea typeface="ＭＳ Ｐゴシック" panose="020B0600070205080204" pitchFamily="34" charset="-128"/>
            </a:endParaRPr>
          </a:p>
          <a:p>
            <a:pPr eaLnBrk="1" hangingPunct="1">
              <a:buFontTx/>
              <a:buChar char=""/>
            </a:pPr>
            <a:endParaRPr lang="en-GB" altLang="en-US" sz="2300" smtClean="0">
              <a:ea typeface="ＭＳ Ｐゴシック" panose="020B0600070205080204" pitchFamily="34" charset="-128"/>
            </a:endParaRPr>
          </a:p>
        </p:txBody>
      </p:sp>
      <p:sp>
        <p:nvSpPr>
          <p:cNvPr id="37891"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GO </a:t>
            </a:r>
            <a:r>
              <a:rPr lang="en-GB" altLang="en-US" sz="3600" b="1" dirty="0">
                <a:solidFill>
                  <a:srgbClr val="9A92C6"/>
                </a:solidFill>
              </a:rPr>
              <a:t>Associations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sz="quarter" idx="1"/>
          </p:nvPr>
        </p:nvSpPr>
        <p:spPr>
          <a:xfrm>
            <a:off x="539750" y="1700213"/>
            <a:ext cx="8153400" cy="4465637"/>
          </a:xfrm>
        </p:spPr>
        <p:txBody>
          <a:bodyPr/>
          <a:lstStyle/>
          <a:p>
            <a:pPr eaLnBrk="1" hangingPunct="1">
              <a:buFontTx/>
              <a:buChar char=""/>
            </a:pPr>
            <a:endParaRPr lang="en-GB" altLang="en-US" sz="2300" smtClean="0">
              <a:ea typeface="ＭＳ Ｐゴシック" panose="020B0600070205080204" pitchFamily="34" charset="-128"/>
            </a:endParaRPr>
          </a:p>
          <a:p>
            <a:pPr eaLnBrk="1" hangingPunct="1">
              <a:buFontTx/>
              <a:buChar char=""/>
            </a:pPr>
            <a:r>
              <a:rPr lang="en-GB" altLang="en-US" sz="2300" smtClean="0">
                <a:ea typeface="ＭＳ Ｐゴシック" panose="020B0600070205080204" pitchFamily="34" charset="-128"/>
              </a:rPr>
              <a:t>So far we have looked at enriching the genomic information, but we could also use workflows for running data analyses (e.g. aligning mouse genes with human homologues) or performing literature searches</a:t>
            </a:r>
          </a:p>
          <a:p>
            <a:pPr eaLnBrk="1" hangingPunct="1">
              <a:buFontTx/>
              <a:buChar char=""/>
            </a:pPr>
            <a:r>
              <a:rPr lang="en-GB" altLang="en-US" sz="2300" smtClean="0">
                <a:ea typeface="ＭＳ Ｐゴシック" panose="020B0600070205080204" pitchFamily="34" charset="-128"/>
              </a:rPr>
              <a:t>Think about the ways you could extend this analysis with literature searches (e.g. Correlations between pathways, genes, GO terms, phenotypes etc)</a:t>
            </a:r>
          </a:p>
          <a:p>
            <a:pPr eaLnBrk="1" hangingPunct="1">
              <a:buFontTx/>
              <a:buChar char=""/>
            </a:pPr>
            <a:r>
              <a:rPr lang="en-GB" altLang="en-US" sz="2300" smtClean="0">
                <a:ea typeface="ＭＳ Ｐゴシック" panose="020B0600070205080204" pitchFamily="34" charset="-128"/>
              </a:rPr>
              <a:t> Search myExperiment for workflows involving text mining, using the search terms “</a:t>
            </a:r>
            <a:r>
              <a:rPr lang="en-GB" altLang="en-US" sz="2300" u="sng" smtClean="0">
                <a:ea typeface="ＭＳ Ｐゴシック" panose="020B0600070205080204" pitchFamily="34" charset="-128"/>
              </a:rPr>
              <a:t>text mining</a:t>
            </a:r>
            <a:r>
              <a:rPr lang="en-GB" altLang="en-US" sz="2300" smtClean="0">
                <a:ea typeface="ＭＳ Ｐゴシック" panose="020B0600070205080204" pitchFamily="34" charset="-128"/>
              </a:rPr>
              <a:t>” and “</a:t>
            </a:r>
            <a:r>
              <a:rPr lang="en-GB" altLang="en-US" sz="2300" u="sng" smtClean="0">
                <a:ea typeface="ＭＳ Ｐゴシック" panose="020B0600070205080204" pitchFamily="34" charset="-128"/>
              </a:rPr>
              <a:t>Pubmed</a:t>
            </a:r>
            <a:r>
              <a:rPr lang="en-GB" altLang="en-US" sz="2300" smtClean="0">
                <a:ea typeface="ＭＳ Ｐゴシック" panose="020B0600070205080204" pitchFamily="34" charset="-128"/>
              </a:rPr>
              <a:t>”</a:t>
            </a:r>
          </a:p>
        </p:txBody>
      </p:sp>
      <p:sp>
        <p:nvSpPr>
          <p:cNvPr id="39939"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Simple </a:t>
            </a:r>
            <a:r>
              <a:rPr lang="en-GB" altLang="en-US" sz="3600" b="1" dirty="0">
                <a:solidFill>
                  <a:srgbClr val="9A92C6"/>
                </a:solidFill>
              </a:rPr>
              <a:t>Text Mining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sz="quarter" idx="1"/>
          </p:nvPr>
        </p:nvSpPr>
        <p:spPr>
          <a:xfrm>
            <a:off x="539750" y="1700213"/>
            <a:ext cx="8153400" cy="4465637"/>
          </a:xfrm>
        </p:spPr>
        <p:txBody>
          <a:bodyPr/>
          <a:lstStyle/>
          <a:p>
            <a:pPr eaLnBrk="1" hangingPunct="1"/>
            <a:r>
              <a:rPr lang="en-GB" altLang="en-US" sz="2300" smtClean="0">
                <a:ea typeface="ＭＳ Ｐゴシック" panose="020B0600070205080204" pitchFamily="34" charset="-128"/>
              </a:rPr>
              <a:t>Find and open the workflow “</a:t>
            </a:r>
            <a:r>
              <a:rPr lang="en-GB" altLang="en-US" sz="2300" u="sng" smtClean="0">
                <a:ea typeface="ＭＳ Ｐゴシック" panose="020B0600070205080204" pitchFamily="34" charset="-128"/>
              </a:rPr>
              <a:t>Phenotype to pubmed</a:t>
            </a:r>
            <a:r>
              <a:rPr lang="en-GB" altLang="en-US" sz="2300" smtClean="0">
                <a:ea typeface="ＭＳ Ｐゴシック" panose="020B0600070205080204" pitchFamily="34" charset="-128"/>
              </a:rPr>
              <a:t>”</a:t>
            </a:r>
          </a:p>
          <a:p>
            <a:pPr eaLnBrk="1" hangingPunct="1">
              <a:buFontTx/>
              <a:buChar char=""/>
            </a:pPr>
            <a:r>
              <a:rPr lang="en-GB" altLang="en-US" sz="2300" smtClean="0">
                <a:ea typeface="ＭＳ Ｐゴシック" panose="020B0600070205080204" pitchFamily="34" charset="-128"/>
              </a:rPr>
              <a:t>One of the services is no longer available in the nested workflow (the faded-out service). Taverna checks the availability of each service when you load the workflow and when you run it</a:t>
            </a:r>
          </a:p>
          <a:p>
            <a:pPr eaLnBrk="1" hangingPunct="1">
              <a:buFontTx/>
              <a:buChar char=""/>
            </a:pPr>
            <a:r>
              <a:rPr lang="en-GB" altLang="en-US" sz="2300" smtClean="0">
                <a:ea typeface="ＭＳ Ｐゴシック" panose="020B0600070205080204" pitchFamily="34" charset="-128"/>
              </a:rPr>
              <a:t>In this case, the workflow will still run without the final nested workflow (clean text)</a:t>
            </a:r>
          </a:p>
          <a:p>
            <a:pPr eaLnBrk="1" hangingPunct="1">
              <a:buFontTx/>
              <a:buChar char=""/>
            </a:pPr>
            <a:r>
              <a:rPr lang="en-GB" altLang="en-US" sz="2300" smtClean="0">
                <a:ea typeface="ＭＳ Ｐゴシック" panose="020B0600070205080204" pitchFamily="34" charset="-128"/>
              </a:rPr>
              <a:t>Delete the ‘clean text’ nested workflow (by selecting it and right-clicking), </a:t>
            </a:r>
            <a:r>
              <a:rPr lang="en-GB" altLang="en-US" sz="2300" u="sng" smtClean="0">
                <a:ea typeface="ＭＳ Ｐゴシック" panose="020B0600070205080204" pitchFamily="34" charset="-128"/>
              </a:rPr>
              <a:t>and reconnect the workflow output</a:t>
            </a:r>
          </a:p>
          <a:p>
            <a:pPr eaLnBrk="1" hangingPunct="1">
              <a:buFontTx/>
              <a:buChar char=""/>
            </a:pPr>
            <a:r>
              <a:rPr lang="en-GB" altLang="en-US" sz="2300" smtClean="0">
                <a:ea typeface="ＭＳ Ｐゴシック" panose="020B0600070205080204" pitchFamily="34" charset="-128"/>
              </a:rPr>
              <a:t>Run the workflow with the search term ‘</a:t>
            </a:r>
            <a:r>
              <a:rPr lang="en-GB" altLang="en-US" sz="2400" u="sng" smtClean="0">
                <a:ea typeface="ＭＳ Ｐゴシック" panose="020B0600070205080204" pitchFamily="34" charset="-128"/>
              </a:rPr>
              <a:t>erythropoiesis</a:t>
            </a:r>
            <a:r>
              <a:rPr lang="en-GB" altLang="en-US" sz="2400" smtClean="0">
                <a:ea typeface="ＭＳ Ｐゴシック" panose="020B0600070205080204" pitchFamily="34" charset="-128"/>
              </a:rPr>
              <a:t>’ (or a phenotype term to describe the disease you are studying)</a:t>
            </a:r>
            <a:endParaRPr lang="en-GB" altLang="en-US" sz="2300" smtClean="0">
              <a:ea typeface="ＭＳ Ｐゴシック" panose="020B0600070205080204" pitchFamily="34" charset="-128"/>
            </a:endParaRPr>
          </a:p>
        </p:txBody>
      </p:sp>
      <p:sp>
        <p:nvSpPr>
          <p:cNvPr id="41987" name="Text Box 5"/>
          <p:cNvSpPr txBox="1">
            <a:spLocks noChangeArrowheads="1"/>
          </p:cNvSpPr>
          <p:nvPr/>
        </p:nvSpPr>
        <p:spPr bwMode="auto">
          <a:xfrm>
            <a:off x="1042988" y="476250"/>
            <a:ext cx="7848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800">
                <a:solidFill>
                  <a:schemeClr val="tx1"/>
                </a:solidFill>
                <a:latin typeface="Arial" panose="020B0604020202020204" pitchFamily="34" charset="0"/>
                <a:ea typeface="ＭＳ Ｐゴシック" panose="020B0600070205080204" pitchFamily="34" charset="-128"/>
              </a:defRPr>
            </a:lvl1pPr>
            <a:lvl2pPr marL="37931725" indent="-37474525">
              <a:spcBef>
                <a:spcPts val="550"/>
              </a:spcBef>
              <a:buClr>
                <a:schemeClr val="accent1"/>
              </a:buClr>
              <a:buSzPct val="70000"/>
              <a:buFont typeface="Wingdings 2" panose="05020102010507070707" pitchFamily="18" charset="2"/>
              <a:buChar char=""/>
              <a:defRPr sz="2400">
                <a:solidFill>
                  <a:schemeClr val="tx1"/>
                </a:solidFill>
                <a:latin typeface="Arial" panose="020B0604020202020204" pitchFamily="34" charset="0"/>
                <a:ea typeface="ＭＳ Ｐゴシック" panose="020B0600070205080204" pitchFamily="34" charset="-128"/>
              </a:defRPr>
            </a:lvl2pPr>
            <a:lvl3pPr indent="-228600">
              <a:spcBef>
                <a:spcPts val="500"/>
              </a:spcBef>
              <a:buClr>
                <a:schemeClr val="accent2"/>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3pPr>
            <a:lvl4pPr indent="-228600">
              <a:spcBef>
                <a:spcPts val="400"/>
              </a:spcBef>
              <a:buClr>
                <a:srgbClr val="A5C249"/>
              </a:buClr>
              <a:buSzPct val="7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4pPr>
            <a:lvl5pPr indent="-228600">
              <a:spcBef>
                <a:spcPts val="400"/>
              </a:spcBef>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5pPr>
            <a:lvl6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6pPr>
            <a:lvl7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7pPr>
            <a:lvl8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8pPr>
            <a:lvl9pPr indent="-228600" eaLnBrk="0" fontAlgn="base" hangingPunct="0">
              <a:spcBef>
                <a:spcPts val="400"/>
              </a:spcBef>
              <a:spcAft>
                <a:spcPct val="0"/>
              </a:spcAft>
              <a:buClr>
                <a:srgbClr val="009EE0"/>
              </a:buClr>
              <a:buSzPct val="65000"/>
              <a:buFont typeface="Wingdings" panose="05000000000000000000" pitchFamily="2" charset="2"/>
              <a:buChar char=""/>
              <a:defRPr sz="20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50000"/>
              </a:spcBef>
              <a:buClrTx/>
              <a:buSzTx/>
              <a:buFontTx/>
              <a:buNone/>
            </a:pPr>
            <a:r>
              <a:rPr lang="en-GB" altLang="en-US" sz="3600" b="1" dirty="0" smtClean="0">
                <a:solidFill>
                  <a:srgbClr val="9A92C6"/>
                </a:solidFill>
              </a:rPr>
              <a:t>Text </a:t>
            </a:r>
            <a:r>
              <a:rPr lang="en-GB" altLang="en-US" sz="3600" b="1" dirty="0">
                <a:solidFill>
                  <a:srgbClr val="9A92C6"/>
                </a:solidFill>
              </a:rPr>
              <a:t>Mining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sz="quarter" idx="1"/>
          </p:nvPr>
        </p:nvSpPr>
        <p:spPr>
          <a:xfrm>
            <a:off x="611188" y="1628775"/>
            <a:ext cx="8153400" cy="4495800"/>
          </a:xfrm>
        </p:spPr>
        <p:txBody>
          <a:bodyPr/>
          <a:lstStyle/>
          <a:p>
            <a:pPr eaLnBrk="1" hangingPunct="1">
              <a:buFontTx/>
              <a:buNone/>
            </a:pPr>
            <a:r>
              <a:rPr lang="en-US" altLang="en-US" sz="2400" dirty="0" smtClean="0">
                <a:ea typeface="ＭＳ Ｐゴシック" panose="020B0600070205080204" pitchFamily="34" charset="-128"/>
              </a:rPr>
              <a:t>	</a:t>
            </a:r>
          </a:p>
          <a:p>
            <a:pPr eaLnBrk="1" hangingPunct="1"/>
            <a:r>
              <a:rPr lang="en-US" altLang="en-US" sz="2400" dirty="0" smtClean="0">
                <a:ea typeface="ＭＳ Ｐゴシック" panose="020B0600070205080204" pitchFamily="34" charset="-128"/>
              </a:rPr>
              <a:t>This tutorial will give you a basic introduction to reusing workflows in Taverna and my Experiment.</a:t>
            </a:r>
          </a:p>
          <a:p>
            <a:pPr eaLnBrk="1" hangingPunct="1"/>
            <a:r>
              <a:rPr lang="en-US" altLang="en-US" sz="2400" dirty="0" smtClean="0">
                <a:ea typeface="ＭＳ Ｐゴシック" panose="020B0600070205080204" pitchFamily="34" charset="-128"/>
              </a:rPr>
              <a:t>Other tutorials will explore nested workflows, the workflow engine (iteration, looping, parallel invocation)</a:t>
            </a:r>
          </a:p>
          <a:p>
            <a:pPr eaLnBrk="1" hangingPunct="1"/>
            <a:r>
              <a:rPr lang="en-US" altLang="en-US" sz="2400" dirty="0" smtClean="0">
                <a:ea typeface="ＭＳ Ｐゴシック" panose="020B0600070205080204" pitchFamily="34" charset="-128"/>
              </a:rPr>
              <a:t>Like in the previous tutorial workflows in this practical use small data-sets and are designed to run in a few minutes. In the real world, you would be using larger data sets and workflows would typically run for longer</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a:p>
            <a:pPr eaLnBrk="1" hangingPunct="1">
              <a:buFontTx/>
              <a:buNone/>
            </a:pPr>
            <a:r>
              <a:rPr lang="en-US" altLang="en-US" sz="2400" dirty="0" smtClean="0">
                <a:ea typeface="ＭＳ Ｐゴシック" panose="020B0600070205080204" pitchFamily="34" charset="-128"/>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p:cNvSpPr>
          <p:nvPr>
            <p:ph type="title"/>
          </p:nvPr>
        </p:nvSpPr>
        <p:spPr bwMode="auto"/>
        <p:txBody>
          <a:bodyPr/>
          <a:lstStyle/>
          <a:p>
            <a:pPr eaLnBrk="1" hangingPunct="1"/>
            <a:r>
              <a:rPr lang="en-GB" altLang="en-US" sz="3200" smtClean="0">
                <a:ln>
                  <a:noFill/>
                </a:ln>
                <a:solidFill>
                  <a:srgbClr val="9A92C6"/>
                </a:solidFill>
                <a:effectLst/>
                <a:ea typeface="ＭＳ Ｐゴシック" panose="020B0600070205080204" pitchFamily="34" charset="-128"/>
              </a:rPr>
              <a:t>Bigger Workflows: Enrichment Analysis</a:t>
            </a:r>
          </a:p>
        </p:txBody>
      </p:sp>
      <p:sp>
        <p:nvSpPr>
          <p:cNvPr id="9219" name="Rectangle 3"/>
          <p:cNvSpPr>
            <a:spLocks noGrp="1" noChangeArrowheads="1"/>
          </p:cNvSpPr>
          <p:nvPr>
            <p:ph sz="quarter" idx="1"/>
          </p:nvPr>
        </p:nvSpPr>
        <p:spPr>
          <a:xfrm>
            <a:off x="611188" y="1628775"/>
            <a:ext cx="8153400" cy="4495800"/>
          </a:xfrm>
        </p:spPr>
        <p:txBody>
          <a:bodyPr/>
          <a:lstStyle/>
          <a:p>
            <a:pPr eaLnBrk="1" hangingPunct="1">
              <a:buFont typeface="Wingdings" panose="05000000000000000000" pitchFamily="2" charset="2"/>
              <a:buNone/>
            </a:pPr>
            <a:r>
              <a:rPr lang="en-US" altLang="en-US" sz="2400" smtClean="0">
                <a:ea typeface="ＭＳ Ｐゴシック" panose="020B0600070205080204" pitchFamily="34" charset="-128"/>
              </a:rPr>
              <a:t>	The previous examples were trivial, small tasks. Taverna’s real power is in iterating over large data sets</a:t>
            </a:r>
          </a:p>
          <a:p>
            <a:pPr eaLnBrk="1" hangingPunct="1"/>
            <a:r>
              <a:rPr lang="en-US" altLang="en-US" sz="2400" smtClean="0">
                <a:ea typeface="ＭＳ Ｐゴシック" panose="020B0600070205080204" pitchFamily="34" charset="-128"/>
              </a:rPr>
              <a:t>Many experiments result in a list of genes (e.g. microarray analysis, Chip-Seq, SNP identification etc). </a:t>
            </a:r>
          </a:p>
          <a:p>
            <a:pPr eaLnBrk="1" hangingPunct="1"/>
            <a:r>
              <a:rPr lang="en-US" altLang="en-US" sz="2400" smtClean="0">
                <a:ea typeface="ＭＳ Ｐゴシック" panose="020B0600070205080204" pitchFamily="34" charset="-128"/>
              </a:rPr>
              <a:t>In this exercise, we will use Taverna to analyse a gene set from a Chip-Seq experiment by finding and reusing existing workflows</a:t>
            </a:r>
          </a:p>
          <a:p>
            <a:pPr eaLnBrk="1" hangingPunct="1"/>
            <a:r>
              <a:rPr lang="en-US" altLang="en-US" sz="2400" smtClean="0">
                <a:ea typeface="ＭＳ Ｐゴシック" panose="020B0600070205080204" pitchFamily="34" charset="-128"/>
              </a:rPr>
              <a:t>We will enrich our dataset by discovering:</a:t>
            </a:r>
          </a:p>
          <a:p>
            <a:pPr eaLnBrk="1" hangingPunct="1">
              <a:buFontTx/>
              <a:buAutoNum type="arabicPeriod"/>
            </a:pPr>
            <a:r>
              <a:rPr lang="en-US" altLang="en-US" sz="2400" smtClean="0">
                <a:ea typeface="ＭＳ Ｐゴシック" panose="020B0600070205080204" pitchFamily="34" charset="-128"/>
              </a:rPr>
              <a:t>Which pathways our genes are involved in</a:t>
            </a:r>
          </a:p>
          <a:p>
            <a:pPr eaLnBrk="1" hangingPunct="1">
              <a:buFontTx/>
              <a:buAutoNum type="arabicPeriod"/>
            </a:pPr>
            <a:r>
              <a:rPr lang="en-US" altLang="en-US" sz="2400" smtClean="0">
                <a:ea typeface="ＭＳ Ｐゴシック" panose="020B0600070205080204" pitchFamily="34" charset="-128"/>
              </a:rPr>
              <a:t>The functions of the genes</a:t>
            </a:r>
          </a:p>
          <a:p>
            <a:pPr eaLnBrk="1" hangingPunct="1">
              <a:buFontTx/>
              <a:buAutoNum type="arabicPeriod"/>
            </a:pPr>
            <a:r>
              <a:rPr lang="en-US" altLang="en-US" sz="2400" smtClean="0">
                <a:ea typeface="ＭＳ Ｐゴシック" panose="020B0600070205080204" pitchFamily="34" charset="-128"/>
              </a:rPr>
              <a:t>Literature evidence for the phenotype/trait of interest</a:t>
            </a:r>
          </a:p>
          <a:p>
            <a:pPr eaLnBrk="1" hangingPunct="1">
              <a:buFontTx/>
              <a:buNone/>
            </a:pPr>
            <a:endParaRPr lang="en-US" altLang="en-US" sz="2400" smtClean="0">
              <a:ea typeface="ＭＳ Ｐゴシック" panose="020B0600070205080204" pitchFamily="34" charset="-128"/>
            </a:endParaRPr>
          </a:p>
          <a:p>
            <a:pPr eaLnBrk="1" hangingPunct="1">
              <a:buFontTx/>
              <a:buNone/>
            </a:pPr>
            <a:endParaRPr lang="en-US" altLang="en-US" sz="2400" smtClean="0">
              <a:ea typeface="ＭＳ Ｐゴシック" panose="020B0600070205080204" pitchFamily="34" charset="-128"/>
            </a:endParaRPr>
          </a:p>
          <a:p>
            <a:pPr eaLnBrk="1" hangingPunct="1">
              <a:buFontTx/>
              <a:buNone/>
            </a:pPr>
            <a:r>
              <a:rPr lang="en-US" altLang="en-US" sz="2400" smtClean="0">
                <a:ea typeface="ＭＳ Ｐゴシック" panose="020B0600070205080204" pitchFamily="34" charset="-128"/>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Re-using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11267" name="Rectangle 3"/>
          <p:cNvSpPr>
            <a:spLocks noGrp="1"/>
          </p:cNvSpPr>
          <p:nvPr>
            <p:ph sz="quarter" idx="1"/>
          </p:nvPr>
        </p:nvSpPr>
        <p:spPr>
          <a:xfrm>
            <a:off x="609600" y="1589088"/>
            <a:ext cx="8139113" cy="4572000"/>
          </a:xfrm>
        </p:spPr>
        <p:txBody>
          <a:bodyPr/>
          <a:lstStyle/>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r>
              <a:rPr lang="en-GB" altLang="en-US" sz="2300" smtClean="0">
                <a:ea typeface="ＭＳ Ｐゴシック" panose="020B0600070205080204" pitchFamily="34" charset="-128"/>
              </a:rPr>
              <a:t>Go to </a:t>
            </a:r>
            <a:r>
              <a:rPr lang="en-GB" altLang="en-US" sz="2300" smtClean="0">
                <a:ea typeface="ＭＳ Ｐゴシック" panose="020B0600070205080204" pitchFamily="34" charset="-128"/>
                <a:hlinkClick r:id="rId3"/>
              </a:rPr>
              <a:t>http://www.myexperiment.org</a:t>
            </a:r>
            <a:r>
              <a:rPr lang="en-GB" altLang="en-US" sz="2300" smtClean="0">
                <a:ea typeface="ＭＳ Ｐゴシック" panose="020B0600070205080204" pitchFamily="34" charset="-128"/>
              </a:rPr>
              <a:t> and click on ‘find workflows’</a:t>
            </a:r>
          </a:p>
          <a:p>
            <a:pPr eaLnBrk="1" hangingPunct="1">
              <a:lnSpc>
                <a:spcPct val="90000"/>
              </a:lnSpc>
            </a:pPr>
            <a:r>
              <a:rPr lang="en-GB" altLang="en-US" sz="2300" smtClean="0">
                <a:ea typeface="ＭＳ Ｐゴシック" panose="020B0600070205080204" pitchFamily="34" charset="-128"/>
              </a:rPr>
              <a:t>You will see a list of the most viewed and downloaded workflow – see what the most popular workflow does by reading the description</a:t>
            </a:r>
          </a:p>
          <a:p>
            <a:pPr eaLnBrk="1" hangingPunct="1">
              <a:lnSpc>
                <a:spcPct val="90000"/>
              </a:lnSpc>
            </a:pPr>
            <a:r>
              <a:rPr lang="en-GB" altLang="en-US" sz="2300" smtClean="0">
                <a:ea typeface="ＭＳ Ｐゴシック" panose="020B0600070205080204" pitchFamily="34" charset="-128"/>
              </a:rPr>
              <a:t>Change the rank to ‘Latest’ and see what has been uploaded in the last few weeks</a:t>
            </a:r>
          </a:p>
          <a:p>
            <a:pPr eaLnBrk="1" hangingPunct="1">
              <a:lnSpc>
                <a:spcPct val="90000"/>
              </a:lnSpc>
            </a:pPr>
            <a:r>
              <a:rPr lang="en-GB" altLang="en-US" sz="2300" smtClean="0">
                <a:ea typeface="ＭＳ Ｐゴシック" panose="020B0600070205080204" pitchFamily="34" charset="-128"/>
              </a:rPr>
              <a:t>We will now find and download a workflow to identify the pathways each gene in our gene set is involved in</a:t>
            </a: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Re-using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13315" name="Rectangle 3"/>
          <p:cNvSpPr>
            <a:spLocks noGrp="1"/>
          </p:cNvSpPr>
          <p:nvPr>
            <p:ph sz="quarter" idx="1"/>
          </p:nvPr>
        </p:nvSpPr>
        <p:spPr>
          <a:xfrm>
            <a:off x="323850" y="1600200"/>
            <a:ext cx="8820150" cy="4525963"/>
          </a:xfrm>
        </p:spPr>
        <p:txBody>
          <a:bodyPr/>
          <a:lstStyle/>
          <a:p>
            <a:pPr eaLnBrk="1" hangingPunct="1">
              <a:lnSpc>
                <a:spcPct val="90000"/>
              </a:lnSpc>
            </a:pPr>
            <a:r>
              <a:rPr lang="en-GB" altLang="en-US" sz="2400" smtClean="0">
                <a:ea typeface="ＭＳ Ｐゴシック" panose="020B0600070205080204" pitchFamily="34" charset="-128"/>
              </a:rPr>
              <a:t>Find the workflow called “</a:t>
            </a:r>
            <a:r>
              <a:rPr lang="en-GB" altLang="en-US" sz="2400" u="sng" smtClean="0">
                <a:ea typeface="ＭＳ Ｐゴシック" panose="020B0600070205080204" pitchFamily="34" charset="-128"/>
              </a:rPr>
              <a:t>UnigeneID to KEGG Pathways</a:t>
            </a:r>
            <a:r>
              <a:rPr lang="en-GB" altLang="en-US" sz="2400" smtClean="0">
                <a:ea typeface="ＭＳ Ｐゴシック" panose="020B0600070205080204" pitchFamily="34" charset="-128"/>
              </a:rPr>
              <a:t>” and look at the workflow entry page (uploaded by “Aleksandra Pawlik”)</a:t>
            </a:r>
          </a:p>
          <a:p>
            <a:pPr eaLnBrk="1" hangingPunct="1">
              <a:lnSpc>
                <a:spcPct val="90000"/>
              </a:lnSpc>
            </a:pPr>
            <a:r>
              <a:rPr lang="en-GB" altLang="en-US" sz="2300" smtClean="0">
                <a:ea typeface="ＭＳ Ｐゴシック" panose="020B0600070205080204" pitchFamily="34" charset="-128"/>
              </a:rPr>
              <a:t>Download the workflow by clicking on the link: “</a:t>
            </a:r>
            <a:r>
              <a:rPr lang="en-GB" altLang="en-US" sz="2400" smtClean="0">
                <a:ea typeface="ＭＳ Ｐゴシック" panose="020B0600070205080204" pitchFamily="34" charset="-128"/>
              </a:rPr>
              <a:t>Download Workflow” and find out what it does by reading the descriptions in myExperiment</a:t>
            </a:r>
          </a:p>
          <a:p>
            <a:pPr eaLnBrk="1" hangingPunct="1">
              <a:lnSpc>
                <a:spcPct val="90000"/>
              </a:lnSpc>
            </a:pPr>
            <a:r>
              <a:rPr lang="en-GB" altLang="en-US" sz="2400" smtClean="0">
                <a:ea typeface="ＭＳ Ｐゴシック" panose="020B0600070205080204" pitchFamily="34" charset="-128"/>
              </a:rPr>
              <a:t>Open the workflow in Taverna by going to ‘File -&gt;Open Workflow’</a:t>
            </a:r>
          </a:p>
          <a:p>
            <a:pPr eaLnBrk="1" hangingPunct="1">
              <a:lnSpc>
                <a:spcPct val="90000"/>
              </a:lnSpc>
            </a:pPr>
            <a:r>
              <a:rPr lang="en-GB" altLang="en-US" sz="2400" smtClean="0">
                <a:ea typeface="ＭＳ Ｐゴシック" panose="020B0600070205080204" pitchFamily="34" charset="-128"/>
              </a:rPr>
              <a:t>Run the workflow using the example values supplied (Hint: when you run the workflow you can add the example values by clicking on “Use examples”)</a:t>
            </a:r>
          </a:p>
          <a:p>
            <a:pPr eaLnBrk="1" hangingPunct="1">
              <a:lnSpc>
                <a:spcPct val="90000"/>
              </a:lnSpc>
            </a:pPr>
            <a:r>
              <a:rPr lang="en-GB" altLang="en-US" sz="2400" smtClean="0">
                <a:ea typeface="ＭＳ Ｐゴシック" panose="020B0600070205080204" pitchFamily="34" charset="-128"/>
              </a:rPr>
              <a:t>Look at the workflow output – now you will see pathway information and pathway diagrams</a:t>
            </a: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Combining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15363" name="Rectangle 3"/>
          <p:cNvSpPr>
            <a:spLocks noGrp="1"/>
          </p:cNvSpPr>
          <p:nvPr>
            <p:ph sz="quarter" idx="1"/>
          </p:nvPr>
        </p:nvSpPr>
        <p:spPr>
          <a:xfrm>
            <a:off x="612775" y="1711325"/>
            <a:ext cx="8153400" cy="4525963"/>
          </a:xfrm>
        </p:spPr>
        <p:txBody>
          <a:bodyPr/>
          <a:lstStyle/>
          <a:p>
            <a:pPr eaLnBrk="1" hangingPunct="1">
              <a:lnSpc>
                <a:spcPct val="90000"/>
              </a:lnSpc>
            </a:pPr>
            <a:r>
              <a:rPr lang="en-GB" altLang="en-US" sz="2400" smtClean="0">
                <a:ea typeface="ＭＳ Ｐゴシック" panose="020B0600070205080204" pitchFamily="34" charset="-128"/>
              </a:rPr>
              <a:t>To analyse all the genes from our ChipSeq study, we need to extract the gene list from our results file</a:t>
            </a:r>
          </a:p>
          <a:p>
            <a:pPr eaLnBrk="1" hangingPunct="1">
              <a:lnSpc>
                <a:spcPct val="90000"/>
              </a:lnSpc>
            </a:pPr>
            <a:r>
              <a:rPr lang="en-GB" altLang="en-US" sz="2400" smtClean="0">
                <a:ea typeface="ＭＳ Ｐゴシック" panose="020B0600070205080204" pitchFamily="34" charset="-128"/>
              </a:rPr>
              <a:t>To make it easier to work through the example, we have provided a Chip-Seq gene list on myExperiment, you can find it under “</a:t>
            </a:r>
            <a:r>
              <a:rPr lang="en-US" altLang="en-US" sz="2400" smtClean="0">
                <a:ea typeface="ＭＳ Ｐゴシック" panose="020B0600070205080204" pitchFamily="34" charset="-128"/>
                <a:hlinkClick r:id="rId3" tooltip="GalaxyGeneList - short : datafile for training"/>
              </a:rPr>
              <a:t>GalaxyGeneList - short : datafile for training</a:t>
            </a:r>
            <a:r>
              <a:rPr lang="en-GB" altLang="en-US" sz="2400" smtClean="0">
                <a:ea typeface="ＭＳ Ｐゴシック" panose="020B0600070205080204" pitchFamily="34" charset="-128"/>
              </a:rPr>
              <a:t>”</a:t>
            </a:r>
          </a:p>
          <a:p>
            <a:pPr eaLnBrk="1" hangingPunct="1">
              <a:lnSpc>
                <a:spcPct val="90000"/>
              </a:lnSpc>
            </a:pPr>
            <a:r>
              <a:rPr lang="en-GB" altLang="en-US" sz="2400" smtClean="0">
                <a:ea typeface="ＭＳ Ｐゴシック" panose="020B0600070205080204" pitchFamily="34" charset="-128"/>
              </a:rPr>
              <a:t>Save this file to your local machine</a:t>
            </a:r>
          </a:p>
          <a:p>
            <a:pPr eaLnBrk="1" hangingPunct="1">
              <a:lnSpc>
                <a:spcPct val="90000"/>
              </a:lnSpc>
            </a:pPr>
            <a:r>
              <a:rPr lang="en-GB" altLang="en-US" sz="2400" smtClean="0">
                <a:ea typeface="ＭＳ Ｐゴシック" panose="020B0600070205080204" pitchFamily="34" charset="-128"/>
              </a:rPr>
              <a:t>Open the file in Excel</a:t>
            </a:r>
          </a:p>
          <a:p>
            <a:pPr eaLnBrk="1" hangingPunct="1">
              <a:lnSpc>
                <a:spcPct val="90000"/>
              </a:lnSpc>
            </a:pPr>
            <a:r>
              <a:rPr lang="en-GB" altLang="en-US" sz="2400" smtClean="0">
                <a:ea typeface="ＭＳ Ｐゴシック" panose="020B0600070205080204" pitchFamily="34" charset="-128"/>
              </a:rPr>
              <a:t>Save the file with a .csv extension</a:t>
            </a:r>
          </a:p>
          <a:p>
            <a:pPr eaLnBrk="1" hangingPunct="1">
              <a:lnSpc>
                <a:spcPct val="90000"/>
              </a:lnSpc>
            </a:pPr>
            <a:r>
              <a:rPr lang="en-GB" altLang="en-US" sz="2400" smtClean="0">
                <a:ea typeface="ＭＳ Ｐゴシック" panose="020B0600070205080204" pitchFamily="34" charset="-128"/>
              </a:rPr>
              <a:t>As you can see, the list of genes is in column D</a:t>
            </a:r>
          </a:p>
          <a:p>
            <a:pPr eaLnBrk="1" hangingPunct="1">
              <a:lnSpc>
                <a:spcPct val="90000"/>
              </a:lnSpc>
            </a:pPr>
            <a:r>
              <a:rPr lang="en-GB" altLang="en-US" sz="2400" smtClean="0">
                <a:ea typeface="ＭＳ Ｐゴシック" panose="020B0600070205080204" pitchFamily="34" charset="-128"/>
              </a:rPr>
              <a:t>Taverna can process and extract this column automatically</a:t>
            </a:r>
          </a:p>
          <a:p>
            <a:pPr eaLnBrk="1" hangingPunct="1">
              <a:lnSpc>
                <a:spcPct val="90000"/>
              </a:lnSpc>
              <a:buFont typeface="Wingdings" panose="05000000000000000000" pitchFamily="2" charset="2"/>
              <a:buNone/>
            </a:pPr>
            <a:endParaRPr lang="en-GB" altLang="en-US" sz="24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Combining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17411" name="Rectangle 3"/>
          <p:cNvSpPr>
            <a:spLocks noGrp="1"/>
          </p:cNvSpPr>
          <p:nvPr>
            <p:ph sz="quarter" idx="1"/>
          </p:nvPr>
        </p:nvSpPr>
        <p:spPr>
          <a:xfrm>
            <a:off x="609600" y="1589088"/>
            <a:ext cx="7923213" cy="4572000"/>
          </a:xfrm>
        </p:spPr>
        <p:txBody>
          <a:bodyPr/>
          <a:lstStyle/>
          <a:p>
            <a:pPr eaLnBrk="1" hangingPunct="1">
              <a:lnSpc>
                <a:spcPct val="90000"/>
              </a:lnSpc>
            </a:pPr>
            <a:r>
              <a:rPr lang="en-GB" altLang="en-US" sz="2400" smtClean="0">
                <a:ea typeface="ＭＳ Ｐゴシック" panose="020B0600070205080204" pitchFamily="34" charset="-128"/>
              </a:rPr>
              <a:t>In myExperiment, find and download the workflow called “</a:t>
            </a:r>
            <a:r>
              <a:rPr lang="en-GB" altLang="en-US" sz="2400" u="sng" smtClean="0">
                <a:ea typeface="ＭＳ Ｐゴシック" panose="020B0600070205080204" pitchFamily="34" charset="-128"/>
              </a:rPr>
              <a:t>Import and convert gene list</a:t>
            </a:r>
            <a:r>
              <a:rPr lang="en-GB" altLang="en-US" sz="2400" smtClean="0">
                <a:ea typeface="ＭＳ Ｐゴシック" panose="020B0600070205080204" pitchFamily="34" charset="-128"/>
              </a:rPr>
              <a:t>”</a:t>
            </a:r>
          </a:p>
          <a:p>
            <a:pPr eaLnBrk="1" hangingPunct="1">
              <a:lnSpc>
                <a:spcPct val="90000"/>
              </a:lnSpc>
            </a:pPr>
            <a:r>
              <a:rPr lang="en-GB" altLang="en-US" sz="2400" smtClean="0">
                <a:ea typeface="ＭＳ Ｐゴシック" panose="020B0600070205080204" pitchFamily="34" charset="-128"/>
              </a:rPr>
              <a:t>This workflow will extract the list of genes in column D using Taverna’s built-in spreadsheet import tool (which can be found in the services panel, for future reference)</a:t>
            </a:r>
          </a:p>
          <a:p>
            <a:pPr eaLnBrk="1" hangingPunct="1">
              <a:lnSpc>
                <a:spcPct val="90000"/>
              </a:lnSpc>
            </a:pPr>
            <a:r>
              <a:rPr lang="en-GB" altLang="en-US" sz="2400" smtClean="0">
                <a:ea typeface="ＭＳ Ｐゴシック" panose="020B0600070205080204" pitchFamily="34" charset="-128"/>
              </a:rPr>
              <a:t>The next step in the workflow converts RefSeq IDs into unigene IDs (required for the pathways workflow – </a:t>
            </a:r>
            <a:r>
              <a:rPr lang="en-GB" altLang="en-US" sz="2400" smtClean="0">
                <a:solidFill>
                  <a:srgbClr val="FF0000"/>
                </a:solidFill>
                <a:ea typeface="ＭＳ Ｐゴシック" panose="020B0600070205080204" pitchFamily="34" charset="-128"/>
              </a:rPr>
              <a:t>converting between different types of identifiers is a common problem in bioinformatics!)</a:t>
            </a:r>
          </a:p>
          <a:p>
            <a:pPr eaLnBrk="1" hangingPunct="1">
              <a:lnSpc>
                <a:spcPct val="90000"/>
              </a:lnSpc>
            </a:pPr>
            <a:r>
              <a:rPr lang="en-GB" altLang="en-US" sz="2400" smtClean="0">
                <a:ea typeface="ＭＳ Ｐゴシック" panose="020B0600070205080204" pitchFamily="34" charset="-128"/>
              </a:rPr>
              <a:t>Run the workflow. This time, in the input window, select “set file location” and set the location to the saved .csv gene list. </a:t>
            </a:r>
          </a:p>
          <a:p>
            <a:pPr eaLnBrk="1" hangingPunct="1">
              <a:lnSpc>
                <a:spcPct val="90000"/>
              </a:lnSpc>
            </a:pPr>
            <a:r>
              <a:rPr lang="en-GB" altLang="en-US" sz="2400" smtClean="0">
                <a:ea typeface="ＭＳ Ｐゴシック" panose="020B0600070205080204" pitchFamily="34" charset="-128"/>
              </a:rPr>
              <a:t>Look at the workflow results</a:t>
            </a: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Combining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19459" name="Rectangle 3"/>
          <p:cNvSpPr>
            <a:spLocks noGrp="1"/>
          </p:cNvSpPr>
          <p:nvPr>
            <p:ph sz="quarter" idx="1"/>
          </p:nvPr>
        </p:nvSpPr>
        <p:spPr>
          <a:xfrm>
            <a:off x="250825" y="1628775"/>
            <a:ext cx="4608513" cy="4572000"/>
          </a:xfrm>
        </p:spPr>
        <p:txBody>
          <a:bodyPr/>
          <a:lstStyle/>
          <a:p>
            <a:pPr algn="just" eaLnBrk="1" hangingPunct="1">
              <a:lnSpc>
                <a:spcPct val="90000"/>
              </a:lnSpc>
            </a:pPr>
            <a:r>
              <a:rPr lang="en-GB" altLang="en-US" sz="2300" smtClean="0">
                <a:ea typeface="ＭＳ Ｐゴシック" panose="020B0600070205080204" pitchFamily="34" charset="-128"/>
              </a:rPr>
              <a:t>We will now combine the two workflows</a:t>
            </a:r>
          </a:p>
          <a:p>
            <a:pPr algn="just" eaLnBrk="1" hangingPunct="1">
              <a:lnSpc>
                <a:spcPct val="90000"/>
              </a:lnSpc>
            </a:pPr>
            <a:r>
              <a:rPr lang="en-GB" altLang="en-US" sz="2300" smtClean="0">
                <a:ea typeface="ＭＳ Ｐゴシック" panose="020B0600070205080204" pitchFamily="34" charset="-128"/>
              </a:rPr>
              <a:t>While you are still in the “import and convert” workflow, go to the top of the workbench and select “insert -&gt; Nested workflow”</a:t>
            </a:r>
          </a:p>
          <a:p>
            <a:pPr algn="just" eaLnBrk="1" hangingPunct="1">
              <a:lnSpc>
                <a:spcPct val="90000"/>
              </a:lnSpc>
            </a:pPr>
            <a:r>
              <a:rPr lang="en-GB" altLang="en-US" sz="2300" smtClean="0">
                <a:ea typeface="ＭＳ Ｐゴシック" panose="020B0600070205080204" pitchFamily="34" charset="-128"/>
              </a:rPr>
              <a:t>In the pop-up window, select “import from file” and find the pathways workflow you downloaded earlier.</a:t>
            </a:r>
          </a:p>
          <a:p>
            <a:pPr algn="just" eaLnBrk="1" hangingPunct="1">
              <a:lnSpc>
                <a:spcPct val="90000"/>
              </a:lnSpc>
            </a:pPr>
            <a:r>
              <a:rPr lang="en-GB" altLang="en-US" sz="2300" smtClean="0">
                <a:ea typeface="ＭＳ Ｐゴシック" panose="020B0600070205080204" pitchFamily="34" charset="-128"/>
              </a:rPr>
              <a:t>Click on “import workflow” and the pathways workflow will appear in the main workflow diagram.</a:t>
            </a:r>
          </a:p>
          <a:p>
            <a:pPr eaLnBrk="1" hangingPunct="1">
              <a:lnSpc>
                <a:spcPct val="90000"/>
              </a:lnSpc>
            </a:pPr>
            <a:endParaRPr lang="en-GB" altLang="en-US" sz="2300" smtClean="0">
              <a:ea typeface="ＭＳ Ｐゴシック" panose="020B0600070205080204" pitchFamily="34" charset="-128"/>
            </a:endParaRPr>
          </a:p>
        </p:txBody>
      </p:sp>
      <p:pic>
        <p:nvPicPr>
          <p:cNvPr id="1946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2133600"/>
            <a:ext cx="41592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bwMode="auto"/>
        <p:txBody>
          <a:bodyPr/>
          <a:lstStyle/>
          <a:p>
            <a:pPr eaLnBrk="1" hangingPunct="1"/>
            <a:r>
              <a:rPr lang="en-GB" altLang="en-US" sz="2900" dirty="0" smtClean="0">
                <a:ln>
                  <a:noFill/>
                </a:ln>
                <a:solidFill>
                  <a:srgbClr val="9A92C6"/>
                </a:solidFill>
                <a:effectLst/>
                <a:ea typeface="ＭＳ Ｐゴシック" panose="020B0600070205080204" pitchFamily="34" charset="-128"/>
              </a:rPr>
              <a:t>Combining workflows from </a:t>
            </a:r>
            <a:r>
              <a:rPr lang="en-GB" altLang="en-US" sz="2900" dirty="0" err="1" smtClean="0">
                <a:ln>
                  <a:noFill/>
                </a:ln>
                <a:solidFill>
                  <a:srgbClr val="9A92C6"/>
                </a:solidFill>
                <a:effectLst/>
                <a:ea typeface="ＭＳ Ｐゴシック" panose="020B0600070205080204" pitchFamily="34" charset="-128"/>
              </a:rPr>
              <a:t>myExperiment</a:t>
            </a:r>
            <a:endParaRPr lang="en-GB" altLang="en-US" sz="2900" dirty="0" smtClean="0">
              <a:ln>
                <a:noFill/>
              </a:ln>
              <a:solidFill>
                <a:srgbClr val="9A92C6"/>
              </a:solidFill>
              <a:effectLst/>
              <a:ea typeface="ＭＳ Ｐゴシック" panose="020B0600070205080204" pitchFamily="34" charset="-128"/>
            </a:endParaRPr>
          </a:p>
        </p:txBody>
      </p:sp>
      <p:sp>
        <p:nvSpPr>
          <p:cNvPr id="21507" name="Rectangle 3"/>
          <p:cNvSpPr>
            <a:spLocks noGrp="1"/>
          </p:cNvSpPr>
          <p:nvPr>
            <p:ph sz="quarter" idx="1"/>
          </p:nvPr>
        </p:nvSpPr>
        <p:spPr>
          <a:xfrm>
            <a:off x="609600" y="1589088"/>
            <a:ext cx="8139113" cy="4572000"/>
          </a:xfrm>
        </p:spPr>
        <p:txBody>
          <a:bodyPr/>
          <a:lstStyle/>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r>
              <a:rPr lang="en-GB" altLang="en-US" sz="2300" smtClean="0">
                <a:ea typeface="ＭＳ Ｐゴシック" panose="020B0600070205080204" pitchFamily="34" charset="-128"/>
              </a:rPr>
              <a:t>Connect the workflows up by linking the output of the ‘Merge_Gene_List’  with the nested workflow input</a:t>
            </a:r>
          </a:p>
          <a:p>
            <a:pPr eaLnBrk="1" hangingPunct="1">
              <a:lnSpc>
                <a:spcPct val="90000"/>
              </a:lnSpc>
            </a:pPr>
            <a:endParaRPr lang="en-GB" altLang="en-US" sz="2300" smtClean="0">
              <a:ea typeface="ＭＳ Ｐゴシック" panose="020B0600070205080204" pitchFamily="34" charset="-128"/>
            </a:endParaRPr>
          </a:p>
          <a:p>
            <a:pPr eaLnBrk="1" hangingPunct="1">
              <a:lnSpc>
                <a:spcPct val="90000"/>
              </a:lnSpc>
            </a:pPr>
            <a:endParaRPr lang="en-GB" altLang="en-US" sz="2300" smtClean="0">
              <a:ea typeface="ＭＳ Ｐゴシック" panose="020B0600070205080204" pitchFamily="34" charset="-128"/>
            </a:endParaRPr>
          </a:p>
        </p:txBody>
      </p:sp>
      <p:pic>
        <p:nvPicPr>
          <p:cNvPr id="2150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847975"/>
            <a:ext cx="5903912"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averna_Manchester_Theme">
  <a:themeElements>
    <a:clrScheme name="myGrid">
      <a:dk1>
        <a:sysClr val="windowText" lastClr="000000"/>
      </a:dk1>
      <a:lt1>
        <a:sysClr val="window" lastClr="FFFFFF"/>
      </a:lt1>
      <a:dk2>
        <a:srgbClr val="443C72"/>
      </a:dk2>
      <a:lt2>
        <a:srgbClr val="FFFFFF"/>
      </a:lt2>
      <a:accent1>
        <a:srgbClr val="F29400"/>
      </a:accent1>
      <a:accent2>
        <a:srgbClr val="FDC300"/>
      </a:accent2>
      <a:accent3>
        <a:srgbClr val="A5C249"/>
      </a:accent3>
      <a:accent4>
        <a:srgbClr val="009EE0"/>
      </a:accent4>
      <a:accent5>
        <a:srgbClr val="5B5099"/>
      </a:accent5>
      <a:accent6>
        <a:srgbClr val="006AB2"/>
      </a:accent6>
      <a:hlink>
        <a:srgbClr val="0070C0"/>
      </a:hlink>
      <a:folHlink>
        <a:srgbClr val="00B0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23618</TotalTime>
  <Words>1192</Words>
  <Application>Microsoft Office PowerPoint</Application>
  <PresentationFormat>On-screen Show (4:3)</PresentationFormat>
  <Paragraphs>137</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ＭＳ Ｐゴシック</vt:lpstr>
      <vt:lpstr>Arial</vt:lpstr>
      <vt:lpstr>Calibri</vt:lpstr>
      <vt:lpstr>Calibri Light</vt:lpstr>
      <vt:lpstr>Wingdings</vt:lpstr>
      <vt:lpstr>Wingdings 2</vt:lpstr>
      <vt:lpstr>Taverna_Manchester_Theme</vt:lpstr>
      <vt:lpstr>PowerPoint Presentation</vt:lpstr>
      <vt:lpstr>PowerPoint Presentation</vt:lpstr>
      <vt:lpstr>Bigger Workflows: Enrichment Analysis</vt:lpstr>
      <vt:lpstr>Re-using workflows from myExperiment</vt:lpstr>
      <vt:lpstr>Re-using workflows from myExperiment</vt:lpstr>
      <vt:lpstr>Combining workflows from myExperiment</vt:lpstr>
      <vt:lpstr>Combining workflows from myExperiment</vt:lpstr>
      <vt:lpstr>Combining workflows from myExperiment</vt:lpstr>
      <vt:lpstr>Combining workflows from myExperiment</vt:lpstr>
      <vt:lpstr>Combining workflows from myExperiment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Department of Computer Science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dc:title>
  <dc:creator>Katy</dc:creator>
  <cp:lastModifiedBy>Christian brenninkmeijer</cp:lastModifiedBy>
  <cp:revision>796</cp:revision>
  <dcterms:created xsi:type="dcterms:W3CDTF">2013-09-05T07:57:46Z</dcterms:created>
  <dcterms:modified xsi:type="dcterms:W3CDTF">2014-08-31T10:40:01Z</dcterms:modified>
</cp:coreProperties>
</file>