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30"/>
  </p:notesMasterIdLst>
  <p:handoutMasterIdLst>
    <p:handoutMasterId r:id="rId31"/>
  </p:handoutMasterIdLst>
  <p:sldIdLst>
    <p:sldId id="256" r:id="rId2"/>
    <p:sldId id="721" r:id="rId3"/>
    <p:sldId id="818" r:id="rId4"/>
    <p:sldId id="851" r:id="rId5"/>
    <p:sldId id="852" r:id="rId6"/>
    <p:sldId id="853" r:id="rId7"/>
    <p:sldId id="854" r:id="rId8"/>
    <p:sldId id="855" r:id="rId9"/>
    <p:sldId id="856" r:id="rId10"/>
    <p:sldId id="857" r:id="rId11"/>
    <p:sldId id="858" r:id="rId12"/>
    <p:sldId id="859" r:id="rId13"/>
    <p:sldId id="821" r:id="rId14"/>
    <p:sldId id="822" r:id="rId15"/>
    <p:sldId id="823" r:id="rId16"/>
    <p:sldId id="860" r:id="rId17"/>
    <p:sldId id="831" r:id="rId18"/>
    <p:sldId id="824" r:id="rId19"/>
    <p:sldId id="825" r:id="rId20"/>
    <p:sldId id="826" r:id="rId21"/>
    <p:sldId id="832" r:id="rId22"/>
    <p:sldId id="861" r:id="rId23"/>
    <p:sldId id="862" r:id="rId24"/>
    <p:sldId id="863" r:id="rId25"/>
    <p:sldId id="864" r:id="rId26"/>
    <p:sldId id="865" r:id="rId27"/>
    <p:sldId id="829" r:id="rId28"/>
    <p:sldId id="830" r:id="rId29"/>
  </p:sldIdLst>
  <p:sldSz cx="9144000" cy="6858000" type="screen4x3"/>
  <p:notesSz cx="9283700" cy="69977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outlineViewPr>
    <p:cViewPr>
      <p:scale>
        <a:sx n="33" d="100"/>
        <a:sy n="33" d="100"/>
      </p:scale>
      <p:origin x="0" y="17364"/>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4022725" cy="3492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defTabSz="930275" eaLnBrk="1" hangingPunct="1">
              <a:defRPr sz="1200"/>
            </a:lvl1pPr>
          </a:lstStyle>
          <a:p>
            <a:pPr>
              <a:defRPr/>
            </a:pPr>
            <a:endParaRPr lang="en-US" altLang="en-US"/>
          </a:p>
        </p:txBody>
      </p:sp>
      <p:sp>
        <p:nvSpPr>
          <p:cNvPr id="21507" name="Rectangle 3"/>
          <p:cNvSpPr>
            <a:spLocks noGrp="1" noChangeArrowheads="1"/>
          </p:cNvSpPr>
          <p:nvPr>
            <p:ph type="dt" sz="quarter" idx="1"/>
          </p:nvPr>
        </p:nvSpPr>
        <p:spPr bwMode="auto">
          <a:xfrm>
            <a:off x="5256213" y="0"/>
            <a:ext cx="4025900" cy="3492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algn="r" defTabSz="930275" eaLnBrk="1" hangingPunct="1">
              <a:defRPr sz="1200"/>
            </a:lvl1pPr>
          </a:lstStyle>
          <a:p>
            <a:pPr>
              <a:defRPr/>
            </a:pPr>
            <a:endParaRPr lang="en-US" altLang="en-US"/>
          </a:p>
        </p:txBody>
      </p:sp>
      <p:sp>
        <p:nvSpPr>
          <p:cNvPr id="21508" name="Rectangle 4"/>
          <p:cNvSpPr>
            <a:spLocks noGrp="1" noChangeArrowheads="1"/>
          </p:cNvSpPr>
          <p:nvPr>
            <p:ph type="ftr" sz="quarter" idx="2"/>
          </p:nvPr>
        </p:nvSpPr>
        <p:spPr bwMode="auto">
          <a:xfrm>
            <a:off x="0" y="6646863"/>
            <a:ext cx="4022725" cy="3492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defTabSz="930275" eaLnBrk="1" hangingPunct="1">
              <a:defRPr sz="1200"/>
            </a:lvl1pPr>
          </a:lstStyle>
          <a:p>
            <a:pPr>
              <a:defRPr/>
            </a:pPr>
            <a:endParaRPr lang="en-US" altLang="en-US"/>
          </a:p>
        </p:txBody>
      </p:sp>
      <p:sp>
        <p:nvSpPr>
          <p:cNvPr id="21509" name="Rectangle 5"/>
          <p:cNvSpPr>
            <a:spLocks noGrp="1" noChangeArrowheads="1"/>
          </p:cNvSpPr>
          <p:nvPr>
            <p:ph type="sldNum" sz="quarter" idx="3"/>
          </p:nvPr>
        </p:nvSpPr>
        <p:spPr bwMode="auto">
          <a:xfrm>
            <a:off x="5256213" y="6646863"/>
            <a:ext cx="4025900" cy="3492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algn="r" defTabSz="930275" eaLnBrk="1" hangingPunct="1">
              <a:defRPr sz="1200"/>
            </a:lvl1pPr>
          </a:lstStyle>
          <a:p>
            <a:pPr>
              <a:defRPr/>
            </a:pPr>
            <a:fld id="{0EF611BA-E74C-45D8-B1D2-29AFFFABA996}" type="slidenum">
              <a:rPr lang="en-GB" altLang="en-US"/>
              <a:pPr>
                <a:defRPr/>
              </a:pPr>
              <a:t>‹#›</a:t>
            </a:fld>
            <a:endParaRPr lang="en-GB" altLang="en-US"/>
          </a:p>
        </p:txBody>
      </p:sp>
    </p:spTree>
    <p:extLst>
      <p:ext uri="{BB962C8B-B14F-4D97-AF65-F5344CB8AC3E}">
        <p14:creationId xmlns:p14="http://schemas.microsoft.com/office/powerpoint/2010/main" val="373251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4022725" cy="3492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defTabSz="930275" eaLnBrk="1" hangingPunct="1">
              <a:defRPr sz="1200"/>
            </a:lvl1pPr>
          </a:lstStyle>
          <a:p>
            <a:pPr>
              <a:defRPr/>
            </a:pPr>
            <a:endParaRPr lang="en-US" altLang="en-US"/>
          </a:p>
        </p:txBody>
      </p:sp>
      <p:sp>
        <p:nvSpPr>
          <p:cNvPr id="3" name="Date Placeholder 2"/>
          <p:cNvSpPr>
            <a:spLocks noGrp="1"/>
          </p:cNvSpPr>
          <p:nvPr>
            <p:ph type="dt" idx="1"/>
          </p:nvPr>
        </p:nvSpPr>
        <p:spPr bwMode="auto">
          <a:xfrm>
            <a:off x="5256213" y="0"/>
            <a:ext cx="4025900" cy="3492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algn="r" defTabSz="930275" eaLnBrk="1" hangingPunct="1">
              <a:defRPr sz="1200"/>
            </a:lvl1pPr>
          </a:lstStyle>
          <a:p>
            <a:pPr>
              <a:defRPr/>
            </a:pPr>
            <a:fld id="{C15C5552-DD66-464C-901D-289A541D0A4F}" type="datetime1">
              <a:rPr lang="en-US" altLang="en-US"/>
              <a:pPr>
                <a:defRPr/>
              </a:pPr>
              <a:t>8/31/2014</a:t>
            </a:fld>
            <a:endParaRPr lang="en-GB" altLang="en-US"/>
          </a:p>
        </p:txBody>
      </p:sp>
      <p:sp>
        <p:nvSpPr>
          <p:cNvPr id="4" name="Slide Image Placeholder 3"/>
          <p:cNvSpPr>
            <a:spLocks noGrp="1" noRot="1" noChangeAspect="1"/>
          </p:cNvSpPr>
          <p:nvPr>
            <p:ph type="sldImg" idx="2"/>
          </p:nvPr>
        </p:nvSpPr>
        <p:spPr>
          <a:xfrm>
            <a:off x="2892425" y="525463"/>
            <a:ext cx="3498850" cy="2624137"/>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ltLang="en-US" noProof="0" smtClean="0"/>
          </a:p>
        </p:txBody>
      </p:sp>
      <p:sp>
        <p:nvSpPr>
          <p:cNvPr id="5" name="Notes Placeholder 4"/>
          <p:cNvSpPr>
            <a:spLocks noGrp="1"/>
          </p:cNvSpPr>
          <p:nvPr>
            <p:ph type="body" sz="quarter" idx="3"/>
          </p:nvPr>
        </p:nvSpPr>
        <p:spPr bwMode="auto">
          <a:xfrm>
            <a:off x="928688" y="3324225"/>
            <a:ext cx="7426325" cy="3148013"/>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endParaRPr lang="en-GB" altLang="en-US" noProof="0" smtClean="0"/>
          </a:p>
        </p:txBody>
      </p:sp>
      <p:sp>
        <p:nvSpPr>
          <p:cNvPr id="6" name="Footer Placeholder 5"/>
          <p:cNvSpPr>
            <a:spLocks noGrp="1"/>
          </p:cNvSpPr>
          <p:nvPr>
            <p:ph type="ftr" sz="quarter" idx="4"/>
          </p:nvPr>
        </p:nvSpPr>
        <p:spPr bwMode="auto">
          <a:xfrm>
            <a:off x="0" y="6646863"/>
            <a:ext cx="4022725" cy="3492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defTabSz="930275" eaLnBrk="1" hangingPunct="1">
              <a:defRPr sz="1200"/>
            </a:lvl1pPr>
          </a:lstStyle>
          <a:p>
            <a:pPr>
              <a:defRPr/>
            </a:pPr>
            <a:endParaRPr lang="en-US" altLang="en-US"/>
          </a:p>
        </p:txBody>
      </p:sp>
      <p:sp>
        <p:nvSpPr>
          <p:cNvPr id="7" name="Slide Number Placeholder 6"/>
          <p:cNvSpPr>
            <a:spLocks noGrp="1"/>
          </p:cNvSpPr>
          <p:nvPr>
            <p:ph type="sldNum" sz="quarter" idx="5"/>
          </p:nvPr>
        </p:nvSpPr>
        <p:spPr bwMode="auto">
          <a:xfrm>
            <a:off x="5256213" y="6646863"/>
            <a:ext cx="4025900" cy="3492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algn="r" defTabSz="930275" eaLnBrk="1" hangingPunct="1">
              <a:defRPr sz="1200"/>
            </a:lvl1pPr>
          </a:lstStyle>
          <a:p>
            <a:pPr>
              <a:defRPr/>
            </a:pPr>
            <a:fld id="{808BB342-1A81-45F2-8398-707D1246B5C5}" type="slidenum">
              <a:rPr lang="en-GB" altLang="en-US"/>
              <a:pPr>
                <a:defRPr/>
              </a:pPr>
              <a:t>‹#›</a:t>
            </a:fld>
            <a:endParaRPr lang="en-GB" altLang="en-US"/>
          </a:p>
        </p:txBody>
      </p:sp>
    </p:spTree>
    <p:extLst>
      <p:ext uri="{BB962C8B-B14F-4D97-AF65-F5344CB8AC3E}">
        <p14:creationId xmlns:p14="http://schemas.microsoft.com/office/powerpoint/2010/main" val="3743838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4FAB2467-2540-4553-80BC-43EE69614858}" type="slidenum">
              <a:rPr lang="en-GB" altLang="en-US" smtClean="0">
                <a:latin typeface="Arial" panose="020B0604020202020204" pitchFamily="34" charset="0"/>
              </a:rPr>
              <a:pPr>
                <a:spcBef>
                  <a:spcPct val="0"/>
                </a:spcBef>
              </a:pPr>
              <a:t>1</a:t>
            </a:fld>
            <a:endParaRPr lang="en-GB" altLang="en-US" smtClean="0">
              <a:latin typeface="Arial" panose="020B0604020202020204" pitchFamily="34" charset="0"/>
            </a:endParaRPr>
          </a:p>
        </p:txBody>
      </p:sp>
    </p:spTree>
    <p:extLst>
      <p:ext uri="{BB962C8B-B14F-4D97-AF65-F5344CB8AC3E}">
        <p14:creationId xmlns:p14="http://schemas.microsoft.com/office/powerpoint/2010/main" val="3246033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63492" name="Slide Number Placeholder 3"/>
          <p:cNvSpPr txBox="1">
            <a:spLocks noGrp="1"/>
          </p:cNvSpPr>
          <p:nvPr/>
        </p:nvSpPr>
        <p:spPr bwMode="auto">
          <a:xfrm>
            <a:off x="5256213" y="6646863"/>
            <a:ext cx="40259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fld id="{6F7CCC5A-43E8-4AC8-B5FA-DCB87BF82EBF}" type="slidenum">
              <a:rPr lang="en-GB" altLang="en-US">
                <a:latin typeface="Arial" panose="020B0604020202020204" pitchFamily="34" charset="0"/>
              </a:rPr>
              <a:pPr algn="r" eaLnBrk="1" hangingPunct="1">
                <a:spcBef>
                  <a:spcPct val="0"/>
                </a:spcBef>
              </a:pPr>
              <a:t>10</a:t>
            </a:fld>
            <a:endParaRPr lang="en-GB" altLang="en-US">
              <a:latin typeface="Arial" panose="020B0604020202020204" pitchFamily="34" charset="0"/>
            </a:endParaRPr>
          </a:p>
        </p:txBody>
      </p:sp>
    </p:spTree>
    <p:extLst>
      <p:ext uri="{BB962C8B-B14F-4D97-AF65-F5344CB8AC3E}">
        <p14:creationId xmlns:p14="http://schemas.microsoft.com/office/powerpoint/2010/main" val="4285985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65540" name="Slide Number Placeholder 3"/>
          <p:cNvSpPr txBox="1">
            <a:spLocks noGrp="1"/>
          </p:cNvSpPr>
          <p:nvPr/>
        </p:nvSpPr>
        <p:spPr bwMode="auto">
          <a:xfrm>
            <a:off x="5256213" y="6646863"/>
            <a:ext cx="40259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fld id="{9B4FF71D-1E86-4EA5-B699-00FC5475F8B8}" type="slidenum">
              <a:rPr lang="en-GB" altLang="en-US">
                <a:latin typeface="Arial" panose="020B0604020202020204" pitchFamily="34" charset="0"/>
              </a:rPr>
              <a:pPr algn="r" eaLnBrk="1" hangingPunct="1">
                <a:spcBef>
                  <a:spcPct val="0"/>
                </a:spcBef>
              </a:pPr>
              <a:t>11</a:t>
            </a:fld>
            <a:endParaRPr lang="en-GB" altLang="en-US">
              <a:latin typeface="Arial" panose="020B0604020202020204" pitchFamily="34" charset="0"/>
            </a:endParaRPr>
          </a:p>
        </p:txBody>
      </p:sp>
    </p:spTree>
    <p:extLst>
      <p:ext uri="{BB962C8B-B14F-4D97-AF65-F5344CB8AC3E}">
        <p14:creationId xmlns:p14="http://schemas.microsoft.com/office/powerpoint/2010/main" val="968762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67588" name="Slide Number Placeholder 3"/>
          <p:cNvSpPr txBox="1">
            <a:spLocks noGrp="1"/>
          </p:cNvSpPr>
          <p:nvPr/>
        </p:nvSpPr>
        <p:spPr bwMode="auto">
          <a:xfrm>
            <a:off x="5256213" y="6646863"/>
            <a:ext cx="40259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fld id="{68A2F907-6C7E-4DF2-8657-871DFAF92EC7}" type="slidenum">
              <a:rPr lang="en-GB" altLang="en-US">
                <a:latin typeface="Arial" panose="020B0604020202020204" pitchFamily="34" charset="0"/>
              </a:rPr>
              <a:pPr algn="r" eaLnBrk="1" hangingPunct="1">
                <a:spcBef>
                  <a:spcPct val="0"/>
                </a:spcBef>
              </a:pPr>
              <a:t>12</a:t>
            </a:fld>
            <a:endParaRPr lang="en-GB" altLang="en-US">
              <a:latin typeface="Arial" panose="020B0604020202020204" pitchFamily="34" charset="0"/>
            </a:endParaRPr>
          </a:p>
        </p:txBody>
      </p:sp>
    </p:spTree>
    <p:extLst>
      <p:ext uri="{BB962C8B-B14F-4D97-AF65-F5344CB8AC3E}">
        <p14:creationId xmlns:p14="http://schemas.microsoft.com/office/powerpoint/2010/main" val="3734345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3601182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3193683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826736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2724752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788988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80900" name="Slide Number Placeholder 3"/>
          <p:cNvSpPr txBox="1">
            <a:spLocks noGrp="1"/>
          </p:cNvSpPr>
          <p:nvPr/>
        </p:nvSpPr>
        <p:spPr bwMode="auto">
          <a:xfrm>
            <a:off x="5256213" y="6646863"/>
            <a:ext cx="40259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fld id="{B940DD01-2311-4AB5-9142-C3AC7FEE500B}" type="slidenum">
              <a:rPr lang="en-GB" altLang="en-US">
                <a:latin typeface="Arial" panose="020B0604020202020204" pitchFamily="34" charset="0"/>
              </a:rPr>
              <a:pPr algn="r" eaLnBrk="1" hangingPunct="1">
                <a:spcBef>
                  <a:spcPct val="0"/>
                </a:spcBef>
              </a:pPr>
              <a:t>19</a:t>
            </a:fld>
            <a:endParaRPr lang="en-GB" altLang="en-US">
              <a:latin typeface="Arial" panose="020B0604020202020204" pitchFamily="34" charset="0"/>
            </a:endParaRPr>
          </a:p>
        </p:txBody>
      </p:sp>
    </p:spTree>
    <p:extLst>
      <p:ext uri="{BB962C8B-B14F-4D97-AF65-F5344CB8AC3E}">
        <p14:creationId xmlns:p14="http://schemas.microsoft.com/office/powerpoint/2010/main" val="3719279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2486952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D4EC449-4BAA-4371-8DD4-27C701329DFF}" type="slidenum">
              <a:rPr lang="en-GB" altLang="en-US" smtClean="0">
                <a:latin typeface="Arial" panose="020B0604020202020204" pitchFamily="34" charset="0"/>
              </a:rPr>
              <a:pPr>
                <a:spcBef>
                  <a:spcPct val="0"/>
                </a:spcBef>
              </a:pPr>
              <a:t>2</a:t>
            </a:fld>
            <a:endParaRPr lang="en-GB" altLang="en-US" smtClean="0">
              <a:latin typeface="Arial" panose="020B0604020202020204" pitchFamily="34" charset="0"/>
            </a:endParaRPr>
          </a:p>
        </p:txBody>
      </p:sp>
    </p:spTree>
    <p:extLst>
      <p:ext uri="{BB962C8B-B14F-4D97-AF65-F5344CB8AC3E}">
        <p14:creationId xmlns:p14="http://schemas.microsoft.com/office/powerpoint/2010/main" val="1897106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3952108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421461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675923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41829430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12663353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2319097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47108" name="Slide Number Placeholder 3"/>
          <p:cNvSpPr txBox="1">
            <a:spLocks noGrp="1"/>
          </p:cNvSpPr>
          <p:nvPr/>
        </p:nvSpPr>
        <p:spPr bwMode="auto">
          <a:xfrm>
            <a:off x="5256213" y="6646863"/>
            <a:ext cx="40259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fld id="{30CA1714-D0C0-4479-A267-F7FA16618FDB}" type="slidenum">
              <a:rPr lang="en-GB" altLang="en-US">
                <a:latin typeface="Arial" panose="020B0604020202020204" pitchFamily="34" charset="0"/>
              </a:rPr>
              <a:pPr algn="r" eaLnBrk="1" hangingPunct="1">
                <a:spcBef>
                  <a:spcPct val="0"/>
                </a:spcBef>
              </a:pPr>
              <a:t>3</a:t>
            </a:fld>
            <a:endParaRPr lang="en-GB" altLang="en-US">
              <a:latin typeface="Arial" panose="020B0604020202020204" pitchFamily="34" charset="0"/>
            </a:endParaRPr>
          </a:p>
        </p:txBody>
      </p:sp>
    </p:spTree>
    <p:extLst>
      <p:ext uri="{BB962C8B-B14F-4D97-AF65-F5344CB8AC3E}">
        <p14:creationId xmlns:p14="http://schemas.microsoft.com/office/powerpoint/2010/main" val="2494969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51204" name="Slide Number Placeholder 3"/>
          <p:cNvSpPr txBox="1">
            <a:spLocks noGrp="1"/>
          </p:cNvSpPr>
          <p:nvPr/>
        </p:nvSpPr>
        <p:spPr bwMode="auto">
          <a:xfrm>
            <a:off x="5256213" y="6646863"/>
            <a:ext cx="40259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fld id="{045DB6A8-17DB-4A4E-B3D7-D55098DDAC5F}" type="slidenum">
              <a:rPr lang="en-GB" altLang="en-US">
                <a:latin typeface="Arial" panose="020B0604020202020204" pitchFamily="34" charset="0"/>
              </a:rPr>
              <a:pPr algn="r" eaLnBrk="1" hangingPunct="1">
                <a:spcBef>
                  <a:spcPct val="0"/>
                </a:spcBef>
              </a:pPr>
              <a:t>4</a:t>
            </a:fld>
            <a:endParaRPr lang="en-GB" altLang="en-US">
              <a:latin typeface="Arial" panose="020B0604020202020204" pitchFamily="34" charset="0"/>
            </a:endParaRPr>
          </a:p>
        </p:txBody>
      </p:sp>
    </p:spTree>
    <p:extLst>
      <p:ext uri="{BB962C8B-B14F-4D97-AF65-F5344CB8AC3E}">
        <p14:creationId xmlns:p14="http://schemas.microsoft.com/office/powerpoint/2010/main" val="352759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53252" name="Slide Number Placeholder 3"/>
          <p:cNvSpPr txBox="1">
            <a:spLocks noGrp="1"/>
          </p:cNvSpPr>
          <p:nvPr/>
        </p:nvSpPr>
        <p:spPr bwMode="auto">
          <a:xfrm>
            <a:off x="5256213" y="6646863"/>
            <a:ext cx="40259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fld id="{D85A5DCA-A459-4A99-83BB-5695C0D08D35}" type="slidenum">
              <a:rPr lang="en-GB" altLang="en-US">
                <a:latin typeface="Arial" panose="020B0604020202020204" pitchFamily="34" charset="0"/>
              </a:rPr>
              <a:pPr algn="r" eaLnBrk="1" hangingPunct="1">
                <a:spcBef>
                  <a:spcPct val="0"/>
                </a:spcBef>
              </a:pPr>
              <a:t>5</a:t>
            </a:fld>
            <a:endParaRPr lang="en-GB" altLang="en-US">
              <a:latin typeface="Arial" panose="020B0604020202020204" pitchFamily="34" charset="0"/>
            </a:endParaRPr>
          </a:p>
        </p:txBody>
      </p:sp>
    </p:spTree>
    <p:extLst>
      <p:ext uri="{BB962C8B-B14F-4D97-AF65-F5344CB8AC3E}">
        <p14:creationId xmlns:p14="http://schemas.microsoft.com/office/powerpoint/2010/main" val="34040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55300" name="Slide Number Placeholder 3"/>
          <p:cNvSpPr txBox="1">
            <a:spLocks noGrp="1"/>
          </p:cNvSpPr>
          <p:nvPr/>
        </p:nvSpPr>
        <p:spPr bwMode="auto">
          <a:xfrm>
            <a:off x="5256213" y="6646863"/>
            <a:ext cx="40259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fld id="{C36743DF-F53A-4790-9D7B-93B34DBBF714}" type="slidenum">
              <a:rPr lang="en-GB" altLang="en-US">
                <a:latin typeface="Arial" panose="020B0604020202020204" pitchFamily="34" charset="0"/>
              </a:rPr>
              <a:pPr algn="r" eaLnBrk="1" hangingPunct="1">
                <a:spcBef>
                  <a:spcPct val="0"/>
                </a:spcBef>
              </a:pPr>
              <a:t>6</a:t>
            </a:fld>
            <a:endParaRPr lang="en-GB" altLang="en-US">
              <a:latin typeface="Arial" panose="020B0604020202020204" pitchFamily="34" charset="0"/>
            </a:endParaRPr>
          </a:p>
        </p:txBody>
      </p:sp>
    </p:spTree>
    <p:extLst>
      <p:ext uri="{BB962C8B-B14F-4D97-AF65-F5344CB8AC3E}">
        <p14:creationId xmlns:p14="http://schemas.microsoft.com/office/powerpoint/2010/main" val="763252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57348" name="Slide Number Placeholder 3"/>
          <p:cNvSpPr txBox="1">
            <a:spLocks noGrp="1"/>
          </p:cNvSpPr>
          <p:nvPr/>
        </p:nvSpPr>
        <p:spPr bwMode="auto">
          <a:xfrm>
            <a:off x="5256213" y="6646863"/>
            <a:ext cx="40259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fld id="{0AD573C0-AC22-48F2-824A-D83F08083249}" type="slidenum">
              <a:rPr lang="en-GB" altLang="en-US">
                <a:latin typeface="Arial" panose="020B0604020202020204" pitchFamily="34" charset="0"/>
              </a:rPr>
              <a:pPr algn="r" eaLnBrk="1" hangingPunct="1">
                <a:spcBef>
                  <a:spcPct val="0"/>
                </a:spcBef>
              </a:pPr>
              <a:t>7</a:t>
            </a:fld>
            <a:endParaRPr lang="en-GB" altLang="en-US">
              <a:latin typeface="Arial" panose="020B0604020202020204" pitchFamily="34" charset="0"/>
            </a:endParaRPr>
          </a:p>
        </p:txBody>
      </p:sp>
    </p:spTree>
    <p:extLst>
      <p:ext uri="{BB962C8B-B14F-4D97-AF65-F5344CB8AC3E}">
        <p14:creationId xmlns:p14="http://schemas.microsoft.com/office/powerpoint/2010/main" val="3850106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59396" name="Slide Number Placeholder 3"/>
          <p:cNvSpPr txBox="1">
            <a:spLocks noGrp="1"/>
          </p:cNvSpPr>
          <p:nvPr/>
        </p:nvSpPr>
        <p:spPr bwMode="auto">
          <a:xfrm>
            <a:off x="5256213" y="6646863"/>
            <a:ext cx="40259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fld id="{C98FEC9C-DA98-4793-95A2-9CBFAC56366F}" type="slidenum">
              <a:rPr lang="en-GB" altLang="en-US">
                <a:latin typeface="Arial" panose="020B0604020202020204" pitchFamily="34" charset="0"/>
              </a:rPr>
              <a:pPr algn="r" eaLnBrk="1" hangingPunct="1">
                <a:spcBef>
                  <a:spcPct val="0"/>
                </a:spcBef>
              </a:pPr>
              <a:t>8</a:t>
            </a:fld>
            <a:endParaRPr lang="en-GB" altLang="en-US">
              <a:latin typeface="Arial" panose="020B0604020202020204" pitchFamily="34" charset="0"/>
            </a:endParaRPr>
          </a:p>
        </p:txBody>
      </p:sp>
    </p:spTree>
    <p:extLst>
      <p:ext uri="{BB962C8B-B14F-4D97-AF65-F5344CB8AC3E}">
        <p14:creationId xmlns:p14="http://schemas.microsoft.com/office/powerpoint/2010/main" val="3256046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61444" name="Slide Number Placeholder 3"/>
          <p:cNvSpPr txBox="1">
            <a:spLocks noGrp="1"/>
          </p:cNvSpPr>
          <p:nvPr/>
        </p:nvSpPr>
        <p:spPr bwMode="auto">
          <a:xfrm>
            <a:off x="5256213" y="6646863"/>
            <a:ext cx="40259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fld id="{BB9CD235-A8E4-4472-8830-C85BDEE00A37}" type="slidenum">
              <a:rPr lang="en-GB" altLang="en-US">
                <a:latin typeface="Arial" panose="020B0604020202020204" pitchFamily="34" charset="0"/>
              </a:rPr>
              <a:pPr algn="r" eaLnBrk="1" hangingPunct="1">
                <a:spcBef>
                  <a:spcPct val="0"/>
                </a:spcBef>
              </a:pPr>
              <a:t>9</a:t>
            </a:fld>
            <a:endParaRPr lang="en-GB" altLang="en-US">
              <a:latin typeface="Arial" panose="020B0604020202020204" pitchFamily="34" charset="0"/>
            </a:endParaRPr>
          </a:p>
        </p:txBody>
      </p:sp>
    </p:spTree>
    <p:extLst>
      <p:ext uri="{BB962C8B-B14F-4D97-AF65-F5344CB8AC3E}">
        <p14:creationId xmlns:p14="http://schemas.microsoft.com/office/powerpoint/2010/main" val="13375941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24"/>
          <p:cNvSpPr>
            <a:spLocks noChangeArrowheads="1"/>
          </p:cNvSpPr>
          <p:nvPr/>
        </p:nvSpPr>
        <p:spPr bwMode="auto">
          <a:xfrm>
            <a:off x="0" y="1285875"/>
            <a:ext cx="9144000" cy="214313"/>
          </a:xfrm>
          <a:prstGeom prst="rect">
            <a:avLst/>
          </a:prstGeom>
          <a:solidFill>
            <a:schemeClr val="bg2"/>
          </a:solidFill>
          <a:ln>
            <a:noFill/>
          </a:ln>
          <a:effectLst>
            <a:outerShdw blurRad="50800" dist="38100" dir="5400000" algn="t" rotWithShape="0">
              <a:srgbClr val="808080">
                <a:alpha val="39998"/>
              </a:srgbClr>
            </a:outerShdw>
          </a:effectLst>
          <a:extLst>
            <a:ext uri="{91240B29-F687-4F45-9708-019B960494DF}">
              <a14:hiddenLine xmlns:a14="http://schemas.microsoft.com/office/drawing/2010/main" w="19050">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1800" smtClean="0">
              <a:solidFill>
                <a:srgbClr val="FFFFFF"/>
              </a:solidFill>
            </a:endParaRPr>
          </a:p>
        </p:txBody>
      </p:sp>
      <p:grpSp>
        <p:nvGrpSpPr>
          <p:cNvPr id="6" name="Group 23"/>
          <p:cNvGrpSpPr>
            <a:grpSpLocks/>
          </p:cNvGrpSpPr>
          <p:nvPr/>
        </p:nvGrpSpPr>
        <p:grpSpPr bwMode="auto">
          <a:xfrm>
            <a:off x="0" y="1285875"/>
            <a:ext cx="9144000" cy="214313"/>
            <a:chOff x="0" y="1285860"/>
            <a:chExt cx="9144000" cy="214314"/>
          </a:xfrm>
        </p:grpSpPr>
        <p:sp>
          <p:nvSpPr>
            <p:cNvPr id="7" name="Rectangle 6"/>
            <p:cNvSpPr/>
            <p:nvPr/>
          </p:nvSpPr>
          <p:spPr>
            <a:xfrm>
              <a:off x="0" y="1285860"/>
              <a:ext cx="642938" cy="214314"/>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1800" smtClean="0">
                <a:solidFill>
                  <a:srgbClr val="FFFFFF"/>
                </a:solidFill>
              </a:endParaRPr>
            </a:p>
          </p:txBody>
        </p:sp>
        <p:sp>
          <p:nvSpPr>
            <p:cNvPr id="8" name="Rectangle 20"/>
            <p:cNvSpPr/>
            <p:nvPr userDrawn="1"/>
          </p:nvSpPr>
          <p:spPr>
            <a:xfrm>
              <a:off x="571500" y="1285860"/>
              <a:ext cx="8572500" cy="214314"/>
            </a:xfrm>
            <a:prstGeom prst="rect">
              <a:avLst/>
            </a:prstGeom>
            <a:gradFill flip="none" rotWithShape="1">
              <a:gsLst>
                <a:gs pos="0">
                  <a:schemeClr val="accent5">
                    <a:lumMod val="60000"/>
                    <a:lumOff val="40000"/>
                  </a:schemeClr>
                </a:gs>
                <a:gs pos="100000">
                  <a:schemeClr val="accent5">
                    <a:shade val="67500"/>
                    <a:satMod val="115000"/>
                  </a:schemeClr>
                </a:gs>
              </a:gsLst>
              <a:lin ang="81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1800" smtClean="0">
                <a:solidFill>
                  <a:srgbClr val="FFFFFF"/>
                </a:solidFill>
              </a:endParaRPr>
            </a:p>
          </p:txBody>
        </p:sp>
      </p:grpSp>
      <p:sp>
        <p:nvSpPr>
          <p:cNvPr id="10" name="Rectangle 25"/>
          <p:cNvSpPr/>
          <p:nvPr/>
        </p:nvSpPr>
        <p:spPr>
          <a:xfrm>
            <a:off x="0" y="6786563"/>
            <a:ext cx="9144000" cy="71437"/>
          </a:xfrm>
          <a:prstGeom prst="rect">
            <a:avLst/>
          </a:prstGeom>
          <a:gradFill>
            <a:gsLst>
              <a:gs pos="60000">
                <a:schemeClr val="accent4"/>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1800" smtClean="0">
              <a:solidFill>
                <a:srgbClr val="FFFFFF"/>
              </a:solidFill>
            </a:endParaRPr>
          </a:p>
        </p:txBody>
      </p:sp>
      <p:pic>
        <p:nvPicPr>
          <p:cNvPr id="12" name="Picture 8" descr="H:\home\tom\Desktop\t2cog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67750" y="0"/>
            <a:ext cx="47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TAB_col_white_background.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n>
                  <a:solidFill>
                    <a:schemeClr val="accent5">
                      <a:lumMod val="75000"/>
                    </a:schemeClr>
                  </a:solidFill>
                </a:ln>
                <a:solidFill>
                  <a:schemeClr val="accent5">
                    <a:lumMod val="60000"/>
                    <a:lumOff val="40000"/>
                  </a:schemeClr>
                </a:solidFill>
                <a:effectLst>
                  <a:outerShdw blurRad="50800" dist="38100" dir="5400000" algn="t" rotWithShape="0">
                    <a:prstClr val="black">
                      <a:alpha val="40000"/>
                    </a:prstClr>
                  </a:outerShdw>
                </a:effectLst>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Date Placeholder 7"/>
          <p:cNvSpPr>
            <a:spLocks noGrp="1"/>
          </p:cNvSpPr>
          <p:nvPr>
            <p:ph type="dt" sz="half" idx="10"/>
          </p:nvPr>
        </p:nvSpPr>
        <p:spPr/>
        <p:txBody>
          <a:bodyPr/>
          <a:lstStyle>
            <a:lvl1pPr>
              <a:defRPr/>
            </a:lvl1pPr>
          </a:lstStyle>
          <a:p>
            <a:pPr>
              <a:defRPr/>
            </a:pPr>
            <a:endParaRPr lang="en-US" altLang="en-US"/>
          </a:p>
        </p:txBody>
      </p:sp>
      <p:sp>
        <p:nvSpPr>
          <p:cNvPr id="15" name="Slide Number Placeholder 9"/>
          <p:cNvSpPr>
            <a:spLocks noGrp="1"/>
          </p:cNvSpPr>
          <p:nvPr>
            <p:ph type="sldNum" sz="quarter" idx="11"/>
          </p:nvPr>
        </p:nvSpPr>
        <p:spPr/>
        <p:txBody>
          <a:bodyPr/>
          <a:lstStyle>
            <a:lvl1pPr>
              <a:defRPr/>
            </a:lvl1pPr>
          </a:lstStyle>
          <a:p>
            <a:pPr>
              <a:defRPr/>
            </a:pPr>
            <a:fld id="{9ADEC390-C28A-44AC-9A16-157C00500B08}" type="slidenum">
              <a:rPr lang="en-GB" altLang="en-US"/>
              <a:pPr>
                <a:defRPr/>
              </a:pPr>
              <a:t>‹#›</a:t>
            </a:fld>
            <a:endParaRPr lang="en-GB" altLang="en-US"/>
          </a:p>
        </p:txBody>
      </p:sp>
      <p:sp>
        <p:nvSpPr>
          <p:cNvPr id="16" name="Footer Placeholder 11"/>
          <p:cNvSpPr>
            <a:spLocks noGrp="1"/>
          </p:cNvSpPr>
          <p:nvPr>
            <p:ph type="ftr" sz="quarter" idx="12"/>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25341519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wrap="square" lIns="91440" tIns="45720" rIns="91440" bIns="45720" numCol="1" anchor="ctr" anchorCtr="0" compatLnSpc="1">
            <a:prstTxWarp prst="textNoShape">
              <a:avLst/>
            </a:prstTxWarp>
            <a:normAutofit/>
          </a:bodyPr>
          <a:lstStyle/>
          <a:p>
            <a:pPr lvl="0"/>
            <a:r>
              <a:rPr lang="en-US" alt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5" name="Date Placeholder 7"/>
          <p:cNvSpPr>
            <a:spLocks noGrp="1"/>
          </p:cNvSpPr>
          <p:nvPr>
            <p:ph type="dt" sz="half" idx="2"/>
          </p:nvPr>
        </p:nvSpPr>
        <p:spPr>
          <a:xfrm>
            <a:off x="6096000" y="6248400"/>
            <a:ext cx="2667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400">
                <a:solidFill>
                  <a:schemeClr val="tx2"/>
                </a:solidFill>
              </a:defRPr>
            </a:lvl1pPr>
          </a:lstStyle>
          <a:p>
            <a:pPr>
              <a:defRPr/>
            </a:pPr>
            <a:endParaRPr lang="en-US" altLang="en-US"/>
          </a:p>
        </p:txBody>
      </p:sp>
      <p:sp>
        <p:nvSpPr>
          <p:cNvPr id="16" name="Slide Number Placeholder 9"/>
          <p:cNvSpPr>
            <a:spLocks noGrp="1"/>
          </p:cNvSpPr>
          <p:nvPr>
            <p:ph type="sldNum" sz="quarter" idx="4"/>
          </p:nvPr>
        </p:nvSpPr>
        <p:spPr>
          <a:xfrm>
            <a:off x="0" y="1285875"/>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pPr>
              <a:defRPr/>
            </a:pPr>
            <a:fld id="{7F34AC6D-E193-4796-99CD-4CA5862FDB91}" type="slidenum">
              <a:rPr lang="en-GB" altLang="en-US"/>
              <a:pPr>
                <a:defRPr/>
              </a:pPr>
              <a:t>‹#›</a:t>
            </a:fld>
            <a:endParaRPr lang="en-GB" altLang="en-US"/>
          </a:p>
        </p:txBody>
      </p:sp>
      <p:sp>
        <p:nvSpPr>
          <p:cNvPr id="17" name="Footer Placeholder 11"/>
          <p:cNvSpPr>
            <a:spLocks noGrp="1"/>
          </p:cNvSpPr>
          <p:nvPr>
            <p:ph type="ftr" sz="quarter" idx="3"/>
          </p:nvPr>
        </p:nvSpPr>
        <p:spPr>
          <a:xfrm>
            <a:off x="609600" y="6248400"/>
            <a:ext cx="5421313"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a:solidFill>
                  <a:schemeClr val="tx2"/>
                </a:solidFill>
              </a:defRPr>
            </a:lvl1pPr>
          </a:lstStyle>
          <a:p>
            <a:pPr>
              <a:defRPr/>
            </a:pPr>
            <a:endParaRPr lang="en-US" altLang="en-US"/>
          </a:p>
        </p:txBody>
      </p:sp>
    </p:spTree>
  </p:cSld>
  <p:clrMap bg1="lt1" tx1="dk1" bg2="lt2" tx2="dk2" accent1="accent1" accent2="accent2" accent3="accent3" accent4="accent4" accent5="accent5" accent6="accent6" hlink="hlink" folHlink="folHlink"/>
  <p:sldLayoutIdLst>
    <p:sldLayoutId id="2147483800" r:id="rId1"/>
  </p:sldLayoutIdLst>
  <p:timing>
    <p:tnLst>
      <p:par>
        <p:cTn id="1" dur="indefinite" restart="never" nodeType="tmRoot"/>
      </p:par>
    </p:tnLst>
  </p:timing>
  <p:txStyles>
    <p:titleStyle>
      <a:lvl1pPr algn="r" rtl="0" eaLnBrk="0" fontAlgn="base" hangingPunct="0">
        <a:spcBef>
          <a:spcPct val="0"/>
        </a:spcBef>
        <a:spcAft>
          <a:spcPct val="0"/>
        </a:spcAft>
        <a:defRPr sz="3600" b="1" kern="1200">
          <a:ln>
            <a:solidFill>
              <a:schemeClr val="accent5">
                <a:lumMod val="75000"/>
              </a:schemeClr>
            </a:solidFill>
          </a:ln>
          <a:solidFill>
            <a:schemeClr val="tx2"/>
          </a:solidFill>
          <a:effectLst>
            <a:outerShdw blurRad="50800" dist="38100" dir="5400000" algn="t" rotWithShape="0">
              <a:prstClr val="black">
                <a:alpha val="40000"/>
              </a:prstClr>
            </a:outerShdw>
          </a:effectLst>
          <a:latin typeface="+mj-lt"/>
          <a:ea typeface="ＭＳ Ｐゴシック" charset="-128"/>
          <a:cs typeface="ＭＳ Ｐゴシック" charset="-128"/>
        </a:defRPr>
      </a:lvl1pPr>
      <a:lvl2pPr algn="r" rtl="0" eaLnBrk="0" fontAlgn="base" hangingPunct="0">
        <a:spcBef>
          <a:spcPct val="0"/>
        </a:spcBef>
        <a:spcAft>
          <a:spcPct val="0"/>
        </a:spcAft>
        <a:defRPr sz="3600" b="1">
          <a:solidFill>
            <a:schemeClr val="tx2"/>
          </a:solidFill>
          <a:latin typeface="Arial" charset="0"/>
          <a:ea typeface="ＭＳ Ｐゴシック" charset="-128"/>
          <a:cs typeface="ＭＳ Ｐゴシック" charset="-128"/>
        </a:defRPr>
      </a:lvl2pPr>
      <a:lvl3pPr algn="r" rtl="0" eaLnBrk="0" fontAlgn="base" hangingPunct="0">
        <a:spcBef>
          <a:spcPct val="0"/>
        </a:spcBef>
        <a:spcAft>
          <a:spcPct val="0"/>
        </a:spcAft>
        <a:defRPr sz="3600" b="1">
          <a:solidFill>
            <a:schemeClr val="tx2"/>
          </a:solidFill>
          <a:latin typeface="Arial" charset="0"/>
          <a:ea typeface="ＭＳ Ｐゴシック" charset="-128"/>
          <a:cs typeface="ＭＳ Ｐゴシック" charset="-128"/>
        </a:defRPr>
      </a:lvl3pPr>
      <a:lvl4pPr algn="r" rtl="0" eaLnBrk="0" fontAlgn="base" hangingPunct="0">
        <a:spcBef>
          <a:spcPct val="0"/>
        </a:spcBef>
        <a:spcAft>
          <a:spcPct val="0"/>
        </a:spcAft>
        <a:defRPr sz="3600" b="1">
          <a:solidFill>
            <a:schemeClr val="tx2"/>
          </a:solidFill>
          <a:latin typeface="Arial" charset="0"/>
          <a:ea typeface="ＭＳ Ｐゴシック" charset="-128"/>
          <a:cs typeface="ＭＳ Ｐゴシック" charset="-128"/>
        </a:defRPr>
      </a:lvl4pPr>
      <a:lvl5pPr algn="r" rtl="0" eaLnBrk="0" fontAlgn="base" hangingPunct="0">
        <a:spcBef>
          <a:spcPct val="0"/>
        </a:spcBef>
        <a:spcAft>
          <a:spcPct val="0"/>
        </a:spcAft>
        <a:defRPr sz="3600" b="1">
          <a:solidFill>
            <a:schemeClr val="tx2"/>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3600">
          <a:solidFill>
            <a:srgbClr val="9A92C6"/>
          </a:solidFill>
          <a:latin typeface="Arial" charset="0"/>
        </a:defRPr>
      </a:lvl6pPr>
      <a:lvl7pPr marL="914400" algn="l" rtl="0" eaLnBrk="1" fontAlgn="base" hangingPunct="1">
        <a:spcBef>
          <a:spcPct val="0"/>
        </a:spcBef>
        <a:spcAft>
          <a:spcPct val="0"/>
        </a:spcAft>
        <a:defRPr sz="3600">
          <a:solidFill>
            <a:srgbClr val="9A92C6"/>
          </a:solidFill>
          <a:latin typeface="Arial" charset="0"/>
        </a:defRPr>
      </a:lvl7pPr>
      <a:lvl8pPr marL="1371600" algn="l" rtl="0" eaLnBrk="1" fontAlgn="base" hangingPunct="1">
        <a:spcBef>
          <a:spcPct val="0"/>
        </a:spcBef>
        <a:spcAft>
          <a:spcPct val="0"/>
        </a:spcAft>
        <a:defRPr sz="3600">
          <a:solidFill>
            <a:srgbClr val="9A92C6"/>
          </a:solidFill>
          <a:latin typeface="Arial" charset="0"/>
        </a:defRPr>
      </a:lvl8pPr>
      <a:lvl9pPr marL="1828800" algn="l" rtl="0" eaLnBrk="1" fontAlgn="base" hangingPunct="1">
        <a:spcBef>
          <a:spcPct val="0"/>
        </a:spcBef>
        <a:spcAft>
          <a:spcPct val="0"/>
        </a:spcAft>
        <a:defRPr sz="3600">
          <a:solidFill>
            <a:srgbClr val="9A92C6"/>
          </a:solidFill>
          <a:latin typeface="Arial" charset="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800" kern="1200">
          <a:solidFill>
            <a:schemeClr val="tx1"/>
          </a:solidFill>
          <a:latin typeface="+mn-lt"/>
          <a:ea typeface="ＭＳ Ｐゴシック" charset="-128"/>
          <a:cs typeface="ＭＳ Ｐゴシック" charset="-128"/>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400" kern="1200">
          <a:solidFill>
            <a:schemeClr val="tx1"/>
          </a:solidFill>
          <a:latin typeface="+mn-lt"/>
          <a:ea typeface="ＭＳ Ｐゴシック" charset="-128"/>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000" kern="1200">
          <a:solidFill>
            <a:schemeClr val="tx1"/>
          </a:solidFill>
          <a:latin typeface="+mn-lt"/>
          <a:ea typeface="ＭＳ Ｐゴシック" charset="-128"/>
          <a:cs typeface="+mn-cs"/>
        </a:defRPr>
      </a:lvl3pPr>
      <a:lvl4pPr marL="1371600" indent="-228600" algn="l" rtl="0" eaLnBrk="0" fontAlgn="base" hangingPunct="0">
        <a:spcBef>
          <a:spcPts val="400"/>
        </a:spcBef>
        <a:spcAft>
          <a:spcPct val="0"/>
        </a:spcAft>
        <a:buClr>
          <a:srgbClr val="A5C249"/>
        </a:buClr>
        <a:buSzPct val="75000"/>
        <a:buFont typeface="Wingdings" panose="05000000000000000000" pitchFamily="2" charset="2"/>
        <a:buChar char=""/>
        <a:defRPr sz="2000" kern="1200">
          <a:solidFill>
            <a:schemeClr val="tx1"/>
          </a:solidFill>
          <a:latin typeface="+mn-lt"/>
          <a:ea typeface="ＭＳ Ｐゴシック" charset="-128"/>
          <a:cs typeface="+mn-cs"/>
        </a:defRPr>
      </a:lvl4pPr>
      <a:lvl5pPr marL="1828800" indent="-228600" algn="l" rtl="0" eaLnBrk="0" fontAlgn="base" hangingPunct="0">
        <a:spcBef>
          <a:spcPts val="400"/>
        </a:spcBef>
        <a:spcAft>
          <a:spcPct val="0"/>
        </a:spcAft>
        <a:buClr>
          <a:srgbClr val="009EE0"/>
        </a:buClr>
        <a:buSzPct val="65000"/>
        <a:buFont typeface="Wingdings" panose="05000000000000000000" pitchFamily="2" charset="2"/>
        <a:buChar char=""/>
        <a:defRPr sz="2000" kern="1200">
          <a:solidFill>
            <a:schemeClr val="tx1"/>
          </a:solidFill>
          <a:latin typeface="+mn-lt"/>
          <a:ea typeface="ＭＳ Ｐゴシック"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orcid.org/0000-0003-3156-2105" TargetMode="External"/><Relationship Id="rId3" Type="http://schemas.openxmlformats.org/officeDocument/2006/relationships/image" Target="../media/image6.png"/><Relationship Id="rId7" Type="http://schemas.openxmlformats.org/officeDocument/2006/relationships/hyperlink" Target="http://orcid.org/0000-0001-8418-6735"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orcid.org/0000-0002-1279-5133" TargetMode="External"/><Relationship Id="rId11" Type="http://schemas.openxmlformats.org/officeDocument/2006/relationships/hyperlink" Target="http://creativecommons.org/licenses/by/3.0/deed.en_GB" TargetMode="External"/><Relationship Id="rId5" Type="http://schemas.openxmlformats.org/officeDocument/2006/relationships/hyperlink" Target="http://orcid.org/0000-0002-2937-7819" TargetMode="External"/><Relationship Id="rId10" Type="http://schemas.openxmlformats.org/officeDocument/2006/relationships/image" Target="../media/image7.png"/><Relationship Id="rId4" Type="http://schemas.openxmlformats.org/officeDocument/2006/relationships/hyperlink" Target="http://orcid.org/0000-0001-9842-9718" TargetMode="External"/><Relationship Id="rId9" Type="http://schemas.openxmlformats.org/officeDocument/2006/relationships/hyperlink" Target="http://www.taverna.org.uk/"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dev.mygrid.org.uk/wiki/display/tav250/List+handling"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myexperiment.org/workflows/4332"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ubtitle 5"/>
          <p:cNvSpPr>
            <a:spLocks noGrp="1"/>
          </p:cNvSpPr>
          <p:nvPr>
            <p:ph sz="quarter" idx="1"/>
          </p:nvPr>
        </p:nvSpPr>
        <p:spPr>
          <a:xfrm>
            <a:off x="2362200" y="6143625"/>
            <a:ext cx="6781800" cy="571500"/>
          </a:xfrm>
        </p:spPr>
        <p:txBody>
          <a:bodyPr anchor="ctr"/>
          <a:lstStyle/>
          <a:p>
            <a:pPr marL="0" indent="0" eaLnBrk="1" hangingPunct="1">
              <a:buFont typeface="Wingdings" panose="05000000000000000000" pitchFamily="2" charset="2"/>
              <a:buNone/>
            </a:pPr>
            <a:r>
              <a:rPr lang="en-US" altLang="en-US" sz="2500" smtClean="0">
                <a:solidFill>
                  <a:srgbClr val="FFFFFF"/>
                </a:solidFill>
                <a:ea typeface="ＭＳ Ｐゴシック" panose="020B0600070205080204" pitchFamily="34" charset="-128"/>
              </a:rPr>
              <a:t> </a:t>
            </a:r>
            <a:endParaRPr lang="en-GB" altLang="en-US" sz="2500" smtClean="0">
              <a:solidFill>
                <a:srgbClr val="FFFFFF"/>
              </a:solidFill>
              <a:ea typeface="ＭＳ Ｐゴシック" panose="020B0600070205080204" pitchFamily="34" charset="-128"/>
            </a:endParaRPr>
          </a:p>
        </p:txBody>
      </p:sp>
      <p:sp>
        <p:nvSpPr>
          <p:cNvPr id="5123" name="Text Box 5"/>
          <p:cNvSpPr txBox="1">
            <a:spLocks noChangeArrowheads="1"/>
          </p:cNvSpPr>
          <p:nvPr/>
        </p:nvSpPr>
        <p:spPr bwMode="auto">
          <a:xfrm>
            <a:off x="0" y="2060575"/>
            <a:ext cx="89646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50000"/>
              </a:spcBef>
              <a:buClrTx/>
              <a:buSzTx/>
              <a:buFontTx/>
              <a:buNone/>
            </a:pPr>
            <a:r>
              <a:rPr lang="en-GB" altLang="en-US" sz="3200" b="1" dirty="0" smtClean="0">
                <a:solidFill>
                  <a:schemeClr val="tx2"/>
                </a:solidFill>
              </a:rPr>
              <a:t>Advanced </a:t>
            </a:r>
            <a:r>
              <a:rPr lang="en-GB" altLang="en-US" sz="3200" b="1" dirty="0" err="1" smtClean="0">
                <a:solidFill>
                  <a:schemeClr val="tx2"/>
                </a:solidFill>
              </a:rPr>
              <a:t>Taverna</a:t>
            </a:r>
            <a:endParaRPr lang="en-GB" altLang="en-US" sz="3200" dirty="0">
              <a:solidFill>
                <a:schemeClr val="tx2"/>
              </a:solidFill>
            </a:endParaRPr>
          </a:p>
          <a:p>
            <a:pPr algn="r" eaLnBrk="1" hangingPunct="1">
              <a:spcBef>
                <a:spcPct val="50000"/>
              </a:spcBef>
              <a:buClrTx/>
              <a:buSzTx/>
              <a:buFontTx/>
              <a:buNone/>
            </a:pPr>
            <a:endParaRPr lang="en-US" altLang="en-US" sz="3200" dirty="0">
              <a:solidFill>
                <a:schemeClr val="tx2"/>
              </a:solidFill>
            </a:endParaRPr>
          </a:p>
        </p:txBody>
      </p:sp>
      <p:pic>
        <p:nvPicPr>
          <p:cNvPr id="5124" name="Picture 5" descr="H:\home\tom\Desktop\mygrid_large_masthead.png"/>
          <p:cNvPicPr>
            <a:picLocks noChangeAspect="1" noChangeArrowheads="1"/>
          </p:cNvPicPr>
          <p:nvPr/>
        </p:nvPicPr>
        <p:blipFill>
          <a:blip r:embed="rId3">
            <a:extLst>
              <a:ext uri="{28A0092B-C50C-407E-A947-70E740481C1C}">
                <a14:useLocalDpi xmlns:a14="http://schemas.microsoft.com/office/drawing/2010/main" val="0"/>
              </a:ext>
            </a:extLst>
          </a:blip>
          <a:srcRect l="7629" r="8438"/>
          <a:stretch>
            <a:fillRect/>
          </a:stretch>
        </p:blipFill>
        <p:spPr bwMode="auto">
          <a:xfrm>
            <a:off x="5148263" y="0"/>
            <a:ext cx="31432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820010" y="3244354"/>
            <a:ext cx="8101013" cy="338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ClrTx/>
              <a:buSzTx/>
              <a:buFontTx/>
              <a:buNone/>
            </a:pPr>
            <a:r>
              <a:rPr lang="en-US" altLang="en-US" sz="2400" dirty="0">
                <a:latin typeface="+mn-lt"/>
              </a:rPr>
              <a:t>Stian Soiland-Reyes and </a:t>
            </a:r>
            <a:r>
              <a:rPr lang="en-US" altLang="en-US" sz="2400">
                <a:latin typeface="+mn-lt"/>
              </a:rPr>
              <a:t>Christian </a:t>
            </a:r>
            <a:r>
              <a:rPr lang="en-US" altLang="en-US" sz="2400" smtClean="0">
                <a:latin typeface="+mn-lt"/>
              </a:rPr>
              <a:t>Brenninkmeijer</a:t>
            </a:r>
            <a:endParaRPr lang="en-GB" altLang="en-US" sz="2400" dirty="0">
              <a:latin typeface="+mn-lt"/>
            </a:endParaRPr>
          </a:p>
          <a:p>
            <a:pPr algn="r" eaLnBrk="1" hangingPunct="1">
              <a:spcBef>
                <a:spcPct val="0"/>
              </a:spcBef>
              <a:buClrTx/>
              <a:buSzTx/>
              <a:buFontTx/>
              <a:buNone/>
            </a:pPr>
            <a:r>
              <a:rPr lang="en-GB" altLang="en-US" sz="2400" dirty="0">
                <a:latin typeface="+mn-lt"/>
              </a:rPr>
              <a:t>University of Manchester</a:t>
            </a:r>
          </a:p>
          <a:p>
            <a:pPr algn="r" eaLnBrk="1" hangingPunct="1">
              <a:spcBef>
                <a:spcPct val="0"/>
              </a:spcBef>
              <a:buClrTx/>
              <a:buSzTx/>
              <a:buFontTx/>
              <a:buNone/>
            </a:pPr>
            <a:r>
              <a:rPr lang="en-US" altLang="en-US" sz="1800" dirty="0">
                <a:latin typeface="+mn-lt"/>
              </a:rPr>
              <a:t> materials by </a:t>
            </a:r>
            <a:r>
              <a:rPr lang="en-GB" altLang="en-US" sz="1800" dirty="0" smtClean="0">
                <a:latin typeface="+mn-lt"/>
              </a:rPr>
              <a:t>Katy </a:t>
            </a:r>
            <a:r>
              <a:rPr lang="en-GB" altLang="en-US" sz="1800" dirty="0" err="1" smtClean="0">
                <a:latin typeface="+mn-lt"/>
              </a:rPr>
              <a:t>Wolstencroft</a:t>
            </a:r>
            <a:r>
              <a:rPr lang="en-GB" altLang="en-US" sz="2400" dirty="0" smtClean="0">
                <a:latin typeface="+mn-lt"/>
              </a:rPr>
              <a:t>, </a:t>
            </a:r>
            <a:r>
              <a:rPr lang="en-US" altLang="en-US" sz="1800" dirty="0" smtClean="0">
                <a:latin typeface="+mn-lt"/>
              </a:rPr>
              <a:t>Aleksandra </a:t>
            </a:r>
            <a:r>
              <a:rPr lang="en-US" altLang="en-US" sz="1800" dirty="0" err="1" smtClean="0">
                <a:latin typeface="+mn-lt"/>
              </a:rPr>
              <a:t>Pawlik</a:t>
            </a:r>
            <a:r>
              <a:rPr lang="en-US" altLang="en-US" sz="1800" dirty="0" smtClean="0">
                <a:latin typeface="+mn-lt"/>
              </a:rPr>
              <a:t>, Alan Williams</a:t>
            </a:r>
            <a:endParaRPr lang="en-US" altLang="en-US" sz="1800" dirty="0">
              <a:latin typeface="+mn-lt"/>
            </a:endParaRPr>
          </a:p>
          <a:p>
            <a:pPr algn="r" eaLnBrk="1" hangingPunct="1">
              <a:spcBef>
                <a:spcPct val="0"/>
              </a:spcBef>
              <a:buClrTx/>
              <a:buSzTx/>
              <a:buFontTx/>
              <a:buNone/>
            </a:pPr>
            <a:r>
              <a:rPr lang="en-US" altLang="en-US" sz="1800" dirty="0">
                <a:latin typeface="+mn-lt"/>
              </a:rPr>
              <a:t/>
            </a:r>
            <a:br>
              <a:rPr lang="en-US" altLang="en-US" sz="1800" dirty="0">
                <a:latin typeface="+mn-lt"/>
              </a:rPr>
            </a:br>
            <a:r>
              <a:rPr lang="en-US" altLang="en-US" sz="1400" dirty="0">
                <a:latin typeface="+mn-lt"/>
                <a:hlinkClick r:id="rId4"/>
              </a:rPr>
              <a:t>http://orcid.org/0000-0001-9842-9718</a:t>
            </a:r>
            <a:r>
              <a:rPr lang="en-US" altLang="en-US" sz="1400" dirty="0">
                <a:latin typeface="+mn-lt"/>
              </a:rPr>
              <a:t> </a:t>
            </a:r>
          </a:p>
          <a:p>
            <a:pPr algn="r" eaLnBrk="1" hangingPunct="1">
              <a:spcBef>
                <a:spcPct val="0"/>
              </a:spcBef>
              <a:buClrTx/>
              <a:buSzTx/>
              <a:buFontTx/>
              <a:buNone/>
            </a:pPr>
            <a:r>
              <a:rPr lang="en-US" altLang="en-US" sz="1400" dirty="0">
                <a:latin typeface="+mn-lt"/>
                <a:hlinkClick r:id="rId5"/>
              </a:rPr>
              <a:t>http://orcid.org/0000-0002-2937-7819</a:t>
            </a:r>
            <a:r>
              <a:rPr lang="en-US" altLang="en-US" sz="1400" dirty="0">
                <a:latin typeface="+mn-lt"/>
              </a:rPr>
              <a:t/>
            </a:r>
            <a:br>
              <a:rPr lang="en-US" altLang="en-US" sz="1400" dirty="0">
                <a:latin typeface="+mn-lt"/>
              </a:rPr>
            </a:br>
            <a:r>
              <a:rPr lang="en-US" altLang="en-US" sz="1400" dirty="0">
                <a:latin typeface="+mn-lt"/>
                <a:hlinkClick r:id="rId6"/>
              </a:rPr>
              <a:t>http://orcid.org/0000-0002-1279-5133</a:t>
            </a:r>
            <a:r>
              <a:rPr lang="en-US" altLang="en-US" sz="1400" dirty="0">
                <a:latin typeface="+mn-lt"/>
              </a:rPr>
              <a:t> </a:t>
            </a:r>
          </a:p>
          <a:p>
            <a:pPr algn="r" eaLnBrk="1" hangingPunct="1">
              <a:spcBef>
                <a:spcPct val="0"/>
              </a:spcBef>
              <a:buClrTx/>
              <a:buSzTx/>
              <a:buFontTx/>
              <a:buNone/>
            </a:pPr>
            <a:r>
              <a:rPr lang="en-US" altLang="en-US" sz="1400" dirty="0">
                <a:latin typeface="+mn-lt"/>
                <a:hlinkClick r:id="rId7"/>
              </a:rPr>
              <a:t>http://</a:t>
            </a:r>
            <a:r>
              <a:rPr lang="en-US" altLang="en-US" sz="1400" dirty="0" smtClean="0">
                <a:latin typeface="+mn-lt"/>
                <a:hlinkClick r:id="rId7"/>
              </a:rPr>
              <a:t>orcid.org/0000-0001-8418-6735</a:t>
            </a:r>
            <a:endParaRPr lang="en-US" altLang="en-US" sz="1400" dirty="0" smtClean="0">
              <a:latin typeface="+mn-lt"/>
            </a:endParaRPr>
          </a:p>
          <a:p>
            <a:pPr algn="r" eaLnBrk="1" hangingPunct="1">
              <a:spcBef>
                <a:spcPct val="0"/>
              </a:spcBef>
              <a:buClrTx/>
              <a:buSzTx/>
              <a:buFontTx/>
              <a:buNone/>
            </a:pPr>
            <a:r>
              <a:rPr lang="en-US" altLang="en-US" sz="1400" dirty="0">
                <a:latin typeface="+mn-lt"/>
                <a:hlinkClick r:id="rId8"/>
              </a:rPr>
              <a:t>http://</a:t>
            </a:r>
            <a:r>
              <a:rPr lang="en-US" altLang="en-US" sz="1400" dirty="0" smtClean="0">
                <a:latin typeface="+mn-lt"/>
                <a:hlinkClick r:id="rId8"/>
              </a:rPr>
              <a:t>orcid.org/0000-0003-3156-2105</a:t>
            </a:r>
            <a:r>
              <a:rPr lang="en-US" altLang="en-US" sz="1400" dirty="0" smtClean="0">
                <a:latin typeface="+mn-lt"/>
              </a:rPr>
              <a:t> </a:t>
            </a:r>
            <a:endParaRPr lang="en-US" altLang="en-US" sz="1400" dirty="0">
              <a:latin typeface="+mn-lt"/>
            </a:endParaRPr>
          </a:p>
          <a:p>
            <a:pPr algn="r" eaLnBrk="1" hangingPunct="1">
              <a:spcBef>
                <a:spcPct val="0"/>
              </a:spcBef>
              <a:buClrTx/>
              <a:buSzTx/>
              <a:buFontTx/>
              <a:buNone/>
            </a:pPr>
            <a:endParaRPr lang="en-US" altLang="en-US" sz="1800" dirty="0">
              <a:latin typeface="+mn-lt"/>
            </a:endParaRPr>
          </a:p>
          <a:p>
            <a:pPr algn="r" eaLnBrk="1" hangingPunct="1">
              <a:spcBef>
                <a:spcPct val="0"/>
              </a:spcBef>
              <a:buClrTx/>
              <a:buSzTx/>
              <a:buFontTx/>
              <a:buNone/>
            </a:pPr>
            <a:r>
              <a:rPr lang="en-US" altLang="en-US" sz="1800" dirty="0">
                <a:latin typeface="+mn-lt"/>
              </a:rPr>
              <a:t>Bonn University, </a:t>
            </a:r>
            <a:r>
              <a:rPr lang="en-US" altLang="en-US" sz="1800" dirty="0" smtClean="0">
                <a:latin typeface="+mn-lt"/>
              </a:rPr>
              <a:t>2014-09-01 / 2014-09-03</a:t>
            </a:r>
            <a:endParaRPr lang="en-US" altLang="en-US" sz="1800" dirty="0">
              <a:latin typeface="+mn-lt"/>
            </a:endParaRPr>
          </a:p>
          <a:p>
            <a:pPr algn="r" eaLnBrk="1" hangingPunct="1">
              <a:spcBef>
                <a:spcPct val="0"/>
              </a:spcBef>
              <a:buClrTx/>
              <a:buSzTx/>
              <a:buFont typeface="Wingdings" panose="05000000000000000000" pitchFamily="2" charset="2"/>
              <a:buNone/>
            </a:pPr>
            <a:r>
              <a:rPr lang="en-GB" altLang="en-US" sz="1800" dirty="0">
                <a:latin typeface="+mn-lt"/>
                <a:hlinkClick r:id="rId9"/>
              </a:rPr>
              <a:t>http://www.taverna.org.uk/</a:t>
            </a:r>
            <a:endParaRPr lang="en-GB" altLang="en-US" sz="1800" dirty="0">
              <a:latin typeface="+mn-lt"/>
            </a:endParaRPr>
          </a:p>
        </p:txBody>
      </p:sp>
      <p:pic>
        <p:nvPicPr>
          <p:cNvPr id="7" name="Picture 2" descr="http://mirrors.creativecommons.org/presskit/buttons/88x31/png/by.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512" y="5877239"/>
            <a:ext cx="1231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p:nvSpPr>
        <p:spPr bwMode="auto">
          <a:xfrm>
            <a:off x="66799" y="6307451"/>
            <a:ext cx="3770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000" i="1" dirty="0">
                <a:latin typeface="+mn-lt"/>
              </a:rPr>
              <a:t>This work is licensed under a </a:t>
            </a:r>
          </a:p>
          <a:p>
            <a:r>
              <a:rPr lang="en-GB" altLang="en-US" sz="1000" i="1" dirty="0">
                <a:latin typeface="+mn-lt"/>
                <a:hlinkClick r:id="rId11"/>
              </a:rPr>
              <a:t>Creative Commons Attribution 3.0 Unported License</a:t>
            </a:r>
            <a:endParaRPr lang="en-GB" altLang="en-US" sz="1000" i="1" dirty="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p:cNvSpPr>
          <p:nvPr>
            <p:ph type="title"/>
          </p:nvPr>
        </p:nvSpPr>
        <p:spPr bwMode="auto"/>
        <p:txBody>
          <a:bodyPr/>
          <a:lstStyle/>
          <a:p>
            <a:pPr eaLnBrk="1" hangingPunct="1">
              <a:defRPr/>
            </a:pPr>
            <a:r>
              <a:rPr lang="en-GB" altLang="en-US" sz="2800" dirty="0" smtClean="0">
                <a:ln>
                  <a:noFill/>
                </a:ln>
                <a:solidFill>
                  <a:srgbClr val="9A92C6"/>
                </a:solidFill>
                <a:effectLst/>
              </a:rPr>
              <a:t>List </a:t>
            </a:r>
            <a:r>
              <a:rPr lang="en-GB" altLang="en-US" sz="2800" kern="0" dirty="0">
                <a:ln>
                  <a:noFill/>
                </a:ln>
                <a:solidFill>
                  <a:srgbClr val="9A92C6"/>
                </a:solidFill>
                <a:effectLst/>
                <a:latin typeface="Calibri"/>
                <a:ea typeface="+mj-ea"/>
                <a:cs typeface="+mj-cs"/>
              </a:rPr>
              <a:t>handling - Cross product</a:t>
            </a:r>
            <a:endParaRPr lang="en-US" altLang="en-US" sz="2800" dirty="0" smtClean="0">
              <a:ln>
                <a:noFill/>
              </a:ln>
              <a:solidFill>
                <a:srgbClr val="9A92C6"/>
              </a:solidFill>
              <a:effectLst/>
              <a:ea typeface="ＭＳ Ｐゴシック" panose="020B0600070205080204" pitchFamily="34" charset="-128"/>
            </a:endParaRPr>
          </a:p>
        </p:txBody>
      </p:sp>
      <p:sp>
        <p:nvSpPr>
          <p:cNvPr id="62467" name="Rectangle 3"/>
          <p:cNvSpPr>
            <a:spLocks noGrp="1" noChangeArrowheads="1"/>
          </p:cNvSpPr>
          <p:nvPr>
            <p:ph sz="quarter" idx="1"/>
          </p:nvPr>
        </p:nvSpPr>
        <p:spPr>
          <a:xfrm>
            <a:off x="612775" y="1600200"/>
            <a:ext cx="8153400" cy="4852988"/>
          </a:xfrm>
        </p:spPr>
        <p:txBody>
          <a:bodyPr/>
          <a:lstStyle/>
          <a:p>
            <a:pPr eaLnBrk="1" hangingPunct="1">
              <a:buFontTx/>
              <a:buNone/>
            </a:pPr>
            <a:r>
              <a:rPr lang="en-US" altLang="en-US" sz="2400" smtClean="0">
                <a:ea typeface="ＭＳ Ｐゴシック" panose="020B0600070205080204" pitchFamily="34" charset="-128"/>
              </a:rPr>
              <a:t>	</a:t>
            </a:r>
            <a:endParaRPr lang="en-US" altLang="en-US" sz="2400" b="1" i="1" smtClean="0">
              <a:ea typeface="ＭＳ Ｐゴシック" panose="020B0600070205080204" pitchFamily="34" charset="-128"/>
            </a:endParaRPr>
          </a:p>
        </p:txBody>
      </p:sp>
      <p:grpSp>
        <p:nvGrpSpPr>
          <p:cNvPr id="62468" name="Group 35"/>
          <p:cNvGrpSpPr>
            <a:grpSpLocks/>
          </p:cNvGrpSpPr>
          <p:nvPr/>
        </p:nvGrpSpPr>
        <p:grpSpPr bwMode="auto">
          <a:xfrm>
            <a:off x="395288" y="1989138"/>
            <a:ext cx="6191250" cy="2232025"/>
            <a:chOff x="249" y="1253"/>
            <a:chExt cx="4263" cy="1588"/>
          </a:xfrm>
        </p:grpSpPr>
        <p:sp>
          <p:nvSpPr>
            <p:cNvPr id="62470" name="Oval 4"/>
            <p:cNvSpPr>
              <a:spLocks noChangeArrowheads="1"/>
            </p:cNvSpPr>
            <p:nvPr/>
          </p:nvSpPr>
          <p:spPr bwMode="auto">
            <a:xfrm>
              <a:off x="1519" y="1298"/>
              <a:ext cx="499" cy="227"/>
            </a:xfrm>
            <a:prstGeom prst="ellipse">
              <a:avLst/>
            </a:prstGeom>
            <a:solidFill>
              <a:schemeClr val="accent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p>
          </p:txBody>
        </p:sp>
        <p:sp>
          <p:nvSpPr>
            <p:cNvPr id="62471" name="Oval 5"/>
            <p:cNvSpPr>
              <a:spLocks noChangeArrowheads="1"/>
            </p:cNvSpPr>
            <p:nvPr/>
          </p:nvSpPr>
          <p:spPr bwMode="auto">
            <a:xfrm>
              <a:off x="1519" y="1752"/>
              <a:ext cx="499" cy="227"/>
            </a:xfrm>
            <a:prstGeom prst="ellipse">
              <a:avLst/>
            </a:prstGeom>
            <a:solidFill>
              <a:schemeClr val="accent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p>
          </p:txBody>
        </p:sp>
        <p:sp>
          <p:nvSpPr>
            <p:cNvPr id="62472" name="Oval 6"/>
            <p:cNvSpPr>
              <a:spLocks noChangeArrowheads="1"/>
            </p:cNvSpPr>
            <p:nvPr/>
          </p:nvSpPr>
          <p:spPr bwMode="auto">
            <a:xfrm>
              <a:off x="1519" y="2205"/>
              <a:ext cx="499" cy="227"/>
            </a:xfrm>
            <a:prstGeom prst="ellipse">
              <a:avLst/>
            </a:prstGeom>
            <a:solidFill>
              <a:schemeClr val="accent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p>
          </p:txBody>
        </p:sp>
        <p:sp>
          <p:nvSpPr>
            <p:cNvPr id="62473" name="Oval 7"/>
            <p:cNvSpPr>
              <a:spLocks noChangeArrowheads="1"/>
            </p:cNvSpPr>
            <p:nvPr/>
          </p:nvSpPr>
          <p:spPr bwMode="auto">
            <a:xfrm>
              <a:off x="1519" y="2614"/>
              <a:ext cx="499" cy="227"/>
            </a:xfrm>
            <a:prstGeom prst="ellipse">
              <a:avLst/>
            </a:prstGeom>
            <a:solidFill>
              <a:schemeClr val="accent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p>
          </p:txBody>
        </p:sp>
        <p:sp>
          <p:nvSpPr>
            <p:cNvPr id="62474" name="Oval 8"/>
            <p:cNvSpPr>
              <a:spLocks noChangeArrowheads="1"/>
            </p:cNvSpPr>
            <p:nvPr/>
          </p:nvSpPr>
          <p:spPr bwMode="auto">
            <a:xfrm>
              <a:off x="2880" y="1298"/>
              <a:ext cx="499" cy="227"/>
            </a:xfrm>
            <a:prstGeom prst="ellipse">
              <a:avLst/>
            </a:prstGeom>
            <a:solidFill>
              <a:schemeClr val="accent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p>
          </p:txBody>
        </p:sp>
        <p:sp>
          <p:nvSpPr>
            <p:cNvPr id="62475" name="Oval 9"/>
            <p:cNvSpPr>
              <a:spLocks noChangeArrowheads="1"/>
            </p:cNvSpPr>
            <p:nvPr/>
          </p:nvSpPr>
          <p:spPr bwMode="auto">
            <a:xfrm>
              <a:off x="2880" y="1752"/>
              <a:ext cx="499" cy="227"/>
            </a:xfrm>
            <a:prstGeom prst="ellipse">
              <a:avLst/>
            </a:prstGeom>
            <a:solidFill>
              <a:schemeClr val="accent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p>
          </p:txBody>
        </p:sp>
        <p:sp>
          <p:nvSpPr>
            <p:cNvPr id="62476" name="Oval 10"/>
            <p:cNvSpPr>
              <a:spLocks noChangeArrowheads="1"/>
            </p:cNvSpPr>
            <p:nvPr/>
          </p:nvSpPr>
          <p:spPr bwMode="auto">
            <a:xfrm>
              <a:off x="2880" y="2205"/>
              <a:ext cx="499" cy="227"/>
            </a:xfrm>
            <a:prstGeom prst="ellipse">
              <a:avLst/>
            </a:prstGeom>
            <a:solidFill>
              <a:schemeClr val="accent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p>
          </p:txBody>
        </p:sp>
        <p:cxnSp>
          <p:nvCxnSpPr>
            <p:cNvPr id="62477" name="AutoShape 15"/>
            <p:cNvCxnSpPr>
              <a:cxnSpLocks noChangeShapeType="1"/>
              <a:stCxn id="62470" idx="6"/>
              <a:endCxn id="62474" idx="2"/>
            </p:cNvCxnSpPr>
            <p:nvPr/>
          </p:nvCxnSpPr>
          <p:spPr bwMode="auto">
            <a:xfrm>
              <a:off x="2018" y="1412"/>
              <a:ext cx="86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2478" name="AutoShape 16"/>
            <p:cNvCxnSpPr>
              <a:cxnSpLocks noChangeShapeType="1"/>
              <a:stCxn id="62470" idx="6"/>
              <a:endCxn id="62475" idx="2"/>
            </p:cNvCxnSpPr>
            <p:nvPr/>
          </p:nvCxnSpPr>
          <p:spPr bwMode="auto">
            <a:xfrm>
              <a:off x="2018" y="1412"/>
              <a:ext cx="862" cy="45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2479" name="AutoShape 17"/>
            <p:cNvCxnSpPr>
              <a:cxnSpLocks noChangeShapeType="1"/>
              <a:stCxn id="62470" idx="6"/>
              <a:endCxn id="62476" idx="2"/>
            </p:cNvCxnSpPr>
            <p:nvPr/>
          </p:nvCxnSpPr>
          <p:spPr bwMode="auto">
            <a:xfrm>
              <a:off x="2018" y="1412"/>
              <a:ext cx="862" cy="90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2480" name="AutoShape 18"/>
            <p:cNvCxnSpPr>
              <a:cxnSpLocks noChangeShapeType="1"/>
              <a:stCxn id="62471" idx="6"/>
              <a:endCxn id="62474" idx="2"/>
            </p:cNvCxnSpPr>
            <p:nvPr/>
          </p:nvCxnSpPr>
          <p:spPr bwMode="auto">
            <a:xfrm flipV="1">
              <a:off x="2018" y="1412"/>
              <a:ext cx="862" cy="45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2481" name="AutoShape 19"/>
            <p:cNvCxnSpPr>
              <a:cxnSpLocks noChangeShapeType="1"/>
              <a:stCxn id="62471" idx="6"/>
              <a:endCxn id="62475" idx="2"/>
            </p:cNvCxnSpPr>
            <p:nvPr/>
          </p:nvCxnSpPr>
          <p:spPr bwMode="auto">
            <a:xfrm>
              <a:off x="2018" y="1866"/>
              <a:ext cx="86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2482" name="AutoShape 20"/>
            <p:cNvCxnSpPr>
              <a:cxnSpLocks noChangeShapeType="1"/>
              <a:stCxn id="62471" idx="6"/>
              <a:endCxn id="62476" idx="2"/>
            </p:cNvCxnSpPr>
            <p:nvPr/>
          </p:nvCxnSpPr>
          <p:spPr bwMode="auto">
            <a:xfrm>
              <a:off x="2018" y="1866"/>
              <a:ext cx="862" cy="45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2483" name="AutoShape 21"/>
            <p:cNvCxnSpPr>
              <a:cxnSpLocks noChangeShapeType="1"/>
              <a:stCxn id="62472" idx="6"/>
              <a:endCxn id="62474" idx="2"/>
            </p:cNvCxnSpPr>
            <p:nvPr/>
          </p:nvCxnSpPr>
          <p:spPr bwMode="auto">
            <a:xfrm flipV="1">
              <a:off x="2018" y="1412"/>
              <a:ext cx="862" cy="90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2484" name="AutoShape 22"/>
            <p:cNvCxnSpPr>
              <a:cxnSpLocks noChangeShapeType="1"/>
              <a:stCxn id="62472" idx="6"/>
              <a:endCxn id="62475" idx="2"/>
            </p:cNvCxnSpPr>
            <p:nvPr/>
          </p:nvCxnSpPr>
          <p:spPr bwMode="auto">
            <a:xfrm flipV="1">
              <a:off x="2018" y="1866"/>
              <a:ext cx="862" cy="45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2485" name="AutoShape 23"/>
            <p:cNvCxnSpPr>
              <a:cxnSpLocks noChangeShapeType="1"/>
              <a:stCxn id="62472" idx="6"/>
              <a:endCxn id="62476" idx="2"/>
            </p:cNvCxnSpPr>
            <p:nvPr/>
          </p:nvCxnSpPr>
          <p:spPr bwMode="auto">
            <a:xfrm>
              <a:off x="2018" y="2319"/>
              <a:ext cx="86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2486" name="AutoShape 24"/>
            <p:cNvCxnSpPr>
              <a:cxnSpLocks noChangeShapeType="1"/>
              <a:stCxn id="62473" idx="6"/>
              <a:endCxn id="62474" idx="2"/>
            </p:cNvCxnSpPr>
            <p:nvPr/>
          </p:nvCxnSpPr>
          <p:spPr bwMode="auto">
            <a:xfrm flipV="1">
              <a:off x="2018" y="1412"/>
              <a:ext cx="862" cy="131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2487" name="AutoShape 25"/>
            <p:cNvCxnSpPr>
              <a:cxnSpLocks noChangeShapeType="1"/>
              <a:stCxn id="62473" idx="6"/>
              <a:endCxn id="62475" idx="2"/>
            </p:cNvCxnSpPr>
            <p:nvPr/>
          </p:nvCxnSpPr>
          <p:spPr bwMode="auto">
            <a:xfrm flipV="1">
              <a:off x="2018" y="1866"/>
              <a:ext cx="862" cy="8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2488" name="AutoShape 26"/>
            <p:cNvCxnSpPr>
              <a:cxnSpLocks noChangeShapeType="1"/>
              <a:stCxn id="62473" idx="6"/>
              <a:endCxn id="62476" idx="2"/>
            </p:cNvCxnSpPr>
            <p:nvPr/>
          </p:nvCxnSpPr>
          <p:spPr bwMode="auto">
            <a:xfrm flipV="1">
              <a:off x="2018" y="2319"/>
              <a:ext cx="862" cy="40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62489" name="Text Box 27"/>
            <p:cNvSpPr txBox="1">
              <a:spLocks noChangeArrowheads="1"/>
            </p:cNvSpPr>
            <p:nvPr/>
          </p:nvSpPr>
          <p:spPr bwMode="auto">
            <a:xfrm>
              <a:off x="295" y="1253"/>
              <a:ext cx="7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GB" altLang="en-US" sz="1800"/>
                <a:t>Red</a:t>
              </a:r>
            </a:p>
          </p:txBody>
        </p:sp>
        <p:sp>
          <p:nvSpPr>
            <p:cNvPr id="62490" name="Text Box 28"/>
            <p:cNvSpPr txBox="1">
              <a:spLocks noChangeArrowheads="1"/>
            </p:cNvSpPr>
            <p:nvPr/>
          </p:nvSpPr>
          <p:spPr bwMode="auto">
            <a:xfrm>
              <a:off x="249" y="1706"/>
              <a:ext cx="7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GB" altLang="en-US" sz="1800"/>
                <a:t>Green</a:t>
              </a:r>
            </a:p>
          </p:txBody>
        </p:sp>
        <p:sp>
          <p:nvSpPr>
            <p:cNvPr id="62491" name="Text Box 29"/>
            <p:cNvSpPr txBox="1">
              <a:spLocks noChangeArrowheads="1"/>
            </p:cNvSpPr>
            <p:nvPr/>
          </p:nvSpPr>
          <p:spPr bwMode="auto">
            <a:xfrm>
              <a:off x="295" y="2201"/>
              <a:ext cx="7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GB" altLang="en-US" sz="1800"/>
                <a:t>Blue</a:t>
              </a:r>
            </a:p>
          </p:txBody>
        </p:sp>
        <p:sp>
          <p:nvSpPr>
            <p:cNvPr id="62492" name="Text Box 30"/>
            <p:cNvSpPr txBox="1">
              <a:spLocks noChangeArrowheads="1"/>
            </p:cNvSpPr>
            <p:nvPr/>
          </p:nvSpPr>
          <p:spPr bwMode="auto">
            <a:xfrm>
              <a:off x="295" y="2609"/>
              <a:ext cx="7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GB" altLang="en-US" sz="1800"/>
                <a:t>Yellow</a:t>
              </a:r>
            </a:p>
          </p:txBody>
        </p:sp>
        <p:sp>
          <p:nvSpPr>
            <p:cNvPr id="62493" name="Text Box 31"/>
            <p:cNvSpPr txBox="1">
              <a:spLocks noChangeArrowheads="1"/>
            </p:cNvSpPr>
            <p:nvPr/>
          </p:nvSpPr>
          <p:spPr bwMode="auto">
            <a:xfrm>
              <a:off x="3787" y="1298"/>
              <a:ext cx="7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GB" altLang="en-US" sz="1800"/>
                <a:t>Cat</a:t>
              </a:r>
            </a:p>
          </p:txBody>
        </p:sp>
        <p:sp>
          <p:nvSpPr>
            <p:cNvPr id="62494" name="Text Box 32"/>
            <p:cNvSpPr txBox="1">
              <a:spLocks noChangeArrowheads="1"/>
            </p:cNvSpPr>
            <p:nvPr/>
          </p:nvSpPr>
          <p:spPr bwMode="auto">
            <a:xfrm>
              <a:off x="3787" y="1752"/>
              <a:ext cx="7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GB" altLang="en-US" sz="1800"/>
                <a:t>Donkey</a:t>
              </a:r>
            </a:p>
          </p:txBody>
        </p:sp>
        <p:sp>
          <p:nvSpPr>
            <p:cNvPr id="62495" name="Text Box 33"/>
            <p:cNvSpPr txBox="1">
              <a:spLocks noChangeArrowheads="1"/>
            </p:cNvSpPr>
            <p:nvPr/>
          </p:nvSpPr>
          <p:spPr bwMode="auto">
            <a:xfrm>
              <a:off x="3787" y="2201"/>
              <a:ext cx="7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GB" altLang="en-US" sz="1800"/>
                <a:t>Koala</a:t>
              </a:r>
            </a:p>
          </p:txBody>
        </p:sp>
      </p:grpSp>
      <p:sp>
        <p:nvSpPr>
          <p:cNvPr id="62469" name="Text Box 34"/>
          <p:cNvSpPr txBox="1">
            <a:spLocks noChangeArrowheads="1"/>
          </p:cNvSpPr>
          <p:nvPr/>
        </p:nvSpPr>
        <p:spPr bwMode="auto">
          <a:xfrm>
            <a:off x="461963" y="4437063"/>
            <a:ext cx="6985000"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GB" altLang="en-US" sz="1800"/>
              <a:t>Red cat, red donkey, red koala</a:t>
            </a:r>
          </a:p>
          <a:p>
            <a:pPr eaLnBrk="1" hangingPunct="1">
              <a:spcBef>
                <a:spcPct val="50000"/>
              </a:spcBef>
              <a:buClrTx/>
              <a:buSzTx/>
              <a:buFontTx/>
              <a:buNone/>
            </a:pPr>
            <a:r>
              <a:rPr lang="en-GB" altLang="en-US" sz="1800"/>
              <a:t>Green cat, green donkey, green koala</a:t>
            </a:r>
          </a:p>
          <a:p>
            <a:pPr eaLnBrk="1" hangingPunct="1">
              <a:spcBef>
                <a:spcPct val="50000"/>
              </a:spcBef>
              <a:buClrTx/>
              <a:buSzTx/>
              <a:buFontTx/>
              <a:buNone/>
            </a:pPr>
            <a:r>
              <a:rPr lang="en-GB" altLang="en-US" sz="1800"/>
              <a:t>Blue cat, blue donkey, blue koala</a:t>
            </a:r>
          </a:p>
          <a:p>
            <a:pPr eaLnBrk="1" hangingPunct="1">
              <a:spcBef>
                <a:spcPct val="50000"/>
              </a:spcBef>
              <a:buClrTx/>
              <a:buSzTx/>
              <a:buFontTx/>
              <a:buNone/>
            </a:pPr>
            <a:r>
              <a:rPr lang="en-GB" altLang="en-US" sz="1800"/>
              <a:t>Yellow cat, yellow donkey, yellow koala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p:cNvSpPr>
          <p:nvPr>
            <p:ph type="title"/>
          </p:nvPr>
        </p:nvSpPr>
        <p:spPr bwMode="auto"/>
        <p:txBody>
          <a:bodyPr/>
          <a:lstStyle/>
          <a:p>
            <a:pPr eaLnBrk="1" hangingPunct="1">
              <a:defRPr/>
            </a:pPr>
            <a:r>
              <a:rPr lang="en-GB" altLang="en-US" sz="2800" dirty="0" smtClean="0">
                <a:ln>
                  <a:noFill/>
                </a:ln>
                <a:solidFill>
                  <a:srgbClr val="9A92C6"/>
                </a:solidFill>
                <a:effectLst/>
              </a:rPr>
              <a:t>List </a:t>
            </a:r>
            <a:r>
              <a:rPr lang="en-GB" altLang="en-US" sz="2800" kern="0" dirty="0">
                <a:ln>
                  <a:noFill/>
                </a:ln>
                <a:solidFill>
                  <a:srgbClr val="9A92C6"/>
                </a:solidFill>
                <a:effectLst/>
                <a:latin typeface="Calibri"/>
                <a:ea typeface="+mj-ea"/>
                <a:cs typeface="+mj-cs"/>
              </a:rPr>
              <a:t>handling - Dot product</a:t>
            </a:r>
            <a:endParaRPr lang="en-US" altLang="en-US" sz="2800" dirty="0" smtClean="0">
              <a:ln>
                <a:noFill/>
              </a:ln>
              <a:solidFill>
                <a:srgbClr val="9A92C6"/>
              </a:solidFill>
              <a:effectLst/>
              <a:ea typeface="ＭＳ Ｐゴシック" panose="020B0600070205080204" pitchFamily="34" charset="-128"/>
            </a:endParaRPr>
          </a:p>
        </p:txBody>
      </p:sp>
      <p:sp>
        <p:nvSpPr>
          <p:cNvPr id="64515" name="Rectangle 3"/>
          <p:cNvSpPr>
            <a:spLocks noGrp="1" noChangeArrowheads="1"/>
          </p:cNvSpPr>
          <p:nvPr>
            <p:ph sz="quarter" idx="1"/>
          </p:nvPr>
        </p:nvSpPr>
        <p:spPr>
          <a:xfrm>
            <a:off x="612775" y="1600200"/>
            <a:ext cx="8153400" cy="4852988"/>
          </a:xfrm>
        </p:spPr>
        <p:txBody>
          <a:bodyPr/>
          <a:lstStyle/>
          <a:p>
            <a:pPr eaLnBrk="1" hangingPunct="1">
              <a:buFontTx/>
              <a:buNone/>
            </a:pPr>
            <a:r>
              <a:rPr lang="en-US" altLang="en-US" sz="2400" smtClean="0">
                <a:ea typeface="ＭＳ Ｐゴシック" panose="020B0600070205080204" pitchFamily="34" charset="-128"/>
              </a:rPr>
              <a:t>	</a:t>
            </a:r>
            <a:endParaRPr lang="en-US" altLang="en-US" sz="2400" b="1" i="1" smtClean="0">
              <a:ea typeface="ＭＳ Ｐゴシック" panose="020B0600070205080204" pitchFamily="34" charset="-128"/>
            </a:endParaRPr>
          </a:p>
        </p:txBody>
      </p:sp>
      <p:sp>
        <p:nvSpPr>
          <p:cNvPr id="64516" name="Text Box 27"/>
          <p:cNvSpPr txBox="1">
            <a:spLocks noChangeArrowheads="1"/>
          </p:cNvSpPr>
          <p:nvPr/>
        </p:nvSpPr>
        <p:spPr bwMode="auto">
          <a:xfrm>
            <a:off x="827088" y="2478088"/>
            <a:ext cx="11509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GB" altLang="en-US" sz="1800"/>
              <a:t>Green</a:t>
            </a:r>
          </a:p>
        </p:txBody>
      </p:sp>
      <p:sp>
        <p:nvSpPr>
          <p:cNvPr id="64517" name="Oval 7"/>
          <p:cNvSpPr>
            <a:spLocks noChangeArrowheads="1"/>
          </p:cNvSpPr>
          <p:nvPr/>
        </p:nvSpPr>
        <p:spPr bwMode="auto">
          <a:xfrm>
            <a:off x="2768600" y="1771650"/>
            <a:ext cx="792163" cy="360363"/>
          </a:xfrm>
          <a:prstGeom prst="ellipse">
            <a:avLst/>
          </a:prstGeom>
          <a:solidFill>
            <a:schemeClr val="accent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p>
        </p:txBody>
      </p:sp>
      <p:sp>
        <p:nvSpPr>
          <p:cNvPr id="64518" name="Oval 8"/>
          <p:cNvSpPr>
            <a:spLocks noChangeArrowheads="1"/>
          </p:cNvSpPr>
          <p:nvPr/>
        </p:nvSpPr>
        <p:spPr bwMode="auto">
          <a:xfrm>
            <a:off x="2768600" y="2492375"/>
            <a:ext cx="792163" cy="360363"/>
          </a:xfrm>
          <a:prstGeom prst="ellipse">
            <a:avLst/>
          </a:prstGeom>
          <a:solidFill>
            <a:schemeClr val="accent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p>
        </p:txBody>
      </p:sp>
      <p:sp>
        <p:nvSpPr>
          <p:cNvPr id="64519" name="Oval 9"/>
          <p:cNvSpPr>
            <a:spLocks noChangeArrowheads="1"/>
          </p:cNvSpPr>
          <p:nvPr/>
        </p:nvSpPr>
        <p:spPr bwMode="auto">
          <a:xfrm>
            <a:off x="2768600" y="3211513"/>
            <a:ext cx="792163" cy="360362"/>
          </a:xfrm>
          <a:prstGeom prst="ellipse">
            <a:avLst/>
          </a:prstGeom>
          <a:solidFill>
            <a:schemeClr val="accent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p>
        </p:txBody>
      </p:sp>
      <p:sp>
        <p:nvSpPr>
          <p:cNvPr id="64520" name="Oval 10"/>
          <p:cNvSpPr>
            <a:spLocks noChangeArrowheads="1"/>
          </p:cNvSpPr>
          <p:nvPr/>
        </p:nvSpPr>
        <p:spPr bwMode="auto">
          <a:xfrm>
            <a:off x="2768600" y="3860800"/>
            <a:ext cx="792163" cy="360363"/>
          </a:xfrm>
          <a:prstGeom prst="ellipse">
            <a:avLst/>
          </a:prstGeom>
          <a:solidFill>
            <a:schemeClr val="accent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p>
        </p:txBody>
      </p:sp>
      <p:sp>
        <p:nvSpPr>
          <p:cNvPr id="64521" name="Oval 11"/>
          <p:cNvSpPr>
            <a:spLocks noChangeArrowheads="1"/>
          </p:cNvSpPr>
          <p:nvPr/>
        </p:nvSpPr>
        <p:spPr bwMode="auto">
          <a:xfrm>
            <a:off x="4929188" y="1771650"/>
            <a:ext cx="792162" cy="360363"/>
          </a:xfrm>
          <a:prstGeom prst="ellipse">
            <a:avLst/>
          </a:prstGeom>
          <a:solidFill>
            <a:schemeClr val="accent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p>
        </p:txBody>
      </p:sp>
      <p:sp>
        <p:nvSpPr>
          <p:cNvPr id="64522" name="Oval 12"/>
          <p:cNvSpPr>
            <a:spLocks noChangeArrowheads="1"/>
          </p:cNvSpPr>
          <p:nvPr/>
        </p:nvSpPr>
        <p:spPr bwMode="auto">
          <a:xfrm>
            <a:off x="4929188" y="2492375"/>
            <a:ext cx="792162" cy="360363"/>
          </a:xfrm>
          <a:prstGeom prst="ellipse">
            <a:avLst/>
          </a:prstGeom>
          <a:solidFill>
            <a:schemeClr val="accent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p>
        </p:txBody>
      </p:sp>
      <p:sp>
        <p:nvSpPr>
          <p:cNvPr id="64523" name="Oval 13"/>
          <p:cNvSpPr>
            <a:spLocks noChangeArrowheads="1"/>
          </p:cNvSpPr>
          <p:nvPr/>
        </p:nvSpPr>
        <p:spPr bwMode="auto">
          <a:xfrm>
            <a:off x="4929188" y="3211513"/>
            <a:ext cx="792162" cy="360362"/>
          </a:xfrm>
          <a:prstGeom prst="ellipse">
            <a:avLst/>
          </a:prstGeom>
          <a:solidFill>
            <a:schemeClr val="accent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p>
        </p:txBody>
      </p:sp>
      <p:cxnSp>
        <p:nvCxnSpPr>
          <p:cNvPr id="64524" name="AutoShape 14"/>
          <p:cNvCxnSpPr>
            <a:cxnSpLocks noChangeShapeType="1"/>
            <a:stCxn id="64517" idx="6"/>
            <a:endCxn id="64521" idx="2"/>
          </p:cNvCxnSpPr>
          <p:nvPr/>
        </p:nvCxnSpPr>
        <p:spPr bwMode="auto">
          <a:xfrm>
            <a:off x="3560763" y="1952625"/>
            <a:ext cx="1368425"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4525" name="AutoShape 18"/>
          <p:cNvCxnSpPr>
            <a:cxnSpLocks noChangeShapeType="1"/>
            <a:stCxn id="64518" idx="6"/>
            <a:endCxn id="64522" idx="2"/>
          </p:cNvCxnSpPr>
          <p:nvPr/>
        </p:nvCxnSpPr>
        <p:spPr bwMode="auto">
          <a:xfrm>
            <a:off x="3560763" y="2673350"/>
            <a:ext cx="1368425"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4526" name="AutoShape 22"/>
          <p:cNvCxnSpPr>
            <a:cxnSpLocks noChangeShapeType="1"/>
            <a:stCxn id="64519" idx="6"/>
            <a:endCxn id="64523" idx="2"/>
          </p:cNvCxnSpPr>
          <p:nvPr/>
        </p:nvCxnSpPr>
        <p:spPr bwMode="auto">
          <a:xfrm>
            <a:off x="3560763" y="3392488"/>
            <a:ext cx="1368425"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64527" name="Text Box 26"/>
          <p:cNvSpPr txBox="1">
            <a:spLocks noChangeArrowheads="1"/>
          </p:cNvSpPr>
          <p:nvPr/>
        </p:nvSpPr>
        <p:spPr bwMode="auto">
          <a:xfrm>
            <a:off x="825500" y="1700213"/>
            <a:ext cx="11509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GB" altLang="en-US" sz="1800"/>
              <a:t>Red</a:t>
            </a:r>
          </a:p>
        </p:txBody>
      </p:sp>
      <p:sp>
        <p:nvSpPr>
          <p:cNvPr id="64528" name="Text Box 28"/>
          <p:cNvSpPr txBox="1">
            <a:spLocks noChangeArrowheads="1"/>
          </p:cNvSpPr>
          <p:nvPr/>
        </p:nvSpPr>
        <p:spPr bwMode="auto">
          <a:xfrm>
            <a:off x="825500" y="3205163"/>
            <a:ext cx="11509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GB" altLang="en-US" sz="1800"/>
              <a:t>Blue</a:t>
            </a:r>
          </a:p>
        </p:txBody>
      </p:sp>
      <p:sp>
        <p:nvSpPr>
          <p:cNvPr id="64529" name="Text Box 29"/>
          <p:cNvSpPr txBox="1">
            <a:spLocks noChangeArrowheads="1"/>
          </p:cNvSpPr>
          <p:nvPr/>
        </p:nvSpPr>
        <p:spPr bwMode="auto">
          <a:xfrm>
            <a:off x="825500" y="3852863"/>
            <a:ext cx="11509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GB" altLang="en-US" sz="1800"/>
              <a:t>Yellow</a:t>
            </a:r>
          </a:p>
        </p:txBody>
      </p:sp>
      <p:sp>
        <p:nvSpPr>
          <p:cNvPr id="64530" name="Text Box 30"/>
          <p:cNvSpPr txBox="1">
            <a:spLocks noChangeArrowheads="1"/>
          </p:cNvSpPr>
          <p:nvPr/>
        </p:nvSpPr>
        <p:spPr bwMode="auto">
          <a:xfrm>
            <a:off x="6369050" y="1771650"/>
            <a:ext cx="1150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GB" altLang="en-US" sz="1800"/>
              <a:t>Cat</a:t>
            </a:r>
          </a:p>
        </p:txBody>
      </p:sp>
      <p:sp>
        <p:nvSpPr>
          <p:cNvPr id="64531" name="Text Box 31"/>
          <p:cNvSpPr txBox="1">
            <a:spLocks noChangeArrowheads="1"/>
          </p:cNvSpPr>
          <p:nvPr/>
        </p:nvSpPr>
        <p:spPr bwMode="auto">
          <a:xfrm>
            <a:off x="6369050" y="2492375"/>
            <a:ext cx="1150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GB" altLang="en-US" sz="1800"/>
              <a:t>Donkey</a:t>
            </a:r>
          </a:p>
        </p:txBody>
      </p:sp>
      <p:sp>
        <p:nvSpPr>
          <p:cNvPr id="64532" name="Text Box 32"/>
          <p:cNvSpPr txBox="1">
            <a:spLocks noChangeArrowheads="1"/>
          </p:cNvSpPr>
          <p:nvPr/>
        </p:nvSpPr>
        <p:spPr bwMode="auto">
          <a:xfrm>
            <a:off x="6369050" y="3205163"/>
            <a:ext cx="11509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GB" altLang="en-US" sz="1800"/>
              <a:t>Koala</a:t>
            </a:r>
          </a:p>
        </p:txBody>
      </p:sp>
      <p:sp>
        <p:nvSpPr>
          <p:cNvPr id="64533" name="Text Box 33"/>
          <p:cNvSpPr txBox="1">
            <a:spLocks noChangeArrowheads="1"/>
          </p:cNvSpPr>
          <p:nvPr/>
        </p:nvSpPr>
        <p:spPr bwMode="auto">
          <a:xfrm>
            <a:off x="825500" y="4365625"/>
            <a:ext cx="7561263"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GB" altLang="en-US" sz="1800"/>
              <a:t>Red cat</a:t>
            </a:r>
          </a:p>
          <a:p>
            <a:pPr eaLnBrk="1" hangingPunct="1">
              <a:spcBef>
                <a:spcPct val="50000"/>
              </a:spcBef>
              <a:buClrTx/>
              <a:buSzTx/>
              <a:buFontTx/>
              <a:buNone/>
            </a:pPr>
            <a:r>
              <a:rPr lang="en-GB" altLang="en-US" sz="1800"/>
              <a:t>Green donkey</a:t>
            </a:r>
          </a:p>
          <a:p>
            <a:pPr eaLnBrk="1" hangingPunct="1">
              <a:spcBef>
                <a:spcPct val="50000"/>
              </a:spcBef>
              <a:buClrTx/>
              <a:buSzTx/>
              <a:buFontTx/>
              <a:buNone/>
            </a:pPr>
            <a:r>
              <a:rPr lang="en-GB" altLang="en-US" sz="1800"/>
              <a:t>Blue koala</a:t>
            </a:r>
          </a:p>
          <a:p>
            <a:pPr eaLnBrk="1" hangingPunct="1">
              <a:spcBef>
                <a:spcPct val="50000"/>
              </a:spcBef>
              <a:buClrTx/>
              <a:buSzTx/>
              <a:buFontTx/>
              <a:buNone/>
            </a:pPr>
            <a:r>
              <a:rPr lang="en-GB" altLang="en-US" sz="1800"/>
              <a:t>There is no yellow animal because the list lengths don’t match!</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p:cNvSpPr>
          <p:nvPr>
            <p:ph type="title"/>
          </p:nvPr>
        </p:nvSpPr>
        <p:spPr bwMode="auto"/>
        <p:txBody>
          <a:bodyPr/>
          <a:lstStyle/>
          <a:p>
            <a:pPr eaLnBrk="1" hangingPunct="1">
              <a:defRPr/>
            </a:pPr>
            <a:r>
              <a:rPr lang="en-GB" altLang="en-US" sz="2800" dirty="0" smtClean="0">
                <a:ln>
                  <a:noFill/>
                </a:ln>
                <a:solidFill>
                  <a:srgbClr val="9A92C6"/>
                </a:solidFill>
                <a:effectLst/>
              </a:rPr>
              <a:t>List </a:t>
            </a:r>
            <a:r>
              <a:rPr lang="en-GB" altLang="en-US" sz="2800" kern="0" dirty="0">
                <a:ln>
                  <a:noFill/>
                </a:ln>
                <a:solidFill>
                  <a:srgbClr val="9A92C6"/>
                </a:solidFill>
                <a:effectLst/>
                <a:latin typeface="Calibri"/>
                <a:ea typeface="+mj-ea"/>
                <a:cs typeface="+mj-cs"/>
              </a:rPr>
              <a:t>handling - summary</a:t>
            </a:r>
            <a:endParaRPr lang="en-US" altLang="en-US" sz="2800" dirty="0" smtClean="0">
              <a:ln>
                <a:noFill/>
              </a:ln>
              <a:solidFill>
                <a:srgbClr val="9A92C6"/>
              </a:solidFill>
              <a:effectLst/>
              <a:ea typeface="ＭＳ Ｐゴシック" panose="020B0600070205080204" pitchFamily="34" charset="-128"/>
            </a:endParaRPr>
          </a:p>
        </p:txBody>
      </p:sp>
      <p:sp>
        <p:nvSpPr>
          <p:cNvPr id="66563" name="Rectangle 3"/>
          <p:cNvSpPr>
            <a:spLocks noGrp="1" noChangeArrowheads="1"/>
          </p:cNvSpPr>
          <p:nvPr>
            <p:ph sz="quarter" idx="1"/>
          </p:nvPr>
        </p:nvSpPr>
        <p:spPr>
          <a:xfrm>
            <a:off x="612775" y="1600200"/>
            <a:ext cx="8153400" cy="4852988"/>
          </a:xfrm>
        </p:spPr>
        <p:txBody>
          <a:bodyPr/>
          <a:lstStyle/>
          <a:p>
            <a:pPr eaLnBrk="1" hangingPunct="1"/>
            <a:r>
              <a:rPr lang="en-GB" altLang="en-US" sz="2400" dirty="0" smtClean="0">
                <a:ea typeface="ＭＳ Ｐゴシック" panose="020B0600070205080204" pitchFamily="34" charset="-128"/>
              </a:rPr>
              <a:t>The default in Taverna is cross product</a:t>
            </a:r>
          </a:p>
          <a:p>
            <a:pPr eaLnBrk="1" hangingPunct="1"/>
            <a:endParaRPr lang="en-GB" altLang="en-US" sz="2400" dirty="0" smtClean="0">
              <a:ea typeface="ＭＳ Ｐゴシック" panose="020B0600070205080204" pitchFamily="34" charset="-128"/>
            </a:endParaRPr>
          </a:p>
          <a:p>
            <a:pPr eaLnBrk="1" hangingPunct="1"/>
            <a:r>
              <a:rPr lang="en-GB" altLang="en-US" sz="2400" dirty="0" smtClean="0">
                <a:ea typeface="ＭＳ Ｐゴシック" panose="020B0600070205080204" pitchFamily="34" charset="-128"/>
              </a:rPr>
              <a:t>Be careful! All against all in large iterations give very big numbers!</a:t>
            </a:r>
          </a:p>
          <a:p>
            <a:pPr eaLnBrk="1" hangingPunct="1"/>
            <a:endParaRPr lang="en-GB" altLang="en-US" sz="2400" dirty="0">
              <a:ea typeface="ＭＳ Ｐゴシック" panose="020B0600070205080204" pitchFamily="34" charset="-128"/>
            </a:endParaRPr>
          </a:p>
          <a:p>
            <a:pPr eaLnBrk="1" hangingPunct="1"/>
            <a:r>
              <a:rPr lang="en-GB" altLang="en-US" sz="2400" dirty="0" smtClean="0">
                <a:ea typeface="ＭＳ Ｐゴシック" panose="020B0600070205080204" pitchFamily="34" charset="-128"/>
              </a:rPr>
              <a:t>For more complex list handling, e.g. combination of 3 or more ports, see </a:t>
            </a:r>
            <a:r>
              <a:rPr lang="en-GB" altLang="en-US" sz="2400" dirty="0" smtClean="0">
                <a:ea typeface="ＭＳ Ｐゴシック" panose="020B0600070205080204" pitchFamily="34" charset="-128"/>
                <a:hlinkClick r:id="rId3"/>
              </a:rPr>
              <a:t>http://dev.mygrid.org.uk/wiki/display/tav250/List+handling</a:t>
            </a:r>
            <a:r>
              <a:rPr lang="en-GB" altLang="en-US" sz="2400" dirty="0" smtClean="0">
                <a:ea typeface="ＭＳ Ｐゴシック" panose="020B0600070205080204" pitchFamily="34" charset="-128"/>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bwMode="auto"/>
        <p:txBody>
          <a:bodyPr>
            <a:normAutofit/>
          </a:bodyPr>
          <a:lstStyle/>
          <a:p>
            <a:pPr eaLnBrk="1" hangingPunct="1">
              <a:defRPr/>
            </a:pPr>
            <a:r>
              <a:rPr lang="en-GB" altLang="en-US" sz="3200" dirty="0" smtClean="0">
                <a:ln>
                  <a:noFill/>
                </a:ln>
                <a:solidFill>
                  <a:srgbClr val="9A92C6"/>
                </a:solidFill>
                <a:effectLst/>
                <a:ea typeface="ＭＳ Ｐゴシック" panose="020B0600070205080204" pitchFamily="34" charset="-128"/>
              </a:rPr>
              <a:t>Looping asynchronous services</a:t>
            </a:r>
          </a:p>
        </p:txBody>
      </p:sp>
      <p:sp>
        <p:nvSpPr>
          <p:cNvPr id="68611" name="Rectangle 3"/>
          <p:cNvSpPr>
            <a:spLocks noGrp="1"/>
          </p:cNvSpPr>
          <p:nvPr>
            <p:ph sz="quarter" idx="1"/>
          </p:nvPr>
        </p:nvSpPr>
        <p:spPr>
          <a:xfrm>
            <a:off x="609600" y="1589088"/>
            <a:ext cx="8355013" cy="4572000"/>
          </a:xfrm>
        </p:spPr>
        <p:txBody>
          <a:bodyPr/>
          <a:lstStyle/>
          <a:p>
            <a:pPr eaLnBrk="1" hangingPunct="1">
              <a:lnSpc>
                <a:spcPct val="90000"/>
              </a:lnSpc>
            </a:pPr>
            <a:endParaRPr lang="en-GB" altLang="en-US" sz="2400" dirty="0" smtClean="0">
              <a:ea typeface="ＭＳ Ｐゴシック" panose="020B0600070205080204" pitchFamily="34" charset="-128"/>
            </a:endParaRPr>
          </a:p>
          <a:p>
            <a:pPr eaLnBrk="1" hangingPunct="1">
              <a:lnSpc>
                <a:spcPct val="90000"/>
              </a:lnSpc>
            </a:pPr>
            <a:r>
              <a:rPr lang="en-GB" altLang="en-US" sz="2400" dirty="0" smtClean="0">
                <a:ea typeface="ＭＳ Ｐゴシック" panose="020B0600070205080204" pitchFamily="34" charset="-128"/>
              </a:rPr>
              <a:t>Find the workflow “</a:t>
            </a:r>
            <a:r>
              <a:rPr lang="en-GB" altLang="en-US" sz="2400" i="1" dirty="0" err="1" smtClean="0">
                <a:ea typeface="ＭＳ Ｐゴシック" panose="020B0600070205080204" pitchFamily="34" charset="-128"/>
              </a:rPr>
              <a:t>EBI_InterproScan_broken</a:t>
            </a:r>
            <a:r>
              <a:rPr lang="en-GB" altLang="en-US" sz="2400" dirty="0" smtClean="0">
                <a:ea typeface="ＭＳ Ｐゴシック" panose="020B0600070205080204" pitchFamily="34" charset="-128"/>
              </a:rPr>
              <a:t>” in the workshop pack on myExperiment</a:t>
            </a:r>
          </a:p>
          <a:p>
            <a:pPr eaLnBrk="1" hangingPunct="1">
              <a:lnSpc>
                <a:spcPct val="90000"/>
              </a:lnSpc>
            </a:pPr>
            <a:r>
              <a:rPr lang="en-GB" altLang="en-US" sz="2400" dirty="0" err="1" smtClean="0">
                <a:ea typeface="ＭＳ Ｐゴシック" panose="020B0600070205080204" pitchFamily="34" charset="-128"/>
              </a:rPr>
              <a:t>InterproScan</a:t>
            </a:r>
            <a:r>
              <a:rPr lang="en-GB" altLang="en-US" sz="2400" dirty="0" smtClean="0">
                <a:ea typeface="ＭＳ Ｐゴシック" panose="020B0600070205080204" pitchFamily="34" charset="-128"/>
              </a:rPr>
              <a:t> analyses a given protein sequence (or set of sequences) for functional motifs and domains</a:t>
            </a:r>
          </a:p>
          <a:p>
            <a:pPr eaLnBrk="1" hangingPunct="1">
              <a:lnSpc>
                <a:spcPct val="90000"/>
              </a:lnSpc>
            </a:pPr>
            <a:r>
              <a:rPr lang="en-GB" altLang="en-US" sz="2400" dirty="0" smtClean="0">
                <a:ea typeface="ＭＳ Ｐゴシック" panose="020B0600070205080204" pitchFamily="34" charset="-128"/>
              </a:rPr>
              <a:t>This workflow is </a:t>
            </a:r>
            <a:r>
              <a:rPr lang="en-GB" altLang="en-US" sz="2400" b="1" dirty="0" smtClean="0">
                <a:ea typeface="ＭＳ Ｐゴシック" panose="020B0600070205080204" pitchFamily="34" charset="-128"/>
              </a:rPr>
              <a:t>asynchronous</a:t>
            </a:r>
            <a:r>
              <a:rPr lang="en-GB" altLang="en-US" sz="2400" dirty="0" smtClean="0">
                <a:ea typeface="ＭＳ Ｐゴシック" panose="020B0600070205080204" pitchFamily="34" charset="-128"/>
              </a:rPr>
              <a:t>. This means that when you submit data to the ‘</a:t>
            </a:r>
            <a:r>
              <a:rPr lang="en-GB" altLang="en-US" sz="2400" dirty="0" err="1" smtClean="0">
                <a:ea typeface="ＭＳ Ｐゴシック" panose="020B0600070205080204" pitchFamily="34" charset="-128"/>
              </a:rPr>
              <a:t>runInterproScan</a:t>
            </a:r>
            <a:r>
              <a:rPr lang="en-GB" altLang="en-US" sz="2400" dirty="0" smtClean="0">
                <a:ea typeface="ＭＳ Ｐゴシック" panose="020B0600070205080204" pitchFamily="34" charset="-128"/>
              </a:rPr>
              <a:t>’ service, it will return a </a:t>
            </a:r>
            <a:r>
              <a:rPr lang="en-GB" altLang="en-US" sz="2400" dirty="0" err="1" smtClean="0">
                <a:ea typeface="ＭＳ Ｐゴシック" panose="020B0600070205080204" pitchFamily="34" charset="-128"/>
              </a:rPr>
              <a:t>jobID</a:t>
            </a:r>
            <a:r>
              <a:rPr lang="en-GB" altLang="en-US" sz="2400" dirty="0" smtClean="0">
                <a:ea typeface="ＭＳ Ｐゴシック" panose="020B0600070205080204" pitchFamily="34" charset="-128"/>
              </a:rPr>
              <a:t> and place your job in a queue (this is very useful if your job will take a long time!)</a:t>
            </a:r>
          </a:p>
          <a:p>
            <a:pPr eaLnBrk="1" hangingPunct="1">
              <a:lnSpc>
                <a:spcPct val="90000"/>
              </a:lnSpc>
            </a:pPr>
            <a:r>
              <a:rPr lang="en-GB" altLang="en-US" sz="2400" dirty="0" smtClean="0">
                <a:ea typeface="ＭＳ Ｐゴシック" panose="020B0600070205080204" pitchFamily="34" charset="-128"/>
              </a:rPr>
              <a:t>The ‘Status’ nested workflow will query your job ID to find out if it is complete</a:t>
            </a:r>
          </a:p>
          <a:p>
            <a:pPr eaLnBrk="1" hangingPunct="1">
              <a:lnSpc>
                <a:spcPct val="90000"/>
              </a:lnSpc>
              <a:buFont typeface="Wingdings" panose="05000000000000000000" pitchFamily="2" charset="2"/>
              <a:buNone/>
            </a:pPr>
            <a:endParaRPr lang="en-GB" altLang="en-US" sz="2400" dirty="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bwMode="auto"/>
        <p:txBody>
          <a:bodyPr/>
          <a:lstStyle/>
          <a:p>
            <a:pPr eaLnBrk="1" hangingPunct="1"/>
            <a:r>
              <a:rPr lang="en-GB" altLang="en-US" sz="3200" dirty="0" smtClean="0">
                <a:ln>
                  <a:noFill/>
                </a:ln>
                <a:solidFill>
                  <a:srgbClr val="9A92C6"/>
                </a:solidFill>
                <a:effectLst/>
                <a:ea typeface="ＭＳ Ｐゴシック" panose="020B0600070205080204" pitchFamily="34" charset="-128"/>
              </a:rPr>
              <a:t>Looping</a:t>
            </a:r>
          </a:p>
        </p:txBody>
      </p:sp>
      <p:sp>
        <p:nvSpPr>
          <p:cNvPr id="70659" name="Rectangle 3"/>
          <p:cNvSpPr>
            <a:spLocks noGrp="1"/>
          </p:cNvSpPr>
          <p:nvPr>
            <p:ph sz="quarter" idx="1"/>
          </p:nvPr>
        </p:nvSpPr>
        <p:spPr>
          <a:xfrm>
            <a:off x="609600" y="1589088"/>
            <a:ext cx="8210550" cy="4572000"/>
          </a:xfrm>
        </p:spPr>
        <p:txBody>
          <a:bodyPr/>
          <a:lstStyle/>
          <a:p>
            <a:pPr eaLnBrk="1" hangingPunct="1">
              <a:buFont typeface="Wingdings" panose="05000000000000000000" pitchFamily="2" charset="2"/>
              <a:buNone/>
            </a:pPr>
            <a:r>
              <a:rPr lang="en-GB" altLang="en-US" dirty="0" smtClean="0">
                <a:ea typeface="ＭＳ Ｐゴシック" panose="020B0600070205080204" pitchFamily="34" charset="-128"/>
              </a:rPr>
              <a:t>	</a:t>
            </a:r>
          </a:p>
          <a:p>
            <a:pPr eaLnBrk="1" hangingPunct="1">
              <a:buFont typeface="Wingdings" panose="05000000000000000000" pitchFamily="2" charset="2"/>
              <a:buNone/>
            </a:pPr>
            <a:r>
              <a:rPr lang="en-GB" altLang="en-US" dirty="0" smtClean="0">
                <a:ea typeface="ＭＳ Ｐゴシック" panose="020B0600070205080204" pitchFamily="34" charset="-128"/>
              </a:rPr>
              <a:t>	</a:t>
            </a:r>
            <a:r>
              <a:rPr lang="en-GB" altLang="en-US" sz="2400" dirty="0" smtClean="0">
                <a:ea typeface="ＭＳ Ｐゴシック" panose="020B0600070205080204" pitchFamily="34" charset="-128"/>
              </a:rPr>
              <a:t>The default behaviour in a workflow is to call each service only once for each item of data –  so what if your job has not finished when ‘Status’ workflow asks?</a:t>
            </a:r>
          </a:p>
          <a:p>
            <a:pPr eaLnBrk="1" hangingPunct="1"/>
            <a:r>
              <a:rPr lang="en-GB" altLang="en-US" sz="2400" dirty="0" smtClean="0">
                <a:ea typeface="ＭＳ Ｐゴシック" panose="020B0600070205080204" pitchFamily="34" charset="-128"/>
              </a:rPr>
              <a:t>Download and run the workflow, using the default protein sequence and your own email address</a:t>
            </a:r>
          </a:p>
          <a:p>
            <a:pPr eaLnBrk="1" hangingPunct="1"/>
            <a:r>
              <a:rPr lang="en-GB" altLang="en-US" sz="2400" dirty="0" smtClean="0">
                <a:ea typeface="ＭＳ Ｐゴシック" panose="020B0600070205080204" pitchFamily="34" charset="-128"/>
              </a:rPr>
              <a:t>Almost every time, the workflow will fail because the results are not available before the workflow reaches the ‘</a:t>
            </a:r>
            <a:r>
              <a:rPr lang="en-GB" altLang="en-US" sz="2400" dirty="0" err="1" smtClean="0">
                <a:ea typeface="ＭＳ Ｐゴシック" panose="020B0600070205080204" pitchFamily="34" charset="-128"/>
              </a:rPr>
              <a:t>get_results</a:t>
            </a:r>
            <a:r>
              <a:rPr lang="en-GB" altLang="en-US" sz="2400" dirty="0" smtClean="0">
                <a:ea typeface="ＭＳ Ｐゴシック" panose="020B0600070205080204" pitchFamily="34" charset="-128"/>
              </a:rPr>
              <a:t>’ service – the ‘</a:t>
            </a:r>
            <a:r>
              <a:rPr lang="en-GB" altLang="en-US" sz="2400" i="1" dirty="0" smtClean="0">
                <a:ea typeface="ＭＳ Ｐゴシック" panose="020B0600070205080204" pitchFamily="34" charset="-128"/>
              </a:rPr>
              <a:t>status’</a:t>
            </a:r>
            <a:r>
              <a:rPr lang="en-GB" altLang="en-US" sz="2400" dirty="0" smtClean="0">
                <a:ea typeface="ＭＳ Ｐゴシック" panose="020B0600070205080204" pitchFamily="34" charset="-128"/>
              </a:rPr>
              <a:t> output is still </a:t>
            </a:r>
            <a:r>
              <a:rPr lang="en-GB" altLang="en-US" sz="2400" dirty="0" smtClean="0">
                <a:latin typeface="Consolas" panose="020B0609020204030204" pitchFamily="49" charset="0"/>
                <a:ea typeface="ＭＳ Ｐゴシック" panose="020B0600070205080204" pitchFamily="34" charset="-128"/>
                <a:cs typeface="Consolas" panose="020B0609020204030204" pitchFamily="49" charset="0"/>
              </a:rPr>
              <a:t>RUNNING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bwMode="auto"/>
        <p:txBody>
          <a:bodyPr/>
          <a:lstStyle/>
          <a:p>
            <a:pPr eaLnBrk="1" hangingPunct="1"/>
            <a:r>
              <a:rPr lang="en-GB" altLang="en-US" dirty="0" smtClean="0">
                <a:ln>
                  <a:noFill/>
                </a:ln>
                <a:solidFill>
                  <a:srgbClr val="9A92C6"/>
                </a:solidFill>
                <a:effectLst/>
                <a:ea typeface="ＭＳ Ｐゴシック" panose="020B0600070205080204" pitchFamily="34" charset="-128"/>
              </a:rPr>
              <a:t>Looping</a:t>
            </a:r>
          </a:p>
        </p:txBody>
      </p:sp>
      <p:sp>
        <p:nvSpPr>
          <p:cNvPr id="72707" name="Rectangle 3"/>
          <p:cNvSpPr>
            <a:spLocks noGrp="1"/>
          </p:cNvSpPr>
          <p:nvPr>
            <p:ph idx="1"/>
          </p:nvPr>
        </p:nvSpPr>
        <p:spPr>
          <a:xfrm>
            <a:off x="611188" y="1600200"/>
            <a:ext cx="8281987" cy="4637088"/>
          </a:xfrm>
        </p:spPr>
        <p:txBody>
          <a:bodyPr/>
          <a:lstStyle/>
          <a:p>
            <a:pPr eaLnBrk="1" hangingPunct="1">
              <a:buFont typeface="Wingdings" panose="05000000000000000000" pitchFamily="2" charset="2"/>
              <a:buNone/>
            </a:pPr>
            <a:r>
              <a:rPr lang="en-GB" altLang="en-US" sz="2400" smtClean="0">
                <a:ea typeface="ＭＳ Ｐゴシック" panose="020B0600070205080204" pitchFamily="34" charset="-128"/>
              </a:rPr>
              <a:t>	</a:t>
            </a:r>
          </a:p>
          <a:p>
            <a:r>
              <a:rPr lang="en-GB" altLang="en-US" sz="2400" smtClean="0">
                <a:ea typeface="ＭＳ Ｐゴシック" panose="020B0600070205080204" pitchFamily="34" charset="-128"/>
              </a:rPr>
              <a:t>This is where looping is useful. Taverna can keep running the </a:t>
            </a:r>
            <a:r>
              <a:rPr lang="en-GB" altLang="en-US" sz="2400" i="1" smtClean="0">
                <a:ea typeface="ＭＳ Ｐゴシック" panose="020B0600070205080204" pitchFamily="34" charset="-128"/>
              </a:rPr>
              <a:t>Status</a:t>
            </a:r>
            <a:r>
              <a:rPr lang="en-GB" altLang="en-US" sz="2400" smtClean="0">
                <a:ea typeface="ＭＳ Ｐゴシック" panose="020B0600070205080204" pitchFamily="34" charset="-128"/>
              </a:rPr>
              <a:t> service </a:t>
            </a:r>
            <a:r>
              <a:rPr lang="en-GB" altLang="en-US" sz="2400" i="1" smtClean="0">
                <a:ea typeface="ＭＳ Ｐゴシック" panose="020B0600070205080204" pitchFamily="34" charset="-128"/>
              </a:rPr>
              <a:t>until </a:t>
            </a:r>
            <a:r>
              <a:rPr lang="en-GB" altLang="en-US" sz="2400" smtClean="0">
                <a:ea typeface="ＭＳ Ｐゴシック" panose="020B0600070205080204" pitchFamily="34" charset="-128"/>
              </a:rPr>
              <a:t>it reports that the job is done.</a:t>
            </a:r>
            <a:endParaRPr lang="en-GB" altLang="en-US" sz="2400" i="1" smtClean="0">
              <a:ea typeface="ＭＳ Ｐゴシック" panose="020B0600070205080204" pitchFamily="34" charset="-128"/>
            </a:endParaRPr>
          </a:p>
          <a:p>
            <a:r>
              <a:rPr lang="en-GB" altLang="en-US" sz="2400" smtClean="0">
                <a:ea typeface="ＭＳ Ｐゴシック" panose="020B0600070205080204" pitchFamily="34" charset="-128"/>
              </a:rPr>
              <a:t>Go back to the </a:t>
            </a:r>
            <a:r>
              <a:rPr lang="en-GB" altLang="en-US" sz="2400" b="1" smtClean="0">
                <a:ea typeface="ＭＳ Ｐゴシック" panose="020B0600070205080204" pitchFamily="34" charset="-128"/>
              </a:rPr>
              <a:t>Design</a:t>
            </a:r>
            <a:r>
              <a:rPr lang="en-GB" altLang="en-US" sz="2400" smtClean="0">
                <a:ea typeface="ＭＳ Ｐゴシック" panose="020B0600070205080204" pitchFamily="34" charset="-128"/>
              </a:rPr>
              <a:t> view</a:t>
            </a:r>
          </a:p>
          <a:p>
            <a:r>
              <a:rPr lang="en-GB" altLang="en-US" sz="2400" smtClean="0">
                <a:ea typeface="ＭＳ Ｐゴシック" panose="020B0600070205080204" pitchFamily="34" charset="-128"/>
              </a:rPr>
              <a:t>Select the </a:t>
            </a:r>
            <a:r>
              <a:rPr lang="en-GB" altLang="en-US" sz="2400" i="1" smtClean="0">
                <a:ea typeface="ＭＳ Ｐゴシック" panose="020B0600070205080204" pitchFamily="34" charset="-128"/>
              </a:rPr>
              <a:t>Status</a:t>
            </a:r>
            <a:r>
              <a:rPr lang="en-GB" altLang="en-US" sz="2400" smtClean="0">
                <a:ea typeface="ＭＳ Ｐゴシック" panose="020B0600070205080204" pitchFamily="34" charset="-128"/>
              </a:rPr>
              <a:t> nested workflow</a:t>
            </a:r>
          </a:p>
          <a:p>
            <a:r>
              <a:rPr lang="en-GB" altLang="en-US" sz="2400" smtClean="0">
                <a:ea typeface="ＭＳ Ｐゴシック" panose="020B0600070205080204" pitchFamily="34" charset="-128"/>
              </a:rPr>
              <a:t>Select the </a:t>
            </a:r>
            <a:r>
              <a:rPr lang="en-GB" altLang="en-US" sz="2400" b="1" smtClean="0">
                <a:ea typeface="ＭＳ Ｐゴシック" panose="020B0600070205080204" pitchFamily="34" charset="-128"/>
              </a:rPr>
              <a:t>Details</a:t>
            </a:r>
            <a:r>
              <a:rPr lang="en-GB" altLang="en-US" sz="2400" smtClean="0">
                <a:ea typeface="ＭＳ Ｐゴシック" panose="020B0600070205080204" pitchFamily="34" charset="-128"/>
              </a:rPr>
              <a:t> tab in the workflow explorer, open </a:t>
            </a:r>
            <a:r>
              <a:rPr lang="en-GB" altLang="en-US" sz="2400" b="1" smtClean="0">
                <a:ea typeface="ＭＳ Ｐゴシック" panose="020B0600070205080204" pitchFamily="34" charset="-128"/>
              </a:rPr>
              <a:t>Advanced</a:t>
            </a:r>
            <a:r>
              <a:rPr lang="en-GB" altLang="en-US" sz="2400" smtClean="0">
                <a:ea typeface="ＭＳ Ｐゴシック" panose="020B0600070205080204" pitchFamily="34" charset="-128"/>
              </a:rPr>
              <a:t> and click on </a:t>
            </a:r>
            <a:r>
              <a:rPr lang="en-GB" altLang="en-US" sz="2400" b="1" smtClean="0">
                <a:ea typeface="ＭＳ Ｐゴシック" panose="020B0600070205080204" pitchFamily="34" charset="-128"/>
              </a:rPr>
              <a:t>Add looping</a:t>
            </a:r>
            <a:r>
              <a:rPr lang="en-GB" altLang="en-US" sz="2400" smtClean="0">
                <a:ea typeface="ＭＳ Ｐゴシック" panose="020B0600070205080204" pitchFamily="34" charset="-128"/>
              </a:rPr>
              <a:t>,</a:t>
            </a:r>
          </a:p>
          <a:p>
            <a:r>
              <a:rPr lang="en-GB" altLang="en-US" sz="2400" smtClean="0">
                <a:ea typeface="ＭＳ Ｐゴシック" panose="020B0600070205080204" pitchFamily="34" charset="-128"/>
              </a:rPr>
              <a:t>or right-click on </a:t>
            </a:r>
            <a:r>
              <a:rPr lang="en-GB" altLang="en-US" sz="2400" i="1" smtClean="0">
                <a:ea typeface="ＭＳ Ｐゴシック" panose="020B0600070205080204" pitchFamily="34" charset="-128"/>
              </a:rPr>
              <a:t>Status</a:t>
            </a:r>
            <a:r>
              <a:rPr lang="en-GB" altLang="en-US" sz="2400" smtClean="0">
                <a:ea typeface="ＭＳ Ｐゴシック" panose="020B0600070205080204" pitchFamily="34" charset="-128"/>
              </a:rPr>
              <a:t>, select </a:t>
            </a:r>
            <a:r>
              <a:rPr lang="en-GB" altLang="en-US" sz="2400" b="1" smtClean="0">
                <a:ea typeface="ＭＳ Ｐゴシック" panose="020B0600070205080204" pitchFamily="34" charset="-128"/>
              </a:rPr>
              <a:t>Configure running…</a:t>
            </a:r>
            <a:r>
              <a:rPr lang="en-GB" altLang="en-US" sz="2400" smtClean="0">
                <a:ea typeface="ＭＳ Ｐゴシック" panose="020B0600070205080204" pitchFamily="34" charset="-128"/>
              </a:rPr>
              <a:t> then </a:t>
            </a:r>
            <a:r>
              <a:rPr lang="en-GB" altLang="en-US" sz="2400" b="1" smtClean="0">
                <a:ea typeface="ＭＳ Ｐゴシック" panose="020B0600070205080204" pitchFamily="34" charset="-128"/>
              </a:rPr>
              <a:t>Looping…</a:t>
            </a:r>
          </a:p>
          <a:p>
            <a:pPr lvl="1"/>
            <a:r>
              <a:rPr lang="en-GB" altLang="en-US" sz="2000" b="1" smtClean="0">
                <a:ea typeface="ＭＳ Ｐゴシック" panose="020B0600070205080204" pitchFamily="34" charset="-128"/>
              </a:rPr>
              <a:t>(Example on next slide)</a:t>
            </a:r>
            <a:endParaRPr lang="en-GB" altLang="en-US" sz="2000" smtClean="0">
              <a:ea typeface="ＭＳ Ｐゴシック" panose="020B0600070205080204" pitchFamily="34"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bwMode="auto"/>
        <p:txBody>
          <a:bodyPr/>
          <a:lstStyle/>
          <a:p>
            <a:pPr eaLnBrk="1" hangingPunct="1"/>
            <a:r>
              <a:rPr lang="en-GB" altLang="en-US" dirty="0" smtClean="0">
                <a:ln>
                  <a:noFill/>
                </a:ln>
                <a:solidFill>
                  <a:srgbClr val="9A92C6"/>
                </a:solidFill>
                <a:effectLst/>
                <a:ea typeface="ＭＳ Ｐゴシック" panose="020B0600070205080204" pitchFamily="34" charset="-128"/>
              </a:rPr>
              <a:t>Looping</a:t>
            </a:r>
          </a:p>
        </p:txBody>
      </p:sp>
      <p:pic>
        <p:nvPicPr>
          <p:cNvPr id="7475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82875" y="1741488"/>
            <a:ext cx="4073525"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defRPr/>
            </a:pPr>
            <a:r>
              <a:rPr lang="en-GB" dirty="0" smtClean="0">
                <a:ln>
                  <a:noFill/>
                </a:ln>
                <a:effectLst/>
                <a:ea typeface="+mj-ea"/>
                <a:cs typeface="+mj-cs"/>
              </a:rPr>
              <a:t>Looping</a:t>
            </a:r>
            <a:endParaRPr lang="en-GB" dirty="0">
              <a:ea typeface="+mj-ea"/>
              <a:cs typeface="+mj-cs"/>
            </a:endParaRPr>
          </a:p>
        </p:txBody>
      </p:sp>
      <p:sp>
        <p:nvSpPr>
          <p:cNvPr id="76803" name="Rectangle 3"/>
          <p:cNvSpPr>
            <a:spLocks noGrp="1"/>
          </p:cNvSpPr>
          <p:nvPr>
            <p:ph idx="1"/>
          </p:nvPr>
        </p:nvSpPr>
        <p:spPr>
          <a:xfrm>
            <a:off x="611188" y="1600200"/>
            <a:ext cx="8281987" cy="4637088"/>
          </a:xfrm>
        </p:spPr>
        <p:txBody>
          <a:bodyPr/>
          <a:lstStyle/>
          <a:p>
            <a:r>
              <a:rPr lang="en-GB" altLang="en-US" sz="2400" dirty="0" smtClean="0">
                <a:ea typeface="ＭＳ Ｐゴシック" panose="020B0600070205080204" pitchFamily="34" charset="-128"/>
              </a:rPr>
              <a:t>Use the drop-down boxes in the looping window to set </a:t>
            </a:r>
            <a:r>
              <a:rPr lang="en-US" altLang="en-US" sz="2400" i="1" dirty="0" err="1" smtClean="0">
                <a:ea typeface="ＭＳ Ｐゴシック" panose="020B0600070205080204" pitchFamily="34" charset="-128"/>
              </a:rPr>
              <a:t>getStatus_output_status</a:t>
            </a:r>
            <a:r>
              <a:rPr lang="en-GB" altLang="en-US" sz="2400" dirty="0" smtClean="0">
                <a:ea typeface="ＭＳ Ｐゴシック" panose="020B0600070205080204" pitchFamily="34" charset="-128"/>
              </a:rPr>
              <a:t> </a:t>
            </a:r>
            <a:r>
              <a:rPr lang="en-GB" altLang="en-US" sz="2400" b="1" dirty="0" smtClean="0">
                <a:ea typeface="ＭＳ Ｐゴシック" panose="020B0600070205080204" pitchFamily="34" charset="-128"/>
              </a:rPr>
              <a:t>is not equal to</a:t>
            </a:r>
            <a:r>
              <a:rPr lang="en-GB" altLang="en-US" sz="2400" dirty="0" smtClean="0">
                <a:ea typeface="ＭＳ Ｐゴシック" panose="020B0600070205080204" pitchFamily="34" charset="-128"/>
              </a:rPr>
              <a:t> </a:t>
            </a:r>
            <a:r>
              <a:rPr lang="en-GB" altLang="en-US" sz="2400" i="1" dirty="0" smtClean="0">
                <a:ea typeface="ＭＳ Ｐゴシック" panose="020B0600070205080204" pitchFamily="34" charset="-128"/>
              </a:rPr>
              <a:t>RUNNING </a:t>
            </a:r>
          </a:p>
        </p:txBody>
      </p:sp>
      <p:pic>
        <p:nvPicPr>
          <p:cNvPr id="76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492375"/>
            <a:ext cx="6408737" cy="426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bwMode="auto"/>
        <p:txBody>
          <a:bodyPr/>
          <a:lstStyle/>
          <a:p>
            <a:pPr eaLnBrk="1" hangingPunct="1"/>
            <a:r>
              <a:rPr lang="en-GB" altLang="en-US" sz="3200" dirty="0" smtClean="0">
                <a:ln>
                  <a:noFill/>
                </a:ln>
                <a:solidFill>
                  <a:srgbClr val="9A92C6"/>
                </a:solidFill>
                <a:effectLst/>
                <a:ea typeface="ＭＳ Ｐゴシック" panose="020B0600070205080204" pitchFamily="34" charset="-128"/>
              </a:rPr>
              <a:t>Looping</a:t>
            </a:r>
          </a:p>
        </p:txBody>
      </p:sp>
      <p:sp>
        <p:nvSpPr>
          <p:cNvPr id="77827" name="Rectangle 3"/>
          <p:cNvSpPr>
            <a:spLocks noGrp="1"/>
          </p:cNvSpPr>
          <p:nvPr>
            <p:ph sz="quarter" idx="1"/>
          </p:nvPr>
        </p:nvSpPr>
        <p:spPr>
          <a:xfrm>
            <a:off x="609600" y="1589088"/>
            <a:ext cx="8426450" cy="4572000"/>
          </a:xfrm>
        </p:spPr>
        <p:txBody>
          <a:bodyPr/>
          <a:lstStyle/>
          <a:p>
            <a:pPr eaLnBrk="1" hangingPunct="1"/>
            <a:endParaRPr lang="en-GB" altLang="en-US" sz="2400" dirty="0" smtClean="0">
              <a:ea typeface="ＭＳ Ｐゴシック" panose="020B0600070205080204" pitchFamily="34" charset="-128"/>
            </a:endParaRPr>
          </a:p>
          <a:p>
            <a:pPr eaLnBrk="1" hangingPunct="1"/>
            <a:r>
              <a:rPr lang="en-GB" altLang="en-US" sz="2400" dirty="0" smtClean="0">
                <a:ea typeface="ＭＳ Ｐゴシック" panose="020B0600070205080204" pitchFamily="34" charset="-128"/>
              </a:rPr>
              <a:t>Save the workflow and run it again</a:t>
            </a:r>
          </a:p>
          <a:p>
            <a:pPr eaLnBrk="1" hangingPunct="1"/>
            <a:r>
              <a:rPr lang="en-GB" altLang="en-US" sz="2400" dirty="0" smtClean="0">
                <a:ea typeface="ＭＳ Ｐゴシック" panose="020B0600070205080204" pitchFamily="34" charset="-128"/>
              </a:rPr>
              <a:t>This time, the workflow will run until the ‘Status’ nested workflow reports that it is either DONE, or it has an ERROR.</a:t>
            </a:r>
          </a:p>
          <a:p>
            <a:pPr eaLnBrk="1" hangingPunct="1"/>
            <a:r>
              <a:rPr lang="en-GB" altLang="en-US" sz="2400" dirty="0" smtClean="0">
                <a:ea typeface="ＭＳ Ｐゴシック" panose="020B0600070205080204" pitchFamily="34" charset="-128"/>
              </a:rPr>
              <a:t>You will see results for </a:t>
            </a:r>
            <a:r>
              <a:rPr lang="en-GB" altLang="en-US" sz="2400" i="1" dirty="0" smtClean="0">
                <a:ea typeface="ＭＳ Ｐゴシック" panose="020B0600070205080204" pitchFamily="34" charset="-128"/>
              </a:rPr>
              <a:t>text</a:t>
            </a:r>
            <a:r>
              <a:rPr lang="en-GB" altLang="en-US" sz="2400" dirty="0" smtClean="0">
                <a:ea typeface="ＭＳ Ｐゴシック" panose="020B0600070205080204" pitchFamily="34" charset="-128"/>
              </a:rPr>
              <a:t>, but you will still get an error for ‘</a:t>
            </a:r>
            <a:r>
              <a:rPr lang="en-GB" altLang="en-US" sz="2400" i="1" dirty="0" smtClean="0">
                <a:ea typeface="ＭＳ Ｐゴシック" panose="020B0600070205080204" pitchFamily="34" charset="-128"/>
              </a:rPr>
              <a:t>xml</a:t>
            </a:r>
            <a:r>
              <a:rPr lang="en-GB" altLang="en-US" sz="2400" dirty="0" smtClean="0">
                <a:ea typeface="ＭＳ Ｐゴシック" panose="020B0600070205080204" pitchFamily="34" charset="-128"/>
              </a:rPr>
              <a:t>’. This is because there is one more configuration to change – we also need </a:t>
            </a:r>
            <a:r>
              <a:rPr lang="en-GB" altLang="en-US" sz="2400" b="1" dirty="0" smtClean="0">
                <a:ea typeface="ＭＳ Ｐゴシック" panose="020B0600070205080204" pitchFamily="34" charset="-128"/>
              </a:rPr>
              <a:t>Control Links</a:t>
            </a:r>
            <a:r>
              <a:rPr lang="en-GB" altLang="en-US" sz="2400" dirty="0">
                <a:ea typeface="ＭＳ Ｐゴシック" panose="020B0600070205080204" pitchFamily="34" charset="-128"/>
              </a:rPr>
              <a:t> </a:t>
            </a:r>
            <a:r>
              <a:rPr lang="en-GB" altLang="en-US" sz="2400" dirty="0" smtClean="0">
                <a:ea typeface="ＭＳ Ｐゴシック" panose="020B0600070205080204" pitchFamily="34" charset="-128"/>
              </a:rPr>
              <a:t>to delay the </a:t>
            </a:r>
            <a:r>
              <a:rPr lang="en-GB" altLang="en-US" sz="2400" dirty="0" err="1" smtClean="0">
                <a:ea typeface="ＭＳ Ｐゴシック" panose="020B0600070205080204" pitchFamily="34" charset="-128"/>
              </a:rPr>
              <a:t>exectution</a:t>
            </a:r>
            <a:r>
              <a:rPr lang="en-GB" altLang="en-US" sz="2400" dirty="0" smtClean="0">
                <a:ea typeface="ＭＳ Ｐゴシック" panose="020B0600070205080204" pitchFamily="34" charset="-128"/>
              </a:rPr>
              <a:t> of </a:t>
            </a:r>
            <a:r>
              <a:rPr lang="en-GB" altLang="en-US" sz="2400" i="1" dirty="0" err="1" smtClean="0">
                <a:ea typeface="ＭＳ Ｐゴシック" panose="020B0600070205080204" pitchFamily="34" charset="-128"/>
              </a:rPr>
              <a:t>getXmlResult</a:t>
            </a:r>
            <a:r>
              <a:rPr lang="en-GB" altLang="en-US" sz="2400" dirty="0" smtClean="0">
                <a:ea typeface="ＭＳ Ｐゴシック" panose="020B0600070205080204" pitchFamily="34" charset="-128"/>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2492896"/>
            <a:ext cx="2941638" cy="194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5" name="Rectangle 4"/>
          <p:cNvSpPr>
            <a:spLocks noGrp="1"/>
          </p:cNvSpPr>
          <p:nvPr>
            <p:ph type="title"/>
          </p:nvPr>
        </p:nvSpPr>
        <p:spPr bwMode="auto"/>
        <p:txBody>
          <a:bodyPr/>
          <a:lstStyle/>
          <a:p>
            <a:pPr eaLnBrk="1" hangingPunct="1"/>
            <a:r>
              <a:rPr lang="en-GB" altLang="en-US" dirty="0" smtClean="0">
                <a:ln>
                  <a:noFill/>
                </a:ln>
                <a:solidFill>
                  <a:srgbClr val="9A92C6"/>
                </a:solidFill>
                <a:effectLst/>
                <a:ea typeface="ＭＳ Ｐゴシック" panose="020B0600070205080204" pitchFamily="34" charset="-128"/>
              </a:rPr>
              <a:t>Control Links</a:t>
            </a:r>
            <a:endParaRPr lang="en-US" altLang="en-US" dirty="0" smtClean="0">
              <a:ln>
                <a:noFill/>
              </a:ln>
              <a:solidFill>
                <a:srgbClr val="9A92C6"/>
              </a:solidFill>
              <a:effectLst/>
              <a:ea typeface="ＭＳ Ｐゴシック" panose="020B0600070205080204" pitchFamily="34" charset="-128"/>
            </a:endParaRPr>
          </a:p>
        </p:txBody>
      </p:sp>
      <p:sp>
        <p:nvSpPr>
          <p:cNvPr id="79876" name="Rectangle 3"/>
          <p:cNvSpPr>
            <a:spLocks noGrp="1" noChangeArrowheads="1"/>
          </p:cNvSpPr>
          <p:nvPr>
            <p:ph sz="quarter" idx="1"/>
          </p:nvPr>
        </p:nvSpPr>
        <p:spPr>
          <a:xfrm>
            <a:off x="107504" y="1589088"/>
            <a:ext cx="6048672" cy="4572000"/>
          </a:xfrm>
        </p:spPr>
        <p:txBody>
          <a:bodyPr/>
          <a:lstStyle/>
          <a:p>
            <a:pPr eaLnBrk="1" hangingPunct="1"/>
            <a:r>
              <a:rPr lang="en-US" altLang="en-US" sz="2400" dirty="0" smtClean="0">
                <a:ea typeface="ＭＳ Ｐゴシック" panose="020B0600070205080204" pitchFamily="34" charset="-128"/>
              </a:rPr>
              <a:t>Normally a service in a workflow will run as soon as all its input ports are available – even if graphically it may be “further down”</a:t>
            </a:r>
          </a:p>
          <a:p>
            <a:pPr eaLnBrk="1" hangingPunct="1"/>
            <a:r>
              <a:rPr lang="en-US" altLang="en-US" sz="2400" dirty="0" smtClean="0">
                <a:ea typeface="ＭＳ Ｐゴシック" panose="020B0600070205080204" pitchFamily="34" charset="-128"/>
              </a:rPr>
              <a:t>A </a:t>
            </a:r>
            <a:r>
              <a:rPr lang="en-US" altLang="en-US" sz="2400" b="1" dirty="0" smtClean="0">
                <a:ea typeface="ＭＳ Ｐゴシック" panose="020B0600070205080204" pitchFamily="34" charset="-128"/>
              </a:rPr>
              <a:t>control link </a:t>
            </a:r>
            <a:r>
              <a:rPr lang="en-US" altLang="en-US" sz="2400" dirty="0" smtClean="0">
                <a:ea typeface="ＭＳ Ｐゴシック" panose="020B0600070205080204" pitchFamily="34" charset="-128"/>
              </a:rPr>
              <a:t>specifies that there is a dependency on another service even if there is no direct or indirect data flowing between them.</a:t>
            </a:r>
          </a:p>
          <a:p>
            <a:pPr lvl="1" eaLnBrk="1" hangingPunct="1"/>
            <a:r>
              <a:rPr lang="en-US" altLang="en-US" sz="2000" dirty="0" smtClean="0">
                <a:ea typeface="ＭＳ Ｐゴシック" panose="020B0600070205080204" pitchFamily="34" charset="-128"/>
              </a:rPr>
              <a:t>In a way the data still flows, but internally on the called service, outside the workflow</a:t>
            </a:r>
          </a:p>
          <a:p>
            <a:pPr eaLnBrk="1" hangingPunct="1"/>
            <a:r>
              <a:rPr lang="en-US" altLang="en-US" sz="2400" dirty="0" smtClean="0">
                <a:ea typeface="ＭＳ Ｐゴシック" panose="020B0600070205080204" pitchFamily="34" charset="-128"/>
              </a:rPr>
              <a:t>A control link is shown as a line with a white circle at the end. In our workflow this means that </a:t>
            </a:r>
            <a:r>
              <a:rPr lang="en-US" altLang="en-US" sz="2400" i="1" dirty="0" err="1" smtClean="0">
                <a:ea typeface="ＭＳ Ｐゴシック" panose="020B0600070205080204" pitchFamily="34" charset="-128"/>
              </a:rPr>
              <a:t>getTextResult</a:t>
            </a:r>
            <a:r>
              <a:rPr lang="en-US" altLang="en-US" sz="2400" dirty="0" smtClean="0">
                <a:ea typeface="ＭＳ Ｐゴシック" panose="020B0600070205080204" pitchFamily="34" charset="-128"/>
              </a:rPr>
              <a:t> will not run until the </a:t>
            </a:r>
            <a:r>
              <a:rPr lang="en-US" altLang="en-US" sz="2400" i="1" dirty="0" smtClean="0">
                <a:ea typeface="ＭＳ Ｐゴシック" panose="020B0600070205080204" pitchFamily="34" charset="-128"/>
              </a:rPr>
              <a:t>Status</a:t>
            </a:r>
            <a:r>
              <a:rPr lang="en-US" altLang="en-US" sz="2400" dirty="0" smtClean="0">
                <a:ea typeface="ＭＳ Ｐゴシック" panose="020B0600070205080204" pitchFamily="34" charset="-128"/>
              </a:rPr>
              <a:t> nested workflow is finished</a:t>
            </a:r>
          </a:p>
        </p:txBody>
      </p:sp>
      <p:cxnSp>
        <p:nvCxnSpPr>
          <p:cNvPr id="3" name="Straight Arrow Connector 2"/>
          <p:cNvCxnSpPr/>
          <p:nvPr/>
        </p:nvCxnSpPr>
        <p:spPr>
          <a:xfrm flipV="1">
            <a:off x="5647147" y="3501008"/>
            <a:ext cx="1373125" cy="1656184"/>
          </a:xfrm>
          <a:prstGeom prst="straightConnector1">
            <a:avLst/>
          </a:prstGeom>
          <a:ln w="57150">
            <a:solidFill>
              <a:srgbClr val="FF33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sz="quarter" idx="1"/>
          </p:nvPr>
        </p:nvSpPr>
        <p:spPr>
          <a:xfrm>
            <a:off x="611188" y="1628775"/>
            <a:ext cx="8153400" cy="4495800"/>
          </a:xfrm>
        </p:spPr>
        <p:txBody>
          <a:bodyPr/>
          <a:lstStyle/>
          <a:p>
            <a:pPr eaLnBrk="1" hangingPunct="1"/>
            <a:r>
              <a:rPr lang="en-GB" altLang="en-US" sz="2400" dirty="0" smtClean="0">
                <a:ea typeface="ＭＳ Ｐゴシック" panose="020B0600070205080204" pitchFamily="34" charset="-128"/>
              </a:rPr>
              <a:t>The </a:t>
            </a:r>
            <a:r>
              <a:rPr lang="en-GB" altLang="en-US" sz="2400" dirty="0" err="1">
                <a:ea typeface="ＭＳ Ｐゴシック" panose="020B0600070205080204" pitchFamily="34" charset="-128"/>
              </a:rPr>
              <a:t>Taverna</a:t>
            </a:r>
            <a:r>
              <a:rPr lang="en-GB" altLang="en-US" sz="2400" dirty="0">
                <a:ea typeface="ＭＳ Ｐゴシック" panose="020B0600070205080204" pitchFamily="34" charset="-128"/>
              </a:rPr>
              <a:t> engine can also help you control the data flow through your workflows. It allows you to manage iterations and loops, add your own scripts and tools, and make your workflows more robust</a:t>
            </a:r>
          </a:p>
          <a:p>
            <a:pPr eaLnBrk="1" hangingPunct="1"/>
            <a:r>
              <a:rPr lang="en-GB" altLang="en-US" sz="2400" dirty="0">
                <a:ea typeface="ＭＳ Ｐゴシック" panose="020B0600070205080204" pitchFamily="34" charset="-128"/>
              </a:rPr>
              <a:t>The following exercises give you a brief introduction to some of these features</a:t>
            </a:r>
          </a:p>
          <a:p>
            <a:pPr eaLnBrk="1" hangingPunct="1"/>
            <a:r>
              <a:rPr lang="en-US" altLang="en-US" sz="2400" dirty="0" smtClean="0">
                <a:ea typeface="ＭＳ Ｐゴシック" panose="020B0600070205080204" pitchFamily="34" charset="-128"/>
              </a:rPr>
              <a:t>Like in the previous tutorial workflows in this practical use small data-sets and are designed to run in a few minutes. In the real world, you would be using larger data sets and workflows would typically run for longer</a:t>
            </a:r>
          </a:p>
          <a:p>
            <a:pPr eaLnBrk="1" hangingPunct="1">
              <a:buFontTx/>
              <a:buNone/>
            </a:pPr>
            <a:r>
              <a:rPr lang="en-US" altLang="en-US" sz="2400" dirty="0" smtClean="0">
                <a:ea typeface="ＭＳ Ｐゴシック" panose="020B0600070205080204" pitchFamily="34" charset="-128"/>
              </a:rPr>
              <a:t>	</a:t>
            </a:r>
          </a:p>
          <a:p>
            <a:pPr eaLnBrk="1" hangingPunct="1">
              <a:buFontTx/>
              <a:buNone/>
            </a:pPr>
            <a:r>
              <a:rPr lang="en-US" altLang="en-US" sz="2400" dirty="0" smtClean="0">
                <a:ea typeface="ＭＳ Ｐゴシック" panose="020B0600070205080204" pitchFamily="34" charset="-128"/>
              </a:rPr>
              <a:t>	</a:t>
            </a:r>
          </a:p>
          <a:p>
            <a:pPr eaLnBrk="1" hangingPunct="1">
              <a:buFontTx/>
              <a:buNone/>
            </a:pPr>
            <a:r>
              <a:rPr lang="en-US" altLang="en-US" sz="2400" dirty="0" smtClean="0">
                <a:ea typeface="ＭＳ Ｐゴシック" panose="020B0600070205080204" pitchFamily="34" charset="-128"/>
              </a:rPr>
              <a:t>	</a:t>
            </a:r>
          </a:p>
          <a:p>
            <a:pPr eaLnBrk="1" hangingPunct="1">
              <a:buFontTx/>
              <a:buNone/>
            </a:pPr>
            <a:r>
              <a:rPr lang="en-US" altLang="en-US" sz="2400" dirty="0" smtClean="0">
                <a:ea typeface="ＭＳ Ｐゴシック" panose="020B0600070205080204" pitchFamily="34" charset="-128"/>
              </a:rPr>
              <a:t>	</a:t>
            </a:r>
          </a:p>
        </p:txBody>
      </p:sp>
      <p:sp>
        <p:nvSpPr>
          <p:cNvPr id="3" name="Text Box 5"/>
          <p:cNvSpPr txBox="1">
            <a:spLocks noChangeArrowheads="1"/>
          </p:cNvSpPr>
          <p:nvPr/>
        </p:nvSpPr>
        <p:spPr bwMode="auto">
          <a:xfrm>
            <a:off x="1042988" y="47625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50000"/>
              </a:spcBef>
              <a:buClrTx/>
              <a:buSzTx/>
              <a:buFontTx/>
              <a:buNone/>
            </a:pPr>
            <a:r>
              <a:rPr lang="en-GB" altLang="en-US" sz="3600" b="1" dirty="0">
                <a:solidFill>
                  <a:schemeClr val="tx2"/>
                </a:solidFill>
              </a:rPr>
              <a:t>Advanced Exercises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p:nvPr>
        </p:nvSpPr>
        <p:spPr bwMode="auto"/>
        <p:txBody>
          <a:bodyPr/>
          <a:lstStyle/>
          <a:p>
            <a:pPr eaLnBrk="1" hangingPunct="1"/>
            <a:r>
              <a:rPr lang="en-GB" altLang="en-US" dirty="0" smtClean="0">
                <a:ln>
                  <a:noFill/>
                </a:ln>
                <a:solidFill>
                  <a:srgbClr val="9A92C6"/>
                </a:solidFill>
                <a:effectLst/>
                <a:ea typeface="ＭＳ Ｐゴシック" panose="020B0600070205080204" pitchFamily="34" charset="-128"/>
              </a:rPr>
              <a:t>Control Links</a:t>
            </a:r>
          </a:p>
        </p:txBody>
      </p:sp>
      <p:sp>
        <p:nvSpPr>
          <p:cNvPr id="81923" name="Rectangle 3"/>
          <p:cNvSpPr>
            <a:spLocks noGrp="1"/>
          </p:cNvSpPr>
          <p:nvPr>
            <p:ph idx="1"/>
          </p:nvPr>
        </p:nvSpPr>
        <p:spPr>
          <a:xfrm>
            <a:off x="611188" y="1600200"/>
            <a:ext cx="8281987" cy="4637088"/>
          </a:xfrm>
        </p:spPr>
        <p:txBody>
          <a:bodyPr/>
          <a:lstStyle/>
          <a:p>
            <a:pPr eaLnBrk="1" hangingPunct="1"/>
            <a:endParaRPr lang="en-GB" altLang="en-US" sz="2400" dirty="0" smtClean="0">
              <a:ea typeface="ＭＳ Ｐゴシック" panose="020B0600070205080204" pitchFamily="34" charset="-128"/>
            </a:endParaRPr>
          </a:p>
          <a:p>
            <a:pPr eaLnBrk="1" hangingPunct="1"/>
            <a:r>
              <a:rPr lang="en-GB" altLang="en-US" sz="2400" dirty="0" smtClean="0">
                <a:ea typeface="ＭＳ Ｐゴシック" panose="020B0600070205080204" pitchFamily="34" charset="-128"/>
              </a:rPr>
              <a:t>We will add control links to fix the ‘</a:t>
            </a:r>
            <a:r>
              <a:rPr lang="en-GB" altLang="en-US" sz="2400" i="1" dirty="0" smtClean="0">
                <a:ea typeface="ＭＳ Ｐゴシック" panose="020B0600070205080204" pitchFamily="34" charset="-128"/>
              </a:rPr>
              <a:t>xml</a:t>
            </a:r>
            <a:r>
              <a:rPr lang="en-GB" altLang="en-US" sz="2400" dirty="0" smtClean="0">
                <a:ea typeface="ＭＳ Ｐゴシック" panose="020B0600070205080204" pitchFamily="34" charset="-128"/>
              </a:rPr>
              <a:t>’ output</a:t>
            </a:r>
          </a:p>
          <a:p>
            <a:pPr eaLnBrk="1" hangingPunct="1"/>
            <a:r>
              <a:rPr lang="en-GB" altLang="en-US" sz="2400" dirty="0" smtClean="0">
                <a:ea typeface="ＭＳ Ｐゴシック" panose="020B0600070205080204" pitchFamily="34" charset="-128"/>
              </a:rPr>
              <a:t>Switch to the </a:t>
            </a:r>
            <a:r>
              <a:rPr lang="en-GB" altLang="en-US" sz="2400" b="1" dirty="0" smtClean="0">
                <a:ea typeface="ＭＳ Ｐゴシック" panose="020B0600070205080204" pitchFamily="34" charset="-128"/>
              </a:rPr>
              <a:t>Design</a:t>
            </a:r>
            <a:r>
              <a:rPr lang="en-GB" altLang="en-US" sz="2400" dirty="0" smtClean="0">
                <a:ea typeface="ＭＳ Ｐゴシック" panose="020B0600070205080204" pitchFamily="34" charset="-128"/>
              </a:rPr>
              <a:t> view</a:t>
            </a:r>
          </a:p>
          <a:p>
            <a:pPr eaLnBrk="1" hangingPunct="1"/>
            <a:r>
              <a:rPr lang="en-GB" altLang="en-US" sz="2400" dirty="0" smtClean="0">
                <a:ea typeface="ＭＳ Ｐゴシック" panose="020B0600070205080204" pitchFamily="34" charset="-128"/>
              </a:rPr>
              <a:t>Right-click on </a:t>
            </a:r>
            <a:r>
              <a:rPr lang="en-GB" altLang="en-US" sz="2400" i="1" dirty="0" err="1" smtClean="0">
                <a:ea typeface="ＭＳ Ｐゴシック" panose="020B0600070205080204" pitchFamily="34" charset="-128"/>
              </a:rPr>
              <a:t>getXmlResult</a:t>
            </a:r>
            <a:r>
              <a:rPr lang="en-GB" altLang="en-US" sz="2400" dirty="0" smtClean="0">
                <a:ea typeface="ＭＳ Ｐゴシック" panose="020B0600070205080204" pitchFamily="34" charset="-128"/>
              </a:rPr>
              <a:t> and select </a:t>
            </a:r>
            <a:r>
              <a:rPr lang="en-GB" altLang="en-US" sz="2400" b="1" dirty="0" smtClean="0">
                <a:ea typeface="ＭＳ Ｐゴシック" panose="020B0600070205080204" pitchFamily="34" charset="-128"/>
              </a:rPr>
              <a:t>Run after</a:t>
            </a:r>
            <a:r>
              <a:rPr lang="en-GB" altLang="en-US" sz="2400" dirty="0" smtClean="0">
                <a:ea typeface="ＭＳ Ｐゴシック" panose="020B0600070205080204" pitchFamily="34" charset="-128"/>
              </a:rPr>
              <a:t> from the drop down menu.</a:t>
            </a:r>
          </a:p>
          <a:p>
            <a:pPr eaLnBrk="1" hangingPunct="1"/>
            <a:r>
              <a:rPr lang="en-GB" altLang="en-US" sz="2400" i="1" dirty="0" err="1" smtClean="0">
                <a:ea typeface="ＭＳ Ｐゴシック" panose="020B0600070205080204" pitchFamily="34" charset="-128"/>
              </a:rPr>
              <a:t>getXmlResults</a:t>
            </a:r>
            <a:r>
              <a:rPr lang="en-GB" altLang="en-US" sz="2400" dirty="0" smtClean="0">
                <a:ea typeface="ＭＳ Ｐゴシック" panose="020B0600070205080204" pitchFamily="34" charset="-128"/>
              </a:rPr>
              <a:t> is moved down in the diagram, showing the new control link</a:t>
            </a:r>
          </a:p>
          <a:p>
            <a:pPr eaLnBrk="1" hangingPunct="1"/>
            <a:r>
              <a:rPr lang="en-GB" altLang="en-US" sz="2400" dirty="0" smtClean="0">
                <a:ea typeface="ＭＳ Ｐゴシック" panose="020B0600070205080204" pitchFamily="34" charset="-128"/>
              </a:rPr>
              <a:t>Set it to </a:t>
            </a:r>
            <a:r>
              <a:rPr lang="en-GB" altLang="en-US" sz="2400" b="1" dirty="0" smtClean="0">
                <a:ea typeface="ＭＳ Ｐゴシック" panose="020B0600070205080204" pitchFamily="34" charset="-128"/>
              </a:rPr>
              <a:t>Run after</a:t>
            </a:r>
            <a:r>
              <a:rPr lang="en-GB" altLang="en-US" sz="2400" dirty="0" smtClean="0">
                <a:ea typeface="ＭＳ Ｐゴシック" panose="020B0600070205080204" pitchFamily="34" charset="-128"/>
              </a:rPr>
              <a:t> -&gt; </a:t>
            </a:r>
            <a:r>
              <a:rPr lang="en-GB" altLang="en-US" sz="2400" i="1" dirty="0" smtClean="0">
                <a:ea typeface="ＭＳ Ｐゴシック" panose="020B0600070205080204" pitchFamily="34" charset="-128"/>
              </a:rPr>
              <a:t>Status</a:t>
            </a:r>
            <a:endParaRPr lang="en-GB" altLang="en-US" sz="2400" dirty="0" smtClean="0">
              <a:ea typeface="ＭＳ Ｐゴシック" panose="020B0600070205080204" pitchFamily="34" charset="-128"/>
            </a:endParaRPr>
          </a:p>
          <a:p>
            <a:pPr eaLnBrk="1" hangingPunct="1"/>
            <a:r>
              <a:rPr lang="en-GB" altLang="en-US" sz="2400" dirty="0" smtClean="0">
                <a:ea typeface="ＭＳ Ｐゴシック" panose="020B0600070205080204" pitchFamily="34" charset="-128"/>
              </a:rPr>
              <a:t>Save and run the workflow</a:t>
            </a:r>
          </a:p>
          <a:p>
            <a:pPr eaLnBrk="1" hangingPunct="1"/>
            <a:r>
              <a:rPr lang="en-GB" altLang="en-US" sz="2400" dirty="0" smtClean="0">
                <a:ea typeface="ＭＳ Ｐゴシック" panose="020B0600070205080204" pitchFamily="34" charset="-128"/>
              </a:rPr>
              <a:t>Now you will see that </a:t>
            </a:r>
            <a:r>
              <a:rPr lang="en-GB" altLang="en-US" sz="2400" i="1" dirty="0" err="1" smtClean="0">
                <a:ea typeface="ＭＳ Ｐゴシック" panose="020B0600070205080204" pitchFamily="34" charset="-128"/>
              </a:rPr>
              <a:t>getXmlResults</a:t>
            </a:r>
            <a:r>
              <a:rPr lang="en-GB" altLang="en-US" sz="2400" dirty="0" smtClean="0">
                <a:ea typeface="ＭＳ Ｐゴシック" panose="020B0600070205080204" pitchFamily="34" charset="-128"/>
              </a:rPr>
              <a:t> and </a:t>
            </a:r>
            <a:r>
              <a:rPr lang="en-GB" altLang="en-US" sz="2400" i="1" dirty="0" err="1" smtClean="0">
                <a:ea typeface="ＭＳ Ｐゴシック" panose="020B0600070205080204" pitchFamily="34" charset="-128"/>
              </a:rPr>
              <a:t>getTextResults</a:t>
            </a:r>
            <a:r>
              <a:rPr lang="en-GB" altLang="en-US" sz="2400" dirty="0" smtClean="0">
                <a:ea typeface="ＭＳ Ｐゴシック" panose="020B0600070205080204" pitchFamily="34" charset="-128"/>
              </a:rPr>
              <a:t> take a bit longer before they run</a:t>
            </a:r>
          </a:p>
          <a:p>
            <a:pPr eaLnBrk="1" hangingPunct="1"/>
            <a:r>
              <a:rPr lang="en-GB" altLang="en-US" sz="2400" dirty="0" smtClean="0">
                <a:ea typeface="ＭＳ Ｐゴシック" panose="020B0600070205080204" pitchFamily="34" charset="-128"/>
              </a:rPr>
              <a:t>This time, results are available for both </a:t>
            </a:r>
            <a:r>
              <a:rPr lang="en-GB" altLang="en-US" sz="2400" i="1" dirty="0" smtClean="0">
                <a:ea typeface="ＭＳ Ｐゴシック" panose="020B0600070205080204" pitchFamily="34" charset="-128"/>
              </a:rPr>
              <a:t>xml</a:t>
            </a:r>
            <a:r>
              <a:rPr lang="en-GB" altLang="en-US" sz="2400" dirty="0" smtClean="0">
                <a:ea typeface="ＭＳ Ｐゴシック" panose="020B0600070205080204" pitchFamily="34" charset="-128"/>
              </a:rPr>
              <a:t> and </a:t>
            </a:r>
            <a:r>
              <a:rPr lang="en-GB" altLang="en-US" sz="2400" i="1" dirty="0" smtClean="0">
                <a:ea typeface="ＭＳ Ｐゴシック" panose="020B0600070205080204" pitchFamily="34" charset="-128"/>
              </a:rPr>
              <a:t>text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defRPr/>
            </a:pPr>
            <a:r>
              <a:rPr lang="en-GB" dirty="0" smtClean="0">
                <a:ln>
                  <a:noFill/>
                </a:ln>
                <a:effectLst/>
                <a:ea typeface="+mj-ea"/>
                <a:cs typeface="+mj-cs"/>
              </a:rPr>
              <a:t>Control </a:t>
            </a:r>
            <a:r>
              <a:rPr lang="en-GB" dirty="0">
                <a:ln>
                  <a:noFill/>
                </a:ln>
                <a:effectLst/>
                <a:ea typeface="+mj-ea"/>
                <a:cs typeface="+mj-cs"/>
              </a:rPr>
              <a:t>Links</a:t>
            </a:r>
            <a:endParaRPr lang="en-GB" dirty="0">
              <a:ea typeface="+mj-ea"/>
              <a:cs typeface="+mj-cs"/>
            </a:endParaRPr>
          </a:p>
        </p:txBody>
      </p:sp>
      <p:pic>
        <p:nvPicPr>
          <p:cNvPr id="839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700213"/>
            <a:ext cx="57912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bwMode="auto"/>
        <p:txBody>
          <a:bodyPr/>
          <a:lstStyle/>
          <a:p>
            <a:pPr eaLnBrk="1" hangingPunct="1"/>
            <a:r>
              <a:rPr lang="en-GB" altLang="en-US" sz="2600" dirty="0" smtClean="0">
                <a:ln>
                  <a:noFill/>
                </a:ln>
                <a:solidFill>
                  <a:srgbClr val="9A92C6"/>
                </a:solidFill>
                <a:effectLst/>
                <a:ea typeface="ＭＳ Ｐゴシック" panose="020B0600070205080204" pitchFamily="34" charset="-128"/>
              </a:rPr>
              <a:t>Retries: Making your Workflow Robust</a:t>
            </a:r>
          </a:p>
        </p:txBody>
      </p:sp>
      <p:sp>
        <p:nvSpPr>
          <p:cNvPr id="84995" name="Rectangle 3"/>
          <p:cNvSpPr>
            <a:spLocks noGrp="1"/>
          </p:cNvSpPr>
          <p:nvPr>
            <p:ph idx="1"/>
          </p:nvPr>
        </p:nvSpPr>
        <p:spPr>
          <a:xfrm>
            <a:off x="611188" y="1600200"/>
            <a:ext cx="8281987" cy="4637088"/>
          </a:xfrm>
        </p:spPr>
        <p:txBody>
          <a:bodyPr/>
          <a:lstStyle/>
          <a:p>
            <a:pPr eaLnBrk="1" hangingPunct="1"/>
            <a:r>
              <a:rPr lang="en-GB" altLang="en-US" sz="2400" dirty="0" smtClean="0">
                <a:ea typeface="ＭＳ Ｐゴシック" panose="020B0600070205080204" pitchFamily="34" charset="-128"/>
              </a:rPr>
              <a:t>Web services can sometimes fail due to network connectivity </a:t>
            </a:r>
          </a:p>
          <a:p>
            <a:pPr eaLnBrk="1" hangingPunct="1"/>
            <a:r>
              <a:rPr lang="en-GB" altLang="en-US" sz="2400" dirty="0" smtClean="0">
                <a:ea typeface="ＭＳ Ｐゴシック" panose="020B0600070205080204" pitchFamily="34" charset="-128"/>
              </a:rPr>
              <a:t>If you are iterating over lots of data items, this is more likely to cause problems because Taverna will be making lots of network connections.</a:t>
            </a:r>
          </a:p>
          <a:p>
            <a:pPr eaLnBrk="1" hangingPunct="1"/>
            <a:r>
              <a:rPr lang="en-GB" altLang="en-US" sz="2400" dirty="0" smtClean="0">
                <a:ea typeface="ＭＳ Ｐゴシック" panose="020B0600070205080204" pitchFamily="34" charset="-128"/>
              </a:rPr>
              <a:t>You can guard against these temporary interruptions by adding </a:t>
            </a:r>
            <a:r>
              <a:rPr lang="en-GB" altLang="en-US" sz="2400" b="1" dirty="0" smtClean="0">
                <a:ea typeface="ＭＳ Ｐゴシック" panose="020B0600070205080204" pitchFamily="34" charset="-128"/>
              </a:rPr>
              <a:t>retries</a:t>
            </a:r>
            <a:r>
              <a:rPr lang="en-GB" altLang="en-US" sz="2400" dirty="0" smtClean="0">
                <a:ea typeface="ＭＳ Ｐゴシック" panose="020B0600070205080204" pitchFamily="34" charset="-128"/>
              </a:rPr>
              <a:t> to your workflow</a:t>
            </a:r>
          </a:p>
          <a:p>
            <a:pPr eaLnBrk="1" hangingPunct="1"/>
            <a:r>
              <a:rPr lang="en-GB" altLang="en-US" sz="2400" dirty="0" smtClean="0">
                <a:ea typeface="ＭＳ Ｐゴシック" panose="020B0600070205080204" pitchFamily="34" charset="-128"/>
              </a:rPr>
              <a:t>As an example, we’ll use two local services to emulate iteration and occasional failures.</a:t>
            </a:r>
          </a:p>
          <a:p>
            <a:pPr eaLnBrk="1" hangingPunct="1"/>
            <a:r>
              <a:rPr lang="en-GB" altLang="en-US" sz="2400" dirty="0" smtClean="0">
                <a:ea typeface="ＭＳ Ｐゴシック" panose="020B0600070205080204" pitchFamily="34" charset="-128"/>
              </a:rPr>
              <a:t>Click a </a:t>
            </a:r>
            <a:r>
              <a:rPr lang="en-GB" altLang="en-US" sz="2400" i="1" dirty="0" smtClean="0">
                <a:ea typeface="ＭＳ Ｐゴシック" panose="020B0600070205080204" pitchFamily="34" charset="-128"/>
              </a:rPr>
              <a:t>File -&gt;</a:t>
            </a:r>
            <a:r>
              <a:rPr lang="en-GB" altLang="en-US" sz="2400" dirty="0" smtClean="0">
                <a:ea typeface="ＭＳ Ｐゴシック" panose="020B0600070205080204" pitchFamily="34" charset="-128"/>
              </a:rPr>
              <a:t> </a:t>
            </a:r>
            <a:r>
              <a:rPr lang="en-GB" altLang="en-US" sz="2400" b="1" dirty="0" smtClean="0">
                <a:ea typeface="ＭＳ Ｐゴシック" panose="020B0600070205080204" pitchFamily="34" charset="-128"/>
              </a:rPr>
              <a:t>New workflow</a:t>
            </a:r>
            <a:r>
              <a:rPr lang="en-GB" altLang="en-US" sz="2400" dirty="0" smtClean="0">
                <a:ea typeface="ＭＳ Ｐゴシック" panose="020B0600070205080204" pitchFamily="34" charset="-128"/>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p:nvPr>
        </p:nvSpPr>
        <p:spPr bwMode="auto"/>
        <p:txBody>
          <a:bodyPr/>
          <a:lstStyle/>
          <a:p>
            <a:pPr eaLnBrk="1" hangingPunct="1"/>
            <a:r>
              <a:rPr lang="en-GB" altLang="en-US" sz="2600" dirty="0" smtClean="0">
                <a:ln>
                  <a:noFill/>
                </a:ln>
                <a:solidFill>
                  <a:srgbClr val="9A92C6"/>
                </a:solidFill>
                <a:effectLst/>
                <a:ea typeface="ＭＳ Ｐゴシック" panose="020B0600070205080204" pitchFamily="34" charset="-128"/>
              </a:rPr>
              <a:t>Retries: Making your Workflow Robust</a:t>
            </a:r>
          </a:p>
        </p:txBody>
      </p:sp>
      <p:sp>
        <p:nvSpPr>
          <p:cNvPr id="87043" name="Rectangle 3"/>
          <p:cNvSpPr>
            <a:spLocks noGrp="1"/>
          </p:cNvSpPr>
          <p:nvPr>
            <p:ph idx="1"/>
          </p:nvPr>
        </p:nvSpPr>
        <p:spPr>
          <a:xfrm>
            <a:off x="611188" y="1600200"/>
            <a:ext cx="8281987" cy="4637088"/>
          </a:xfrm>
        </p:spPr>
        <p:txBody>
          <a:bodyPr/>
          <a:lstStyle/>
          <a:p>
            <a:pPr eaLnBrk="1" hangingPunct="1"/>
            <a:r>
              <a:rPr lang="en-GB" altLang="en-US" sz="2400" smtClean="0">
                <a:ea typeface="ＭＳ Ｐゴシック" panose="020B0600070205080204" pitchFamily="34" charset="-128"/>
              </a:rPr>
              <a:t>In the </a:t>
            </a:r>
            <a:r>
              <a:rPr lang="en-GB" altLang="en-US" sz="2400" b="1" smtClean="0">
                <a:ea typeface="ＭＳ Ｐゴシック" panose="020B0600070205080204" pitchFamily="34" charset="-128"/>
              </a:rPr>
              <a:t>Service panel</a:t>
            </a:r>
            <a:r>
              <a:rPr lang="en-GB" altLang="en-US" sz="2400" smtClean="0">
                <a:ea typeface="ＭＳ Ｐゴシック" panose="020B0600070205080204" pitchFamily="34" charset="-128"/>
              </a:rPr>
              <a:t>,</a:t>
            </a:r>
          </a:p>
          <a:p>
            <a:pPr eaLnBrk="1" hangingPunct="1"/>
            <a:r>
              <a:rPr lang="en-GB" altLang="en-US" sz="2400" smtClean="0">
                <a:ea typeface="ＭＳ Ｐゴシック" panose="020B0600070205080204" pitchFamily="34" charset="-128"/>
              </a:rPr>
              <a:t>Select the service</a:t>
            </a:r>
            <a:br>
              <a:rPr lang="en-GB" altLang="en-US" sz="2400" smtClean="0">
                <a:ea typeface="ＭＳ Ｐゴシック" panose="020B0600070205080204" pitchFamily="34" charset="-128"/>
              </a:rPr>
            </a:br>
            <a:r>
              <a:rPr lang="en-GB" altLang="en-US" sz="2400" i="1" smtClean="0">
                <a:ea typeface="ＭＳ Ｐゴシック" panose="020B0600070205080204" pitchFamily="34" charset="-128"/>
              </a:rPr>
              <a:t>Create Lots Of Strings</a:t>
            </a:r>
            <a:r>
              <a:rPr lang="en-GB" altLang="en-US" sz="2400" smtClean="0">
                <a:ea typeface="ＭＳ Ｐゴシック" panose="020B0600070205080204" pitchFamily="34" charset="-128"/>
              </a:rPr>
              <a:t> under </a:t>
            </a:r>
            <a:r>
              <a:rPr lang="en-GB" altLang="en-US" sz="2400" b="1" smtClean="0">
                <a:ea typeface="ＭＳ Ｐゴシック" panose="020B0600070205080204" pitchFamily="34" charset="-128"/>
              </a:rPr>
              <a:t>Available Services</a:t>
            </a:r>
            <a:r>
              <a:rPr lang="en-GB" altLang="en-US" sz="2400" smtClean="0">
                <a:ea typeface="ＭＳ Ｐゴシック" panose="020B0600070205080204" pitchFamily="34" charset="-128"/>
              </a:rPr>
              <a:t> -&gt; </a:t>
            </a:r>
            <a:r>
              <a:rPr lang="en-GB" altLang="en-US" sz="2400" b="1" smtClean="0">
                <a:ea typeface="ＭＳ Ｐゴシック" panose="020B0600070205080204" pitchFamily="34" charset="-128"/>
              </a:rPr>
              <a:t>Local services</a:t>
            </a:r>
            <a:r>
              <a:rPr lang="en-GB" altLang="en-US" sz="2400" smtClean="0">
                <a:ea typeface="ＭＳ Ｐゴシック" panose="020B0600070205080204" pitchFamily="34" charset="-128"/>
              </a:rPr>
              <a:t> -&gt; </a:t>
            </a:r>
            <a:r>
              <a:rPr lang="en-GB" altLang="en-US" sz="2400" b="1" smtClean="0">
                <a:ea typeface="ＭＳ Ｐゴシック" panose="020B0600070205080204" pitchFamily="34" charset="-128"/>
              </a:rPr>
              <a:t>test</a:t>
            </a:r>
          </a:p>
          <a:p>
            <a:pPr eaLnBrk="1" hangingPunct="1"/>
            <a:r>
              <a:rPr lang="en-GB" altLang="en-US" sz="2400" smtClean="0">
                <a:ea typeface="ＭＳ Ｐゴシック" panose="020B0600070205080204" pitchFamily="34" charset="-128"/>
              </a:rPr>
              <a:t>Add it to the workflow by dragging</a:t>
            </a:r>
            <a:br>
              <a:rPr lang="en-GB" altLang="en-US" sz="2400" smtClean="0">
                <a:ea typeface="ＭＳ Ｐゴシック" panose="020B0600070205080204" pitchFamily="34" charset="-128"/>
              </a:rPr>
            </a:br>
            <a:r>
              <a:rPr lang="en-GB" altLang="en-US" sz="2400" smtClean="0">
                <a:ea typeface="ＭＳ Ｐゴシック" panose="020B0600070205080204" pitchFamily="34" charset="-128"/>
              </a:rPr>
              <a:t>it into the workflow diagram</a:t>
            </a:r>
          </a:p>
          <a:p>
            <a:pPr eaLnBrk="1" hangingPunct="1"/>
            <a:r>
              <a:rPr lang="en-GB" altLang="en-US" sz="2400" smtClean="0">
                <a:ea typeface="ＭＳ Ｐゴシック" panose="020B0600070205080204" pitchFamily="34" charset="-128"/>
              </a:rPr>
              <a:t>Also add </a:t>
            </a:r>
            <a:r>
              <a:rPr lang="en-GB" altLang="en-US" sz="2400" i="1" smtClean="0">
                <a:ea typeface="ＭＳ Ｐゴシック" panose="020B0600070205080204" pitchFamily="34" charset="-128"/>
              </a:rPr>
              <a:t>Sometimes Fails</a:t>
            </a:r>
            <a:r>
              <a:rPr lang="en-GB" altLang="en-US" sz="2400" smtClean="0">
                <a:ea typeface="ＭＳ Ｐゴシック" panose="020B0600070205080204" pitchFamily="34" charset="-128"/>
              </a:rPr>
              <a:t> </a:t>
            </a:r>
          </a:p>
        </p:txBody>
      </p:sp>
      <p:pic>
        <p:nvPicPr>
          <p:cNvPr id="87044" name="Picture 3" descr="Screen Shot 2013-12-03 at 23.42.26.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3789363"/>
            <a:ext cx="2401888"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p:nvPr>
        </p:nvSpPr>
        <p:spPr bwMode="auto"/>
        <p:txBody>
          <a:bodyPr/>
          <a:lstStyle/>
          <a:p>
            <a:pPr eaLnBrk="1" hangingPunct="1"/>
            <a:r>
              <a:rPr lang="en-GB" altLang="en-US" sz="2600" dirty="0" smtClean="0">
                <a:ln>
                  <a:noFill/>
                </a:ln>
                <a:solidFill>
                  <a:srgbClr val="9A92C6"/>
                </a:solidFill>
                <a:effectLst/>
                <a:ea typeface="ＭＳ Ｐゴシック" panose="020B0600070205080204" pitchFamily="34" charset="-128"/>
              </a:rPr>
              <a:t>Retries: Making your Workflow Robust</a:t>
            </a:r>
          </a:p>
        </p:txBody>
      </p:sp>
      <p:sp>
        <p:nvSpPr>
          <p:cNvPr id="89091" name="Rectangle 3"/>
          <p:cNvSpPr>
            <a:spLocks noGrp="1"/>
          </p:cNvSpPr>
          <p:nvPr>
            <p:ph idx="1"/>
          </p:nvPr>
        </p:nvSpPr>
        <p:spPr>
          <a:xfrm>
            <a:off x="611188" y="1600200"/>
            <a:ext cx="8281987" cy="4637088"/>
          </a:xfrm>
        </p:spPr>
        <p:txBody>
          <a:bodyPr/>
          <a:lstStyle/>
          <a:p>
            <a:pPr eaLnBrk="1" hangingPunct="1"/>
            <a:r>
              <a:rPr lang="en-GB" altLang="en-US" sz="2400" dirty="0" smtClean="0">
                <a:ea typeface="ＭＳ Ｐゴシック" panose="020B0600070205080204" pitchFamily="34" charset="-128"/>
              </a:rPr>
              <a:t>Add an output port and connect the service as on the picture below</a:t>
            </a:r>
          </a:p>
          <a:p>
            <a:pPr eaLnBrk="1" hangingPunct="1"/>
            <a:r>
              <a:rPr lang="en-GB" altLang="en-US" sz="2400" dirty="0" smtClean="0">
                <a:ea typeface="ＭＳ Ｐゴシック" panose="020B0600070205080204" pitchFamily="34" charset="-128"/>
              </a:rPr>
              <a:t>Run the workflow as it is and count the number of failed iterations.</a:t>
            </a:r>
            <a:r>
              <a:rPr lang="en-GB" altLang="en-US" sz="1800" dirty="0" smtClean="0">
                <a:ea typeface="ＭＳ Ｐゴシック" panose="020B0600070205080204" pitchFamily="34" charset="-128"/>
              </a:rPr>
              <a:t> (Tip: Change </a:t>
            </a:r>
            <a:r>
              <a:rPr lang="en-GB" altLang="en-US" sz="1800" b="1" dirty="0" smtClean="0">
                <a:ea typeface="ＭＳ Ｐゴシック" panose="020B0600070205080204" pitchFamily="34" charset="-128"/>
              </a:rPr>
              <a:t>view values </a:t>
            </a:r>
            <a:r>
              <a:rPr lang="en-GB" altLang="en-US" sz="1800" dirty="0" smtClean="0">
                <a:ea typeface="ＭＳ Ｐゴシック" panose="020B0600070205080204" pitchFamily="34" charset="-128"/>
              </a:rPr>
              <a:t>to </a:t>
            </a:r>
            <a:r>
              <a:rPr lang="en-GB" altLang="en-US" sz="1800" b="1" dirty="0" smtClean="0">
                <a:ea typeface="ＭＳ Ｐゴシック" panose="020B0600070205080204" pitchFamily="34" charset="-128"/>
              </a:rPr>
              <a:t>view errors</a:t>
            </a:r>
            <a:r>
              <a:rPr lang="en-GB" altLang="en-US" sz="1800" dirty="0" smtClean="0">
                <a:ea typeface="ＭＳ Ｐゴシック" panose="020B0600070205080204" pitchFamily="34" charset="-128"/>
              </a:rPr>
              <a:t>)</a:t>
            </a:r>
            <a:endParaRPr lang="en-GB" altLang="en-US" sz="1800" dirty="0">
              <a:ea typeface="ＭＳ Ｐゴシック" panose="020B0600070205080204" pitchFamily="34" charset="-128"/>
            </a:endParaRPr>
          </a:p>
          <a:p>
            <a:pPr eaLnBrk="1" hangingPunct="1"/>
            <a:r>
              <a:rPr lang="en-GB" altLang="en-US" sz="2400" dirty="0" smtClean="0">
                <a:ea typeface="ＭＳ Ｐゴシック" panose="020B0600070205080204" pitchFamily="34" charset="-128"/>
              </a:rPr>
              <a:t>Run the workflow again. Is the number the same?</a:t>
            </a:r>
          </a:p>
          <a:p>
            <a:pPr eaLnBrk="1" hangingPunct="1"/>
            <a:r>
              <a:rPr lang="en-GB" altLang="en-US" sz="2400" dirty="0" smtClean="0">
                <a:ea typeface="ＭＳ Ｐゴシック" panose="020B0600070205080204" pitchFamily="34" charset="-128"/>
              </a:rPr>
              <a:t>Inspect the </a:t>
            </a:r>
            <a:r>
              <a:rPr lang="en-GB" altLang="en-US" sz="2400" b="1" dirty="0" smtClean="0">
                <a:ea typeface="ＭＳ Ｐゴシック" panose="020B0600070205080204" pitchFamily="34" charset="-128"/>
              </a:rPr>
              <a:t>intermediate</a:t>
            </a:r>
            <a:r>
              <a:rPr lang="en-GB" altLang="en-US" sz="2400" i="1" dirty="0" smtClean="0">
                <a:ea typeface="ＭＳ Ｐゴシック" panose="020B0600070205080204" pitchFamily="34" charset="-128"/>
              </a:rPr>
              <a:t> </a:t>
            </a:r>
            <a:r>
              <a:rPr lang="en-GB" altLang="en-US" sz="2400" b="1" dirty="0" smtClean="0">
                <a:ea typeface="ＭＳ Ｐゴシック" panose="020B0600070205080204" pitchFamily="34" charset="-128"/>
              </a:rPr>
              <a:t>values</a:t>
            </a:r>
            <a:r>
              <a:rPr lang="en-GB" altLang="en-US" sz="2400" i="1" dirty="0" smtClean="0">
                <a:ea typeface="ＭＳ Ｐゴシック" panose="020B0600070205080204" pitchFamily="34" charset="-128"/>
              </a:rPr>
              <a:t> </a:t>
            </a:r>
            <a:r>
              <a:rPr lang="en-GB" altLang="en-US" sz="2400" dirty="0" smtClean="0">
                <a:ea typeface="ＭＳ Ｐゴシック" panose="020B0600070205080204" pitchFamily="34" charset="-128"/>
              </a:rPr>
              <a:t>at </a:t>
            </a:r>
            <a:r>
              <a:rPr lang="en-GB" altLang="en-US" sz="2400" i="1" dirty="0" err="1" smtClean="0">
                <a:ea typeface="ＭＳ Ｐゴシック" panose="020B0600070205080204" pitchFamily="34" charset="-128"/>
              </a:rPr>
              <a:t>Sometimes_fails</a:t>
            </a:r>
            <a:r>
              <a:rPr lang="en-GB" altLang="en-US" sz="2400" dirty="0" smtClean="0">
                <a:ea typeface="ＭＳ Ｐゴシック" panose="020B0600070205080204" pitchFamily="34" charset="-128"/>
              </a:rPr>
              <a:t>.</a:t>
            </a:r>
          </a:p>
        </p:txBody>
      </p:sp>
      <p:pic>
        <p:nvPicPr>
          <p:cNvPr id="89092" name="Picture 3" descr="Screen Shot 2013-12-03 at 23.44.5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4149080"/>
            <a:ext cx="242570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p:nvPr>
        </p:nvSpPr>
        <p:spPr bwMode="auto"/>
        <p:txBody>
          <a:bodyPr/>
          <a:lstStyle/>
          <a:p>
            <a:pPr eaLnBrk="1" hangingPunct="1"/>
            <a:r>
              <a:rPr lang="en-GB" altLang="en-US" sz="2600" dirty="0" smtClean="0">
                <a:ln>
                  <a:noFill/>
                </a:ln>
                <a:solidFill>
                  <a:srgbClr val="9A92C6"/>
                </a:solidFill>
                <a:effectLst/>
                <a:ea typeface="ＭＳ Ｐゴシック" panose="020B0600070205080204" pitchFamily="34" charset="-128"/>
              </a:rPr>
              <a:t>Retries: Making your Workflow Robust</a:t>
            </a:r>
          </a:p>
        </p:txBody>
      </p:sp>
      <p:sp>
        <p:nvSpPr>
          <p:cNvPr id="91139" name="Rectangle 3"/>
          <p:cNvSpPr>
            <a:spLocks noGrp="1"/>
          </p:cNvSpPr>
          <p:nvPr>
            <p:ph idx="1"/>
          </p:nvPr>
        </p:nvSpPr>
        <p:spPr>
          <a:xfrm>
            <a:off x="611188" y="1600200"/>
            <a:ext cx="8281987" cy="4637088"/>
          </a:xfrm>
        </p:spPr>
        <p:txBody>
          <a:bodyPr/>
          <a:lstStyle/>
          <a:p>
            <a:pPr eaLnBrk="1" hangingPunct="1"/>
            <a:endParaRPr lang="en-GB" altLang="en-US" sz="2400" dirty="0" smtClean="0">
              <a:ea typeface="ＭＳ Ｐゴシック" panose="020B0600070205080204" pitchFamily="34" charset="-128"/>
            </a:endParaRPr>
          </a:p>
          <a:p>
            <a:pPr eaLnBrk="1" hangingPunct="1"/>
            <a:r>
              <a:rPr lang="en-GB" altLang="en-US" sz="2400" dirty="0" smtClean="0">
                <a:ea typeface="ＭＳ Ｐゴシック" panose="020B0600070205080204" pitchFamily="34" charset="-128"/>
              </a:rPr>
              <a:t>Now, select the </a:t>
            </a:r>
            <a:r>
              <a:rPr lang="en-GB" altLang="en-US" sz="2400" i="1" dirty="0" err="1" smtClean="0">
                <a:ea typeface="ＭＳ Ｐゴシック" panose="020B0600070205080204" pitchFamily="34" charset="-128"/>
              </a:rPr>
              <a:t>Sometimes_Fails</a:t>
            </a:r>
            <a:r>
              <a:rPr lang="en-GB" altLang="en-US" sz="2400" dirty="0" smtClean="0">
                <a:ea typeface="ＭＳ Ｐゴシック" panose="020B0600070205080204" pitchFamily="34" charset="-128"/>
              </a:rPr>
              <a:t> service and select the </a:t>
            </a:r>
            <a:r>
              <a:rPr lang="en-GB" altLang="en-US" sz="2400" b="1" dirty="0" smtClean="0">
                <a:ea typeface="ＭＳ Ｐゴシック" panose="020B0600070205080204" pitchFamily="34" charset="-128"/>
              </a:rPr>
              <a:t>Details</a:t>
            </a:r>
            <a:r>
              <a:rPr lang="en-GB" altLang="en-US" sz="2400" dirty="0" smtClean="0">
                <a:ea typeface="ＭＳ Ｐゴシック" panose="020B0600070205080204" pitchFamily="34" charset="-128"/>
              </a:rPr>
              <a:t> tab in the workflow explorer panel</a:t>
            </a:r>
          </a:p>
          <a:p>
            <a:pPr eaLnBrk="1" hangingPunct="1"/>
            <a:r>
              <a:rPr lang="en-GB" altLang="en-US" sz="2400" dirty="0" smtClean="0">
                <a:ea typeface="ＭＳ Ｐゴシック" panose="020B0600070205080204" pitchFamily="34" charset="-128"/>
              </a:rPr>
              <a:t>Click on </a:t>
            </a:r>
            <a:r>
              <a:rPr lang="en-GB" altLang="en-US" sz="2400" b="1" dirty="0" smtClean="0">
                <a:ea typeface="ＭＳ Ｐゴシック" panose="020B0600070205080204" pitchFamily="34" charset="-128"/>
              </a:rPr>
              <a:t>Advanced</a:t>
            </a:r>
            <a:r>
              <a:rPr lang="en-GB" altLang="en-US" sz="2400" dirty="0" smtClean="0">
                <a:ea typeface="ＭＳ Ｐゴシック" panose="020B0600070205080204" pitchFamily="34" charset="-128"/>
              </a:rPr>
              <a:t> and </a:t>
            </a:r>
            <a:r>
              <a:rPr lang="en-GB" altLang="en-US" sz="2400" b="1" dirty="0" smtClean="0">
                <a:ea typeface="ＭＳ Ｐゴシック" panose="020B0600070205080204" pitchFamily="34" charset="-128"/>
              </a:rPr>
              <a:t>Configure</a:t>
            </a:r>
            <a:r>
              <a:rPr lang="en-GB" altLang="en-US" sz="2400" dirty="0" smtClean="0">
                <a:ea typeface="ＭＳ Ｐゴシック" panose="020B0600070205080204" pitchFamily="34" charset="-128"/>
              </a:rPr>
              <a:t> for </a:t>
            </a:r>
            <a:r>
              <a:rPr lang="en-GB" altLang="en-US" sz="2400" b="1" dirty="0" smtClean="0">
                <a:ea typeface="ＭＳ Ｐゴシック" panose="020B0600070205080204" pitchFamily="34" charset="-128"/>
              </a:rPr>
              <a:t>Retry</a:t>
            </a:r>
          </a:p>
          <a:p>
            <a:pPr eaLnBrk="1" hangingPunct="1"/>
            <a:r>
              <a:rPr lang="en-GB" altLang="en-US" sz="2400" dirty="0" smtClean="0">
                <a:ea typeface="ＭＳ Ｐゴシック" panose="020B0600070205080204" pitchFamily="34" charset="-128"/>
              </a:rPr>
              <a:t>In the pop-up box, change it so that it retries each service iteration 2 times</a:t>
            </a:r>
          </a:p>
          <a:p>
            <a:pPr eaLnBrk="1" hangingPunct="1"/>
            <a:r>
              <a:rPr lang="en-GB" altLang="en-US" sz="2400" dirty="0" smtClean="0">
                <a:ea typeface="ＭＳ Ｐゴシック" panose="020B0600070205080204" pitchFamily="34" charset="-128"/>
              </a:rPr>
              <a:t>Run the workflow again – how many failures do you get this time? Did you notice the slow down due to retries?</a:t>
            </a:r>
            <a:endParaRPr lang="en-GB" altLang="en-US" sz="1800" dirty="0" smtClean="0">
              <a:ea typeface="ＭＳ Ｐゴシック" panose="020B0600070205080204" pitchFamily="34" charset="-128"/>
            </a:endParaRPr>
          </a:p>
          <a:p>
            <a:pPr eaLnBrk="1" hangingPunct="1"/>
            <a:r>
              <a:rPr lang="en-GB" altLang="en-US" sz="2400" dirty="0" smtClean="0">
                <a:ea typeface="ＭＳ Ｐゴシック" panose="020B0600070205080204" pitchFamily="34" charset="-128"/>
              </a:rPr>
              <a:t>Change the workflow to retry 5 times – does it work every time now?</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sz="2400" dirty="0" smtClean="0">
                <a:ln>
                  <a:noFill/>
                </a:ln>
                <a:solidFill>
                  <a:srgbClr val="9A92C6"/>
                </a:solidFill>
                <a:effectLst/>
                <a:ea typeface="ＭＳ Ｐゴシック" panose="020B0600070205080204" pitchFamily="34" charset="-128"/>
              </a:rPr>
              <a:t>Retries</a:t>
            </a:r>
            <a:r>
              <a:rPr lang="en-GB" altLang="en-US" sz="2400" dirty="0">
                <a:ln>
                  <a:noFill/>
                </a:ln>
                <a:solidFill>
                  <a:srgbClr val="9A92C6"/>
                </a:solidFill>
                <a:effectLst/>
                <a:ea typeface="ＭＳ Ｐゴシック" panose="020B0600070205080204" pitchFamily="34" charset="-128"/>
              </a:rPr>
              <a:t>: Making your Workflow Robust</a:t>
            </a:r>
            <a:endParaRPr lang="en-GB" sz="2400" dirty="0"/>
          </a:p>
        </p:txBody>
      </p:sp>
      <p:sp>
        <p:nvSpPr>
          <p:cNvPr id="3" name="Content Placeholder 2"/>
          <p:cNvSpPr>
            <a:spLocks noGrp="1"/>
          </p:cNvSpPr>
          <p:nvPr>
            <p:ph sz="quarter" idx="1"/>
          </p:nvPr>
        </p:nvSpPr>
        <p:spPr>
          <a:xfrm>
            <a:off x="609600" y="1589567"/>
            <a:ext cx="7922840" cy="2415497"/>
          </a:xfrm>
        </p:spPr>
        <p:txBody>
          <a:bodyPr/>
          <a:lstStyle/>
          <a:p>
            <a:r>
              <a:rPr lang="en-GB" sz="2400" dirty="0" smtClean="0"/>
              <a:t>In network communication, a common strategy for handling errors is to incrementally wait longer and longer before a retry – improving chance of recovery.</a:t>
            </a:r>
          </a:p>
          <a:p>
            <a:r>
              <a:rPr lang="en-GB" sz="2400" dirty="0" smtClean="0"/>
              <a:t>In Taverna Retries this can be set by modifying “Delay increase factor” and “Maximum delay2.</a:t>
            </a:r>
          </a:p>
          <a:p>
            <a:endParaRPr lang="en-GB" sz="2400" dirty="0"/>
          </a:p>
        </p:txBody>
      </p:sp>
      <p:sp>
        <p:nvSpPr>
          <p:cNvPr id="7" name="Content Placeholder 2"/>
          <p:cNvSpPr>
            <a:spLocks noGrp="1"/>
          </p:cNvSpPr>
          <p:nvPr>
            <p:ph sz="quarter" idx="1"/>
          </p:nvPr>
        </p:nvSpPr>
        <p:spPr>
          <a:xfrm>
            <a:off x="609600" y="3621597"/>
            <a:ext cx="5402560" cy="2380911"/>
          </a:xfrm>
        </p:spPr>
        <p:txBody>
          <a:bodyPr/>
          <a:lstStyle/>
          <a:p>
            <a:r>
              <a:rPr lang="en-GB" sz="2400" dirty="0" smtClean="0"/>
              <a:t>The settings on the right would retry after delays of:</a:t>
            </a:r>
          </a:p>
          <a:p>
            <a:pPr marL="823913" lvl="1" indent="-457200">
              <a:buFont typeface="+mj-lt"/>
              <a:buAutoNum type="arabicPeriod"/>
            </a:pPr>
            <a:r>
              <a:rPr lang="en-GB" sz="2000" dirty="0" smtClean="0"/>
              <a:t>1.0 s</a:t>
            </a:r>
          </a:p>
          <a:p>
            <a:pPr marL="823913" lvl="1" indent="-457200">
              <a:buFont typeface="+mj-lt"/>
              <a:buAutoNum type="arabicPeriod"/>
            </a:pPr>
            <a:r>
              <a:rPr lang="en-GB" sz="2000" dirty="0" smtClean="0"/>
              <a:t>1.5 s (1.0 s * 1.5)</a:t>
            </a:r>
          </a:p>
          <a:p>
            <a:pPr marL="823913" lvl="1" indent="-457200">
              <a:buFont typeface="+mj-lt"/>
              <a:buAutoNum type="arabicPeriod"/>
            </a:pPr>
            <a:r>
              <a:rPr lang="en-GB" sz="2000" dirty="0" smtClean="0"/>
              <a:t>2.3 s (1.5 s * 1.5)</a:t>
            </a:r>
          </a:p>
          <a:p>
            <a:pPr marL="823913" lvl="1" indent="-457200">
              <a:buFont typeface="+mj-lt"/>
              <a:buAutoNum type="arabicPeriod"/>
            </a:pPr>
            <a:r>
              <a:rPr lang="en-GB" sz="2000" dirty="0" smtClean="0"/>
              <a:t>3.4 s (2.3 s * 1.5)</a:t>
            </a:r>
          </a:p>
          <a:p>
            <a:pPr marL="823913" lvl="1" indent="-457200">
              <a:buFont typeface="+mj-lt"/>
              <a:buAutoNum type="arabicPeriod"/>
            </a:pPr>
            <a:r>
              <a:rPr lang="en-GB" sz="2000" dirty="0" smtClean="0"/>
              <a:t>5.0 s (3.4 s * 1.5 = 5.1s) – above max 5.0 s</a:t>
            </a:r>
            <a:endParaRPr lang="en-GB" dirty="0"/>
          </a:p>
        </p:txBody>
      </p:sp>
      <p:pic>
        <p:nvPicPr>
          <p:cNvPr id="8" name="Picture 7"/>
          <p:cNvPicPr>
            <a:picLocks noChangeAspect="1"/>
          </p:cNvPicPr>
          <p:nvPr/>
        </p:nvPicPr>
        <p:blipFill>
          <a:blip r:embed="rId2"/>
          <a:stretch>
            <a:fillRect/>
          </a:stretch>
        </p:blipFill>
        <p:spPr>
          <a:xfrm>
            <a:off x="4507210" y="4184636"/>
            <a:ext cx="3009900" cy="1638300"/>
          </a:xfrm>
          <a:prstGeom prst="rect">
            <a:avLst/>
          </a:prstGeom>
        </p:spPr>
      </p:pic>
    </p:spTree>
    <p:extLst>
      <p:ext uri="{BB962C8B-B14F-4D97-AF65-F5344CB8AC3E}">
        <p14:creationId xmlns:p14="http://schemas.microsoft.com/office/powerpoint/2010/main" val="2500197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p:nvPr>
        </p:nvSpPr>
        <p:spPr bwMode="auto"/>
        <p:txBody>
          <a:bodyPr/>
          <a:lstStyle/>
          <a:p>
            <a:pPr eaLnBrk="1" hangingPunct="1"/>
            <a:r>
              <a:rPr lang="en-GB" altLang="en-US" sz="2900" dirty="0" smtClean="0">
                <a:ln>
                  <a:noFill/>
                </a:ln>
                <a:solidFill>
                  <a:srgbClr val="9A92C6"/>
                </a:solidFill>
                <a:effectLst/>
                <a:ea typeface="ＭＳ Ｐゴシック" panose="020B0600070205080204" pitchFamily="34" charset="-128"/>
              </a:rPr>
              <a:t>Parallel Service Invocation</a:t>
            </a:r>
          </a:p>
        </p:txBody>
      </p:sp>
      <p:sp>
        <p:nvSpPr>
          <p:cNvPr id="93187" name="Rectangle 3"/>
          <p:cNvSpPr>
            <a:spLocks noGrp="1"/>
          </p:cNvSpPr>
          <p:nvPr>
            <p:ph sz="quarter" idx="1"/>
          </p:nvPr>
        </p:nvSpPr>
        <p:spPr>
          <a:xfrm>
            <a:off x="609600" y="1589088"/>
            <a:ext cx="8283575" cy="4572000"/>
          </a:xfrm>
        </p:spPr>
        <p:txBody>
          <a:bodyPr/>
          <a:lstStyle/>
          <a:p>
            <a:pPr eaLnBrk="1" hangingPunct="1"/>
            <a:endParaRPr lang="en-GB" altLang="en-US" sz="2400" dirty="0" smtClean="0">
              <a:ea typeface="ＭＳ Ｐゴシック" panose="020B0600070205080204" pitchFamily="34" charset="-128"/>
            </a:endParaRPr>
          </a:p>
          <a:p>
            <a:pPr eaLnBrk="1" hangingPunct="1"/>
            <a:r>
              <a:rPr lang="en-GB" altLang="en-US" sz="2400" dirty="0" smtClean="0">
                <a:ea typeface="ＭＳ Ｐゴシック" panose="020B0600070205080204" pitchFamily="34" charset="-128"/>
              </a:rPr>
              <a:t>If Taverna is iterating over lots of independent input data, you can often improve the efficiency of the workflow by running those iterated jobs in parallel</a:t>
            </a:r>
          </a:p>
          <a:p>
            <a:pPr eaLnBrk="1" hangingPunct="1"/>
            <a:r>
              <a:rPr lang="en-GB" altLang="en-US" sz="2400" dirty="0" smtClean="0">
                <a:ea typeface="ＭＳ Ｐゴシック" panose="020B0600070205080204" pitchFamily="34" charset="-128"/>
              </a:rPr>
              <a:t>Run the Retry workflow again and time how long it takes</a:t>
            </a:r>
          </a:p>
          <a:p>
            <a:pPr eaLnBrk="1" hangingPunct="1"/>
            <a:r>
              <a:rPr lang="en-GB" altLang="en-US" sz="2400" dirty="0" smtClean="0">
                <a:ea typeface="ＭＳ Ｐゴシック" panose="020B0600070205080204" pitchFamily="34" charset="-128"/>
              </a:rPr>
              <a:t>Go back to the </a:t>
            </a:r>
            <a:r>
              <a:rPr lang="en-GB" altLang="en-US" sz="2400" b="1" dirty="0" smtClean="0">
                <a:ea typeface="ＭＳ Ｐゴシック" panose="020B0600070205080204" pitchFamily="34" charset="-128"/>
              </a:rPr>
              <a:t>Design</a:t>
            </a:r>
            <a:r>
              <a:rPr lang="en-GB" altLang="en-US" sz="2400" dirty="0" smtClean="0">
                <a:ea typeface="ＭＳ Ｐゴシック" panose="020B0600070205080204" pitchFamily="34" charset="-128"/>
              </a:rPr>
              <a:t> window, right-click on the ‘</a:t>
            </a:r>
            <a:r>
              <a:rPr lang="en-GB" altLang="en-US" sz="2400" dirty="0" err="1" smtClean="0">
                <a:ea typeface="ＭＳ Ｐゴシック" panose="020B0600070205080204" pitchFamily="34" charset="-128"/>
              </a:rPr>
              <a:t>sometimes_fails</a:t>
            </a:r>
            <a:r>
              <a:rPr lang="en-GB" altLang="en-US" sz="2400" dirty="0" smtClean="0">
                <a:ea typeface="ＭＳ Ｐゴシック" panose="020B0600070205080204" pitchFamily="34" charset="-128"/>
              </a:rPr>
              <a:t>’ service, and select ‘</a:t>
            </a:r>
            <a:r>
              <a:rPr lang="en-GB" altLang="en-US" sz="2400" i="1" dirty="0" smtClean="0">
                <a:ea typeface="ＭＳ Ｐゴシック" panose="020B0600070205080204" pitchFamily="34" charset="-128"/>
              </a:rPr>
              <a:t>configure running</a:t>
            </a:r>
            <a:r>
              <a:rPr lang="en-GB" altLang="en-US" sz="2400" dirty="0" smtClean="0">
                <a:ea typeface="ＭＳ Ｐゴシック" panose="020B0600070205080204" pitchFamily="34" charset="-128"/>
              </a:rPr>
              <a:t>’</a:t>
            </a:r>
          </a:p>
          <a:p>
            <a:pPr eaLnBrk="1" hangingPunct="1"/>
            <a:r>
              <a:rPr lang="en-GB" altLang="en-US" sz="2400" dirty="0" smtClean="0">
                <a:ea typeface="ＭＳ Ｐゴシック" panose="020B0600070205080204" pitchFamily="34" charset="-128"/>
              </a:rPr>
              <a:t>This time select ‘</a:t>
            </a:r>
            <a:r>
              <a:rPr lang="en-GB" altLang="en-US" sz="2400" i="1" dirty="0" smtClean="0">
                <a:ea typeface="ＭＳ Ｐゴシック" panose="020B0600070205080204" pitchFamily="34" charset="-128"/>
              </a:rPr>
              <a:t>Parallel jobs</a:t>
            </a:r>
            <a:r>
              <a:rPr lang="en-GB" altLang="en-US" sz="2400" dirty="0" smtClean="0">
                <a:ea typeface="ＭＳ Ｐゴシック" panose="020B0600070205080204" pitchFamily="34" charset="-128"/>
              </a:rPr>
              <a:t>’ and change the maximum number to 20</a:t>
            </a:r>
          </a:p>
          <a:p>
            <a:pPr eaLnBrk="1" hangingPunct="1"/>
            <a:r>
              <a:rPr lang="en-GB" altLang="en-US" sz="2400" dirty="0" smtClean="0">
                <a:ea typeface="ＭＳ Ｐゴシック" panose="020B0600070205080204" pitchFamily="34" charset="-128"/>
              </a:rPr>
              <a:t>Run the workflow again</a:t>
            </a:r>
          </a:p>
          <a:p>
            <a:pPr eaLnBrk="1" hangingPunct="1"/>
            <a:r>
              <a:rPr lang="en-GB" altLang="en-US" sz="2400" dirty="0" smtClean="0">
                <a:ea typeface="ＭＳ Ｐゴシック" panose="020B0600070205080204" pitchFamily="34" charset="-128"/>
              </a:rPr>
              <a:t>Does it run faster?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p:cNvSpPr>
          <p:nvPr>
            <p:ph type="title"/>
          </p:nvPr>
        </p:nvSpPr>
        <p:spPr bwMode="auto"/>
        <p:txBody>
          <a:bodyPr/>
          <a:lstStyle/>
          <a:p>
            <a:pPr eaLnBrk="1" hangingPunct="1"/>
            <a:r>
              <a:rPr lang="en-GB" altLang="en-US" sz="2900" smtClean="0">
                <a:ln>
                  <a:noFill/>
                </a:ln>
                <a:solidFill>
                  <a:srgbClr val="9A92C6"/>
                </a:solidFill>
                <a:effectLst/>
                <a:ea typeface="ＭＳ Ｐゴシック" panose="020B0600070205080204" pitchFamily="34" charset="-128"/>
              </a:rPr>
              <a:t>Parallel </a:t>
            </a:r>
            <a:r>
              <a:rPr lang="en-GB" altLang="en-US" sz="2900" dirty="0" smtClean="0">
                <a:ln>
                  <a:noFill/>
                </a:ln>
                <a:solidFill>
                  <a:srgbClr val="9A92C6"/>
                </a:solidFill>
                <a:effectLst/>
                <a:ea typeface="ＭＳ Ｐゴシック" panose="020B0600070205080204" pitchFamily="34" charset="-128"/>
              </a:rPr>
              <a:t>Service Invocation : </a:t>
            </a:r>
            <a:br>
              <a:rPr lang="en-GB" altLang="en-US" sz="2900" dirty="0" smtClean="0">
                <a:ln>
                  <a:noFill/>
                </a:ln>
                <a:solidFill>
                  <a:srgbClr val="9A92C6"/>
                </a:solidFill>
                <a:effectLst/>
                <a:ea typeface="ＭＳ Ｐゴシック" panose="020B0600070205080204" pitchFamily="34" charset="-128"/>
              </a:rPr>
            </a:br>
            <a:r>
              <a:rPr lang="en-GB" altLang="en-US" sz="2900" dirty="0" smtClean="0">
                <a:ln>
                  <a:noFill/>
                </a:ln>
                <a:solidFill>
                  <a:srgbClr val="9A92C6"/>
                </a:solidFill>
                <a:effectLst/>
                <a:ea typeface="ＭＳ Ｐゴシック" panose="020B0600070205080204" pitchFamily="34" charset="-128"/>
              </a:rPr>
              <a:t>Use with Caution</a:t>
            </a:r>
          </a:p>
        </p:txBody>
      </p:sp>
      <p:sp>
        <p:nvSpPr>
          <p:cNvPr id="95235" name="Rectangle 3"/>
          <p:cNvSpPr>
            <a:spLocks noGrp="1"/>
          </p:cNvSpPr>
          <p:nvPr>
            <p:ph sz="quarter" idx="1"/>
          </p:nvPr>
        </p:nvSpPr>
        <p:spPr>
          <a:xfrm>
            <a:off x="609600" y="1589088"/>
            <a:ext cx="8355013" cy="4572000"/>
          </a:xfrm>
        </p:spPr>
        <p:txBody>
          <a:bodyPr/>
          <a:lstStyle/>
          <a:p>
            <a:pPr eaLnBrk="1" hangingPunct="1"/>
            <a:r>
              <a:rPr lang="en-GB" altLang="en-US" sz="2400" dirty="0" smtClean="0">
                <a:ea typeface="ＭＳ Ｐゴシック" panose="020B0600070205080204" pitchFamily="34" charset="-128"/>
              </a:rPr>
              <a:t>Setting parallel jobs usually makes your workflows run faster (at a cost of more memory/</a:t>
            </a:r>
            <a:r>
              <a:rPr lang="en-GB" altLang="en-US" sz="2400" dirty="0" err="1" smtClean="0">
                <a:ea typeface="ＭＳ Ｐゴシック" panose="020B0600070205080204" pitchFamily="34" charset="-128"/>
              </a:rPr>
              <a:t>cpu</a:t>
            </a:r>
            <a:r>
              <a:rPr lang="en-GB" altLang="en-US" sz="2400" dirty="0" smtClean="0">
                <a:ea typeface="ＭＳ Ｐゴシック" panose="020B0600070205080204" pitchFamily="34" charset="-128"/>
              </a:rPr>
              <a:t> usage)</a:t>
            </a:r>
          </a:p>
          <a:p>
            <a:pPr lvl="1" eaLnBrk="1" hangingPunct="1"/>
            <a:r>
              <a:rPr lang="en-GB" altLang="en-US" sz="2000" dirty="0" smtClean="0">
                <a:ea typeface="ＭＳ Ｐゴシック" panose="020B0600070205080204" pitchFamily="34" charset="-128"/>
              </a:rPr>
              <a:t>Be careful if you are using </a:t>
            </a:r>
            <a:r>
              <a:rPr lang="en-GB" altLang="en-US" sz="2000" b="1" dirty="0" smtClean="0">
                <a:ea typeface="ＭＳ Ｐゴシック" panose="020B0600070205080204" pitchFamily="34" charset="-128"/>
              </a:rPr>
              <a:t>remote services</a:t>
            </a:r>
            <a:r>
              <a:rPr lang="en-GB" altLang="en-US" sz="2000" dirty="0" smtClean="0">
                <a:ea typeface="ＭＳ Ｐゴシック" panose="020B0600070205080204" pitchFamily="34" charset="-128"/>
              </a:rPr>
              <a:t>. Sometimes they have policies for the number of concurrent jobs individuals should run (e.g. The EBI ask that you do not submit more than 25 at once).</a:t>
            </a:r>
          </a:p>
          <a:p>
            <a:pPr lvl="1" eaLnBrk="1" hangingPunct="1"/>
            <a:r>
              <a:rPr lang="en-GB" altLang="en-US" sz="2000" dirty="0" smtClean="0">
                <a:ea typeface="ＭＳ Ｐゴシック" panose="020B0600070205080204" pitchFamily="34" charset="-128"/>
              </a:rPr>
              <a:t>If you exceed the limits, your service invocations may be blocked by the provider. In extreme cases, the provider may block your whole institution!</a:t>
            </a:r>
          </a:p>
          <a:p>
            <a:pPr lvl="1" eaLnBrk="1" hangingPunct="1"/>
            <a:r>
              <a:rPr lang="en-GB" altLang="en-US" sz="2000" dirty="0" smtClean="0">
                <a:ea typeface="ＭＳ Ｐゴシック" panose="020B0600070205080204" pitchFamily="34" charset="-128"/>
              </a:rPr>
              <a:t>Some remote services don’t handle parallel calls well, as it could cause concurrency issues server side – e.g. overwriting internal files.</a:t>
            </a:r>
          </a:p>
          <a:p>
            <a:pPr eaLnBrk="1" hangingPunct="1"/>
            <a:r>
              <a:rPr lang="en-GB" altLang="en-US" sz="2400" dirty="0" smtClean="0">
                <a:ea typeface="ＭＳ Ｐゴシック" panose="020B0600070205080204" pitchFamily="34" charset="-128"/>
              </a:rPr>
              <a:t>A good number of concurrent jobs can be anything between 3 and 20 – </a:t>
            </a:r>
            <a:r>
              <a:rPr lang="en-GB" altLang="en-US" sz="2400" b="1" dirty="0" smtClean="0">
                <a:ea typeface="ＭＳ Ｐゴシック" panose="020B0600070205080204" pitchFamily="34" charset="-128"/>
              </a:rPr>
              <a:t>trial and error </a:t>
            </a:r>
            <a:r>
              <a:rPr lang="en-GB" altLang="en-US" sz="2400" dirty="0" smtClean="0">
                <a:ea typeface="ＭＳ Ｐゴシック" panose="020B0600070205080204" pitchFamily="34" charset="-128"/>
              </a:rPr>
              <a:t>is as important as checking the </a:t>
            </a:r>
            <a:r>
              <a:rPr lang="en-GB" altLang="en-US" sz="2400" b="1" dirty="0" smtClean="0">
                <a:ea typeface="ＭＳ Ｐゴシック" panose="020B0600070205080204" pitchFamily="34" charset="-128"/>
              </a:rPr>
              <a:t>service documentation</a:t>
            </a:r>
            <a:r>
              <a:rPr lang="en-GB" altLang="en-US" sz="2400" dirty="0" smtClean="0">
                <a:ea typeface="ＭＳ Ｐゴシック" panose="020B0600070205080204" pitchFamily="34" charset="-128"/>
              </a:rPr>
              <a:t>.</a:t>
            </a:r>
          </a:p>
          <a:p>
            <a:pPr eaLnBrk="1" hangingPunct="1">
              <a:buFont typeface="Wingdings" panose="05000000000000000000" pitchFamily="2" charset="2"/>
              <a:buNone/>
            </a:pPr>
            <a:endParaRPr lang="en-GB" altLang="en-US" sz="2400" dirty="0" smtClean="0">
              <a:ea typeface="ＭＳ Ｐゴシック" panose="020B0600070205080204"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p:cNvSpPr>
          <p:nvPr>
            <p:ph type="title"/>
          </p:nvPr>
        </p:nvSpPr>
        <p:spPr bwMode="auto"/>
        <p:txBody>
          <a:bodyPr>
            <a:normAutofit/>
          </a:bodyPr>
          <a:lstStyle/>
          <a:p>
            <a:pPr eaLnBrk="1" hangingPunct="1"/>
            <a:r>
              <a:rPr lang="en-GB" altLang="en-US" dirty="0" smtClean="0">
                <a:ln>
                  <a:noFill/>
                </a:ln>
                <a:solidFill>
                  <a:srgbClr val="9A92C6"/>
                </a:solidFill>
                <a:effectLst/>
                <a:ea typeface="ＭＳ Ｐゴシック" panose="020B0600070205080204" pitchFamily="34" charset="-128"/>
              </a:rPr>
              <a:t>List handling  - cross or dot product</a:t>
            </a:r>
            <a:endParaRPr lang="en-US" altLang="en-US" dirty="0" smtClean="0">
              <a:ln>
                <a:noFill/>
              </a:ln>
              <a:solidFill>
                <a:srgbClr val="9A92C6"/>
              </a:solidFill>
              <a:effectLst/>
              <a:ea typeface="ＭＳ Ｐゴシック" panose="020B0600070205080204" pitchFamily="34" charset="-128"/>
            </a:endParaRPr>
          </a:p>
        </p:txBody>
      </p:sp>
      <p:sp>
        <p:nvSpPr>
          <p:cNvPr id="46083" name="Rectangle 3"/>
          <p:cNvSpPr>
            <a:spLocks noGrp="1" noChangeArrowheads="1"/>
          </p:cNvSpPr>
          <p:nvPr>
            <p:ph sz="quarter" idx="1"/>
          </p:nvPr>
        </p:nvSpPr>
        <p:spPr>
          <a:xfrm>
            <a:off x="612775" y="1600200"/>
            <a:ext cx="8153400" cy="4852988"/>
          </a:xfrm>
        </p:spPr>
        <p:txBody>
          <a:bodyPr/>
          <a:lstStyle/>
          <a:p>
            <a:pPr eaLnBrk="1" hangingPunct="1">
              <a:buFontTx/>
              <a:buNone/>
            </a:pPr>
            <a:r>
              <a:rPr lang="en-US" altLang="en-US" sz="2400" dirty="0" smtClean="0">
                <a:ea typeface="ＭＳ Ｐゴシック" panose="020B0600070205080204" pitchFamily="34" charset="-128"/>
              </a:rPr>
              <a:t>	As you may have already seen, Taverna can automatically iterate over sets of data, calling a service multiple times for each value in the input list. </a:t>
            </a:r>
          </a:p>
          <a:p>
            <a:pPr eaLnBrk="1" hangingPunct="1">
              <a:buFontTx/>
              <a:buNone/>
            </a:pPr>
            <a:r>
              <a:rPr lang="en-US" altLang="en-US" sz="2400" dirty="0" smtClean="0">
                <a:ea typeface="ＭＳ Ｐゴシック" panose="020B0600070205080204" pitchFamily="34" charset="-128"/>
              </a:rPr>
              <a:t>	When 2 sets of iterated data are combined (one to each input port), Taverna needs extra information about how they should be combined. You can have:</a:t>
            </a:r>
          </a:p>
          <a:p>
            <a:pPr eaLnBrk="1" hangingPunct="1">
              <a:buFontTx/>
              <a:buChar char=""/>
            </a:pPr>
            <a:r>
              <a:rPr lang="en-US" altLang="en-US" sz="2400" b="1" dirty="0" smtClean="0">
                <a:ea typeface="ＭＳ Ｐゴシック" panose="020B0600070205080204" pitchFamily="34" charset="-128"/>
              </a:rPr>
              <a:t>A cross product</a:t>
            </a:r>
            <a:r>
              <a:rPr lang="en-US" altLang="en-US" sz="2400" dirty="0" smtClean="0">
                <a:ea typeface="ＭＳ Ｐゴシック" panose="020B0600070205080204" pitchFamily="34" charset="-128"/>
              </a:rPr>
              <a:t> – combining every item from port A with every item from port B - </a:t>
            </a:r>
            <a:r>
              <a:rPr lang="en-US" altLang="en-US" sz="2400" b="1" i="1" dirty="0" smtClean="0">
                <a:ea typeface="ＭＳ Ｐゴシック" panose="020B0600070205080204" pitchFamily="34" charset="-128"/>
              </a:rPr>
              <a:t>all against all</a:t>
            </a:r>
          </a:p>
          <a:p>
            <a:pPr eaLnBrk="1" hangingPunct="1">
              <a:buFontTx/>
              <a:buChar char=""/>
            </a:pPr>
            <a:r>
              <a:rPr lang="en-US" altLang="en-US" sz="2400" b="1" dirty="0" smtClean="0">
                <a:ea typeface="ＭＳ Ｐゴシック" panose="020B0600070205080204" pitchFamily="34" charset="-128"/>
              </a:rPr>
              <a:t>A dot product</a:t>
            </a:r>
            <a:r>
              <a:rPr lang="en-US" altLang="en-US" sz="2400" dirty="0" smtClean="0">
                <a:ea typeface="ＭＳ Ｐゴシック" panose="020B0600070205080204" pitchFamily="34" charset="-128"/>
              </a:rPr>
              <a:t> – only combining item 1 from port A with item 1 from port B, item 2 with item 2, and so on – </a:t>
            </a:r>
            <a:r>
              <a:rPr lang="en-US" altLang="en-US" sz="2400" b="1" i="1" dirty="0" smtClean="0">
                <a:ea typeface="ＭＳ Ｐゴシック" panose="020B0600070205080204" pitchFamily="34" charset="-128"/>
              </a:rPr>
              <a:t>line against line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p:cNvSpPr>
          <p:nvPr>
            <p:ph type="title"/>
          </p:nvPr>
        </p:nvSpPr>
        <p:spPr bwMode="auto"/>
        <p:txBody>
          <a:bodyPr/>
          <a:lstStyle/>
          <a:p>
            <a:pPr eaLnBrk="1" hangingPunct="1"/>
            <a:r>
              <a:rPr lang="en-GB" altLang="en-US" sz="2400" dirty="0" smtClean="0">
                <a:ln>
                  <a:noFill/>
                </a:ln>
                <a:solidFill>
                  <a:srgbClr val="9A92C6"/>
                </a:solidFill>
                <a:effectLst/>
                <a:ea typeface="ＭＳ Ｐゴシック" panose="020B0600070205080204" pitchFamily="34" charset="-128"/>
              </a:rPr>
              <a:t>List handling – example workflow</a:t>
            </a:r>
            <a:endParaRPr lang="en-US" altLang="en-US" sz="2400" dirty="0" smtClean="0">
              <a:ln>
                <a:noFill/>
              </a:ln>
              <a:solidFill>
                <a:srgbClr val="9A92C6"/>
              </a:solidFill>
              <a:effectLst/>
              <a:ea typeface="ＭＳ Ｐゴシック" panose="020B0600070205080204" pitchFamily="34" charset="-128"/>
            </a:endParaRPr>
          </a:p>
        </p:txBody>
      </p:sp>
      <p:sp>
        <p:nvSpPr>
          <p:cNvPr id="50179" name="Rectangle 3"/>
          <p:cNvSpPr>
            <a:spLocks noGrp="1" noChangeArrowheads="1"/>
          </p:cNvSpPr>
          <p:nvPr>
            <p:ph sz="quarter" idx="1"/>
          </p:nvPr>
        </p:nvSpPr>
        <p:spPr>
          <a:xfrm>
            <a:off x="612775" y="1600200"/>
            <a:ext cx="8153400" cy="4852988"/>
          </a:xfrm>
        </p:spPr>
        <p:txBody>
          <a:bodyPr/>
          <a:lstStyle/>
          <a:p>
            <a:pPr eaLnBrk="1" hangingPunct="1">
              <a:buFontTx/>
              <a:buNone/>
            </a:pPr>
            <a:r>
              <a:rPr lang="en-US" altLang="en-US" sz="2400" smtClean="0">
                <a:ea typeface="ＭＳ Ｐゴシック" panose="020B0600070205080204" pitchFamily="34" charset="-128"/>
              </a:rPr>
              <a:t>	</a:t>
            </a:r>
            <a:endParaRPr lang="en-US" altLang="en-US" sz="2400" b="1" i="1" smtClean="0">
              <a:ea typeface="ＭＳ Ｐゴシック" panose="020B0600070205080204" pitchFamily="34" charset="-128"/>
            </a:endParaRPr>
          </a:p>
        </p:txBody>
      </p:sp>
      <p:sp>
        <p:nvSpPr>
          <p:cNvPr id="50180" name="Rectangle 3"/>
          <p:cNvSpPr>
            <a:spLocks noGrp="1" noChangeArrowheads="1"/>
          </p:cNvSpPr>
          <p:nvPr>
            <p:ph idx="1"/>
          </p:nvPr>
        </p:nvSpPr>
        <p:spPr>
          <a:xfrm>
            <a:off x="611188" y="1600200"/>
            <a:ext cx="8281987" cy="4637088"/>
          </a:xfrm>
        </p:spPr>
        <p:txBody>
          <a:bodyPr/>
          <a:lstStyle/>
          <a:p>
            <a:r>
              <a:rPr lang="en-GB" altLang="en-US" sz="2400" dirty="0" smtClean="0">
                <a:ea typeface="ＭＳ Ｐゴシック" panose="020B0600070205080204" pitchFamily="34" charset="-128"/>
              </a:rPr>
              <a:t>Download and open the workflow “</a:t>
            </a:r>
            <a:r>
              <a:rPr lang="en-US" altLang="en-US" sz="2400" i="1" dirty="0" smtClean="0">
                <a:ea typeface="ＭＳ Ｐゴシック" panose="020B0600070205080204" pitchFamily="34" charset="-128"/>
              </a:rPr>
              <a:t>Demonstration of configurable iteration</a:t>
            </a:r>
            <a:r>
              <a:rPr lang="en-US" altLang="en-US" sz="2400" b="1" dirty="0" smtClean="0">
                <a:ea typeface="ＭＳ Ｐゴシック" panose="020B0600070205080204" pitchFamily="34" charset="-128"/>
              </a:rPr>
              <a:t>”</a:t>
            </a:r>
            <a:r>
              <a:rPr lang="en-GB" altLang="en-US" sz="2400" dirty="0" smtClean="0">
                <a:ea typeface="ＭＳ Ｐゴシック" panose="020B0600070205080204" pitchFamily="34" charset="-128"/>
              </a:rPr>
              <a:t> from </a:t>
            </a:r>
            <a:r>
              <a:rPr lang="en-GB" altLang="en-US" sz="2400" dirty="0" smtClean="0">
                <a:ea typeface="ＭＳ Ｐゴシック" panose="020B0600070205080204" pitchFamily="34" charset="-128"/>
                <a:hlinkClick r:id="rId3"/>
              </a:rPr>
              <a:t>http://www.myexperiment.org/workflows/4332</a:t>
            </a:r>
            <a:r>
              <a:rPr lang="en-GB" altLang="en-US" sz="2400" dirty="0" smtClean="0">
                <a:ea typeface="ＭＳ Ｐゴシック" panose="020B0600070205080204" pitchFamily="34" charset="-128"/>
              </a:rPr>
              <a:t> </a:t>
            </a:r>
          </a:p>
          <a:p>
            <a:pPr lvl="1" eaLnBrk="1" hangingPunct="1"/>
            <a:r>
              <a:rPr lang="en-GB" altLang="en-US" sz="2000" dirty="0" smtClean="0">
                <a:ea typeface="ＭＳ Ｐゴシック" panose="020B0600070205080204" pitchFamily="34" charset="-128"/>
              </a:rPr>
              <a:t>Or see “Run this workflow in Taverna” on myExperiment, and copy the link into File -&gt; Open Workflow Location</a:t>
            </a:r>
          </a:p>
          <a:p>
            <a:pPr eaLnBrk="1" hangingPunct="1"/>
            <a:r>
              <a:rPr lang="en-GB" altLang="en-US" sz="2400" dirty="0" smtClean="0">
                <a:ea typeface="ＭＳ Ｐゴシック" panose="020B0600070205080204" pitchFamily="34" charset="-128"/>
              </a:rPr>
              <a:t>Read the workflow metadata to find out what the workflow does (by looking at the ‘Details’)</a:t>
            </a:r>
          </a:p>
          <a:p>
            <a:pPr eaLnBrk="1" hangingPunct="1"/>
            <a:r>
              <a:rPr lang="en-GB" altLang="en-US" sz="2400" dirty="0" smtClean="0">
                <a:ea typeface="ＭＳ Ｐゴシック" panose="020B0600070205080204" pitchFamily="34" charset="-128"/>
              </a:rPr>
              <a:t>Run the workflow and look at the </a:t>
            </a:r>
            <a:r>
              <a:rPr lang="en-GB" altLang="en-US" sz="2400" b="1" dirty="0" smtClean="0">
                <a:ea typeface="ＭＳ Ｐゴシック" panose="020B0600070205080204" pitchFamily="34" charset="-128"/>
              </a:rPr>
              <a:t>results</a:t>
            </a:r>
          </a:p>
          <a:p>
            <a:pPr eaLnBrk="1" hangingPunct="1"/>
            <a:r>
              <a:rPr lang="en-GB" altLang="en-US" sz="2400" dirty="0" smtClean="0">
                <a:ea typeface="ＭＳ Ｐゴシック" panose="020B0600070205080204" pitchFamily="34" charset="-128"/>
              </a:rPr>
              <a:t>Click on individual services to inspect the </a:t>
            </a:r>
            <a:r>
              <a:rPr lang="en-GB" altLang="en-US" sz="2400" i="1" dirty="0" smtClean="0">
                <a:ea typeface="ＭＳ Ｐゴシック" panose="020B0600070205080204" pitchFamily="34" charset="-128"/>
              </a:rPr>
              <a:t>intermediate values </a:t>
            </a:r>
            <a:r>
              <a:rPr lang="en-GB" altLang="en-US" sz="2400" dirty="0" smtClean="0">
                <a:ea typeface="ＭＳ Ｐゴシック" panose="020B0600070205080204" pitchFamily="34" charset="-128"/>
              </a:rPr>
              <a:t>and multiple invocations for:</a:t>
            </a:r>
          </a:p>
          <a:p>
            <a:pPr lvl="1" eaLnBrk="1" hangingPunct="1"/>
            <a:r>
              <a:rPr lang="en-GB" altLang="en-US" sz="2000" dirty="0" err="1" smtClean="0">
                <a:ea typeface="ＭＳ Ｐゴシック" panose="020B0600070205080204" pitchFamily="34" charset="-128"/>
              </a:rPr>
              <a:t>AnimalsList</a:t>
            </a:r>
            <a:r>
              <a:rPr lang="en-GB" altLang="en-US" sz="2000" dirty="0" smtClean="0">
                <a:ea typeface="ＭＳ Ｐゴシック" panose="020B0600070205080204" pitchFamily="34" charset="-128"/>
              </a:rPr>
              <a:t>, </a:t>
            </a:r>
            <a:r>
              <a:rPr lang="en-GB" altLang="en-US" sz="2000" dirty="0" err="1" smtClean="0">
                <a:ea typeface="ＭＳ Ｐゴシック" panose="020B0600070205080204" pitchFamily="34" charset="-128"/>
              </a:rPr>
              <a:t>ColourAnimals</a:t>
            </a:r>
            <a:r>
              <a:rPr lang="en-GB" altLang="en-US" sz="2000" dirty="0" smtClean="0">
                <a:ea typeface="ＭＳ Ｐゴシック" panose="020B0600070205080204" pitchFamily="34" charset="-128"/>
              </a:rPr>
              <a:t>, </a:t>
            </a:r>
            <a:r>
              <a:rPr lang="en-GB" altLang="en-US" sz="2000" dirty="0" err="1" smtClean="0">
                <a:ea typeface="ＭＳ Ｐゴシック" panose="020B0600070205080204" pitchFamily="34" charset="-128"/>
              </a:rPr>
              <a:t>ShapeAnimals</a:t>
            </a:r>
            <a:endParaRPr lang="en-GB" altLang="en-US" sz="2000" dirty="0" smtClean="0">
              <a:ea typeface="ＭＳ Ｐゴシック" panose="020B0600070205080204" pitchFamily="34" charset="-128"/>
            </a:endParaRPr>
          </a:p>
          <a:p>
            <a:pPr lvl="1" eaLnBrk="1" hangingPunct="1"/>
            <a:r>
              <a:rPr lang="en-GB" altLang="en-US" sz="2000" dirty="0" smtClean="0">
                <a:ea typeface="ＭＳ Ｐゴシック" panose="020B0600070205080204" pitchFamily="34" charset="-128"/>
              </a:rPr>
              <a:t>Alternatively, add additional workflow output ports from </a:t>
            </a:r>
            <a:r>
              <a:rPr lang="en-GB" altLang="en-US" sz="2000" dirty="0" err="1" smtClean="0">
                <a:ea typeface="ＭＳ Ｐゴシック" panose="020B0600070205080204" pitchFamily="34" charset="-128"/>
              </a:rPr>
              <a:t>AnimalsList</a:t>
            </a:r>
            <a:r>
              <a:rPr lang="en-GB" altLang="en-US" sz="2000" dirty="0" smtClean="0">
                <a:ea typeface="ＭＳ Ｐゴシック" panose="020B0600070205080204" pitchFamily="34" charset="-128"/>
              </a:rPr>
              <a:t> and </a:t>
            </a:r>
            <a:r>
              <a:rPr lang="en-GB" altLang="en-US" sz="2000" dirty="0" err="1" smtClean="0">
                <a:ea typeface="ＭＳ Ｐゴシック" panose="020B0600070205080204" pitchFamily="34" charset="-128"/>
              </a:rPr>
              <a:t>ColourAnimals</a:t>
            </a:r>
            <a:r>
              <a:rPr lang="en-GB" altLang="en-US" sz="2000" dirty="0" smtClean="0">
                <a:ea typeface="ＭＳ Ｐゴシック" panose="020B0600070205080204" pitchFamily="34" charset="-128"/>
              </a:rPr>
              <a:t>, and rerun.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p:cNvSpPr>
          <p:nvPr>
            <p:ph type="title"/>
          </p:nvPr>
        </p:nvSpPr>
        <p:spPr bwMode="auto"/>
        <p:txBody>
          <a:bodyPr/>
          <a:lstStyle/>
          <a:p>
            <a:pPr eaLnBrk="1" hangingPunct="1"/>
            <a:r>
              <a:rPr lang="en-GB" altLang="en-US" sz="2800" dirty="0" smtClean="0">
                <a:ln>
                  <a:noFill/>
                </a:ln>
                <a:solidFill>
                  <a:srgbClr val="9A92C6"/>
                </a:solidFill>
                <a:effectLst/>
                <a:ea typeface="ＭＳ Ｐゴシック" panose="020B0600070205080204" pitchFamily="34" charset="-128"/>
              </a:rPr>
              <a:t>List handling - configuration</a:t>
            </a:r>
            <a:endParaRPr lang="en-US" altLang="en-US" sz="2800" dirty="0" smtClean="0">
              <a:ln>
                <a:noFill/>
              </a:ln>
              <a:solidFill>
                <a:srgbClr val="9A92C6"/>
              </a:solidFill>
              <a:effectLst/>
              <a:ea typeface="ＭＳ Ｐゴシック" panose="020B0600070205080204" pitchFamily="34" charset="-128"/>
            </a:endParaRPr>
          </a:p>
        </p:txBody>
      </p:sp>
      <p:sp>
        <p:nvSpPr>
          <p:cNvPr id="52227" name="Rectangle 3"/>
          <p:cNvSpPr>
            <a:spLocks noGrp="1" noChangeArrowheads="1"/>
          </p:cNvSpPr>
          <p:nvPr>
            <p:ph sz="quarter" idx="1"/>
          </p:nvPr>
        </p:nvSpPr>
        <p:spPr>
          <a:xfrm>
            <a:off x="612775" y="1600200"/>
            <a:ext cx="8153400" cy="4852988"/>
          </a:xfrm>
        </p:spPr>
        <p:txBody>
          <a:bodyPr/>
          <a:lstStyle/>
          <a:p>
            <a:pPr eaLnBrk="1" hangingPunct="1">
              <a:buFontTx/>
              <a:buNone/>
            </a:pPr>
            <a:r>
              <a:rPr lang="en-US" altLang="en-US" sz="2400" smtClean="0">
                <a:ea typeface="ＭＳ Ｐゴシック" panose="020B0600070205080204" pitchFamily="34" charset="-128"/>
              </a:rPr>
              <a:t>	</a:t>
            </a:r>
            <a:endParaRPr lang="en-US" altLang="en-US" sz="2400" b="1" i="1" smtClean="0">
              <a:ea typeface="ＭＳ Ｐゴシック" panose="020B0600070205080204" pitchFamily="34" charset="-128"/>
            </a:endParaRPr>
          </a:p>
        </p:txBody>
      </p:sp>
      <p:sp>
        <p:nvSpPr>
          <p:cNvPr id="52228" name="Rectangle 3"/>
          <p:cNvSpPr>
            <a:spLocks noGrp="1" noChangeArrowheads="1"/>
          </p:cNvSpPr>
          <p:nvPr>
            <p:ph idx="1"/>
          </p:nvPr>
        </p:nvSpPr>
        <p:spPr>
          <a:xfrm>
            <a:off x="611188" y="1600200"/>
            <a:ext cx="8281987" cy="4637088"/>
          </a:xfrm>
        </p:spPr>
        <p:txBody>
          <a:bodyPr/>
          <a:lstStyle/>
          <a:p>
            <a:pPr eaLnBrk="1" hangingPunct="1">
              <a:buFont typeface="Wingdings" panose="05000000000000000000" pitchFamily="2" charset="2"/>
              <a:buNone/>
            </a:pPr>
            <a:r>
              <a:rPr lang="en-GB" altLang="en-US" sz="2400" smtClean="0">
                <a:ea typeface="ＭＳ Ｐゴシック" panose="020B0600070205080204" pitchFamily="34" charset="-128"/>
              </a:rPr>
              <a:t>	</a:t>
            </a:r>
          </a:p>
          <a:p>
            <a:pPr eaLnBrk="1" hangingPunct="1"/>
            <a:r>
              <a:rPr lang="en-GB" altLang="en-US" sz="2400" smtClean="0">
                <a:ea typeface="ＭＳ Ｐゴシック" panose="020B0600070205080204" pitchFamily="34" charset="-128"/>
              </a:rPr>
              <a:t>Go back to the </a:t>
            </a:r>
            <a:r>
              <a:rPr lang="en-GB" altLang="en-US" sz="2400" b="1" smtClean="0">
                <a:ea typeface="ＭＳ Ｐゴシック" panose="020B0600070205080204" pitchFamily="34" charset="-128"/>
              </a:rPr>
              <a:t>Design</a:t>
            </a:r>
            <a:r>
              <a:rPr lang="en-GB" altLang="en-US" sz="2400" smtClean="0">
                <a:ea typeface="ＭＳ Ｐゴシック" panose="020B0600070205080204" pitchFamily="34" charset="-128"/>
              </a:rPr>
              <a:t> view</a:t>
            </a:r>
          </a:p>
          <a:p>
            <a:pPr eaLnBrk="1" hangingPunct="1"/>
            <a:r>
              <a:rPr lang="en-GB" altLang="en-US" sz="2400" smtClean="0">
                <a:ea typeface="ＭＳ Ｐゴシック" panose="020B0600070205080204" pitchFamily="34" charset="-128"/>
              </a:rPr>
              <a:t>Select the </a:t>
            </a:r>
            <a:r>
              <a:rPr lang="en-GB" altLang="en-US" sz="2400" i="1" smtClean="0">
                <a:ea typeface="ＭＳ Ｐゴシック" panose="020B0600070205080204" pitchFamily="34" charset="-128"/>
              </a:rPr>
              <a:t>ColourAnimals</a:t>
            </a:r>
            <a:r>
              <a:rPr lang="en-GB" altLang="en-US" sz="2400" smtClean="0">
                <a:ea typeface="ＭＳ Ｐゴシック" panose="020B0600070205080204" pitchFamily="34" charset="-128"/>
              </a:rPr>
              <a:t> service by clicking on it</a:t>
            </a:r>
          </a:p>
          <a:p>
            <a:pPr eaLnBrk="1" hangingPunct="1"/>
            <a:r>
              <a:rPr lang="en-GB" altLang="en-US" sz="2400" smtClean="0">
                <a:ea typeface="ＭＳ Ｐゴシック" panose="020B0600070205080204" pitchFamily="34" charset="-128"/>
              </a:rPr>
              <a:t>Select the </a:t>
            </a:r>
            <a:r>
              <a:rPr lang="en-GB" altLang="en-US" sz="2400" b="1" smtClean="0">
                <a:ea typeface="ＭＳ Ｐゴシック" panose="020B0600070205080204" pitchFamily="34" charset="-128"/>
              </a:rPr>
              <a:t>Details</a:t>
            </a:r>
            <a:r>
              <a:rPr lang="en-GB" altLang="en-US" sz="2400" smtClean="0">
                <a:ea typeface="ＭＳ Ｐゴシック" panose="020B0600070205080204" pitchFamily="34" charset="-128"/>
              </a:rPr>
              <a:t> tab in the workflow explorer, open </a:t>
            </a:r>
            <a:r>
              <a:rPr lang="en-GB" altLang="en-US" sz="2400" b="1" smtClean="0">
                <a:ea typeface="ＭＳ Ｐゴシック" panose="020B0600070205080204" pitchFamily="34" charset="-128"/>
              </a:rPr>
              <a:t>List handling</a:t>
            </a:r>
            <a:r>
              <a:rPr lang="en-GB" altLang="en-US" sz="2400" smtClean="0">
                <a:ea typeface="ＭＳ Ｐゴシック" panose="020B0600070205080204" pitchFamily="34" charset="-128"/>
              </a:rPr>
              <a:t> and click on </a:t>
            </a:r>
            <a:r>
              <a:rPr lang="en-GB" altLang="en-US" sz="2400" b="1" smtClean="0">
                <a:ea typeface="ＭＳ Ｐゴシック" panose="020B0600070205080204" pitchFamily="34" charset="-128"/>
              </a:rPr>
              <a:t>Configure</a:t>
            </a:r>
            <a:r>
              <a:rPr lang="en-GB" altLang="en-US" sz="2400" smtClean="0">
                <a:ea typeface="ＭＳ Ｐゴシック" panose="020B0600070205080204" pitchFamily="34" charset="-128"/>
              </a:rPr>
              <a:t>,</a:t>
            </a:r>
          </a:p>
          <a:p>
            <a:pPr eaLnBrk="1" hangingPunct="1"/>
            <a:r>
              <a:rPr lang="en-GB" altLang="en-US" sz="2400" smtClean="0">
                <a:ea typeface="ＭＳ Ｐゴシック" panose="020B0600070205080204" pitchFamily="34" charset="-128"/>
              </a:rPr>
              <a:t>or right-click on </a:t>
            </a:r>
            <a:r>
              <a:rPr lang="en-GB" altLang="en-US" sz="2400" i="1" smtClean="0">
                <a:ea typeface="ＭＳ Ｐゴシック" panose="020B0600070205080204" pitchFamily="34" charset="-128"/>
              </a:rPr>
              <a:t>ColourAnimals</a:t>
            </a:r>
            <a:r>
              <a:rPr lang="en-GB" altLang="en-US" sz="2400" smtClean="0">
                <a:ea typeface="ＭＳ Ｐゴシック" panose="020B0600070205080204" pitchFamily="34" charset="-128"/>
              </a:rPr>
              <a:t>, select </a:t>
            </a:r>
            <a:r>
              <a:rPr lang="en-GB" altLang="en-US" sz="2400" b="1" smtClean="0">
                <a:ea typeface="ＭＳ Ｐゴシック" panose="020B0600070205080204" pitchFamily="34" charset="-128"/>
              </a:rPr>
              <a:t>Configure running… </a:t>
            </a:r>
            <a:r>
              <a:rPr lang="en-GB" altLang="en-US" sz="2400" smtClean="0">
                <a:ea typeface="ＭＳ Ｐゴシック" panose="020B0600070205080204" pitchFamily="34" charset="-128"/>
              </a:rPr>
              <a:t>then </a:t>
            </a:r>
            <a:r>
              <a:rPr lang="en-GB" altLang="en-US" sz="2400" b="1" smtClean="0">
                <a:ea typeface="ＭＳ Ｐゴシック" panose="020B0600070205080204" pitchFamily="34" charset="-128"/>
              </a:rPr>
              <a:t>List handling…</a:t>
            </a:r>
            <a:endParaRPr lang="en-GB" altLang="en-US" sz="2400" smtClean="0">
              <a:ea typeface="ＭＳ Ｐゴシック" panose="020B0600070205080204" pitchFamily="34" charset="-128"/>
            </a:endParaRPr>
          </a:p>
          <a:p>
            <a:pPr eaLnBrk="1" hangingPunct="1"/>
            <a:r>
              <a:rPr lang="en-GB" altLang="en-US" sz="2400" smtClean="0">
                <a:ea typeface="ＭＳ Ｐゴシック" panose="020B0600070205080204" pitchFamily="34" charset="-128"/>
              </a:rPr>
              <a:t>Click on </a:t>
            </a:r>
            <a:r>
              <a:rPr lang="en-GB" altLang="en-US" sz="2400" b="1" smtClean="0">
                <a:ea typeface="ＭＳ Ｐゴシック" panose="020B0600070205080204" pitchFamily="34" charset="-128"/>
              </a:rPr>
              <a:t>Dot product </a:t>
            </a:r>
            <a:r>
              <a:rPr lang="en-GB" altLang="en-US" sz="2400" smtClean="0">
                <a:ea typeface="ＭＳ Ｐゴシック" panose="020B0600070205080204" pitchFamily="34" charset="-128"/>
              </a:rPr>
              <a:t>in the pop-up window</a:t>
            </a:r>
            <a:r>
              <a:rPr lang="en-GB" altLang="en-US" sz="2400" i="1" smtClean="0">
                <a:ea typeface="ＭＳ Ｐゴシック" panose="020B0600070205080204" pitchFamily="34" charset="-128"/>
              </a:rPr>
              <a:t>. </a:t>
            </a:r>
            <a:r>
              <a:rPr lang="en-GB" altLang="en-US" sz="2400" smtClean="0">
                <a:ea typeface="ＭＳ Ｐゴシック" panose="020B0600070205080204" pitchFamily="34" charset="-128"/>
              </a:rPr>
              <a:t>This allows you to switch to cross product (see the next slide)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p:cNvSpPr>
          <p:nvPr>
            <p:ph type="title"/>
          </p:nvPr>
        </p:nvSpPr>
        <p:spPr bwMode="auto"/>
        <p:txBody>
          <a:bodyPr/>
          <a:lstStyle/>
          <a:p>
            <a:pPr eaLnBrk="1" hangingPunct="1"/>
            <a:r>
              <a:rPr lang="en-GB" altLang="en-US" sz="2800" dirty="0" smtClean="0">
                <a:ln>
                  <a:noFill/>
                </a:ln>
                <a:solidFill>
                  <a:srgbClr val="9A92C6"/>
                </a:solidFill>
                <a:effectLst/>
                <a:ea typeface="ＭＳ Ｐゴシック" panose="020B0600070205080204" pitchFamily="34" charset="-128"/>
              </a:rPr>
              <a:t>List handling– configuring - 1</a:t>
            </a:r>
            <a:endParaRPr lang="en-US" altLang="en-US" sz="2800" dirty="0" smtClean="0">
              <a:ln>
                <a:noFill/>
              </a:ln>
              <a:solidFill>
                <a:srgbClr val="9A92C6"/>
              </a:solidFill>
              <a:effectLst/>
              <a:ea typeface="ＭＳ Ｐゴシック" panose="020B0600070205080204" pitchFamily="34" charset="-128"/>
            </a:endParaRPr>
          </a:p>
        </p:txBody>
      </p:sp>
      <p:sp>
        <p:nvSpPr>
          <p:cNvPr id="54275" name="Rectangle 3"/>
          <p:cNvSpPr>
            <a:spLocks noGrp="1" noChangeArrowheads="1"/>
          </p:cNvSpPr>
          <p:nvPr>
            <p:ph sz="quarter" idx="1"/>
          </p:nvPr>
        </p:nvSpPr>
        <p:spPr>
          <a:xfrm>
            <a:off x="612775" y="1600200"/>
            <a:ext cx="8153400" cy="4852988"/>
          </a:xfrm>
        </p:spPr>
        <p:txBody>
          <a:bodyPr/>
          <a:lstStyle/>
          <a:p>
            <a:pPr eaLnBrk="1" hangingPunct="1">
              <a:buFontTx/>
              <a:buNone/>
            </a:pPr>
            <a:r>
              <a:rPr lang="en-US" altLang="en-US" sz="2400" smtClean="0">
                <a:ea typeface="ＭＳ Ｐゴシック" panose="020B0600070205080204" pitchFamily="34" charset="-128"/>
              </a:rPr>
              <a:t>	</a:t>
            </a:r>
            <a:endParaRPr lang="en-US" altLang="en-US" sz="2400" b="1" i="1" smtClean="0">
              <a:ea typeface="ＭＳ Ｐゴシック" panose="020B0600070205080204" pitchFamily="34" charset="-128"/>
            </a:endParaRPr>
          </a:p>
        </p:txBody>
      </p:sp>
      <p:pic>
        <p:nvPicPr>
          <p:cNvPr id="5427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70100"/>
            <a:ext cx="7772400" cy="352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p:cNvSpPr>
          <p:nvPr>
            <p:ph type="title"/>
          </p:nvPr>
        </p:nvSpPr>
        <p:spPr bwMode="auto"/>
        <p:txBody>
          <a:bodyPr/>
          <a:lstStyle/>
          <a:p>
            <a:pPr eaLnBrk="1" hangingPunct="1">
              <a:defRPr/>
            </a:pPr>
            <a:r>
              <a:rPr lang="en-GB" altLang="en-US" sz="2800" dirty="0" smtClean="0">
                <a:ln>
                  <a:noFill/>
                </a:ln>
                <a:solidFill>
                  <a:srgbClr val="9A92C6"/>
                </a:solidFill>
                <a:effectLst/>
              </a:rPr>
              <a:t>List handling</a:t>
            </a:r>
            <a:r>
              <a:rPr lang="en-GB" altLang="en-US" sz="2800" kern="0" dirty="0">
                <a:ln>
                  <a:noFill/>
                </a:ln>
                <a:solidFill>
                  <a:srgbClr val="9A92C6"/>
                </a:solidFill>
                <a:effectLst/>
                <a:latin typeface="Calibri"/>
                <a:ea typeface="+mj-ea"/>
                <a:cs typeface="+mj-cs"/>
              </a:rPr>
              <a:t> – configuring - 2</a:t>
            </a:r>
            <a:endParaRPr lang="en-US" altLang="en-US" sz="2800" dirty="0" smtClean="0">
              <a:ln>
                <a:noFill/>
              </a:ln>
              <a:solidFill>
                <a:srgbClr val="9A92C6"/>
              </a:solidFill>
              <a:effectLst/>
              <a:ea typeface="ＭＳ Ｐゴシック" panose="020B0600070205080204" pitchFamily="34" charset="-128"/>
            </a:endParaRPr>
          </a:p>
        </p:txBody>
      </p:sp>
      <p:sp>
        <p:nvSpPr>
          <p:cNvPr id="56323" name="Rectangle 3"/>
          <p:cNvSpPr>
            <a:spLocks noGrp="1" noChangeArrowheads="1"/>
          </p:cNvSpPr>
          <p:nvPr>
            <p:ph sz="quarter" idx="1"/>
          </p:nvPr>
        </p:nvSpPr>
        <p:spPr>
          <a:xfrm>
            <a:off x="612775" y="1600200"/>
            <a:ext cx="8153400" cy="4852988"/>
          </a:xfrm>
        </p:spPr>
        <p:txBody>
          <a:bodyPr/>
          <a:lstStyle/>
          <a:p>
            <a:pPr eaLnBrk="1" hangingPunct="1">
              <a:buFontTx/>
              <a:buNone/>
            </a:pPr>
            <a:r>
              <a:rPr lang="en-US" altLang="en-US" sz="2400" smtClean="0">
                <a:ea typeface="ＭＳ Ｐゴシック" panose="020B0600070205080204" pitchFamily="34" charset="-128"/>
              </a:rPr>
              <a:t>	</a:t>
            </a:r>
            <a:endParaRPr lang="en-US" altLang="en-US" sz="2400" b="1" i="1" smtClean="0">
              <a:ea typeface="ＭＳ Ｐゴシック" panose="020B0600070205080204" pitchFamily="34" charset="-128"/>
            </a:endParaRPr>
          </a:p>
        </p:txBody>
      </p:sp>
      <p:sp>
        <p:nvSpPr>
          <p:cNvPr id="56324" name="Rectangle 3"/>
          <p:cNvSpPr>
            <a:spLocks noGrp="1" noChangeArrowheads="1"/>
          </p:cNvSpPr>
          <p:nvPr>
            <p:ph idx="1"/>
          </p:nvPr>
        </p:nvSpPr>
        <p:spPr>
          <a:xfrm>
            <a:off x="611188" y="1600200"/>
            <a:ext cx="3816350" cy="4637088"/>
          </a:xfrm>
        </p:spPr>
        <p:txBody>
          <a:bodyPr/>
          <a:lstStyle/>
          <a:p>
            <a:r>
              <a:rPr lang="en-GB" altLang="en-US" sz="2400" smtClean="0">
                <a:ea typeface="ＭＳ Ｐゴシック" panose="020B0600070205080204" pitchFamily="34" charset="-128"/>
              </a:rPr>
              <a:t>Click on </a:t>
            </a:r>
            <a:r>
              <a:rPr lang="en-GB" altLang="en-US" sz="2400" b="1" smtClean="0">
                <a:ea typeface="ＭＳ Ｐゴシック" panose="020B0600070205080204" pitchFamily="34" charset="-128"/>
              </a:rPr>
              <a:t>Dot Product</a:t>
            </a:r>
          </a:p>
          <a:p>
            <a:r>
              <a:rPr lang="en-GB" altLang="en-US" sz="2400" smtClean="0">
                <a:ea typeface="ＭＳ Ｐゴシック" panose="020B0600070205080204" pitchFamily="34" charset="-128"/>
              </a:rPr>
              <a:t>Click </a:t>
            </a:r>
            <a:r>
              <a:rPr lang="en-GB" altLang="en-US" sz="2400" b="1" smtClean="0">
                <a:ea typeface="ＭＳ Ｐゴシック" panose="020B0600070205080204" pitchFamily="34" charset="-128"/>
              </a:rPr>
              <a:t>Change to Cross Product </a:t>
            </a:r>
            <a:r>
              <a:rPr lang="en-GB" altLang="en-US" sz="2400" smtClean="0">
                <a:ea typeface="ＭＳ Ｐゴシック" panose="020B0600070205080204" pitchFamily="34" charset="-128"/>
              </a:rPr>
              <a:t>on the right</a:t>
            </a:r>
          </a:p>
          <a:p>
            <a:r>
              <a:rPr lang="en-GB" altLang="en-US" sz="2400" smtClean="0">
                <a:ea typeface="ＭＳ Ｐゴシック" panose="020B0600070205080204" pitchFamily="34" charset="-128"/>
              </a:rPr>
              <a:t>Click </a:t>
            </a:r>
            <a:r>
              <a:rPr lang="en-GB" altLang="en-US" sz="2400" b="1" smtClean="0">
                <a:ea typeface="ＭＳ Ｐゴシック" panose="020B0600070205080204" pitchFamily="34" charset="-128"/>
              </a:rPr>
              <a:t>OK</a:t>
            </a:r>
          </a:p>
          <a:p>
            <a:r>
              <a:rPr lang="en-GB" altLang="en-US" sz="2400" smtClean="0">
                <a:ea typeface="ＭＳ Ｐゴシック" panose="020B0600070205080204" pitchFamily="34" charset="-128"/>
              </a:rPr>
              <a:t>Run the workflow again</a:t>
            </a:r>
          </a:p>
          <a:p>
            <a:pPr eaLnBrk="1" hangingPunct="1">
              <a:buFont typeface="Wingdings" panose="05000000000000000000" pitchFamily="2" charset="2"/>
              <a:buNone/>
            </a:pPr>
            <a:endParaRPr lang="en-GB" altLang="en-US" sz="2400" smtClean="0">
              <a:ea typeface="ＭＳ Ｐゴシック" panose="020B0600070205080204" pitchFamily="34" charset="-128"/>
            </a:endParaRPr>
          </a:p>
        </p:txBody>
      </p:sp>
      <p:pic>
        <p:nvPicPr>
          <p:cNvPr id="5632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1622425"/>
            <a:ext cx="38100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p:cNvSpPr>
          <p:nvPr>
            <p:ph type="title"/>
          </p:nvPr>
        </p:nvSpPr>
        <p:spPr bwMode="auto"/>
        <p:txBody>
          <a:bodyPr/>
          <a:lstStyle/>
          <a:p>
            <a:pPr eaLnBrk="1" hangingPunct="1"/>
            <a:r>
              <a:rPr lang="en-GB" altLang="en-US" sz="2800" dirty="0" smtClean="0">
                <a:ln>
                  <a:noFill/>
                </a:ln>
                <a:solidFill>
                  <a:srgbClr val="9A92C6"/>
                </a:solidFill>
                <a:effectLst/>
                <a:ea typeface="ＭＳ Ｐゴシック" panose="020B0600070205080204" pitchFamily="34" charset="-128"/>
              </a:rPr>
              <a:t>List handling - difference</a:t>
            </a:r>
            <a:endParaRPr lang="en-US" altLang="en-US" sz="2800" dirty="0" smtClean="0">
              <a:ln>
                <a:noFill/>
              </a:ln>
              <a:solidFill>
                <a:srgbClr val="9A92C6"/>
              </a:solidFill>
              <a:effectLst/>
              <a:ea typeface="ＭＳ Ｐゴシック" panose="020B0600070205080204" pitchFamily="34" charset="-128"/>
            </a:endParaRPr>
          </a:p>
        </p:txBody>
      </p:sp>
      <p:sp>
        <p:nvSpPr>
          <p:cNvPr id="58371" name="Rectangle 3"/>
          <p:cNvSpPr>
            <a:spLocks noGrp="1" noChangeArrowheads="1"/>
          </p:cNvSpPr>
          <p:nvPr>
            <p:ph sz="quarter" idx="1"/>
          </p:nvPr>
        </p:nvSpPr>
        <p:spPr>
          <a:xfrm>
            <a:off x="612775" y="1600200"/>
            <a:ext cx="8153400" cy="4852988"/>
          </a:xfrm>
        </p:spPr>
        <p:txBody>
          <a:bodyPr/>
          <a:lstStyle/>
          <a:p>
            <a:pPr eaLnBrk="1" hangingPunct="1">
              <a:buFontTx/>
              <a:buNone/>
            </a:pPr>
            <a:r>
              <a:rPr lang="en-US" altLang="en-US" sz="2400" smtClean="0">
                <a:ea typeface="ＭＳ Ｐゴシック" panose="020B0600070205080204" pitchFamily="34" charset="-128"/>
              </a:rPr>
              <a:t>	</a:t>
            </a:r>
            <a:endParaRPr lang="en-US" altLang="en-US" sz="2400" b="1" i="1" smtClean="0">
              <a:ea typeface="ＭＳ Ｐゴシック" panose="020B0600070205080204" pitchFamily="34" charset="-128"/>
            </a:endParaRPr>
          </a:p>
        </p:txBody>
      </p:sp>
      <p:sp>
        <p:nvSpPr>
          <p:cNvPr id="58372" name="Rectangle 3"/>
          <p:cNvSpPr>
            <a:spLocks noGrp="1" noChangeArrowheads="1"/>
          </p:cNvSpPr>
          <p:nvPr>
            <p:ph idx="1"/>
          </p:nvPr>
        </p:nvSpPr>
        <p:spPr>
          <a:xfrm>
            <a:off x="611188" y="1600200"/>
            <a:ext cx="8281987" cy="4637088"/>
          </a:xfrm>
        </p:spPr>
        <p:txBody>
          <a:bodyPr/>
          <a:lstStyle/>
          <a:p>
            <a:pPr eaLnBrk="1" hangingPunct="1"/>
            <a:endParaRPr lang="en-GB" altLang="en-US" sz="3100" dirty="0" smtClean="0">
              <a:ea typeface="ＭＳ Ｐゴシック" panose="020B0600070205080204" pitchFamily="34" charset="-128"/>
            </a:endParaRPr>
          </a:p>
          <a:p>
            <a:pPr eaLnBrk="1" hangingPunct="1"/>
            <a:r>
              <a:rPr lang="en-GB" altLang="en-US" sz="2400" dirty="0" smtClean="0">
                <a:ea typeface="ＭＳ Ｐゴシック" panose="020B0600070205080204" pitchFamily="34" charset="-128"/>
              </a:rPr>
              <a:t>What is the difference between the results of the two runs? What does it mean to specify dot or cross product?</a:t>
            </a:r>
          </a:p>
          <a:p>
            <a:pPr eaLnBrk="1" hangingPunct="1">
              <a:buFont typeface="Wingdings" panose="05000000000000000000" pitchFamily="2" charset="2"/>
              <a:buNone/>
            </a:pPr>
            <a:r>
              <a:rPr lang="en-GB" altLang="en-US" sz="2400" dirty="0" smtClean="0">
                <a:solidFill>
                  <a:srgbClr val="FF0000"/>
                </a:solidFill>
                <a:ea typeface="ＭＳ Ｐゴシック" panose="020B0600070205080204" pitchFamily="34" charset="-128"/>
              </a:rPr>
              <a:t>	NOTE: The iteration strategies are very important. Setting cross product instead of dot when you have 2000x2000 data items can cause large and unnecessary increases in computation!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p:cNvSpPr>
          <p:nvPr>
            <p:ph type="title"/>
          </p:nvPr>
        </p:nvSpPr>
        <p:spPr bwMode="auto"/>
        <p:txBody>
          <a:bodyPr/>
          <a:lstStyle/>
          <a:p>
            <a:pPr eaLnBrk="1" hangingPunct="1"/>
            <a:r>
              <a:rPr lang="en-GB" altLang="en-US" sz="2800" dirty="0" smtClean="0">
                <a:ln>
                  <a:noFill/>
                </a:ln>
                <a:solidFill>
                  <a:srgbClr val="9A92C6"/>
                </a:solidFill>
                <a:effectLst/>
                <a:ea typeface="ＭＳ Ｐゴシック" panose="020B0600070205080204" pitchFamily="34" charset="-128"/>
              </a:rPr>
              <a:t>List handling - workflow</a:t>
            </a:r>
            <a:endParaRPr lang="en-US" altLang="en-US" sz="2800" dirty="0" smtClean="0">
              <a:ln>
                <a:noFill/>
              </a:ln>
              <a:solidFill>
                <a:srgbClr val="9A92C6"/>
              </a:solidFill>
              <a:effectLst/>
              <a:ea typeface="ＭＳ Ｐゴシック" panose="020B0600070205080204" pitchFamily="34" charset="-128"/>
            </a:endParaRPr>
          </a:p>
        </p:txBody>
      </p:sp>
      <p:sp>
        <p:nvSpPr>
          <p:cNvPr id="60419" name="Rectangle 3"/>
          <p:cNvSpPr>
            <a:spLocks noGrp="1" noChangeArrowheads="1"/>
          </p:cNvSpPr>
          <p:nvPr>
            <p:ph sz="quarter" idx="1"/>
          </p:nvPr>
        </p:nvSpPr>
        <p:spPr>
          <a:xfrm>
            <a:off x="612775" y="1600200"/>
            <a:ext cx="8153400" cy="4852988"/>
          </a:xfrm>
        </p:spPr>
        <p:txBody>
          <a:bodyPr/>
          <a:lstStyle/>
          <a:p>
            <a:pPr eaLnBrk="1" hangingPunct="1">
              <a:buFontTx/>
              <a:buNone/>
            </a:pPr>
            <a:r>
              <a:rPr lang="en-US" altLang="en-US" sz="2400" smtClean="0">
                <a:ea typeface="ＭＳ Ｐゴシック" panose="020B0600070205080204" pitchFamily="34" charset="-128"/>
              </a:rPr>
              <a:t>	</a:t>
            </a:r>
            <a:endParaRPr lang="en-US" altLang="en-US" sz="2400" b="1" i="1" smtClean="0">
              <a:ea typeface="ＭＳ Ｐゴシック" panose="020B0600070205080204" pitchFamily="34" charset="-128"/>
            </a:endParaRPr>
          </a:p>
        </p:txBody>
      </p:sp>
      <p:pic>
        <p:nvPicPr>
          <p:cNvPr id="60420" name="Picture 4" descr="demonstration_of_configurable_iteration_12320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1989138"/>
            <a:ext cx="3978275" cy="397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Text Box 5"/>
          <p:cNvSpPr txBox="1">
            <a:spLocks noChangeArrowheads="1"/>
          </p:cNvSpPr>
          <p:nvPr/>
        </p:nvSpPr>
        <p:spPr bwMode="auto">
          <a:xfrm>
            <a:off x="323850" y="1989138"/>
            <a:ext cx="21605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GB" altLang="en-US" sz="1800"/>
              <a:t>e.g. red, green, blue, yellow</a:t>
            </a:r>
          </a:p>
        </p:txBody>
      </p:sp>
      <p:sp>
        <p:nvSpPr>
          <p:cNvPr id="60422" name="Line 6"/>
          <p:cNvSpPr>
            <a:spLocks noChangeShapeType="1"/>
          </p:cNvSpPr>
          <p:nvPr/>
        </p:nvSpPr>
        <p:spPr bwMode="auto">
          <a:xfrm>
            <a:off x="1835150" y="2420938"/>
            <a:ext cx="720725" cy="4318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60423" name="Line 8"/>
          <p:cNvSpPr>
            <a:spLocks noChangeShapeType="1"/>
          </p:cNvSpPr>
          <p:nvPr/>
        </p:nvSpPr>
        <p:spPr bwMode="auto">
          <a:xfrm flipH="1">
            <a:off x="5076825" y="2276475"/>
            <a:ext cx="503238" cy="5048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60424" name="Text Box 9"/>
          <p:cNvSpPr txBox="1">
            <a:spLocks noChangeArrowheads="1"/>
          </p:cNvSpPr>
          <p:nvPr/>
        </p:nvSpPr>
        <p:spPr bwMode="auto">
          <a:xfrm>
            <a:off x="395288" y="3573463"/>
            <a:ext cx="28813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GB" altLang="en-US" sz="1800"/>
              <a:t>How does Taverna combine them?</a:t>
            </a:r>
          </a:p>
        </p:txBody>
      </p:sp>
      <p:sp>
        <p:nvSpPr>
          <p:cNvPr id="60425" name="Line 10"/>
          <p:cNvSpPr>
            <a:spLocks noChangeShapeType="1"/>
          </p:cNvSpPr>
          <p:nvPr/>
        </p:nvSpPr>
        <p:spPr bwMode="auto">
          <a:xfrm flipH="1">
            <a:off x="2339975" y="3644900"/>
            <a:ext cx="1223963" cy="288925"/>
          </a:xfrm>
          <a:prstGeom prst="line">
            <a:avLst/>
          </a:prstGeom>
          <a:noFill/>
          <a:ln w="19050">
            <a:solidFill>
              <a:srgbClr val="FF0000"/>
            </a:solidFill>
            <a:prstDash val="lgDashDot"/>
            <a:round/>
            <a:headEnd/>
            <a:tailEnd/>
          </a:ln>
          <a:extLst>
            <a:ext uri="{909E8E84-426E-40DD-AFC4-6F175D3DCCD1}">
              <a14:hiddenFill xmlns:a14="http://schemas.microsoft.com/office/drawing/2010/main">
                <a:noFill/>
              </a14:hiddenFill>
            </a:ext>
          </a:extLst>
        </p:spPr>
        <p:txBody>
          <a:bodyPr/>
          <a:lstStyle/>
          <a:p>
            <a:endParaRPr lang="en-GB"/>
          </a:p>
        </p:txBody>
      </p:sp>
      <p:sp>
        <p:nvSpPr>
          <p:cNvPr id="60426" name="Text Box 5"/>
          <p:cNvSpPr txBox="1">
            <a:spLocks noChangeArrowheads="1"/>
          </p:cNvSpPr>
          <p:nvPr/>
        </p:nvSpPr>
        <p:spPr bwMode="auto">
          <a:xfrm>
            <a:off x="5791200" y="1752600"/>
            <a:ext cx="21605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GB" altLang="en-US" sz="1800"/>
              <a:t>e.g. cat, donkey, koala</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averna_Manchester_Theme">
  <a:themeElements>
    <a:clrScheme name="myGrid">
      <a:dk1>
        <a:sysClr val="windowText" lastClr="000000"/>
      </a:dk1>
      <a:lt1>
        <a:sysClr val="window" lastClr="FFFFFF"/>
      </a:lt1>
      <a:dk2>
        <a:srgbClr val="443C72"/>
      </a:dk2>
      <a:lt2>
        <a:srgbClr val="FFFFFF"/>
      </a:lt2>
      <a:accent1>
        <a:srgbClr val="F29400"/>
      </a:accent1>
      <a:accent2>
        <a:srgbClr val="FDC300"/>
      </a:accent2>
      <a:accent3>
        <a:srgbClr val="A5C249"/>
      </a:accent3>
      <a:accent4>
        <a:srgbClr val="009EE0"/>
      </a:accent4>
      <a:accent5>
        <a:srgbClr val="5B5099"/>
      </a:accent5>
      <a:accent6>
        <a:srgbClr val="006AB2"/>
      </a:accent6>
      <a:hlink>
        <a:srgbClr val="0070C0"/>
      </a:hlink>
      <a:folHlink>
        <a:srgbClr val="00B0F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23617</TotalTime>
  <Words>1394</Words>
  <Application>Microsoft Office PowerPoint</Application>
  <PresentationFormat>On-screen Show (4:3)</PresentationFormat>
  <Paragraphs>196</Paragraphs>
  <Slides>28</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ＭＳ Ｐゴシック</vt:lpstr>
      <vt:lpstr>Arial</vt:lpstr>
      <vt:lpstr>Calibri</vt:lpstr>
      <vt:lpstr>Calibri Light</vt:lpstr>
      <vt:lpstr>Consolas</vt:lpstr>
      <vt:lpstr>Wingdings</vt:lpstr>
      <vt:lpstr>Wingdings 2</vt:lpstr>
      <vt:lpstr>Taverna_Manchester_Theme</vt:lpstr>
      <vt:lpstr>PowerPoint Presentation</vt:lpstr>
      <vt:lpstr>PowerPoint Presentation</vt:lpstr>
      <vt:lpstr>List handling  - cross or dot product</vt:lpstr>
      <vt:lpstr>List handling – example workflow</vt:lpstr>
      <vt:lpstr>List handling - configuration</vt:lpstr>
      <vt:lpstr>List handling– configuring - 1</vt:lpstr>
      <vt:lpstr>List handling – configuring - 2</vt:lpstr>
      <vt:lpstr>List handling - difference</vt:lpstr>
      <vt:lpstr>List handling - workflow</vt:lpstr>
      <vt:lpstr>List handling - Cross product</vt:lpstr>
      <vt:lpstr>List handling - Dot product</vt:lpstr>
      <vt:lpstr>List handling - summary</vt:lpstr>
      <vt:lpstr>Looping asynchronous services</vt:lpstr>
      <vt:lpstr>Looping</vt:lpstr>
      <vt:lpstr>Looping</vt:lpstr>
      <vt:lpstr>Looping</vt:lpstr>
      <vt:lpstr>Looping</vt:lpstr>
      <vt:lpstr>Looping</vt:lpstr>
      <vt:lpstr>Control Links</vt:lpstr>
      <vt:lpstr>Control Links</vt:lpstr>
      <vt:lpstr>Control Links</vt:lpstr>
      <vt:lpstr>Retries: Making your Workflow Robust</vt:lpstr>
      <vt:lpstr>Retries: Making your Workflow Robust</vt:lpstr>
      <vt:lpstr>Retries: Making your Workflow Robust</vt:lpstr>
      <vt:lpstr>Retries: Making your Workflow Robust</vt:lpstr>
      <vt:lpstr>Retries: Making your Workflow Robust</vt:lpstr>
      <vt:lpstr>Parallel Service Invocation</vt:lpstr>
      <vt:lpstr>Parallel Service Invocation :  Use with Caution</vt:lpstr>
    </vt:vector>
  </TitlesOfParts>
  <Company>Department of Computer Science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dc:title>
  <dc:creator>Katy</dc:creator>
  <cp:lastModifiedBy>Christian brenninkmeijer</cp:lastModifiedBy>
  <cp:revision>796</cp:revision>
  <dcterms:created xsi:type="dcterms:W3CDTF">2013-09-05T07:57:46Z</dcterms:created>
  <dcterms:modified xsi:type="dcterms:W3CDTF">2014-08-31T10:35:46Z</dcterms:modified>
</cp:coreProperties>
</file>