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33"/>
  </p:notesMasterIdLst>
  <p:sldIdLst>
    <p:sldId id="295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56" r:id="rId13"/>
    <p:sldId id="258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59" r:id="rId26"/>
    <p:sldId id="260" r:id="rId27"/>
    <p:sldId id="280" r:id="rId28"/>
    <p:sldId id="262" r:id="rId29"/>
    <p:sldId id="263" r:id="rId30"/>
    <p:sldId id="261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715" autoAdjust="0"/>
  </p:normalViewPr>
  <p:slideViewPr>
    <p:cSldViewPr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67446-0476-4DF6-BF78-F38943BAC594}" type="datetimeFigureOut">
              <a:rPr lang="en-GB" smtClean="0"/>
              <a:t>31/08/2014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BA9F1-6DFE-434F-B19E-2F7937925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97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6FD7CB-9982-40A4-AB6D-572C5E162EE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114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272FC09-0771-4916-BAAA-466DC2493437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4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272FC09-0771-4916-BAAA-466DC2493437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36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272FC09-0771-4916-BAAA-466DC2493437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59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272FC09-0771-4916-BAAA-466DC2493437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449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272FC09-0771-4916-BAAA-466DC2493437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2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272FC09-0771-4916-BAAA-466DC2493437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42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272FC09-0771-4916-BAAA-466DC2493437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485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272FC09-0771-4916-BAAA-466DC2493437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716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272FC09-0771-4916-BAAA-466DC2493437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308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272FC09-0771-4916-BAAA-466DC2493437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5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272FC09-0771-4916-BAAA-466DC2493437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3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4"/>
          <p:cNvSpPr/>
          <p:nvPr/>
        </p:nvSpPr>
        <p:spPr>
          <a:xfrm>
            <a:off x="0" y="1285875"/>
            <a:ext cx="9144000" cy="2143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0" y="1285875"/>
            <a:ext cx="9144000" cy="214313"/>
            <a:chOff x="0" y="1285860"/>
            <a:chExt cx="9144000" cy="214314"/>
          </a:xfrm>
        </p:grpSpPr>
        <p:sp>
          <p:nvSpPr>
            <p:cNvPr id="8" name="Rectangle 7"/>
            <p:cNvSpPr/>
            <p:nvPr/>
          </p:nvSpPr>
          <p:spPr>
            <a:xfrm>
              <a:off x="0" y="1285860"/>
              <a:ext cx="642938" cy="214314"/>
            </a:xfrm>
            <a:prstGeom prst="rect">
              <a:avLst/>
            </a:prstGeom>
            <a:solidFill>
              <a:schemeClr val="accent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" name="Rectangle 20"/>
            <p:cNvSpPr/>
            <p:nvPr userDrawn="1"/>
          </p:nvSpPr>
          <p:spPr>
            <a:xfrm>
              <a:off x="571500" y="1285860"/>
              <a:ext cx="8572500" cy="21431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shade val="67500"/>
                    <a:satMod val="115000"/>
                  </a:schemeClr>
                </a:gs>
              </a:gsLst>
              <a:lin ang="8100000" scaled="1"/>
              <a:tileRect/>
            </a:gra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12" name="Rectangle 25"/>
          <p:cNvSpPr/>
          <p:nvPr/>
        </p:nvSpPr>
        <p:spPr>
          <a:xfrm>
            <a:off x="0" y="6786563"/>
            <a:ext cx="9144000" cy="71437"/>
          </a:xfrm>
          <a:prstGeom prst="rect">
            <a:avLst/>
          </a:prstGeom>
          <a:gradFill>
            <a:gsLst>
              <a:gs pos="60000">
                <a:schemeClr val="accent4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50C765-EAC9-6341-8AF9-07631B78A666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511A0F-9454-B74E-B3B9-2CBBB089A7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17" name="Picture 8" descr="H:\home\tom\Desktop\t2co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328" y="1"/>
            <a:ext cx="476671" cy="47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151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860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-26988"/>
            <a:ext cx="7111008" cy="115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7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9000">
              <a:schemeClr val="bg2"/>
            </a:gs>
            <a:gs pos="100000">
              <a:schemeClr val="accent5">
                <a:lumMod val="20000"/>
                <a:lumOff val="80000"/>
                <a:alpha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" name="Date Placeholder 7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fld id="{BF50C765-EAC9-6341-8AF9-07631B78A666}" type="datetimeFigureOut">
              <a:rPr lang="en-US" smtClean="0"/>
              <a:pPr/>
              <a:t>8/31/2014</a:t>
            </a:fld>
            <a:endParaRPr lang="en-US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1285875"/>
            <a:ext cx="533400" cy="244475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Arial" charset="0"/>
                <a:cs typeface="Arial" charset="0"/>
              </a:defRPr>
            </a:lvl1pPr>
          </a:lstStyle>
          <a:p>
            <a:fld id="{86511A0F-9454-B74E-B3B9-2CBBB089A7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  <p:pic>
        <p:nvPicPr>
          <p:cNvPr id="7" name="Picture 8" descr="H:\home\tom\Desktop\t2cogs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328" y="1"/>
            <a:ext cx="476671" cy="476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TAB_col_white_background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37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 kern="1200">
          <a:ln>
            <a:solidFill>
              <a:schemeClr val="accent5">
                <a:lumMod val="75000"/>
              </a:schemeClr>
            </a:solidFill>
          </a:ln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C249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009EE0"/>
        </a:buClr>
        <a:buSzPct val="65000"/>
        <a:buFont typeface="Wingdings" pitchFamily="2" charset="2"/>
        <a:buChar char="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orcid.org/0000-0001-9842-9718" TargetMode="External"/><Relationship Id="rId7" Type="http://schemas.openxmlformats.org/officeDocument/2006/relationships/hyperlink" Target="http://www.taverna.org.u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orcid.org/0000-0001-8418-6735" TargetMode="External"/><Relationship Id="rId5" Type="http://schemas.openxmlformats.org/officeDocument/2006/relationships/hyperlink" Target="http://orcid.org/0000-0002-1279-5133" TargetMode="External"/><Relationship Id="rId10" Type="http://schemas.openxmlformats.org/officeDocument/2006/relationships/hyperlink" Target="http://creativecommons.org/licenses/by/3.0/deed.en_GB" TargetMode="External"/><Relationship Id="rId4" Type="http://schemas.openxmlformats.org/officeDocument/2006/relationships/hyperlink" Target="http://orcid.org/0000-0002-2937-7819" TargetMode="Externa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experiment.org/files/1027.html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5"/>
          <p:cNvSpPr>
            <a:spLocks noGrp="1"/>
          </p:cNvSpPr>
          <p:nvPr>
            <p:ph sz="quarter" idx="1"/>
          </p:nvPr>
        </p:nvSpPr>
        <p:spPr>
          <a:xfrm>
            <a:off x="2362200" y="6143625"/>
            <a:ext cx="6781800" cy="571500"/>
          </a:xfrm>
        </p:spPr>
        <p:txBody>
          <a:bodyPr anchor="ctr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500" smtClean="0">
                <a:solidFill>
                  <a:srgbClr val="FFFFFF"/>
                </a:solidFill>
                <a:ea typeface="ＭＳ Ｐゴシック" panose="020B0600070205080204" pitchFamily="34" charset="-128"/>
              </a:rPr>
              <a:t> </a:t>
            </a:r>
            <a:endParaRPr lang="en-GB" altLang="en-US" sz="2500" smtClean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312875" y="2060575"/>
            <a:ext cx="790944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None/>
            </a:pPr>
            <a:r>
              <a:rPr lang="en-GB" altLang="en-US" sz="3200" b="1" dirty="0" smtClean="0">
                <a:solidFill>
                  <a:schemeClr val="tx2"/>
                </a:solidFill>
              </a:rPr>
              <a:t>An </a:t>
            </a:r>
            <a:r>
              <a:rPr lang="en-GB" altLang="en-US" sz="3200" b="1" dirty="0">
                <a:solidFill>
                  <a:schemeClr val="tx2"/>
                </a:solidFill>
              </a:rPr>
              <a:t>Introduction </a:t>
            </a:r>
            <a:r>
              <a:rPr lang="en-GB" altLang="en-US" sz="3200" b="1">
                <a:solidFill>
                  <a:schemeClr val="tx2"/>
                </a:solidFill>
              </a:rPr>
              <a:t>to </a:t>
            </a:r>
            <a:r>
              <a:rPr lang="en-GB" altLang="en-US" sz="3200" b="1">
                <a:solidFill>
                  <a:schemeClr val="tx2"/>
                </a:solidFill>
              </a:rPr>
              <a:t> </a:t>
            </a:r>
            <a:r>
              <a:rPr lang="en-GB" altLang="en-US" sz="3200" b="1" smtClean="0">
                <a:solidFill>
                  <a:schemeClr val="tx2"/>
                </a:solidFill>
              </a:rPr>
              <a:t>                      </a:t>
            </a:r>
            <a:r>
              <a:rPr lang="en-GB" altLang="en-US" sz="3200" b="1" smtClean="0">
                <a:solidFill>
                  <a:schemeClr val="tx2"/>
                </a:solidFill>
              </a:rPr>
              <a:t>Taverna</a:t>
            </a:r>
            <a:r>
              <a:rPr lang="en-GB" altLang="en-US" sz="3200" b="1" dirty="0" smtClean="0">
                <a:solidFill>
                  <a:schemeClr val="tx2"/>
                </a:solidFill>
              </a:rPr>
              <a:t> Components</a:t>
            </a:r>
            <a:endParaRPr lang="en-US" altLang="en-US" sz="3200" dirty="0">
              <a:solidFill>
                <a:schemeClr val="tx2"/>
              </a:solidFill>
            </a:endParaRP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1258888" y="3490913"/>
            <a:ext cx="6985520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Stian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Soiland</a:t>
            </a:r>
            <a:r>
              <a:rPr lang="en-US" altLang="en-US" sz="2400" dirty="0"/>
              <a:t>-Reyes and Christian </a:t>
            </a:r>
            <a:r>
              <a:rPr lang="en-US" altLang="en-US" sz="2400" dirty="0" smtClean="0"/>
              <a:t>Brenninkmeijer</a:t>
            </a:r>
            <a:endParaRPr lang="en-GB" altLang="en-US" sz="24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University of Manchester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materials by </a:t>
            </a:r>
            <a:r>
              <a:rPr lang="en-US" altLang="en-US" sz="1800" dirty="0" smtClean="0"/>
              <a:t>Aleksandra </a:t>
            </a:r>
            <a:r>
              <a:rPr lang="en-US" altLang="en-US" sz="1800" dirty="0" err="1"/>
              <a:t>Pawlik</a:t>
            </a:r>
            <a:endParaRPr lang="en-US" altLang="en-US" sz="18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400" dirty="0">
                <a:hlinkClick r:id="rId3"/>
              </a:rPr>
              <a:t>http://orcid.org/0000-0001-9842-9718</a:t>
            </a:r>
            <a:r>
              <a:rPr lang="en-US" altLang="en-US" sz="1400" dirty="0"/>
              <a:t>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hlinkClick r:id="rId4"/>
              </a:rPr>
              <a:t>http://orcid.org/0000-0002-2937-7819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>
                <a:hlinkClick r:id="rId5"/>
              </a:rPr>
              <a:t>http://orcid.org/0000-0002-1279-5133</a:t>
            </a:r>
            <a:r>
              <a:rPr lang="en-US" altLang="en-US" sz="1400" dirty="0"/>
              <a:t>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hlinkClick r:id="rId6"/>
              </a:rPr>
              <a:t>http://orcid.org/0000-0001-8418-6735</a:t>
            </a:r>
            <a:endParaRPr lang="en-US" altLang="en-US" sz="14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Bonn University, 2014-09-01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en-US" sz="1800" dirty="0">
                <a:hlinkClick r:id="rId7"/>
              </a:rPr>
              <a:t>http://www.taverna.org.uk/</a:t>
            </a:r>
            <a:endParaRPr lang="en-GB" altLang="en-US" sz="1800" dirty="0"/>
          </a:p>
        </p:txBody>
      </p:sp>
      <p:pic>
        <p:nvPicPr>
          <p:cNvPr id="6149" name="Picture 5" descr="H:\home\tom\Desktop\mygrid_large_masthea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9" r="8438"/>
          <a:stretch>
            <a:fillRect/>
          </a:stretch>
        </p:blipFill>
        <p:spPr bwMode="auto">
          <a:xfrm>
            <a:off x="5580063" y="0"/>
            <a:ext cx="31432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" descr="http://mirrors.creativecommons.org/presskit/buttons/88x31/png/b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5453063"/>
            <a:ext cx="1231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222250" y="5883275"/>
            <a:ext cx="377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000" i="1"/>
              <a:t>This work is licensed under a </a:t>
            </a:r>
          </a:p>
          <a:p>
            <a:r>
              <a:rPr lang="en-GB" altLang="en-US" sz="1000" i="1">
                <a:hlinkClick r:id="rId10"/>
              </a:rPr>
              <a:t>Creative Commons Attribution 3.0 Unported License</a:t>
            </a:r>
            <a:endParaRPr lang="en-GB" altLang="en-US" sz="1000" i="1"/>
          </a:p>
        </p:txBody>
      </p:sp>
    </p:spTree>
    <p:extLst>
      <p:ext uri="{BB962C8B-B14F-4D97-AF65-F5344CB8AC3E}">
        <p14:creationId xmlns:p14="http://schemas.microsoft.com/office/powerpoint/2010/main" val="353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Semantic annotation</a:t>
            </a:r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1341438"/>
            <a:ext cx="45529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88" y="2522538"/>
            <a:ext cx="30099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4437063"/>
            <a:ext cx="6259513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92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692275" y="-26988"/>
            <a:ext cx="7110413" cy="1152526"/>
          </a:xfrm>
        </p:spPr>
        <p:txBody>
          <a:bodyPr/>
          <a:lstStyle/>
          <a:p>
            <a:r>
              <a:rPr lang="en-GB" smtClean="0"/>
              <a:t>Effect on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sz="3200" dirty="0" smtClean="0">
                <a:ea typeface="WenQuanYi Micro Hei" charset="0"/>
              </a:rPr>
              <a:t>Use of components will allow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sz="2400" dirty="0">
                <a:ea typeface="WenQuanYi Micro Hei" charset="0"/>
              </a:rPr>
              <a:t>Component developers to work on the component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sz="2400" dirty="0">
                <a:ea typeface="WenQuanYi Micro Hei" charset="0"/>
              </a:rPr>
              <a:t>Component users to upgrade (or revert) the component versions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sz="2400" dirty="0">
                <a:ea typeface="WenQuanYi Micro Hei" charset="0"/>
              </a:rPr>
              <a:t>A workflow to remain ‘unchanged’ (if the component interfaces remain the same)</a:t>
            </a:r>
          </a:p>
          <a:p>
            <a:pPr marL="985838" lvl="2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sz="1800" dirty="0">
                <a:ea typeface="WenQuanYi Micro Hei" charset="0"/>
              </a:rPr>
              <a:t>Powerful and dangerous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sz="2400" dirty="0">
                <a:ea typeface="WenQuanYi Micro Hei" charset="0"/>
              </a:rPr>
              <a:t>Proxies for components (re-run and re-play)</a:t>
            </a:r>
          </a:p>
          <a:p>
            <a:pPr marL="341313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endParaRPr lang="en-US" sz="3200" dirty="0" smtClean="0">
              <a:ea typeface="WenQuanYi Micro Hei" charset="0"/>
            </a:endParaRPr>
          </a:p>
          <a:p>
            <a:pPr marL="341313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sz="3200" dirty="0" smtClean="0">
                <a:ea typeface="WenQuanYi Micro Hei" charset="0"/>
              </a:rPr>
              <a:t>Components are “black boxes” in the workflow and workflow runs</a:t>
            </a:r>
          </a:p>
          <a:p>
            <a:pPr>
              <a:defRPr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70299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Taverna</a:t>
            </a:r>
            <a:r>
              <a:rPr lang="en-US" dirty="0" smtClean="0"/>
              <a:t> Components in practice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7562800" cy="4572000"/>
          </a:xfrm>
        </p:spPr>
        <p:txBody>
          <a:bodyPr/>
          <a:lstStyle/>
          <a:p>
            <a:r>
              <a:rPr lang="en-US" sz="2400" dirty="0" smtClean="0"/>
              <a:t>In this exercise we will create a component which removes duplicate words from a string</a:t>
            </a:r>
          </a:p>
          <a:p>
            <a:r>
              <a:rPr lang="en-US" sz="2400" dirty="0" smtClean="0"/>
              <a:t>First, we need to install the components plugin </a:t>
            </a:r>
          </a:p>
          <a:p>
            <a:r>
              <a:rPr lang="en-US" sz="2400" dirty="0" smtClean="0"/>
              <a:t>Select “Updates and plugins” from the “Advanced” menu</a:t>
            </a:r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66" y="4149080"/>
            <a:ext cx="6584217" cy="215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Taverna</a:t>
            </a:r>
            <a:r>
              <a:rPr lang="en-US" dirty="0"/>
              <a:t> Components in practice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7562800" cy="4572000"/>
          </a:xfrm>
        </p:spPr>
        <p:txBody>
          <a:bodyPr/>
          <a:lstStyle/>
          <a:p>
            <a:r>
              <a:rPr lang="en-US" sz="2400" dirty="0" smtClean="0"/>
              <a:t>Search for the plugins – you should be able to find “Component </a:t>
            </a:r>
            <a:r>
              <a:rPr lang="en-US" sz="2400" dirty="0" err="1" smtClean="0"/>
              <a:t>Taverna</a:t>
            </a:r>
            <a:r>
              <a:rPr lang="en-US" sz="2400" dirty="0" smtClean="0"/>
              <a:t> plugin” and install it</a:t>
            </a:r>
          </a:p>
          <a:p>
            <a:r>
              <a:rPr lang="en-US" sz="2400" dirty="0" smtClean="0"/>
              <a:t>Restart </a:t>
            </a:r>
            <a:r>
              <a:rPr lang="en-US" sz="2400" dirty="0" err="1" smtClean="0"/>
              <a:t>Taverna</a:t>
            </a:r>
            <a:endParaRPr lang="en-GB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50415"/>
            <a:ext cx="4858070" cy="3486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4283968" y="2780928"/>
            <a:ext cx="2160240" cy="3456384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8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EBI </a:t>
            </a:r>
            <a:r>
              <a:rPr lang="en-GB" altLang="en-US" dirty="0" err="1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InterproScan</a:t>
            </a:r>
            <a:endParaRPr lang="en-US" altLang="en-US" dirty="0" smtClean="0">
              <a:ln>
                <a:noFill/>
              </a:ln>
              <a:solidFill>
                <a:srgbClr val="9A92C6"/>
              </a:solidFill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The workflow to call EBI </a:t>
            </a:r>
            <a:r>
              <a:rPr lang="en-US" altLang="en-US" sz="2400" dirty="0" err="1" smtClean="0">
                <a:ea typeface="ＭＳ Ｐゴシック" panose="020B0600070205080204" pitchFamily="34" charset="-128"/>
              </a:rPr>
              <a:t>InterproScan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was quite complex.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It would be nice to be able to package that workflow up and be able to use it as a single service in other workflows</a:t>
            </a:r>
          </a:p>
          <a:p>
            <a:r>
              <a:rPr lang="en-US" altLang="en-US" sz="2400" dirty="0" smtClean="0">
                <a:ea typeface="ＭＳ Ｐゴシック" panose="020B0600070205080204" pitchFamily="34" charset="-128"/>
              </a:rPr>
              <a:t>That is exactly what </a:t>
            </a:r>
            <a:r>
              <a:rPr lang="en-US" altLang="en-US" sz="2400" b="1" dirty="0" smtClean="0">
                <a:ea typeface="ＭＳ Ｐゴシック" panose="020B0600070205080204" pitchFamily="34" charset="-128"/>
              </a:rPr>
              <a:t>components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allow</a:t>
            </a:r>
            <a:endParaRPr lang="en-US" altLang="en-US" sz="20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267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Importing a component family</a:t>
            </a:r>
            <a:endParaRPr lang="en-US" altLang="en-US" dirty="0" smtClean="0">
              <a:ln>
                <a:noFill/>
              </a:ln>
              <a:solidFill>
                <a:srgbClr val="9A92C6"/>
              </a:solidFill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400" b="1" dirty="0" smtClean="0">
                <a:ea typeface="ＭＳ Ｐゴシック" panose="020B0600070205080204" pitchFamily="34" charset="-128"/>
              </a:rPr>
              <a:t>Components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 are grouped into </a:t>
            </a:r>
            <a:r>
              <a:rPr lang="en-GB" altLang="en-US" sz="2400" b="1" dirty="0" smtClean="0">
                <a:ea typeface="ＭＳ Ｐゴシック" panose="020B0600070205080204" pitchFamily="34" charset="-128"/>
              </a:rPr>
              <a:t>component families</a:t>
            </a:r>
          </a:p>
          <a:p>
            <a:r>
              <a:rPr lang="en-US" altLang="en-US" sz="2000" b="1" dirty="0" smtClean="0">
                <a:ea typeface="ＭＳ Ｐゴシック" panose="020B0600070205080204" pitchFamily="34" charset="-128"/>
              </a:rPr>
              <a:t>Component families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are held in a 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component registry</a:t>
            </a:r>
          </a:p>
          <a:p>
            <a:r>
              <a:rPr lang="en-US" altLang="en-US" sz="2000" dirty="0" err="1" smtClean="0">
                <a:ea typeface="ＭＳ Ｐゴシック" panose="020B0600070205080204" pitchFamily="34" charset="-128"/>
              </a:rPr>
              <a:t>myExperiment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 is a component registry</a:t>
            </a:r>
          </a:p>
          <a:p>
            <a:r>
              <a:rPr lang="en-US" altLang="en-US" sz="2000" dirty="0" smtClean="0">
                <a:ea typeface="ＭＳ Ｐゴシック" panose="020B0600070205080204" pitchFamily="34" charset="-128"/>
              </a:rPr>
              <a:t>You can import a component family into the 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Service Panel</a:t>
            </a:r>
          </a:p>
          <a:p>
            <a:r>
              <a:rPr lang="en-US" altLang="en-US" sz="2000" dirty="0" smtClean="0">
                <a:ea typeface="ＭＳ Ｐゴシック" panose="020B0600070205080204" pitchFamily="34" charset="-128"/>
              </a:rPr>
              <a:t>Click 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Import new services </a:t>
            </a:r>
            <a:r>
              <a:rPr lang="en-US" altLang="en-US" sz="2000" dirty="0" smtClean="0">
                <a:ea typeface="ＭＳ Ｐゴシック" panose="020B0600070205080204" pitchFamily="34" charset="-128"/>
              </a:rPr>
              <a:t>and then</a:t>
            </a:r>
          </a:p>
          <a:p>
            <a:r>
              <a:rPr lang="en-US" altLang="en-US" sz="2000" b="1" dirty="0" smtClean="0">
                <a:ea typeface="ＭＳ Ｐゴシック" panose="020B0600070205080204" pitchFamily="34" charset="-128"/>
              </a:rPr>
              <a:t>Component service…</a:t>
            </a:r>
          </a:p>
          <a:p>
            <a:pPr marL="0" indent="0">
              <a:buNone/>
            </a:pPr>
            <a:endParaRPr lang="en-US" altLang="en-US" sz="2000" b="1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313834"/>
            <a:ext cx="1991003" cy="1209844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4716016" y="3313834"/>
            <a:ext cx="936104" cy="1871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19872" y="3685058"/>
            <a:ext cx="2303542" cy="935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0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Selecting a component family</a:t>
            </a:r>
            <a:endParaRPr lang="en-US" altLang="en-US" dirty="0" smtClean="0">
              <a:ln>
                <a:noFill/>
              </a:ln>
              <a:solidFill>
                <a:srgbClr val="9A92C6"/>
              </a:solidFill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dialog</a:t>
            </a:r>
          </a:p>
          <a:p>
            <a:r>
              <a:rPr lang="en-GB" dirty="0" smtClean="0"/>
              <a:t>Select </a:t>
            </a:r>
            <a:r>
              <a:rPr lang="en-GB" i="1" dirty="0" err="1" smtClean="0"/>
              <a:t>myExperiment</a:t>
            </a:r>
            <a:r>
              <a:rPr lang="en-GB" dirty="0"/>
              <a:t> </a:t>
            </a:r>
            <a:r>
              <a:rPr lang="en-GB" dirty="0" smtClean="0"/>
              <a:t>component registry, and</a:t>
            </a:r>
          </a:p>
          <a:p>
            <a:r>
              <a:rPr lang="en-GB" i="1" dirty="0" smtClean="0"/>
              <a:t>Test components </a:t>
            </a:r>
            <a:r>
              <a:rPr lang="en-GB" dirty="0" smtClean="0"/>
              <a:t>family</a:t>
            </a:r>
          </a:p>
          <a:p>
            <a:r>
              <a:rPr lang="en-GB" dirty="0" smtClean="0"/>
              <a:t>Click </a:t>
            </a:r>
            <a:r>
              <a:rPr lang="en-GB" b="1" dirty="0" smtClean="0"/>
              <a:t>OK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717032"/>
            <a:ext cx="5039428" cy="139084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364088" y="2564904"/>
            <a:ext cx="504056" cy="158417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48996" y="3068960"/>
            <a:ext cx="1150996" cy="14401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39752" y="3368338"/>
            <a:ext cx="2160240" cy="142881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4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Added component family</a:t>
            </a:r>
            <a:endParaRPr lang="en-US" altLang="en-US" dirty="0" smtClean="0">
              <a:ln>
                <a:noFill/>
              </a:ln>
              <a:solidFill>
                <a:srgbClr val="9A92C6"/>
              </a:solidFill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</a:t>
            </a:r>
            <a:r>
              <a:rPr lang="en-GB" b="1" dirty="0" smtClean="0"/>
              <a:t>Service panel </a:t>
            </a:r>
            <a:r>
              <a:rPr lang="en-GB" dirty="0" smtClean="0"/>
              <a:t>you can now expand and see the </a:t>
            </a:r>
            <a:r>
              <a:rPr lang="en-GB" i="1" dirty="0" smtClean="0"/>
              <a:t>Test components </a:t>
            </a:r>
            <a:r>
              <a:rPr lang="en-GB" dirty="0" smtClean="0"/>
              <a:t>family</a:t>
            </a:r>
          </a:p>
          <a:p>
            <a:endParaRPr lang="en-GB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636912"/>
            <a:ext cx="3744416" cy="321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Adding a component to a workflow</a:t>
            </a:r>
            <a:endParaRPr lang="en-US" altLang="en-US" dirty="0" smtClean="0">
              <a:ln>
                <a:noFill/>
              </a:ln>
              <a:solidFill>
                <a:srgbClr val="9A92C6"/>
              </a:solidFill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new workflow</a:t>
            </a:r>
          </a:p>
          <a:p>
            <a:r>
              <a:rPr lang="en-GB" dirty="0" smtClean="0"/>
              <a:t>Add the </a:t>
            </a:r>
            <a:r>
              <a:rPr lang="en-GB" dirty="0" err="1" smtClean="0"/>
              <a:t>EBI_InterproScan</a:t>
            </a:r>
            <a:r>
              <a:rPr lang="en-GB" dirty="0" smtClean="0"/>
              <a:t> component into the workflow</a:t>
            </a:r>
          </a:p>
          <a:p>
            <a:r>
              <a:rPr lang="en-GB" dirty="0" smtClean="0"/>
              <a:t>Create input and output workflow ports and connect them to the ports of the component</a:t>
            </a:r>
          </a:p>
        </p:txBody>
      </p:sp>
    </p:spTree>
    <p:extLst>
      <p:ext uri="{BB962C8B-B14F-4D97-AF65-F5344CB8AC3E}">
        <p14:creationId xmlns:p14="http://schemas.microsoft.com/office/powerpoint/2010/main" val="21019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EBI </a:t>
            </a:r>
            <a:r>
              <a:rPr lang="en-GB" altLang="en-US" dirty="0" err="1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InterproScan</a:t>
            </a:r>
            <a:r>
              <a:rPr lang="en-GB" altLang="en-US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 component</a:t>
            </a:r>
            <a:endParaRPr lang="en-US" altLang="en-US" dirty="0" smtClean="0">
              <a:ln>
                <a:noFill/>
              </a:ln>
              <a:solidFill>
                <a:srgbClr val="9A92C6"/>
              </a:solidFill>
              <a:effectLst/>
              <a:ea typeface="ＭＳ Ｐゴシック" panose="020B0600070205080204" pitchFamily="34" charset="-128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68" y="1600200"/>
            <a:ext cx="5461627" cy="4637088"/>
          </a:xfrm>
        </p:spPr>
      </p:pic>
    </p:spTree>
    <p:extLst>
      <p:ext uri="{BB962C8B-B14F-4D97-AF65-F5344CB8AC3E}">
        <p14:creationId xmlns:p14="http://schemas.microsoft.com/office/powerpoint/2010/main" val="229116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component?</a:t>
            </a:r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/>
          <a:lstStyle/>
          <a:p>
            <a:pPr marL="341313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sz="2800" dirty="0" smtClean="0">
                <a:ea typeface="WenQuanYi Micro Hei" charset="0"/>
              </a:rPr>
              <a:t>Something that can be put into a workflow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sz="2400" dirty="0">
                <a:ea typeface="WenQuanYi Micro Hei" charset="0"/>
              </a:rPr>
              <a:t>Well described - what the component does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sz="2400" dirty="0">
                <a:ea typeface="WenQuanYi Micro Hei" charset="0"/>
              </a:rPr>
              <a:t>Behaves “well” - conforms to agreed good practice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sz="2400" dirty="0">
                <a:ea typeface="WenQuanYi Micro Hei" charset="0"/>
              </a:rPr>
              <a:t>Curated - someone looks after it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sz="2400" dirty="0">
                <a:ea typeface="WenQuanYi Micro Hei" charset="0"/>
              </a:rPr>
              <a:t>Produces and consumes data in agreed formats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sz="2400" dirty="0">
                <a:ea typeface="WenQuanYi Micro Hei" charset="0"/>
              </a:rPr>
              <a:t>Fails in described ways - meaningful error messages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sz="2400" dirty="0">
                <a:ea typeface="WenQuanYi Micro Hei" charset="0"/>
              </a:rPr>
              <a:t>Produces agreed type of </a:t>
            </a:r>
            <a:r>
              <a:rPr lang="en-GB" sz="2400" dirty="0" smtClean="0">
                <a:ea typeface="WenQuanYi Micro Hei" charset="0"/>
              </a:rPr>
              <a:t>provenance</a:t>
            </a:r>
            <a:endParaRPr lang="en-US" sz="2400" dirty="0" smtClean="0">
              <a:ea typeface="WenQuanYi Micro Hei" charset="0"/>
            </a:endParaRPr>
          </a:p>
          <a:p>
            <a:pPr marL="341313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sz="2800" dirty="0" smtClean="0">
                <a:ea typeface="WenQuanYi Micro Hei" charset="0"/>
              </a:rPr>
              <a:t>Documentation</a:t>
            </a:r>
          </a:p>
          <a:p>
            <a:pPr marL="341313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sz="2800" dirty="0" smtClean="0">
                <a:ea typeface="WenQuanYi Micro Hei" charset="0"/>
              </a:rPr>
              <a:t>Example usage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08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Running the workflow</a:t>
            </a:r>
            <a:endParaRPr lang="en-US" altLang="en-US" dirty="0" smtClean="0">
              <a:ln>
                <a:noFill/>
              </a:ln>
              <a:solidFill>
                <a:srgbClr val="9A92C6"/>
              </a:solidFill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can now run the workflow</a:t>
            </a:r>
          </a:p>
          <a:p>
            <a:r>
              <a:rPr lang="en-GB" dirty="0" smtClean="0"/>
              <a:t>The value for the sequence should be something like:</a:t>
            </a:r>
          </a:p>
          <a:p>
            <a:pPr marL="0" indent="0">
              <a:buNone/>
            </a:pPr>
            <a:r>
              <a:rPr lang="en-GB" sz="1400" dirty="0"/>
              <a:t>&gt;sp|Q9BTV4|TMM43_HUMAN Transmembrane protein 43 OS=Homo sapiens GN=TMEM43 PE=1 SV=1</a:t>
            </a:r>
          </a:p>
          <a:p>
            <a:pPr marL="0" indent="0">
              <a:buNone/>
            </a:pPr>
            <a:r>
              <a:rPr lang="en-GB" sz="1400" dirty="0"/>
              <a:t>MAANYSSTSTRREHVKVKTSSQPGFLERLSETSGGMFVGLMAFLLSFYLIFTNEGRALKT</a:t>
            </a:r>
          </a:p>
          <a:p>
            <a:pPr marL="0" indent="0">
              <a:buNone/>
            </a:pPr>
            <a:r>
              <a:rPr lang="en-GB" sz="1400" dirty="0"/>
              <a:t>ATSLAEGLSLVVSPDSIHSVAPENEGRLVHIIGALRTSKLLSDPNYGVHLPAVKLRRHVE</a:t>
            </a:r>
          </a:p>
          <a:p>
            <a:pPr marL="0" indent="0">
              <a:buNone/>
            </a:pPr>
            <a:r>
              <a:rPr lang="en-GB" sz="1400" dirty="0"/>
              <a:t>MYQWVETEESREYTEDGQVKKETRYSYNTEWRSEIINSKNFDREIGHKNPSAMAVESFMA</a:t>
            </a:r>
          </a:p>
          <a:p>
            <a:pPr marL="0" indent="0">
              <a:buNone/>
            </a:pPr>
            <a:r>
              <a:rPr lang="en-GB" sz="1400" dirty="0"/>
              <a:t>TAPFVQIGRFFLSSGLIDKVDNFKSLSLSKLEDPHVDIIRRGDFFYHSENPKYPEVGDLR</a:t>
            </a:r>
          </a:p>
          <a:p>
            <a:pPr marL="0" indent="0">
              <a:buNone/>
            </a:pPr>
            <a:r>
              <a:rPr lang="en-GB" sz="1400" dirty="0"/>
              <a:t>VSFSYAGLSGDDPDLGPAHVVTVIARQRGDQLVPFSTKSGDTLLLLHHGDFSAEEVFHRE</a:t>
            </a:r>
          </a:p>
          <a:p>
            <a:pPr marL="0" indent="0">
              <a:buNone/>
            </a:pPr>
            <a:r>
              <a:rPr lang="en-GB" sz="1400" dirty="0"/>
              <a:t>LRSNSMKTWGLRAAGWMAMFMGLNLMTRILYTLVDWFPVFRDLVNIGLKAFAFCVATSLT</a:t>
            </a:r>
          </a:p>
          <a:p>
            <a:pPr marL="0" indent="0">
              <a:buNone/>
            </a:pPr>
            <a:r>
              <a:rPr lang="en-GB" sz="1400" dirty="0"/>
              <a:t>LLTVAAGWLFYRPLWALLIAGLALVPILVARTRVPAKKLE</a:t>
            </a:r>
          </a:p>
        </p:txBody>
      </p:sp>
    </p:spTree>
    <p:extLst>
      <p:ext uri="{BB962C8B-B14F-4D97-AF65-F5344CB8AC3E}">
        <p14:creationId xmlns:p14="http://schemas.microsoft.com/office/powerpoint/2010/main" val="294723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US" altLang="en-US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Connecting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The workflow just contains the single service, we need to connect the component with other services</a:t>
            </a:r>
          </a:p>
          <a:p>
            <a:r>
              <a:rPr lang="en-GB" sz="2400" dirty="0" smtClean="0"/>
              <a:t>In the </a:t>
            </a:r>
            <a:r>
              <a:rPr lang="en-GB" sz="2400" b="1" dirty="0" smtClean="0"/>
              <a:t>Design view</a:t>
            </a:r>
            <a:r>
              <a:rPr lang="en-GB" sz="2400" dirty="0" smtClean="0"/>
              <a:t>, delete the </a:t>
            </a:r>
            <a:r>
              <a:rPr lang="en-GB" sz="2400" i="1" dirty="0" smtClean="0"/>
              <a:t>sequence</a:t>
            </a:r>
            <a:r>
              <a:rPr lang="en-GB" sz="2400" dirty="0" smtClean="0"/>
              <a:t> workflow input port</a:t>
            </a:r>
          </a:p>
          <a:p>
            <a:pPr lvl="1"/>
            <a:r>
              <a:rPr lang="en-GB" dirty="0" smtClean="0"/>
              <a:t>Right click and select </a:t>
            </a:r>
            <a:r>
              <a:rPr lang="en-GB" b="1" dirty="0" smtClean="0"/>
              <a:t>Delete workflow input port</a:t>
            </a:r>
          </a:p>
          <a:p>
            <a:r>
              <a:rPr lang="en-GB" sz="2400" dirty="0" smtClean="0"/>
              <a:t>Add </a:t>
            </a:r>
            <a:r>
              <a:rPr lang="en-GB" sz="2400" b="1" dirty="0" smtClean="0"/>
              <a:t>Local Services </a:t>
            </a:r>
            <a:r>
              <a:rPr lang="en-GB" sz="2400" dirty="0" smtClean="0"/>
              <a:t>-&gt; </a:t>
            </a:r>
            <a:r>
              <a:rPr lang="en-GB" sz="2400" b="1" dirty="0" err="1" smtClean="0"/>
              <a:t>ncbi</a:t>
            </a:r>
            <a:r>
              <a:rPr lang="en-GB" sz="2400" dirty="0" smtClean="0"/>
              <a:t> -&gt; </a:t>
            </a:r>
            <a:r>
              <a:rPr lang="en-GB" sz="2400" b="1" dirty="0" smtClean="0"/>
              <a:t>Get Protein FASTA </a:t>
            </a:r>
            <a:r>
              <a:rPr lang="en-GB" sz="2400" dirty="0" smtClean="0"/>
              <a:t>to the workflow</a:t>
            </a:r>
          </a:p>
          <a:p>
            <a:r>
              <a:rPr lang="en-GB" sz="2400" dirty="0" smtClean="0"/>
              <a:t>Connect the </a:t>
            </a:r>
            <a:r>
              <a:rPr lang="en-GB" sz="2400" i="1" dirty="0" err="1" smtClean="0"/>
              <a:t>outputText</a:t>
            </a:r>
            <a:r>
              <a:rPr lang="en-GB" sz="2400" dirty="0" smtClean="0"/>
              <a:t> of </a:t>
            </a:r>
            <a:r>
              <a:rPr lang="en-GB" sz="2400" i="1" dirty="0" smtClean="0"/>
              <a:t>Get Protein FASTA </a:t>
            </a:r>
            <a:r>
              <a:rPr lang="en-GB" sz="2400" dirty="0" smtClean="0"/>
              <a:t>to the </a:t>
            </a:r>
            <a:r>
              <a:rPr lang="en-GB" sz="2400" i="1" dirty="0" smtClean="0"/>
              <a:t>sequence</a:t>
            </a:r>
            <a:r>
              <a:rPr lang="en-GB" sz="2400" dirty="0" smtClean="0"/>
              <a:t> port of the </a:t>
            </a:r>
            <a:r>
              <a:rPr lang="en-GB" sz="2400" i="1" dirty="0" err="1" smtClean="0"/>
              <a:t>EBI_InterproScan</a:t>
            </a:r>
            <a:endParaRPr lang="en-GB" sz="2400" i="1" dirty="0" smtClean="0"/>
          </a:p>
          <a:p>
            <a:r>
              <a:rPr lang="en-GB" sz="2400" dirty="0" smtClean="0"/>
              <a:t>Connect the </a:t>
            </a:r>
            <a:r>
              <a:rPr lang="en-GB" sz="2400" i="1" dirty="0" smtClean="0"/>
              <a:t>id</a:t>
            </a:r>
            <a:r>
              <a:rPr lang="en-GB" sz="2400" dirty="0" smtClean="0"/>
              <a:t> port of </a:t>
            </a:r>
            <a:r>
              <a:rPr lang="en-GB" sz="2400" i="1" dirty="0" smtClean="0"/>
              <a:t>Get Protein FASTA </a:t>
            </a:r>
            <a:r>
              <a:rPr lang="en-GB" sz="2400" dirty="0" smtClean="0"/>
              <a:t>to a workflow input port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3159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US" altLang="en-US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Connected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3672408" cy="463711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Your workflow should now look like: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439853"/>
            <a:ext cx="4464496" cy="541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Running the workflow - 2</a:t>
            </a:r>
            <a:endParaRPr lang="en-US" altLang="en-US" dirty="0" smtClean="0">
              <a:ln>
                <a:noFill/>
              </a:ln>
              <a:solidFill>
                <a:srgbClr val="9A92C6"/>
              </a:solidFill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Run the workflow again</a:t>
            </a:r>
          </a:p>
          <a:p>
            <a:r>
              <a:rPr lang="en-GB" dirty="0" smtClean="0"/>
              <a:t>You </a:t>
            </a:r>
            <a:r>
              <a:rPr lang="en-GB" dirty="0"/>
              <a:t>can use </a:t>
            </a:r>
            <a:r>
              <a:rPr lang="en-GB" dirty="0" smtClean="0"/>
              <a:t>Q9BTV4 as the value for </a:t>
            </a:r>
            <a:r>
              <a:rPr lang="en-GB" i="1" dirty="0" smtClean="0"/>
              <a:t>id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1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Is it really the complex workflow?</a:t>
            </a:r>
            <a:endParaRPr lang="en-US" altLang="en-US" dirty="0" smtClean="0">
              <a:ln>
                <a:noFill/>
              </a:ln>
              <a:solidFill>
                <a:srgbClr val="9A92C6"/>
              </a:solidFill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3816424" cy="4637112"/>
          </a:xfrm>
        </p:spPr>
        <p:txBody>
          <a:bodyPr/>
          <a:lstStyle/>
          <a:p>
            <a:r>
              <a:rPr lang="en-GB" dirty="0" smtClean="0"/>
              <a:t>In the </a:t>
            </a:r>
            <a:r>
              <a:rPr lang="en-GB" b="1" dirty="0" smtClean="0"/>
              <a:t>Results view </a:t>
            </a:r>
            <a:r>
              <a:rPr lang="en-GB" dirty="0" smtClean="0"/>
              <a:t>you can click on </a:t>
            </a:r>
            <a:r>
              <a:rPr lang="en-GB" b="1" dirty="0" smtClean="0"/>
              <a:t>Progress report</a:t>
            </a:r>
          </a:p>
          <a:p>
            <a:r>
              <a:rPr lang="en-GB" dirty="0" smtClean="0"/>
              <a:t>Expand </a:t>
            </a:r>
            <a:r>
              <a:rPr lang="en-GB" i="1" dirty="0" err="1" smtClean="0"/>
              <a:t>EBI_InterproScan</a:t>
            </a:r>
            <a:endParaRPr lang="en-GB" i="1" dirty="0" smtClean="0"/>
          </a:p>
          <a:p>
            <a:r>
              <a:rPr lang="en-GB" dirty="0" smtClean="0"/>
              <a:t>You can see all the services “hidden” inside the component</a:t>
            </a: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695" y="1700808"/>
            <a:ext cx="479530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8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Taverna</a:t>
            </a:r>
            <a:r>
              <a:rPr lang="en-US" dirty="0"/>
              <a:t> Components in practice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7562800" cy="4572000"/>
          </a:xfrm>
        </p:spPr>
        <p:txBody>
          <a:bodyPr/>
          <a:lstStyle/>
          <a:p>
            <a:r>
              <a:rPr lang="en-US" sz="2400" dirty="0" smtClean="0"/>
              <a:t>The menu has a “Components” option </a:t>
            </a:r>
          </a:p>
          <a:p>
            <a:r>
              <a:rPr lang="en-US" sz="2400" dirty="0" smtClean="0"/>
              <a:t>Select “Create family”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708920"/>
            <a:ext cx="38004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757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Taverna</a:t>
            </a:r>
            <a:r>
              <a:rPr lang="en-US" dirty="0"/>
              <a:t> Components in practice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354888" cy="4572000"/>
          </a:xfrm>
        </p:spPr>
        <p:txBody>
          <a:bodyPr/>
          <a:lstStyle/>
          <a:p>
            <a:r>
              <a:rPr lang="en-US" sz="2400" dirty="0" smtClean="0"/>
              <a:t>In the pop-up window set the registry to local</a:t>
            </a:r>
          </a:p>
          <a:p>
            <a:r>
              <a:rPr lang="en-US" sz="2400" dirty="0" smtClean="0"/>
              <a:t>Select a Profile (or see next slide if no profile available)</a:t>
            </a:r>
          </a:p>
          <a:p>
            <a:r>
              <a:rPr lang="en-US" sz="2400" dirty="0" smtClean="0"/>
              <a:t>Enter the family name (“</a:t>
            </a:r>
            <a:r>
              <a:rPr lang="en-US" sz="2400" dirty="0" err="1" smtClean="0"/>
              <a:t>ProcessString</a:t>
            </a:r>
            <a:r>
              <a:rPr lang="en-US" sz="2400" dirty="0" smtClean="0"/>
              <a:t>”)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96952"/>
            <a:ext cx="4384948" cy="2831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89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Profile (if required)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r>
              <a:rPr lang="en-GB" dirty="0" smtClean="0"/>
              <a:t>Find your local registry directory</a:t>
            </a:r>
          </a:p>
          <a:p>
            <a:pPr lvl="1"/>
            <a:r>
              <a:rPr lang="en-GB" dirty="0" smtClean="0"/>
              <a:t>Hint: Components/ Manage Registries</a:t>
            </a:r>
          </a:p>
          <a:p>
            <a:pPr lvl="2"/>
            <a:r>
              <a:rPr lang="en-GB" dirty="0" smtClean="0"/>
              <a:t>Registry Location</a:t>
            </a:r>
          </a:p>
          <a:p>
            <a:r>
              <a:rPr lang="en-GB" dirty="0" smtClean="0"/>
              <a:t>In </a:t>
            </a:r>
            <a:r>
              <a:rPr lang="en-GB" dirty="0" err="1" smtClean="0"/>
              <a:t>MyExperiment</a:t>
            </a:r>
            <a:r>
              <a:rPr lang="en-GB" dirty="0" smtClean="0"/>
              <a:t> find </a:t>
            </a:r>
            <a:r>
              <a:rPr lang="en-GB" dirty="0"/>
              <a:t>the Empty </a:t>
            </a:r>
            <a:r>
              <a:rPr lang="en-GB" dirty="0" smtClean="0"/>
              <a:t>profile</a:t>
            </a:r>
          </a:p>
          <a:p>
            <a:pPr lvl="1"/>
            <a:r>
              <a:rPr lang="en-GB" dirty="0"/>
              <a:t>Hint: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www.myexperiment.org/files/1027.html</a:t>
            </a:r>
            <a:endParaRPr lang="en-GB" dirty="0" smtClean="0"/>
          </a:p>
          <a:p>
            <a:r>
              <a:rPr lang="en-GB" dirty="0" smtClean="0"/>
              <a:t>Down File into the </a:t>
            </a:r>
            <a:r>
              <a:rPr lang="en-GB" dirty="0"/>
              <a:t>local registry directory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9370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Taverna</a:t>
            </a:r>
            <a:r>
              <a:rPr lang="en-US" dirty="0"/>
              <a:t> Components in practice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79512" y="1589567"/>
            <a:ext cx="8784976" cy="4572000"/>
          </a:xfrm>
        </p:spPr>
        <p:txBody>
          <a:bodyPr/>
          <a:lstStyle/>
          <a:p>
            <a:r>
              <a:rPr lang="en-US" sz="2400" dirty="0" smtClean="0"/>
              <a:t>Add a local service “Split string into string list by regular expression” (from ‘text’)</a:t>
            </a:r>
          </a:p>
          <a:p>
            <a:r>
              <a:rPr lang="en-US" sz="2400" dirty="0" smtClean="0"/>
              <a:t>Add the input port and set the regular expression to space </a:t>
            </a:r>
          </a:p>
          <a:p>
            <a:r>
              <a:rPr lang="en-US" sz="2400" dirty="0" smtClean="0"/>
              <a:t>Add a local service “Remove string duplicates” (from ‘list’)</a:t>
            </a:r>
          </a:p>
          <a:p>
            <a:r>
              <a:rPr lang="en-US" sz="2400" dirty="0" smtClean="0"/>
              <a:t>Connect the output from </a:t>
            </a:r>
            <a:r>
              <a:rPr lang="en-US" sz="2400" dirty="0"/>
              <a:t>“Split string into string list by regular expression” </a:t>
            </a:r>
            <a:r>
              <a:rPr lang="en-US" sz="2400" dirty="0" smtClean="0"/>
              <a:t>with the input of </a:t>
            </a:r>
            <a:r>
              <a:rPr lang="en-US" sz="2400" dirty="0"/>
              <a:t>“Remove string duplicates” </a:t>
            </a:r>
            <a:endParaRPr lang="en-US" sz="2400" dirty="0" smtClean="0"/>
          </a:p>
          <a:p>
            <a:r>
              <a:rPr lang="en-US" sz="2400" dirty="0" smtClean="0"/>
              <a:t>Add a local service “Merge String List to a String” and connect its input with the </a:t>
            </a:r>
            <a:r>
              <a:rPr lang="en-US" sz="2400" dirty="0"/>
              <a:t>“Remove string duplicates” </a:t>
            </a:r>
            <a:r>
              <a:rPr lang="en-US" sz="2400" dirty="0" smtClean="0"/>
              <a:t>output and set the separator to be a space</a:t>
            </a:r>
            <a:endParaRPr lang="en-US" sz="2400" dirty="0"/>
          </a:p>
          <a:p>
            <a:endParaRPr lang="en-US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56689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Taverna</a:t>
            </a:r>
            <a:r>
              <a:rPr lang="en-US" dirty="0"/>
              <a:t> Components in practice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4032448" cy="501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8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Usefulness of components</a:t>
            </a:r>
            <a:endParaRPr lang="en-GB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132856"/>
            <a:ext cx="8153400" cy="3456384"/>
          </a:xfrm>
        </p:spPr>
        <p:txBody>
          <a:bodyPr/>
          <a:lstStyle/>
          <a:p>
            <a:pPr marL="341313" indent="-341313">
              <a:buClr>
                <a:srgbClr val="000000"/>
              </a:buClr>
              <a:buFontTx/>
              <a:buChar char="•"/>
              <a:defRPr/>
            </a:pPr>
            <a:r>
              <a:rPr lang="en-US" dirty="0" smtClean="0">
                <a:ea typeface="WenQuanYi Micro Hei" charset="0"/>
              </a:rPr>
              <a:t>Hide complexity</a:t>
            </a:r>
          </a:p>
          <a:p>
            <a:pPr marL="341313" indent="-341313">
              <a:buClr>
                <a:srgbClr val="000000"/>
              </a:buClr>
              <a:buFontTx/>
              <a:buChar char="•"/>
              <a:defRPr/>
            </a:pPr>
            <a:r>
              <a:rPr lang="en-US" dirty="0" smtClean="0">
                <a:ea typeface="WenQuanYi Micro Hei" charset="0"/>
              </a:rPr>
              <a:t>Predictable good </a:t>
            </a:r>
            <a:r>
              <a:rPr lang="en-US" dirty="0" err="1" smtClean="0">
                <a:ea typeface="WenQuanYi Micro Hei" charset="0"/>
              </a:rPr>
              <a:t>behaviour</a:t>
            </a:r>
            <a:endParaRPr lang="en-US" dirty="0" smtClean="0">
              <a:ea typeface="WenQuanYi Micro Hei" charset="0"/>
            </a:endParaRPr>
          </a:p>
          <a:p>
            <a:pPr marL="341313" indent="-341313">
              <a:buClr>
                <a:srgbClr val="000000"/>
              </a:buClr>
              <a:buFontTx/>
              <a:buChar char="•"/>
              <a:defRPr/>
            </a:pPr>
            <a:r>
              <a:rPr lang="en-US" dirty="0" smtClean="0">
                <a:ea typeface="WenQuanYi Micro Hei" charset="0"/>
              </a:rPr>
              <a:t>Guaranteed to work together</a:t>
            </a:r>
          </a:p>
          <a:p>
            <a:pPr marL="341313" indent="-341313">
              <a:buClr>
                <a:srgbClr val="000000"/>
              </a:buClr>
              <a:buFontTx/>
              <a:buChar char="•"/>
              <a:defRPr/>
            </a:pPr>
            <a:r>
              <a:rPr lang="en-US" dirty="0" smtClean="0">
                <a:ea typeface="WenQuanYi Micro Hei" charset="0"/>
              </a:rPr>
              <a:t>Can (in theory) check that data in a run conforms to the component specification</a:t>
            </a:r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046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Taverna</a:t>
            </a:r>
            <a:r>
              <a:rPr lang="en-US" dirty="0"/>
              <a:t> Components in practice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7562800" cy="4572000"/>
          </a:xfrm>
        </p:spPr>
        <p:txBody>
          <a:bodyPr/>
          <a:lstStyle/>
          <a:p>
            <a:r>
              <a:rPr lang="en-US" sz="2100" dirty="0" smtClean="0"/>
              <a:t>Select “Create component” from the “Components” menu</a:t>
            </a:r>
          </a:p>
          <a:p>
            <a:r>
              <a:rPr lang="en-US" sz="2100" dirty="0" smtClean="0"/>
              <a:t>Provide a name for the component (Remove duplicates)</a:t>
            </a:r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r>
              <a:rPr lang="en-US" sz="2100" dirty="0" smtClean="0"/>
              <a:t>You should see a pink ribbon at the top</a:t>
            </a:r>
          </a:p>
          <a:p>
            <a:endParaRPr lang="en-GB" sz="2100" dirty="0" smtClean="0"/>
          </a:p>
          <a:p>
            <a:endParaRPr lang="en-US" sz="2100" dirty="0" smtClean="0"/>
          </a:p>
          <a:p>
            <a:r>
              <a:rPr lang="en-US" sz="2100" dirty="0" smtClean="0"/>
              <a:t>Save the component. You will see a warning message – it pops up because the component is not annotated. We can annotate it in the component details.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2420888"/>
            <a:ext cx="51625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81128"/>
            <a:ext cx="5457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89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your Component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79512" y="1589567"/>
            <a:ext cx="8784976" cy="4572000"/>
          </a:xfrm>
        </p:spPr>
        <p:txBody>
          <a:bodyPr/>
          <a:lstStyle/>
          <a:p>
            <a:endParaRPr lang="en-US" sz="2400" dirty="0" smtClean="0"/>
          </a:p>
          <a:p>
            <a:endParaRPr lang="en-GB" sz="2400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"/>
          </p:nvPr>
        </p:nvSpPr>
        <p:spPr>
          <a:xfrm>
            <a:off x="331912" y="1741967"/>
            <a:ext cx="8784976" cy="4572000"/>
          </a:xfrm>
        </p:spPr>
        <p:txBody>
          <a:bodyPr/>
          <a:lstStyle/>
          <a:p>
            <a:endParaRPr lang="en-US" sz="2400" dirty="0" smtClean="0"/>
          </a:p>
          <a:p>
            <a:endParaRPr lang="en-GB" sz="2400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"/>
          </p:nvPr>
        </p:nvSpPr>
        <p:spPr>
          <a:xfrm>
            <a:off x="484312" y="1894367"/>
            <a:ext cx="8784976" cy="4572000"/>
          </a:xfrm>
        </p:spPr>
        <p:txBody>
          <a:bodyPr/>
          <a:lstStyle/>
          <a:p>
            <a:r>
              <a:rPr lang="en-US" dirty="0" smtClean="0"/>
              <a:t>Close any open workflows</a:t>
            </a:r>
          </a:p>
          <a:p>
            <a:r>
              <a:rPr lang="en-US" dirty="0" smtClean="0"/>
              <a:t>Add the component(s) to the service panel</a:t>
            </a:r>
          </a:p>
          <a:p>
            <a:pPr lvl="1"/>
            <a:r>
              <a:rPr lang="en-US" dirty="0" smtClean="0"/>
              <a:t>Hint: Import Service/ Component Family</a:t>
            </a:r>
          </a:p>
          <a:p>
            <a:r>
              <a:rPr lang="en-US" dirty="0" smtClean="0"/>
              <a:t>Component registry: Local registry</a:t>
            </a:r>
          </a:p>
          <a:p>
            <a:r>
              <a:rPr lang="en-US" dirty="0"/>
              <a:t>Component </a:t>
            </a:r>
            <a:r>
              <a:rPr lang="en-US" dirty="0" smtClean="0"/>
              <a:t>family: </a:t>
            </a:r>
            <a:r>
              <a:rPr lang="en-US" dirty="0" err="1" smtClean="0"/>
              <a:t>ProcessString</a:t>
            </a:r>
            <a:endParaRPr lang="en-US" dirty="0" smtClean="0"/>
          </a:p>
          <a:p>
            <a:r>
              <a:rPr lang="en-US" dirty="0" smtClean="0"/>
              <a:t>Add the component to the workflow</a:t>
            </a:r>
          </a:p>
          <a:p>
            <a:pPr lvl="1"/>
            <a:r>
              <a:rPr lang="en-US" dirty="0" smtClean="0"/>
              <a:t>Hint: Available services/ Components …</a:t>
            </a:r>
          </a:p>
          <a:p>
            <a:r>
              <a:rPr lang="en-US" dirty="0" smtClean="0"/>
              <a:t>Add input and output ports</a:t>
            </a:r>
          </a:p>
          <a:p>
            <a:r>
              <a:rPr lang="en-US" smtClean="0"/>
              <a:t>Run</a:t>
            </a:r>
            <a:endParaRPr lang="en-US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6278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the agreement?</a:t>
            </a:r>
            <a:endParaRPr lang="en-GB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153400" cy="4572000"/>
          </a:xfrm>
        </p:spPr>
        <p:txBody>
          <a:bodyPr/>
          <a:lstStyle/>
          <a:p>
            <a:pPr marL="341313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sz="2800" dirty="0" smtClean="0">
                <a:ea typeface="WenQuanYi Micro Hei" charset="0"/>
              </a:rPr>
              <a:t>The agreement is a condition of being in a “component family”</a:t>
            </a:r>
          </a:p>
          <a:p>
            <a:pPr marL="341313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sz="2800" dirty="0" smtClean="0">
                <a:ea typeface="WenQuanYi Micro Hei" charset="0"/>
              </a:rPr>
              <a:t>Different domains, or even different uses within a domain, have different agreements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sz="2400" dirty="0">
                <a:ea typeface="WenQuanYi Micro Hei" charset="0"/>
              </a:rPr>
              <a:t>Astronomical data is not in the same formats as biodiversity data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sz="2400" dirty="0">
                <a:ea typeface="WenQuanYi Micro Hei" charset="0"/>
              </a:rPr>
              <a:t>Digital library components do not do the same tasks as biodiversity </a:t>
            </a:r>
            <a:r>
              <a:rPr lang="en-GB" sz="2400" dirty="0" smtClean="0">
                <a:ea typeface="WenQuanYi Micro Hei" charset="0"/>
              </a:rPr>
              <a:t>components</a:t>
            </a:r>
            <a:endParaRPr lang="en-US" sz="2400" dirty="0" smtClean="0">
              <a:ea typeface="WenQuanYi Micro Hei" charset="0"/>
            </a:endParaRPr>
          </a:p>
          <a:p>
            <a:pPr marL="341313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sz="2800" dirty="0" smtClean="0">
                <a:ea typeface="WenQuanYi Micro Hei" charset="0"/>
              </a:rPr>
              <a:t>Agreement is formalized as a “component profile”</a:t>
            </a:r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769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  <a:endParaRPr lang="en-GB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282880" cy="4572000"/>
          </a:xfrm>
        </p:spPr>
        <p:txBody>
          <a:bodyPr/>
          <a:lstStyle/>
          <a:p>
            <a:pPr marL="341313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dirty="0" smtClean="0">
                <a:ea typeface="WenQuanYi Micro Hei" charset="0"/>
              </a:rPr>
              <a:t>A component family is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dirty="0">
                <a:ea typeface="WenQuanYi Micro Hei" charset="0"/>
              </a:rPr>
              <a:t>a pack on </a:t>
            </a:r>
            <a:r>
              <a:rPr lang="en-GB" dirty="0" err="1">
                <a:ea typeface="WenQuanYi Micro Hei" charset="0"/>
              </a:rPr>
              <a:t>myExperiment</a:t>
            </a:r>
            <a:r>
              <a:rPr lang="en-GB" dirty="0">
                <a:ea typeface="WenQuanYi Micro Hei" charset="0"/>
              </a:rPr>
              <a:t>, or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dirty="0">
                <a:ea typeface="WenQuanYi Micro Hei" charset="0"/>
              </a:rPr>
              <a:t>a directory on your local </a:t>
            </a:r>
            <a:r>
              <a:rPr lang="en-GB" dirty="0" smtClean="0">
                <a:ea typeface="WenQuanYi Micro Hei" charset="0"/>
              </a:rPr>
              <a:t>machine</a:t>
            </a:r>
            <a:endParaRPr lang="en-US" dirty="0" smtClean="0">
              <a:ea typeface="WenQuanYi Micro Hei" charset="0"/>
            </a:endParaRPr>
          </a:p>
          <a:p>
            <a:pPr marL="341313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dirty="0" smtClean="0">
                <a:ea typeface="WenQuanYi Micro Hei" charset="0"/>
              </a:rPr>
              <a:t>A component is defined by a workflow (in a pack) in a component family pack</a:t>
            </a:r>
          </a:p>
          <a:p>
            <a:pPr marL="341313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dirty="0" smtClean="0">
                <a:ea typeface="WenQuanYi Micro Hei" charset="0"/>
              </a:rPr>
              <a:t>Components are versioned by the </a:t>
            </a:r>
            <a:r>
              <a:rPr lang="en-US" dirty="0" err="1" smtClean="0">
                <a:ea typeface="WenQuanYi Micro Hei" charset="0"/>
              </a:rPr>
              <a:t>myExperiment’s</a:t>
            </a:r>
            <a:r>
              <a:rPr lang="en-US" dirty="0" smtClean="0">
                <a:ea typeface="WenQuanYi Micro Hei" charset="0"/>
              </a:rPr>
              <a:t> versioning</a:t>
            </a:r>
          </a:p>
          <a:p>
            <a:pPr marL="341313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dirty="0" smtClean="0">
                <a:ea typeface="WenQuanYi Micro Hei" charset="0"/>
              </a:rPr>
              <a:t>Semantic annotations are stored in RDF as part of the workflow definition</a:t>
            </a:r>
          </a:p>
          <a:p>
            <a:pPr marL="341313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dirty="0" smtClean="0">
                <a:ea typeface="WenQuanYi Micro Hei" charset="0"/>
              </a:rPr>
              <a:t>Collated semantics, including workflow structure, are combined on </a:t>
            </a:r>
            <a:r>
              <a:rPr lang="en-US" dirty="0" err="1" smtClean="0">
                <a:ea typeface="WenQuanYi Micro Hei" charset="0"/>
              </a:rPr>
              <a:t>myExperiment</a:t>
            </a:r>
            <a:r>
              <a:rPr lang="en-US" dirty="0" smtClean="0">
                <a:ea typeface="WenQuanYi Micro Hei" charset="0"/>
              </a:rPr>
              <a:t>.</a:t>
            </a:r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86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09600" y="548680"/>
            <a:ext cx="8153400" cy="670520"/>
          </a:xfrm>
        </p:spPr>
        <p:txBody>
          <a:bodyPr/>
          <a:lstStyle/>
          <a:p>
            <a:r>
              <a:rPr lang="en-GB" dirty="0" smtClean="0"/>
              <a:t>Implementation</a:t>
            </a:r>
          </a:p>
        </p:txBody>
      </p:sp>
      <p:pic>
        <p:nvPicPr>
          <p:cNvPr id="1024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628477"/>
            <a:ext cx="455295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44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 pack</a:t>
            </a:r>
            <a:endParaRPr lang="en-GB" smtClean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1115616" y="1988840"/>
            <a:ext cx="7346776" cy="3596663"/>
          </a:xfrm>
        </p:spPr>
        <p:txBody>
          <a:bodyPr/>
          <a:lstStyle/>
          <a:p>
            <a:pPr marL="341313" indent="-341313">
              <a:buClr>
                <a:srgbClr val="000000"/>
              </a:buClr>
              <a:buFontTx/>
              <a:buChar char="•"/>
            </a:pPr>
            <a:r>
              <a:rPr lang="en-US" dirty="0" smtClean="0">
                <a:ea typeface="WenQuanYi Micro Hei"/>
                <a:cs typeface="WenQuanYi Micro Hei"/>
              </a:rPr>
              <a:t>Contains:</a:t>
            </a:r>
            <a:endParaRPr lang="en-GB" dirty="0" smtClean="0"/>
          </a:p>
          <a:p>
            <a:pPr marL="690563" lvl="1" indent="-341313">
              <a:buClr>
                <a:srgbClr val="000000"/>
              </a:buClr>
              <a:buFontTx/>
              <a:buChar char="•"/>
            </a:pPr>
            <a:r>
              <a:rPr lang="en-GB" dirty="0" smtClean="0">
                <a:ea typeface="WenQuanYi Micro Hei"/>
                <a:cs typeface="WenQuanYi Micro Hei"/>
              </a:rPr>
              <a:t>Workflow ‘realizing’ the component</a:t>
            </a:r>
          </a:p>
          <a:p>
            <a:pPr marL="690563" lvl="1" indent="-341313">
              <a:buClr>
                <a:srgbClr val="000000"/>
              </a:buClr>
              <a:buFontTx/>
              <a:buChar char="•"/>
            </a:pPr>
            <a:r>
              <a:rPr lang="en-GB" dirty="0" smtClean="0">
                <a:ea typeface="WenQuanYi Micro Hei"/>
                <a:cs typeface="WenQuanYi Micro Hei"/>
              </a:rPr>
              <a:t>Example data</a:t>
            </a:r>
          </a:p>
          <a:p>
            <a:pPr marL="690563" lvl="1" indent="-341313">
              <a:buClr>
                <a:srgbClr val="000000"/>
              </a:buClr>
              <a:buFontTx/>
              <a:buChar char="•"/>
            </a:pPr>
            <a:r>
              <a:rPr lang="en-GB" dirty="0" smtClean="0">
                <a:ea typeface="WenQuanYi Micro Hei"/>
                <a:cs typeface="WenQuanYi Micro Hei"/>
              </a:rPr>
              <a:t>Documentation</a:t>
            </a:r>
          </a:p>
          <a:p>
            <a:pPr marL="690563" lvl="1" indent="-341313">
              <a:buClr>
                <a:srgbClr val="000000"/>
              </a:buClr>
              <a:buFontTx/>
              <a:buChar char="•"/>
            </a:pPr>
            <a:r>
              <a:rPr lang="en-GB" dirty="0" smtClean="0">
                <a:ea typeface="WenQuanYi Micro Hei"/>
                <a:cs typeface="WenQuanYi Micro Hei"/>
              </a:rPr>
              <a:t>Dependency specification</a:t>
            </a:r>
          </a:p>
          <a:p>
            <a:pPr marL="690563" lvl="1" indent="-341313">
              <a:buClr>
                <a:srgbClr val="000000"/>
              </a:buClr>
              <a:buFontTx/>
              <a:buChar char="•"/>
            </a:pPr>
            <a:endParaRPr lang="en-US" dirty="0" smtClean="0">
              <a:ea typeface="WenQuanYi Micro Hei"/>
              <a:cs typeface="WenQuanYi Micro Hei"/>
            </a:endParaRPr>
          </a:p>
        </p:txBody>
      </p:sp>
    </p:spTree>
    <p:extLst>
      <p:ext uri="{BB962C8B-B14F-4D97-AF65-F5344CB8AC3E}">
        <p14:creationId xmlns:p14="http://schemas.microsoft.com/office/powerpoint/2010/main" val="321950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 use</a:t>
            </a:r>
            <a:endParaRPr lang="en-GB" smtClean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7778824" cy="4572000"/>
          </a:xfrm>
        </p:spPr>
        <p:txBody>
          <a:bodyPr/>
          <a:lstStyle/>
          <a:p>
            <a:pPr marL="341313" indent="-341313">
              <a:buClr>
                <a:srgbClr val="000000"/>
              </a:buClr>
              <a:buFontTx/>
              <a:buChar char="•"/>
              <a:defRPr/>
            </a:pPr>
            <a:r>
              <a:rPr lang="en-US" sz="2800" dirty="0" smtClean="0">
                <a:ea typeface="WenQuanYi Micro Hei"/>
                <a:cs typeface="WenQuanYi Micro Hei"/>
              </a:rPr>
              <a:t>A component family is shown in the service panel of </a:t>
            </a:r>
            <a:r>
              <a:rPr lang="en-US" sz="2800" dirty="0" err="1" smtClean="0">
                <a:ea typeface="WenQuanYi Micro Hei"/>
                <a:cs typeface="WenQuanYi Micro Hei"/>
              </a:rPr>
              <a:t>Taverna</a:t>
            </a:r>
            <a:r>
              <a:rPr lang="en-US" sz="2800" dirty="0" smtClean="0">
                <a:ea typeface="WenQuanYi Micro Hei"/>
                <a:cs typeface="WenQuanYi Micro Hei"/>
              </a:rPr>
              <a:t> workbench</a:t>
            </a:r>
          </a:p>
          <a:p>
            <a:pPr marL="341313" indent="-341313">
              <a:buClr>
                <a:srgbClr val="000000"/>
              </a:buClr>
              <a:buFontTx/>
              <a:buChar char="•"/>
              <a:defRPr/>
            </a:pPr>
            <a:r>
              <a:rPr lang="en-US" sz="2800" dirty="0" smtClean="0">
                <a:ea typeface="WenQuanYi Micro Hei"/>
                <a:cs typeface="WenQuanYi Micro Hei"/>
              </a:rPr>
              <a:t>Components can be included within a </a:t>
            </a:r>
            <a:r>
              <a:rPr lang="en-US" sz="2800" dirty="0" err="1" smtClean="0">
                <a:ea typeface="WenQuanYi Micro Hei"/>
                <a:cs typeface="WenQuanYi Micro Hei"/>
              </a:rPr>
              <a:t>Taverna</a:t>
            </a:r>
            <a:r>
              <a:rPr lang="en-US" sz="2800" dirty="0" smtClean="0">
                <a:ea typeface="WenQuanYi Micro Hei"/>
                <a:cs typeface="WenQuanYi Micro Hei"/>
              </a:rPr>
              <a:t> workflow</a:t>
            </a:r>
          </a:p>
          <a:p>
            <a:pPr marL="341313" indent="-341313">
              <a:buClr>
                <a:srgbClr val="000000"/>
              </a:buClr>
              <a:buFontTx/>
              <a:buChar char="•"/>
              <a:defRPr/>
            </a:pPr>
            <a:r>
              <a:rPr lang="en-US" sz="2800" dirty="0" smtClean="0">
                <a:ea typeface="WenQuanYi Micro Hei"/>
                <a:cs typeface="WenQuanYi Micro Hei"/>
              </a:rPr>
              <a:t>Components are </a:t>
            </a:r>
            <a:r>
              <a:rPr lang="en-US" sz="2800" b="1" dirty="0" smtClean="0">
                <a:ea typeface="WenQuanYi Micro Hei"/>
                <a:cs typeface="WenQuanYi Micro Hei"/>
              </a:rPr>
              <a:t>not</a:t>
            </a:r>
            <a:r>
              <a:rPr lang="en-US" sz="2800" dirty="0" smtClean="0">
                <a:ea typeface="WenQuanYi Micro Hei"/>
                <a:cs typeface="WenQuanYi Micro Hei"/>
              </a:rPr>
              <a:t> simply the same as nested workflows</a:t>
            </a:r>
          </a:p>
          <a:p>
            <a:pPr marL="690563" lvl="1" indent="-341313">
              <a:buClr>
                <a:srgbClr val="000000"/>
              </a:buClr>
              <a:buFontTx/>
              <a:buChar char="•"/>
              <a:defRPr/>
            </a:pPr>
            <a:r>
              <a:rPr lang="en-GB" sz="2400" dirty="0" smtClean="0">
                <a:ea typeface="WenQuanYi Micro Hei"/>
                <a:cs typeface="WenQuanYi Micro Hei"/>
              </a:rPr>
              <a:t>You could think of them as nested workflows that obey a set of rules and where you cannot see what is nested (and should not care)</a:t>
            </a:r>
          </a:p>
          <a:p>
            <a:pPr marL="349250" lvl="1" indent="0">
              <a:buClr>
                <a:srgbClr val="000000"/>
              </a:buClr>
              <a:buFont typeface="Wingdings" pitchFamily="2" charset="2"/>
              <a:buNone/>
              <a:defRPr/>
            </a:pPr>
            <a:endParaRPr lang="en-US" sz="2400" dirty="0" smtClean="0">
              <a:ea typeface="WenQuanYi Micro Hei"/>
              <a:cs typeface="WenQuanYi Micro Hei"/>
            </a:endParaRPr>
          </a:p>
        </p:txBody>
      </p:sp>
    </p:spTree>
    <p:extLst>
      <p:ext uri="{BB962C8B-B14F-4D97-AF65-F5344CB8AC3E}">
        <p14:creationId xmlns:p14="http://schemas.microsoft.com/office/powerpoint/2010/main" val="3474446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Component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6316" y="1412776"/>
            <a:ext cx="8712968" cy="4572000"/>
          </a:xfrm>
        </p:spPr>
        <p:txBody>
          <a:bodyPr/>
          <a:lstStyle/>
          <a:p>
            <a:pPr marL="341313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sz="2800" dirty="0" smtClean="0">
                <a:ea typeface="WenQuanYi Micro Hei" charset="0"/>
              </a:rPr>
              <a:t>Components are created by annotating a workflow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sz="2400" dirty="0">
                <a:ea typeface="WenQuanYi Micro Hei" charset="0"/>
              </a:rPr>
              <a:t>Choice of a component family and so profile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sz="2400" dirty="0">
                <a:ea typeface="WenQuanYi Micro Hei" charset="0"/>
              </a:rPr>
              <a:t>Semantic annotation from the specified ontologies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sz="2400" dirty="0">
                <a:ea typeface="WenQuanYi Micro Hei" charset="0"/>
              </a:rPr>
              <a:t>Validation against the profile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sz="2400" dirty="0">
                <a:ea typeface="WenQuanYi Micro Hei" charset="0"/>
              </a:rPr>
              <a:t>Component saved into the component </a:t>
            </a:r>
            <a:r>
              <a:rPr lang="en-GB" sz="2400" dirty="0" smtClean="0">
                <a:ea typeface="WenQuanYi Micro Hei" charset="0"/>
              </a:rPr>
              <a:t>family</a:t>
            </a:r>
          </a:p>
          <a:p>
            <a:pPr marL="341313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sz="2800" dirty="0">
                <a:ea typeface="WenQuanYi Micro Hei" charset="0"/>
              </a:rPr>
              <a:t>Can annotate: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sz="2400" dirty="0">
                <a:ea typeface="WenQuanYi Micro Hei" charset="0"/>
              </a:rPr>
              <a:t>Workflow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sz="2400" dirty="0" err="1">
                <a:ea typeface="WenQuanYi Micro Hei" charset="0"/>
              </a:rPr>
              <a:t>Input/Output</a:t>
            </a:r>
            <a:r>
              <a:rPr lang="en-GB" sz="2400" dirty="0">
                <a:ea typeface="WenQuanYi Micro Hei" charset="0"/>
              </a:rPr>
              <a:t> ports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GB" sz="2400" dirty="0">
                <a:ea typeface="WenQuanYi Micro Hei" charset="0"/>
              </a:rPr>
              <a:t>Services inside </a:t>
            </a:r>
            <a:r>
              <a:rPr lang="en-GB" sz="2400" dirty="0" smtClean="0">
                <a:ea typeface="WenQuanYi Micro Hei" charset="0"/>
              </a:rPr>
              <a:t>workflow</a:t>
            </a:r>
            <a:endParaRPr lang="en-US" sz="2800" dirty="0" smtClean="0">
              <a:ea typeface="WenQuanYi Micro Hei" charset="0"/>
            </a:endParaRPr>
          </a:p>
          <a:p>
            <a:pPr marL="341313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sz="2800" dirty="0" smtClean="0">
                <a:ea typeface="WenQuanYi Micro Hei" charset="0"/>
              </a:rPr>
              <a:t>Extensions to </a:t>
            </a:r>
            <a:r>
              <a:rPr lang="en-US" sz="2800" dirty="0" err="1" smtClean="0">
                <a:ea typeface="WenQuanYi Micro Hei" charset="0"/>
              </a:rPr>
              <a:t>myExperiment</a:t>
            </a:r>
            <a:r>
              <a:rPr lang="en-US" sz="2800" dirty="0" smtClean="0">
                <a:ea typeface="WenQuanYi Micro Hei" charset="0"/>
              </a:rPr>
              <a:t> for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sz="2400" dirty="0">
                <a:ea typeface="WenQuanYi Micro Hei" charset="0"/>
              </a:rPr>
              <a:t>P</a:t>
            </a:r>
            <a:r>
              <a:rPr lang="en-US" sz="2400" dirty="0" smtClean="0">
                <a:ea typeface="WenQuanYi Micro Hei" charset="0"/>
              </a:rPr>
              <a:t>ack snapshots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sz="2400" dirty="0" smtClean="0">
                <a:ea typeface="WenQuanYi Micro Hei" charset="0"/>
              </a:rPr>
              <a:t>Semantic collation</a:t>
            </a:r>
          </a:p>
          <a:p>
            <a:pPr marL="690563" lvl="1" indent="-341313">
              <a:lnSpc>
                <a:spcPct val="90000"/>
              </a:lnSpc>
              <a:buClr>
                <a:srgbClr val="000000"/>
              </a:buClr>
              <a:buFontTx/>
              <a:buChar char="•"/>
              <a:defRPr/>
            </a:pPr>
            <a:r>
              <a:rPr lang="en-US" sz="2400" dirty="0" smtClean="0">
                <a:ea typeface="WenQuanYi Micro Hei" charset="0"/>
              </a:rPr>
              <a:t>Semantic searching</a:t>
            </a:r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574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verna_Manchester_Theme">
  <a:themeElements>
    <a:clrScheme name="myGrid">
      <a:dk1>
        <a:sysClr val="windowText" lastClr="000000"/>
      </a:dk1>
      <a:lt1>
        <a:sysClr val="window" lastClr="FFFFFF"/>
      </a:lt1>
      <a:dk2>
        <a:srgbClr val="443C72"/>
      </a:dk2>
      <a:lt2>
        <a:srgbClr val="FFFFFF"/>
      </a:lt2>
      <a:accent1>
        <a:srgbClr val="F29400"/>
      </a:accent1>
      <a:accent2>
        <a:srgbClr val="FDC300"/>
      </a:accent2>
      <a:accent3>
        <a:srgbClr val="A5C249"/>
      </a:accent3>
      <a:accent4>
        <a:srgbClr val="009EE0"/>
      </a:accent4>
      <a:accent5>
        <a:srgbClr val="5B5099"/>
      </a:accent5>
      <a:accent6>
        <a:srgbClr val="006AB2"/>
      </a:accent6>
      <a:hlink>
        <a:srgbClr val="0070C0"/>
      </a:hlink>
      <a:folHlink>
        <a:srgbClr val="00B0F0"/>
      </a:folHlink>
    </a:clrScheme>
    <a:fontScheme name="myGrid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Taverna_Manchester_Theme</Template>
  <TotalTime>205</TotalTime>
  <Words>1147</Words>
  <Application>Microsoft Office PowerPoint</Application>
  <PresentationFormat>On-screen Show (4:3)</PresentationFormat>
  <Paragraphs>197</Paragraphs>
  <Slides>31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ＭＳ Ｐゴシック</vt:lpstr>
      <vt:lpstr>Arial</vt:lpstr>
      <vt:lpstr>Calibri</vt:lpstr>
      <vt:lpstr>WenQuanYi Micro Hei</vt:lpstr>
      <vt:lpstr>Wingdings</vt:lpstr>
      <vt:lpstr>Wingdings 2</vt:lpstr>
      <vt:lpstr>Taverna_Manchester_Theme</vt:lpstr>
      <vt:lpstr>PowerPoint Presentation</vt:lpstr>
      <vt:lpstr>What is a component?</vt:lpstr>
      <vt:lpstr>Usefulness of components</vt:lpstr>
      <vt:lpstr>What is the agreement?</vt:lpstr>
      <vt:lpstr>Implementation</vt:lpstr>
      <vt:lpstr>Implementation</vt:lpstr>
      <vt:lpstr>Component pack</vt:lpstr>
      <vt:lpstr>Component use</vt:lpstr>
      <vt:lpstr>Component creation</vt:lpstr>
      <vt:lpstr>Semantic annotation</vt:lpstr>
      <vt:lpstr>Effect on workflows</vt:lpstr>
      <vt:lpstr>Taverna Components in practice</vt:lpstr>
      <vt:lpstr>Taverna Components in practice</vt:lpstr>
      <vt:lpstr>EBI InterproScan</vt:lpstr>
      <vt:lpstr>Importing a component family</vt:lpstr>
      <vt:lpstr>Selecting a component family</vt:lpstr>
      <vt:lpstr>Added component family</vt:lpstr>
      <vt:lpstr>Adding a component to a workflow</vt:lpstr>
      <vt:lpstr>EBI InterproScan component</vt:lpstr>
      <vt:lpstr>Running the workflow</vt:lpstr>
      <vt:lpstr>Connecting components</vt:lpstr>
      <vt:lpstr>Connected component</vt:lpstr>
      <vt:lpstr>Running the workflow - 2</vt:lpstr>
      <vt:lpstr>Is it really the complex workflow?</vt:lpstr>
      <vt:lpstr>Taverna Components in practice</vt:lpstr>
      <vt:lpstr>Taverna Components in practice</vt:lpstr>
      <vt:lpstr>Adding a Profile (if required)</vt:lpstr>
      <vt:lpstr>Taverna Components in practice</vt:lpstr>
      <vt:lpstr>Taverna Components in practice</vt:lpstr>
      <vt:lpstr>Taverna Components in practice</vt:lpstr>
      <vt:lpstr>Using your Component</vt:lpstr>
    </vt:vector>
  </TitlesOfParts>
  <Company>University of Manchester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Aleksandra Pawlik</dc:creator>
  <cp:lastModifiedBy>Christian brenninkmeijer</cp:lastModifiedBy>
  <cp:revision>30</cp:revision>
  <dcterms:created xsi:type="dcterms:W3CDTF">2013-09-06T07:36:17Z</dcterms:created>
  <dcterms:modified xsi:type="dcterms:W3CDTF">2014-08-31T10:35:29Z</dcterms:modified>
</cp:coreProperties>
</file>