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9283700" cy="6997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6213" y="0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6213" y="6646863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0EF611BA-E74C-45D8-B1D2-29AFFFABA99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3251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5256213" y="0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C15C5552-DD66-464C-901D-289A541D0A4F}" type="datetime1">
              <a:rPr lang="en-US" altLang="en-US"/>
              <a:pPr>
                <a:defRPr/>
              </a:pPr>
              <a:t>8/31/2014</a:t>
            </a:fld>
            <a:endParaRPr lang="en-GB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2425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928688" y="3324225"/>
            <a:ext cx="7426325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  <a:endParaRPr lang="en-GB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5256213" y="6646863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808BB342-1A81-45F2-8398-707D1246B5C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38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FAB2467-2540-4553-80BC-43EE69614858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03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0" y="1285875"/>
            <a:ext cx="9144000" cy="21431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</a:endParaRP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0" y="1285875"/>
            <a:ext cx="9144000" cy="214313"/>
            <a:chOff x="0" y="1285860"/>
            <a:chExt cx="9144000" cy="214314"/>
          </a:xfrm>
        </p:grpSpPr>
        <p:sp>
          <p:nvSpPr>
            <p:cNvPr id="7" name="Rectangle 6"/>
            <p:cNvSpPr/>
            <p:nvPr/>
          </p:nvSpPr>
          <p:spPr>
            <a:xfrm>
              <a:off x="0" y="1285860"/>
              <a:ext cx="642938" cy="214314"/>
            </a:xfrm>
            <a:prstGeom prst="rect">
              <a:avLst/>
            </a:prstGeom>
            <a:solidFill>
              <a:schemeClr val="accent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8" name="Rectangle 20"/>
            <p:cNvSpPr/>
            <p:nvPr userDrawn="1"/>
          </p:nvSpPr>
          <p:spPr>
            <a:xfrm>
              <a:off x="571500" y="1285860"/>
              <a:ext cx="8572500" cy="21431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shade val="67500"/>
                    <a:satMod val="115000"/>
                  </a:schemeClr>
                </a:gs>
              </a:gsLst>
              <a:lin ang="8100000" scaled="1"/>
              <a:tileRect/>
            </a:gra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Rectangle 25"/>
          <p:cNvSpPr/>
          <p:nvPr/>
        </p:nvSpPr>
        <p:spPr>
          <a:xfrm>
            <a:off x="0" y="6786563"/>
            <a:ext cx="9144000" cy="71437"/>
          </a:xfrm>
          <a:prstGeom prst="rect">
            <a:avLst/>
          </a:prstGeom>
          <a:gradFill>
            <a:gsLst>
              <a:gs pos="60000">
                <a:schemeClr val="accent4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</a:endParaRPr>
          </a:p>
        </p:txBody>
      </p:sp>
      <p:pic>
        <p:nvPicPr>
          <p:cNvPr id="12" name="Picture 8" descr="H:\home\tom\Desktop\t2co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0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TAB_col_white_backgroun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637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EC390-C28A-44AC-9A16-157C00500B0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15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0" y="1285875"/>
            <a:ext cx="9144000" cy="21431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</a:endParaRP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0" y="1285875"/>
            <a:ext cx="9144000" cy="214313"/>
            <a:chOff x="0" y="1285860"/>
            <a:chExt cx="9144000" cy="214314"/>
          </a:xfrm>
        </p:grpSpPr>
        <p:sp>
          <p:nvSpPr>
            <p:cNvPr id="7" name="Rectangle 6"/>
            <p:cNvSpPr/>
            <p:nvPr/>
          </p:nvSpPr>
          <p:spPr>
            <a:xfrm>
              <a:off x="0" y="1285860"/>
              <a:ext cx="642938" cy="214314"/>
            </a:xfrm>
            <a:prstGeom prst="rect">
              <a:avLst/>
            </a:prstGeom>
            <a:solidFill>
              <a:schemeClr val="accent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8" name="Rectangle 20"/>
            <p:cNvSpPr/>
            <p:nvPr userDrawn="1"/>
          </p:nvSpPr>
          <p:spPr>
            <a:xfrm>
              <a:off x="571500" y="1285860"/>
              <a:ext cx="8572500" cy="21431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shade val="67500"/>
                    <a:satMod val="115000"/>
                  </a:schemeClr>
                </a:gs>
              </a:gsLst>
              <a:lin ang="8100000" scaled="1"/>
              <a:tileRect/>
            </a:gra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Rectangle 25"/>
          <p:cNvSpPr/>
          <p:nvPr/>
        </p:nvSpPr>
        <p:spPr>
          <a:xfrm>
            <a:off x="0" y="6786563"/>
            <a:ext cx="9144000" cy="71437"/>
          </a:xfrm>
          <a:prstGeom prst="rect">
            <a:avLst/>
          </a:prstGeom>
          <a:gradFill>
            <a:gsLst>
              <a:gs pos="60000">
                <a:schemeClr val="accent4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</a:endParaRPr>
          </a:p>
        </p:txBody>
      </p:sp>
      <p:pic>
        <p:nvPicPr>
          <p:cNvPr id="12" name="Picture 8" descr="H:\home\tom\Desktop\t2co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0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TAB_col_white_backgroun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637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153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EC390-C28A-44AC-9A16-157C00500B0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29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" name="Date Placeholder 7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1285875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F34AC6D-E193-4796-99CD-4CA5862FDB9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kern="1200">
          <a:ln>
            <a:solidFill>
              <a:schemeClr val="accent5">
                <a:lumMod val="75000"/>
              </a:schemeClr>
            </a:solidFill>
          </a:ln>
          <a:solidFill>
            <a:schemeClr val="tx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C249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009EE0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www.taverna.org.u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orcid.org/0000-0003-3156-2105" TargetMode="External"/><Relationship Id="rId5" Type="http://schemas.openxmlformats.org/officeDocument/2006/relationships/hyperlink" Target="http://orcid.org/0000-0002-2937-7819" TargetMode="External"/><Relationship Id="rId4" Type="http://schemas.openxmlformats.org/officeDocument/2006/relationships/hyperlink" Target="http://orcid.org/0000-0001-9842-9718" TargetMode="External"/><Relationship Id="rId9" Type="http://schemas.openxmlformats.org/officeDocument/2006/relationships/hyperlink" Target="http://creativecommons.org/licenses/by/3.0/deed.en_GB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experiment.org/files/1055/versions/1/download/example.nh.tx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cmzmasek/home/software/forester/phyloxml-converter" TargetMode="External"/><Relationship Id="rId2" Type="http://schemas.openxmlformats.org/officeDocument/2006/relationships/hyperlink" Target="https://sites.google.com/site/cmzmasek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cmzmasek/home/software/forester/phyloxml-convert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ubtitle 5"/>
          <p:cNvSpPr>
            <a:spLocks noGrp="1"/>
          </p:cNvSpPr>
          <p:nvPr>
            <p:ph sz="quarter" idx="1"/>
          </p:nvPr>
        </p:nvSpPr>
        <p:spPr>
          <a:xfrm>
            <a:off x="2362200" y="6143625"/>
            <a:ext cx="6781800" cy="571500"/>
          </a:xfrm>
        </p:spPr>
        <p:txBody>
          <a:bodyPr anchor="ctr"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500" smtClean="0">
                <a:solidFill>
                  <a:srgbClr val="FFFFFF"/>
                </a:solidFill>
                <a:ea typeface="ＭＳ Ｐゴシック" panose="020B0600070205080204" pitchFamily="34" charset="-128"/>
              </a:rPr>
              <a:t> </a:t>
            </a:r>
            <a:endParaRPr lang="en-GB" altLang="en-US" sz="2500" smtClean="0">
              <a:solidFill>
                <a:srgbClr val="FFFF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" y="2060575"/>
            <a:ext cx="882047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3200" b="1" dirty="0" smtClean="0">
                <a:solidFill>
                  <a:schemeClr val="tx2"/>
                </a:solidFill>
              </a:rPr>
              <a:t>Introduction to the </a:t>
            </a:r>
            <a:r>
              <a:rPr lang="en-GB" altLang="en-US" sz="3200" b="1" dirty="0" smtClean="0">
                <a:solidFill>
                  <a:schemeClr val="tx2"/>
                </a:solidFill>
              </a:rPr>
              <a:t>                                  </a:t>
            </a:r>
            <a:r>
              <a:rPr lang="en-GB" altLang="en-US" sz="3200" b="1" dirty="0" err="1" smtClean="0">
                <a:solidFill>
                  <a:schemeClr val="tx2"/>
                </a:solidFill>
              </a:rPr>
              <a:t>Taverna</a:t>
            </a:r>
            <a:r>
              <a:rPr lang="en-GB" altLang="en-US" sz="3200" b="1" dirty="0" smtClean="0">
                <a:solidFill>
                  <a:schemeClr val="tx2"/>
                </a:solidFill>
              </a:rPr>
              <a:t> </a:t>
            </a:r>
            <a:r>
              <a:rPr lang="en-GB" altLang="en-US" sz="3200" b="1" dirty="0" smtClean="0">
                <a:solidFill>
                  <a:schemeClr val="tx2"/>
                </a:solidFill>
              </a:rPr>
              <a:t>Tool service</a:t>
            </a:r>
            <a:endParaRPr lang="en-GB" altLang="en-US" sz="3200" dirty="0">
              <a:solidFill>
                <a:schemeClr val="tx2"/>
              </a:solidFill>
            </a:endParaRPr>
          </a:p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3200" dirty="0">
              <a:solidFill>
                <a:schemeClr val="tx2"/>
              </a:solidFill>
            </a:endParaRPr>
          </a:p>
        </p:txBody>
      </p:sp>
      <p:pic>
        <p:nvPicPr>
          <p:cNvPr id="5124" name="Picture 5" descr="H:\home\tom\Desktop\mygrid_large_masth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9" r="8438"/>
          <a:stretch>
            <a:fillRect/>
          </a:stretch>
        </p:blipFill>
        <p:spPr bwMode="auto">
          <a:xfrm>
            <a:off x="5148263" y="0"/>
            <a:ext cx="31432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20010" y="3244354"/>
            <a:ext cx="810101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Stian Soiland-Reyes and Christian </a:t>
            </a:r>
            <a:r>
              <a:rPr lang="en-US" altLang="en-US" sz="2400" dirty="0" smtClean="0">
                <a:latin typeface="+mn-lt"/>
              </a:rPr>
              <a:t>Brenninkmeijer</a:t>
            </a:r>
            <a:endParaRPr lang="en-GB" altLang="en-US" sz="2400" dirty="0">
              <a:latin typeface="+mn-lt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University of Manchester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dirty="0" smtClean="0">
                <a:latin typeface="+mn-lt"/>
              </a:rPr>
              <a:t>material by </a:t>
            </a:r>
            <a:r>
              <a:rPr lang="en-US" altLang="en-US" sz="1800" dirty="0" err="1" smtClean="0">
                <a:latin typeface="+mn-lt"/>
              </a:rPr>
              <a:t>Mr</a:t>
            </a:r>
            <a:r>
              <a:rPr lang="en-US" altLang="en-US" sz="1800" dirty="0" smtClean="0">
                <a:latin typeface="+mn-lt"/>
              </a:rPr>
              <a:t> Alan Williams</a:t>
            </a:r>
            <a:endParaRPr lang="en-US" altLang="en-US" sz="1800" dirty="0">
              <a:latin typeface="+mn-lt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/>
            </a:r>
            <a:br>
              <a:rPr lang="en-US" altLang="en-US" sz="1800" dirty="0">
                <a:latin typeface="+mn-lt"/>
              </a:rPr>
            </a:br>
            <a:r>
              <a:rPr lang="en-US" altLang="en-US" sz="1400" dirty="0">
                <a:latin typeface="+mn-lt"/>
                <a:hlinkClick r:id="rId4"/>
              </a:rPr>
              <a:t>http://orcid.org/0000-0001-9842-9718</a:t>
            </a:r>
            <a:r>
              <a:rPr lang="en-US" altLang="en-US" sz="1400" dirty="0">
                <a:latin typeface="+mn-lt"/>
              </a:rPr>
              <a:t> 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  <a:hlinkClick r:id="rId5"/>
              </a:rPr>
              <a:t>http://orcid.org/0000-0002-2937-7819</a:t>
            </a:r>
            <a:r>
              <a:rPr lang="en-US" altLang="en-US" sz="1400" dirty="0">
                <a:latin typeface="+mn-lt"/>
              </a:rPr>
              <a:t/>
            </a:r>
            <a:br>
              <a:rPr lang="en-US" altLang="en-US" sz="1400" dirty="0">
                <a:latin typeface="+mn-lt"/>
              </a:rPr>
            </a:br>
            <a:r>
              <a:rPr lang="en-US" altLang="en-US" sz="1400" dirty="0" smtClean="0">
                <a:latin typeface="+mn-lt"/>
                <a:hlinkClick r:id="rId6"/>
              </a:rPr>
              <a:t>http</a:t>
            </a:r>
            <a:r>
              <a:rPr lang="en-US" altLang="en-US" sz="1400" dirty="0">
                <a:latin typeface="+mn-lt"/>
                <a:hlinkClick r:id="rId6"/>
              </a:rPr>
              <a:t>://</a:t>
            </a:r>
            <a:r>
              <a:rPr lang="en-US" altLang="en-US" sz="1400" dirty="0" smtClean="0">
                <a:latin typeface="+mn-lt"/>
                <a:hlinkClick r:id="rId6"/>
              </a:rPr>
              <a:t>orcid.org/0000-0003-3156-2105</a:t>
            </a:r>
            <a:endParaRPr lang="en-US" altLang="en-US" sz="1400" dirty="0" smtClean="0">
              <a:latin typeface="+mn-lt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+mn-lt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Bonn University, </a:t>
            </a:r>
            <a:r>
              <a:rPr lang="en-US" altLang="en-US" sz="1800" dirty="0" smtClean="0">
                <a:latin typeface="+mn-lt"/>
              </a:rPr>
              <a:t>2014-09-01 / 2014-09-03</a:t>
            </a:r>
            <a:endParaRPr lang="en-US" altLang="en-US" sz="1800" dirty="0">
              <a:latin typeface="+mn-lt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en-US" sz="1800" dirty="0">
                <a:latin typeface="+mn-lt"/>
                <a:hlinkClick r:id="rId7"/>
              </a:rPr>
              <a:t>http://www.taverna.org.uk/</a:t>
            </a:r>
            <a:endParaRPr lang="en-GB" altLang="en-US" sz="1800" dirty="0">
              <a:latin typeface="+mn-lt"/>
            </a:endParaRPr>
          </a:p>
        </p:txBody>
      </p:sp>
      <p:pic>
        <p:nvPicPr>
          <p:cNvPr id="7" name="Picture 2" descr="http://mirrors.creativecommons.org/presskit/buttons/88x31/png/b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39"/>
            <a:ext cx="12319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6799" y="6307451"/>
            <a:ext cx="377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1000" i="1" dirty="0">
                <a:latin typeface="+mn-lt"/>
              </a:rPr>
              <a:t>This work is licensed under a </a:t>
            </a:r>
          </a:p>
          <a:p>
            <a:r>
              <a:rPr lang="en-GB" altLang="en-US" sz="1000" i="1" dirty="0">
                <a:latin typeface="+mn-lt"/>
                <a:hlinkClick r:id="rId9"/>
              </a:rPr>
              <a:t>Creative Commons Attribution 3.0 Unported License</a:t>
            </a:r>
            <a:endParaRPr lang="en-GB" altLang="en-US" sz="1000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the converter - 3</a:t>
            </a:r>
            <a:endParaRPr lang="en-GB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defRPr/>
            </a:pPr>
            <a:r>
              <a:rPr lang="en-US" dirty="0" smtClean="0"/>
              <a:t>Add a file output called </a:t>
            </a:r>
            <a:r>
              <a:rPr lang="en-US" dirty="0" err="1" smtClean="0"/>
              <a:t>outfile</a:t>
            </a:r>
            <a:endParaRPr lang="en-US" dirty="0" smtClean="0"/>
          </a:p>
          <a:p>
            <a:pPr lvl="1">
              <a:defRPr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60848"/>
            <a:ext cx="5471635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0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the converter - 4</a:t>
            </a:r>
            <a:endParaRPr lang="en-GB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defRPr/>
            </a:pPr>
            <a:r>
              <a:rPr lang="en-US" dirty="0" smtClean="0"/>
              <a:t>The tool service now has two extra ports</a:t>
            </a:r>
          </a:p>
          <a:p>
            <a:pPr lvl="1">
              <a:defRPr/>
            </a:pPr>
            <a:r>
              <a:rPr lang="en-US" dirty="0" smtClean="0"/>
              <a:t>Connect </a:t>
            </a:r>
            <a:r>
              <a:rPr lang="en-US" dirty="0" err="1" smtClean="0"/>
              <a:t>infile</a:t>
            </a:r>
            <a:r>
              <a:rPr lang="en-US" dirty="0" smtClean="0"/>
              <a:t> to a workflow input port and </a:t>
            </a:r>
            <a:r>
              <a:rPr lang="en-US" dirty="0" err="1" smtClean="0"/>
              <a:t>outfile</a:t>
            </a:r>
            <a:r>
              <a:rPr lang="en-US" dirty="0" smtClean="0"/>
              <a:t> to a workflow output port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924944"/>
            <a:ext cx="5200692" cy="273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the converter - 6</a:t>
            </a:r>
            <a:endParaRPr lang="en-GB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defRPr/>
            </a:pPr>
            <a:r>
              <a:rPr lang="en-US" dirty="0" smtClean="0"/>
              <a:t>Run the workflow</a:t>
            </a:r>
          </a:p>
          <a:p>
            <a:pPr lvl="1">
              <a:defRPr/>
            </a:pPr>
            <a:r>
              <a:rPr lang="en-US" dirty="0" smtClean="0"/>
              <a:t>As input, you can use the contents of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www.myexperiment.org/files/1055/versions/1/download/example.nh.txt</a:t>
            </a:r>
            <a:endParaRPr lang="en-US" dirty="0" smtClean="0"/>
          </a:p>
          <a:p>
            <a:pPr marL="366713" lvl="1" indent="0">
              <a:buNone/>
              <a:defRPr/>
            </a:pPr>
            <a:r>
              <a:rPr lang="en-US" dirty="0" smtClean="0"/>
              <a:t> (or use </a:t>
            </a:r>
            <a:r>
              <a:rPr lang="en-US" b="1" dirty="0" smtClean="0"/>
              <a:t>Set URL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The </a:t>
            </a:r>
            <a:r>
              <a:rPr lang="en-US" i="1" dirty="0" err="1" smtClean="0"/>
              <a:t>outfile</a:t>
            </a:r>
            <a:r>
              <a:rPr lang="en-US" dirty="0" smtClean="0"/>
              <a:t> is in </a:t>
            </a:r>
            <a:r>
              <a:rPr lang="en-US" dirty="0" err="1" smtClean="0"/>
              <a:t>PhyloXML</a:t>
            </a:r>
            <a:r>
              <a:rPr lang="en-US" dirty="0" smtClean="0"/>
              <a:t> format</a:t>
            </a:r>
          </a:p>
          <a:p>
            <a:pPr lvl="2">
              <a:defRPr/>
            </a:pPr>
            <a:r>
              <a:rPr lang="en-US" dirty="0" smtClean="0"/>
              <a:t>Click </a:t>
            </a:r>
            <a:r>
              <a:rPr lang="en-US" b="1" dirty="0" smtClean="0"/>
              <a:t>Value type:</a:t>
            </a:r>
            <a:r>
              <a:rPr lang="en-US" dirty="0" smtClean="0"/>
              <a:t> </a:t>
            </a:r>
            <a:r>
              <a:rPr lang="en-US" i="1" dirty="0" smtClean="0"/>
              <a:t>XML tree</a:t>
            </a:r>
          </a:p>
          <a:p>
            <a:pPr lvl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6693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the </a:t>
            </a:r>
            <a:r>
              <a:rPr lang="en-US" dirty="0" err="1" smtClean="0"/>
              <a:t>PhyloXML</a:t>
            </a:r>
            <a:r>
              <a:rPr lang="en-US" dirty="0" smtClean="0"/>
              <a:t> - 1</a:t>
            </a:r>
            <a:endParaRPr lang="en-GB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defRPr/>
            </a:pPr>
            <a:r>
              <a:rPr lang="en-US" dirty="0" smtClean="0"/>
              <a:t>Rename the first tool to </a:t>
            </a:r>
            <a:r>
              <a:rPr lang="en-US" b="1" dirty="0" smtClean="0"/>
              <a:t>converter</a:t>
            </a:r>
          </a:p>
          <a:p>
            <a:pPr lvl="1">
              <a:defRPr/>
            </a:pPr>
            <a:r>
              <a:rPr lang="en-US" dirty="0" smtClean="0"/>
              <a:t>Add a new tool service that calls</a:t>
            </a:r>
          </a:p>
          <a:p>
            <a:pPr marL="366713" lvl="1" indent="0">
              <a:buNone/>
              <a:defRPr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java -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C:\Users\stain\Downloads\forester_1035.jar</a:t>
            </a:r>
            <a:r>
              <a:rPr lang="en-US" sz="2000" b="1" dirty="0" smtClean="0"/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org.forester.archaeopteryx.Archaeopteryx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infile</a:t>
            </a:r>
            <a:endParaRPr 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dirty="0" smtClean="0"/>
              <a:t>Add a file input called </a:t>
            </a:r>
            <a:r>
              <a:rPr lang="en-US" b="1" dirty="0" err="1" smtClean="0"/>
              <a:t>infile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dirty="0" smtClean="0"/>
              <a:t>Rename the tool service to </a:t>
            </a:r>
            <a:r>
              <a:rPr lang="en-US" b="1" dirty="0" smtClean="0"/>
              <a:t>display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dirty="0" smtClean="0"/>
              <a:t>Connect the </a:t>
            </a:r>
            <a:r>
              <a:rPr lang="en-US" b="1" dirty="0" err="1" smtClean="0"/>
              <a:t>outfile</a:t>
            </a:r>
            <a:r>
              <a:rPr lang="en-US" dirty="0" smtClean="0"/>
              <a:t> of converter to the </a:t>
            </a:r>
            <a:r>
              <a:rPr lang="en-US" b="1" dirty="0" err="1" smtClean="0"/>
              <a:t>infile</a:t>
            </a:r>
            <a:r>
              <a:rPr lang="en-US" dirty="0" smtClean="0"/>
              <a:t> of </a:t>
            </a:r>
            <a:r>
              <a:rPr lang="en-US" b="1" dirty="0" smtClean="0"/>
              <a:t>display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dirty="0" smtClean="0"/>
              <a:t>Run the workflow</a:t>
            </a:r>
          </a:p>
          <a:p>
            <a:pPr lvl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2169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the </a:t>
            </a:r>
            <a:r>
              <a:rPr lang="en-US" dirty="0" err="1" smtClean="0"/>
              <a:t>PhyloXML</a:t>
            </a:r>
            <a:r>
              <a:rPr lang="en-US" dirty="0" smtClean="0"/>
              <a:t> - 2</a:t>
            </a:r>
            <a:endParaRPr lang="en-GB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defRPr/>
            </a:pPr>
            <a:r>
              <a:rPr lang="en-US" dirty="0" smtClean="0"/>
              <a:t>The archaeopteryx display tool will show – exit it to finish the run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345544"/>
            <a:ext cx="4128385" cy="412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4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string replacement - 1</a:t>
            </a:r>
            <a:endParaRPr lang="en-GB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defRPr/>
            </a:pPr>
            <a:r>
              <a:rPr lang="en-US" dirty="0" err="1" smtClean="0"/>
              <a:t>PhyloXML</a:t>
            </a:r>
            <a:r>
              <a:rPr lang="en-US" dirty="0" smtClean="0"/>
              <a:t> </a:t>
            </a:r>
            <a:r>
              <a:rPr lang="en-US" b="1" dirty="0" smtClean="0"/>
              <a:t>converter</a:t>
            </a:r>
            <a:r>
              <a:rPr lang="en-US" dirty="0" smtClean="0"/>
              <a:t> can take options</a:t>
            </a:r>
          </a:p>
          <a:p>
            <a:pPr lvl="1">
              <a:defRPr/>
            </a:pPr>
            <a:r>
              <a:rPr lang="en-US" dirty="0" smtClean="0"/>
              <a:t>Add a new String replacement port to the converter service called </a:t>
            </a:r>
            <a:r>
              <a:rPr lang="en-US" b="1" dirty="0" smtClean="0"/>
              <a:t>options</a:t>
            </a:r>
            <a:endParaRPr lang="en-US" dirty="0"/>
          </a:p>
          <a:p>
            <a:pPr lvl="1">
              <a:defRPr/>
            </a:pPr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492" y="2852936"/>
            <a:ext cx="4824536" cy="397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07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string replacement - 2</a:t>
            </a:r>
            <a:endParaRPr lang="en-GB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defRPr/>
            </a:pPr>
            <a:r>
              <a:rPr lang="en-US" dirty="0" smtClean="0"/>
              <a:t>Change the converter script to include the options</a:t>
            </a:r>
          </a:p>
          <a:p>
            <a:pPr marL="366713" lvl="1" indent="0">
              <a:buNone/>
              <a:defRPr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java -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C:\Users\stain\Downloads\forester_1035.jar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org.forester.application.phyloxml_converter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-f=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%%options%%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infile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outfile</a:t>
            </a:r>
            <a:endParaRPr lang="en-US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%%options%%</a:t>
            </a:r>
            <a:r>
              <a:rPr lang="en-US" b="1" dirty="0" smtClean="0"/>
              <a:t> </a:t>
            </a:r>
            <a:r>
              <a:rPr lang="en-US" dirty="0" smtClean="0"/>
              <a:t>will be replaced by the string passed to the service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dirty="0" smtClean="0"/>
              <a:t>Connect the options port to a workflow input port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dirty="0" smtClean="0"/>
              <a:t>Run the workflow with options as the empty string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dirty="0" smtClean="0"/>
              <a:t>Run the workflow with options as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–o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dirty="0" smtClean="0"/>
              <a:t>Compare the </a:t>
            </a:r>
            <a:r>
              <a:rPr lang="en-US" i="1" dirty="0" err="1" smtClean="0"/>
              <a:t>outfile</a:t>
            </a:r>
            <a:r>
              <a:rPr lang="en-US" dirty="0" smtClean="0"/>
              <a:t> with that from the previous run</a:t>
            </a:r>
            <a:endParaRPr lang="en-US" dirty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0210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exercises</a:t>
            </a:r>
            <a:endParaRPr lang="en-GB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defRPr/>
            </a:pPr>
            <a:r>
              <a:rPr lang="en-US" sz="2000" dirty="0" smtClean="0"/>
              <a:t>Add the </a:t>
            </a:r>
            <a:r>
              <a:rPr lang="en-US" sz="2000" b="1" dirty="0" err="1" smtClean="0"/>
              <a:t>Xpath</a:t>
            </a:r>
            <a:r>
              <a:rPr lang="en-US" sz="2000" b="1" dirty="0" smtClean="0"/>
              <a:t> service </a:t>
            </a:r>
            <a:r>
              <a:rPr lang="en-US" sz="2000" dirty="0" smtClean="0"/>
              <a:t>to pick up the species name of the second-level clade branch (bear, raccoon)</a:t>
            </a:r>
          </a:p>
          <a:p>
            <a:pPr lvl="1">
              <a:defRPr/>
            </a:pPr>
            <a:r>
              <a:rPr lang="en-US" sz="2000" dirty="0" smtClean="0"/>
              <a:t>Create a </a:t>
            </a:r>
            <a:r>
              <a:rPr lang="en-US" sz="2000" b="1" dirty="0" smtClean="0"/>
              <a:t>component</a:t>
            </a:r>
            <a:r>
              <a:rPr lang="en-US" sz="2000" dirty="0" smtClean="0"/>
              <a:t> family in your local registry called </a:t>
            </a:r>
            <a:r>
              <a:rPr lang="en-US" sz="2000" i="1" dirty="0" smtClean="0"/>
              <a:t>forester</a:t>
            </a:r>
          </a:p>
          <a:p>
            <a:pPr lvl="1">
              <a:defRPr/>
            </a:pPr>
            <a:r>
              <a:rPr lang="en-US" sz="2000" dirty="0" smtClean="0"/>
              <a:t>Create a components in the forester family for the </a:t>
            </a:r>
            <a:r>
              <a:rPr lang="en-US" sz="2000" i="1" dirty="0" smtClean="0"/>
              <a:t>converter</a:t>
            </a:r>
            <a:r>
              <a:rPr lang="en-US" sz="2000" dirty="0" smtClean="0"/>
              <a:t> and </a:t>
            </a:r>
            <a:r>
              <a:rPr lang="en-US" sz="2000" i="1" dirty="0" smtClean="0"/>
              <a:t>display</a:t>
            </a:r>
            <a:r>
              <a:rPr lang="en-US" sz="2000" dirty="0" smtClean="0"/>
              <a:t> services</a:t>
            </a:r>
          </a:p>
          <a:p>
            <a:pPr lvl="1">
              <a:defRPr/>
            </a:pPr>
            <a:r>
              <a:rPr lang="en-US" sz="2000" dirty="0" smtClean="0"/>
              <a:t>Build a workflow using the two components from </a:t>
            </a:r>
            <a:r>
              <a:rPr lang="en-US" sz="2000" i="1" dirty="0" smtClean="0"/>
              <a:t>Available Services</a:t>
            </a:r>
          </a:p>
          <a:p>
            <a:pPr lvl="1">
              <a:defRPr/>
            </a:pPr>
            <a:r>
              <a:rPr lang="en-US" sz="2000" dirty="0" smtClean="0"/>
              <a:t>What possible problems can you imagine if you want to share a workflow using the External Tool service?</a:t>
            </a:r>
          </a:p>
          <a:p>
            <a:pPr lvl="1">
              <a:defRPr/>
            </a:pPr>
            <a:r>
              <a:rPr lang="en-US" sz="2000" dirty="0" smtClean="0"/>
              <a:t>Expert: Are you able to modify your workflow to be sharable? Hint: Look at </a:t>
            </a:r>
            <a:r>
              <a:rPr lang="en-US" sz="2000" b="1" dirty="0" smtClean="0"/>
              <a:t>Advanced</a:t>
            </a:r>
            <a:r>
              <a:rPr lang="en-US" sz="2000" dirty="0" smtClean="0"/>
              <a:t> tab of Tool service.</a:t>
            </a:r>
          </a:p>
          <a:p>
            <a:pPr lvl="1"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8329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tool service?</a:t>
            </a:r>
            <a:endParaRPr lang="en-GB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Allows you to call a command line script as part of a workflow</a:t>
            </a:r>
          </a:p>
          <a:p>
            <a:pPr lvl="1">
              <a:defRPr/>
            </a:pPr>
            <a:r>
              <a:rPr lang="en-GB" dirty="0" smtClean="0"/>
              <a:t>Simplest case is calling a single tool</a:t>
            </a:r>
          </a:p>
          <a:p>
            <a:pPr>
              <a:defRPr/>
            </a:pPr>
            <a:r>
              <a:rPr lang="en-GB" dirty="0" smtClean="0"/>
              <a:t>Can be run on your local machine or a machine that you can </a:t>
            </a:r>
            <a:r>
              <a:rPr lang="en-GB" dirty="0" err="1" smtClean="0"/>
              <a:t>ssh</a:t>
            </a:r>
            <a:r>
              <a:rPr lang="en-GB" dirty="0" smtClean="0"/>
              <a:t> to</a:t>
            </a:r>
          </a:p>
          <a:p>
            <a:pPr>
              <a:defRPr/>
            </a:pPr>
            <a:r>
              <a:rPr lang="en-GB" dirty="0" smtClean="0"/>
              <a:t>Data is passed by reference</a:t>
            </a:r>
          </a:p>
          <a:p>
            <a:pPr lvl="1">
              <a:defRPr/>
            </a:pPr>
            <a:r>
              <a:rPr lang="en-GB" dirty="0" smtClean="0"/>
              <a:t>No big transfers to/from </a:t>
            </a:r>
            <a:r>
              <a:rPr lang="en-GB" dirty="0" err="1" smtClean="0"/>
              <a:t>Taverna</a:t>
            </a:r>
            <a:endParaRPr lang="en-GB" dirty="0" smtClean="0"/>
          </a:p>
          <a:p>
            <a:pPr>
              <a:defRPr/>
            </a:pPr>
            <a:r>
              <a:rPr lang="en-GB" dirty="0" smtClean="0"/>
              <a:t>Data kept where the script is run until/unless needed</a:t>
            </a:r>
          </a:p>
          <a:p>
            <a:pPr lvl="1"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918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simple tool service</a:t>
            </a:r>
            <a:endParaRPr lang="en-GB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defRPr/>
            </a:pPr>
            <a:r>
              <a:rPr lang="en-GB" dirty="0" smtClean="0"/>
              <a:t>Choose “Tool” from the “Insert” menu</a:t>
            </a:r>
          </a:p>
          <a:p>
            <a:pPr lvl="1">
              <a:defRPr/>
            </a:pPr>
            <a:r>
              <a:rPr lang="en-GB" dirty="0" smtClean="0"/>
              <a:t>In the tool service popup type</a:t>
            </a:r>
          </a:p>
          <a:p>
            <a:pPr marL="366713" lvl="1" indent="0">
              <a:buNone/>
              <a:defRPr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 -version</a:t>
            </a:r>
          </a:p>
          <a:p>
            <a:pPr lvl="1">
              <a:defRPr/>
            </a:pPr>
            <a:r>
              <a:rPr lang="en-GB" dirty="0" smtClean="0"/>
              <a:t>Close the configuration</a:t>
            </a:r>
          </a:p>
          <a:p>
            <a:pPr lvl="1">
              <a:defRPr/>
            </a:pPr>
            <a:r>
              <a:rPr lang="en-GB" dirty="0" smtClean="0"/>
              <a:t>Connect the STDERR and STDOUT ports of the tool service to workflow output ports</a:t>
            </a:r>
          </a:p>
        </p:txBody>
      </p:sp>
    </p:spTree>
    <p:extLst>
      <p:ext uri="{BB962C8B-B14F-4D97-AF65-F5344CB8AC3E}">
        <p14:creationId xmlns:p14="http://schemas.microsoft.com/office/powerpoint/2010/main" val="145431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tool service configuration</a:t>
            </a:r>
            <a:endParaRPr lang="en-GB" dirty="0" smtClean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83" y="1619372"/>
            <a:ext cx="5471634" cy="4511431"/>
          </a:xfrm>
        </p:spPr>
      </p:pic>
    </p:spTree>
    <p:extLst>
      <p:ext uri="{BB962C8B-B14F-4D97-AF65-F5344CB8AC3E}">
        <p14:creationId xmlns:p14="http://schemas.microsoft.com/office/powerpoint/2010/main" val="13491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88840"/>
            <a:ext cx="4122545" cy="2880320"/>
          </a:xfrm>
          <a:prstGeom prst="rect">
            <a:avLst/>
          </a:prstGeom>
        </p:spPr>
      </p:pic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tool workflow</a:t>
            </a:r>
            <a:endParaRPr lang="en-GB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defRPr/>
            </a:pPr>
            <a:r>
              <a:rPr lang="en-GB" dirty="0" smtClean="0"/>
              <a:t>Run the workflow</a:t>
            </a:r>
          </a:p>
          <a:p>
            <a:pPr lvl="1">
              <a:defRPr/>
            </a:pPr>
            <a:endParaRPr lang="en-GB" dirty="0" smtClean="0"/>
          </a:p>
          <a:p>
            <a:pPr lvl="1">
              <a:defRPr/>
            </a:pPr>
            <a:endParaRPr lang="en-GB" dirty="0" smtClean="0"/>
          </a:p>
          <a:p>
            <a:pPr marL="366713" lvl="1" indent="0">
              <a:buNone/>
              <a:defRPr/>
            </a:pPr>
            <a:endParaRPr lang="en-GB" dirty="0" smtClean="0"/>
          </a:p>
          <a:p>
            <a:pPr marL="366713" lvl="1" indent="0">
              <a:buNone/>
              <a:defRPr/>
            </a:pPr>
            <a:endParaRPr lang="en-GB" dirty="0"/>
          </a:p>
          <a:p>
            <a:pPr lvl="1">
              <a:defRPr/>
            </a:pPr>
            <a:endParaRPr lang="en-GB" dirty="0" smtClean="0"/>
          </a:p>
          <a:p>
            <a:pPr lvl="1">
              <a:defRPr/>
            </a:pPr>
            <a:endParaRPr lang="en-GB" dirty="0"/>
          </a:p>
          <a:p>
            <a:pPr lvl="1">
              <a:defRPr/>
            </a:pPr>
            <a:r>
              <a:rPr lang="en-GB" dirty="0" smtClean="0"/>
              <a:t>STDERR should look similar to:</a:t>
            </a:r>
          </a:p>
          <a:p>
            <a:pPr marL="685800" lvl="2" indent="0">
              <a:buNone/>
              <a:defRPr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java version "1.8.0"</a:t>
            </a:r>
          </a:p>
          <a:p>
            <a:pPr marL="685800" lvl="2" indent="0">
              <a:buNone/>
              <a:defRPr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Java(TM) SE Runtime Environment (build 1.8.0-b132)</a:t>
            </a:r>
          </a:p>
          <a:p>
            <a:pPr marL="685800" lvl="2" indent="0">
              <a:buNone/>
              <a:defRPr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Java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HotSpot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(TM) 64-Bit Server VM (build 25.0-b70, mixed mode)</a:t>
            </a:r>
          </a:p>
          <a:p>
            <a:pPr marL="685800" lvl="2" indent="0">
              <a:buNone/>
              <a:defRPr/>
            </a:pPr>
            <a:endParaRPr lang="en-GB" dirty="0" smtClean="0"/>
          </a:p>
          <a:p>
            <a:pPr lvl="2">
              <a:defRPr/>
            </a:pPr>
            <a:endParaRPr lang="en-GB" dirty="0"/>
          </a:p>
          <a:p>
            <a:pPr lvl="1">
              <a:defRPr/>
            </a:pPr>
            <a:endParaRPr lang="en-GB" dirty="0" smtClean="0"/>
          </a:p>
          <a:p>
            <a:pPr lvl="1"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32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an example tool</a:t>
            </a:r>
            <a:endParaRPr lang="en-GB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defRPr/>
            </a:pPr>
            <a:r>
              <a:rPr lang="en-GB" dirty="0" smtClean="0"/>
              <a:t>We are going to use the </a:t>
            </a:r>
            <a:r>
              <a:rPr lang="en-GB" i="1" dirty="0" smtClean="0"/>
              <a:t>forester</a:t>
            </a:r>
            <a:r>
              <a:rPr lang="en-GB" dirty="0" smtClean="0"/>
              <a:t> utilities by </a:t>
            </a:r>
            <a:r>
              <a:rPr lang="en-US" dirty="0">
                <a:hlinkClick r:id="rId2"/>
              </a:rPr>
              <a:t>Christian </a:t>
            </a:r>
            <a:r>
              <a:rPr lang="en-US" dirty="0" err="1" smtClean="0">
                <a:hlinkClick r:id="rId2"/>
              </a:rPr>
              <a:t>Zmasek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Download</a:t>
            </a:r>
          </a:p>
          <a:p>
            <a:pPr lvl="2">
              <a:defRPr/>
            </a:pPr>
            <a:r>
              <a:rPr lang="en-US" dirty="0" smtClean="0"/>
              <a:t>forester_1028.jar by following the links </a:t>
            </a:r>
            <a:r>
              <a:rPr lang="en-US" dirty="0"/>
              <a:t>on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sites.google.com/site/cmzmasek/home/software/forester/phyloxml-converter</a:t>
            </a:r>
            <a:r>
              <a:rPr lang="en-US" dirty="0" smtClean="0"/>
              <a:t> </a:t>
            </a:r>
          </a:p>
          <a:p>
            <a:pPr lvl="2">
              <a:defRPr/>
            </a:pPr>
            <a:r>
              <a:rPr lang="en-US" dirty="0" smtClean="0"/>
              <a:t>..or download it from the myExperiment group</a:t>
            </a:r>
          </a:p>
          <a:p>
            <a:pPr lvl="2">
              <a:defRPr/>
            </a:pPr>
            <a:r>
              <a:rPr lang="en-US" dirty="0" smtClean="0"/>
              <a:t>Remember which folder you downloaded it to</a:t>
            </a:r>
          </a:p>
        </p:txBody>
      </p:sp>
    </p:spTree>
    <p:extLst>
      <p:ext uri="{BB962C8B-B14F-4D97-AF65-F5344CB8AC3E}">
        <p14:creationId xmlns:p14="http://schemas.microsoft.com/office/powerpoint/2010/main" val="150100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the example tool - 1 </a:t>
            </a:r>
            <a:endParaRPr lang="en-GB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defRPr/>
            </a:pPr>
            <a:r>
              <a:rPr lang="en-US" dirty="0" smtClean="0"/>
              <a:t>Create a new workflow with a tool service that calls the jar (modify the path)</a:t>
            </a:r>
          </a:p>
          <a:p>
            <a:pPr marL="685800" lvl="2" indent="0">
              <a:buNone/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java -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C:\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Users\stain\Downloads\forester_1035.jar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dirty="0" smtClean="0"/>
              <a:t>Connect STDERR and STDOUT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dirty="0"/>
              <a:t>R</a:t>
            </a:r>
            <a:r>
              <a:rPr lang="en-US" dirty="0" smtClean="0"/>
              <a:t>un the workflow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dirty="0" smtClean="0"/>
              <a:t>It fails. We cannot just call the jar</a:t>
            </a:r>
          </a:p>
        </p:txBody>
      </p:sp>
    </p:spTree>
    <p:extLst>
      <p:ext uri="{BB962C8B-B14F-4D97-AF65-F5344CB8AC3E}">
        <p14:creationId xmlns:p14="http://schemas.microsoft.com/office/powerpoint/2010/main" val="286411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the converter - </a:t>
            </a:r>
            <a:r>
              <a:rPr lang="en-US" dirty="0"/>
              <a:t>1</a:t>
            </a:r>
            <a:r>
              <a:rPr lang="en-US" dirty="0" smtClean="0"/>
              <a:t> </a:t>
            </a:r>
            <a:endParaRPr lang="en-GB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defRPr/>
            </a:pPr>
            <a:r>
              <a:rPr lang="en-US" dirty="0" smtClean="0"/>
              <a:t>We cannot just call the jar</a:t>
            </a:r>
          </a:p>
          <a:p>
            <a:pPr lvl="1">
              <a:defRPr/>
            </a:pPr>
            <a:r>
              <a:rPr lang="en-US" dirty="0" smtClean="0"/>
              <a:t>Look for the parameters of this tool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sites.google.com/site/cmzmasek/home/software/forester/phyloxml-converter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Change the tool service so the script says on one line:</a:t>
            </a:r>
          </a:p>
          <a:p>
            <a:pPr marL="366713" lvl="1" indent="0">
              <a:buNone/>
              <a:defRPr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C:\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Users\stain\Downloads\forester_1035.jar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org.forester.application.phyloxml_converter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-f=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infile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outfile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dirty="0" smtClean="0"/>
              <a:t>This converts the </a:t>
            </a:r>
            <a:r>
              <a:rPr lang="en-US" b="1" dirty="0" err="1" smtClean="0"/>
              <a:t>infile</a:t>
            </a:r>
            <a:r>
              <a:rPr lang="en-US" dirty="0" smtClean="0"/>
              <a:t> to </a:t>
            </a:r>
            <a:r>
              <a:rPr lang="en-US" dirty="0" err="1" smtClean="0"/>
              <a:t>PhyloXML</a:t>
            </a:r>
            <a:r>
              <a:rPr lang="en-US" dirty="0" smtClean="0"/>
              <a:t> and writes it to </a:t>
            </a:r>
            <a:r>
              <a:rPr lang="en-US" b="1" dirty="0" err="1" smtClean="0"/>
              <a:t>outfile</a:t>
            </a:r>
            <a:endParaRPr lang="en-US" b="1" dirty="0" smtClean="0"/>
          </a:p>
          <a:p>
            <a:pPr lvl="1">
              <a:defRPr/>
            </a:pPr>
            <a:r>
              <a:rPr lang="en-US" dirty="0" smtClean="0"/>
              <a:t>Run the workflow</a:t>
            </a:r>
          </a:p>
        </p:txBody>
      </p:sp>
    </p:spTree>
    <p:extLst>
      <p:ext uri="{BB962C8B-B14F-4D97-AF65-F5344CB8AC3E}">
        <p14:creationId xmlns:p14="http://schemas.microsoft.com/office/powerpoint/2010/main" val="423116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the converter - 2</a:t>
            </a:r>
            <a:endParaRPr lang="en-GB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defRPr/>
            </a:pPr>
            <a:r>
              <a:rPr lang="en-US" dirty="0" smtClean="0"/>
              <a:t>We need to pass an input file</a:t>
            </a:r>
          </a:p>
          <a:p>
            <a:pPr lvl="1">
              <a:defRPr/>
            </a:pPr>
            <a:r>
              <a:rPr lang="en-US" dirty="0" smtClean="0"/>
              <a:t>Configure the tool service and add a file input called </a:t>
            </a:r>
            <a:r>
              <a:rPr lang="en-US" dirty="0" err="1" smtClean="0"/>
              <a:t>infile</a:t>
            </a:r>
            <a:endParaRPr lang="en-US" dirty="0" smtClean="0"/>
          </a:p>
          <a:p>
            <a:pPr lvl="1">
              <a:defRPr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636912"/>
            <a:ext cx="4647697" cy="383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06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verna_Manchester_Theme">
  <a:themeElements>
    <a:clrScheme name="myGrid">
      <a:dk1>
        <a:sysClr val="windowText" lastClr="000000"/>
      </a:dk1>
      <a:lt1>
        <a:sysClr val="window" lastClr="FFFFFF"/>
      </a:lt1>
      <a:dk2>
        <a:srgbClr val="443C72"/>
      </a:dk2>
      <a:lt2>
        <a:srgbClr val="FFFFFF"/>
      </a:lt2>
      <a:accent1>
        <a:srgbClr val="F29400"/>
      </a:accent1>
      <a:accent2>
        <a:srgbClr val="FDC300"/>
      </a:accent2>
      <a:accent3>
        <a:srgbClr val="A5C249"/>
      </a:accent3>
      <a:accent4>
        <a:srgbClr val="009EE0"/>
      </a:accent4>
      <a:accent5>
        <a:srgbClr val="5B5099"/>
      </a:accent5>
      <a:accent6>
        <a:srgbClr val="006AB2"/>
      </a:accent6>
      <a:hlink>
        <a:srgbClr val="0070C0"/>
      </a:hlink>
      <a:folHlink>
        <a:srgbClr val="00B0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23827</TotalTime>
  <Words>659</Words>
  <Application>Microsoft Office PowerPoint</Application>
  <PresentationFormat>On-screen Show (4:3)</PresentationFormat>
  <Paragraphs>102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ＭＳ Ｐゴシック</vt:lpstr>
      <vt:lpstr>Arial</vt:lpstr>
      <vt:lpstr>Calibri</vt:lpstr>
      <vt:lpstr>Calibri Light</vt:lpstr>
      <vt:lpstr>Consolas</vt:lpstr>
      <vt:lpstr>Wingdings</vt:lpstr>
      <vt:lpstr>Wingdings 2</vt:lpstr>
      <vt:lpstr>Taverna_Manchester_Theme</vt:lpstr>
      <vt:lpstr>PowerPoint Presentation</vt:lpstr>
      <vt:lpstr>What is a tool service?</vt:lpstr>
      <vt:lpstr>Using a simple tool service</vt:lpstr>
      <vt:lpstr>Simple tool service configuration</vt:lpstr>
      <vt:lpstr>Simple tool workflow</vt:lpstr>
      <vt:lpstr>Downloading an example tool</vt:lpstr>
      <vt:lpstr>Calling the example tool - 1 </vt:lpstr>
      <vt:lpstr>Calling the converter - 1 </vt:lpstr>
      <vt:lpstr>Calling the converter - 2</vt:lpstr>
      <vt:lpstr>Calling the converter - 3</vt:lpstr>
      <vt:lpstr>Calling the converter - 4</vt:lpstr>
      <vt:lpstr>Calling the converter - 6</vt:lpstr>
      <vt:lpstr>Showing the PhyloXML - 1</vt:lpstr>
      <vt:lpstr>Showing the PhyloXML - 2</vt:lpstr>
      <vt:lpstr>Using string replacement - 1</vt:lpstr>
      <vt:lpstr>Using string replacement - 2</vt:lpstr>
      <vt:lpstr>Further exercises</vt:lpstr>
    </vt:vector>
  </TitlesOfParts>
  <Company>Department of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Katy</dc:creator>
  <cp:lastModifiedBy>Christian brenninkmeijer</cp:lastModifiedBy>
  <cp:revision>796</cp:revision>
  <dcterms:created xsi:type="dcterms:W3CDTF">2013-09-05T07:57:46Z</dcterms:created>
  <dcterms:modified xsi:type="dcterms:W3CDTF">2014-08-31T10:44:48Z</dcterms:modified>
</cp:coreProperties>
</file>