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671" r:id="rId2"/>
    <p:sldId id="449" r:id="rId3"/>
    <p:sldId id="654" r:id="rId4"/>
    <p:sldId id="668" r:id="rId5"/>
    <p:sldId id="669" r:id="rId6"/>
    <p:sldId id="631" r:id="rId7"/>
    <p:sldId id="670" r:id="rId8"/>
    <p:sldId id="633" r:id="rId9"/>
    <p:sldId id="632" r:id="rId10"/>
    <p:sldId id="634" r:id="rId11"/>
    <p:sldId id="665" r:id="rId12"/>
  </p:sldIdLst>
  <p:sldSz cx="9144000" cy="6858000" type="screen4x3"/>
  <p:notesSz cx="6797675" cy="987425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3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Arial" charset="0"/>
                <a:ea typeface="ＭＳ Ｐゴシック" pitchFamily="-8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100" y="0"/>
            <a:ext cx="29479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latin typeface="Arial" charset="0"/>
                <a:ea typeface="ＭＳ Ｐゴシック" pitchFamily="-8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Arial" charset="0"/>
                <a:ea typeface="ＭＳ Ｐゴシック" pitchFamily="-8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100" y="9378950"/>
            <a:ext cx="29479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Arial" panose="020B0604020202020204" pitchFamily="34" charset="0"/>
              </a:defRPr>
            </a:lvl1pPr>
          </a:lstStyle>
          <a:p>
            <a:fld id="{8F2ACA68-4CCA-4033-A372-C9884A37A80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8075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48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Arial" charset="0"/>
                <a:ea typeface="ＭＳ Ｐゴシック" pitchFamily="-8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48100" y="0"/>
            <a:ext cx="29479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>
                <a:latin typeface="Arial" charset="0"/>
                <a:ea typeface="ＭＳ Ｐゴシック" pitchFamily="-84" charset="-128"/>
                <a:cs typeface="Arial" charset="0"/>
              </a:defRPr>
            </a:lvl1pPr>
          </a:lstStyle>
          <a:p>
            <a:pPr>
              <a:defRPr/>
            </a:pPr>
            <a:fld id="{C741842C-584D-4816-84E5-778C1CC07FE9}" type="datetime1">
              <a:rPr lang="en-US" altLang="en-US"/>
              <a:pPr>
                <a:defRPr/>
              </a:pPr>
              <a:t>8/31/2014</a:t>
            </a:fld>
            <a:endParaRPr lang="en-GB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2950"/>
            <a:ext cx="493395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691063"/>
            <a:ext cx="5438775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  <a:endParaRPr lang="en-GB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>
                <a:latin typeface="Arial" charset="0"/>
                <a:ea typeface="ＭＳ Ｐゴシック" pitchFamily="-8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48100" y="9378950"/>
            <a:ext cx="29479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cs typeface="Arial" panose="020B0604020202020204" pitchFamily="34" charset="0"/>
              </a:defRPr>
            </a:lvl1pPr>
          </a:lstStyle>
          <a:p>
            <a:fld id="{60D4B995-D284-41CD-9144-934805FD558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12793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6FD7CB-9982-40A4-AB6D-572C5E162EED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14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83E21-A68D-4E58-8A1E-C2530CEE99D9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47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854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4B3C527-7766-469E-BC78-562E56663D29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690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4B3C527-7766-469E-BC78-562E56663D29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61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4B3C527-7766-469E-BC78-562E56663D29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79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75A08C2-6DFA-46EC-83B0-72984B5A5693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36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EEED362-B6A1-42E8-A341-FBF928FDECDA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431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894B79C-E316-4901-B16C-2C97B4510AD0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3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EEED362-B6A1-42E8-A341-FBF928FDECDA}" type="slidenum">
              <a:rPr lang="en-GB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30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0" y="1285875"/>
            <a:ext cx="9144000" cy="214313"/>
          </a:xfrm>
          <a:prstGeom prst="rect">
            <a:avLst/>
          </a:prstGeom>
          <a:solidFill>
            <a:schemeClr val="bg2"/>
          </a:solidFill>
          <a:ln w="19050">
            <a:noFill/>
            <a:miter lim="800000"/>
            <a:headEnd/>
            <a:tailEnd/>
          </a:ln>
          <a:effectLst>
            <a:outerShdw blurRad="63500" dist="38100" dir="5400000" algn="t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sp>
        <p:nvSpPr>
          <p:cNvPr id="12" name="Rectangle 25"/>
          <p:cNvSpPr/>
          <p:nvPr/>
        </p:nvSpPr>
        <p:spPr>
          <a:xfrm>
            <a:off x="0" y="6786563"/>
            <a:ext cx="9144000" cy="71437"/>
          </a:xfrm>
          <a:prstGeom prst="rect">
            <a:avLst/>
          </a:prstGeom>
          <a:gradFill>
            <a:gsLst>
              <a:gs pos="60000">
                <a:schemeClr val="accent4"/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84" charset="-128"/>
              </a:defRPr>
            </a:lvl9pPr>
          </a:lstStyle>
          <a:p>
            <a:pPr algn="ctr" eaLnBrk="1" hangingPunct="1">
              <a:defRPr/>
            </a:pPr>
            <a:endParaRPr lang="en-US" altLang="en-US" sz="1800" smtClean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6934200" cy="838200"/>
          </a:xfrm>
        </p:spPr>
        <p:txBody>
          <a:bodyPr/>
          <a:lstStyle>
            <a:lvl1pPr>
              <a:defRPr>
                <a:ln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56A9F6-604E-450C-9562-BC859360930F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pic>
        <p:nvPicPr>
          <p:cNvPr id="17" name="Picture 2" descr="TAB_col_white_background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37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 descr="H:\home\tom\Desktop\t2cog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0" y="0"/>
            <a:ext cx="4762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98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239000" cy="762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5" name="Date Placeholder 7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 smtClean="0">
                <a:solidFill>
                  <a:schemeClr val="tx2"/>
                </a:solidFill>
                <a:latin typeface="Arial" charset="0"/>
                <a:ea typeface="ＭＳ Ｐゴシック" pitchFamily="-8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0" y="1285875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EE55C5DF-88C1-4616-AEB6-4AE421931BF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7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chemeClr val="tx2"/>
                </a:solidFill>
                <a:latin typeface="Arial" charset="0"/>
                <a:ea typeface="ＭＳ Ｐゴシック" pitchFamily="-84" charset="-128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kern="1200">
          <a:ln>
            <a:solidFill>
              <a:schemeClr val="accent5">
                <a:lumMod val="75000"/>
              </a:schemeClr>
            </a:solidFill>
          </a:ln>
          <a:solidFill>
            <a:schemeClr val="tx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9A92C6"/>
          </a:solidFill>
          <a:latin typeface="Arial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C249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009EE0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creativecommons.org/licenses/by/3.0/deed.en_GB" TargetMode="External"/><Relationship Id="rId3" Type="http://schemas.openxmlformats.org/officeDocument/2006/relationships/hyperlink" Target="http://orcid.org/0000-0001-9842-9718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://www.taverna.org.uk/" TargetMode="External"/><Relationship Id="rId4" Type="http://schemas.openxmlformats.org/officeDocument/2006/relationships/hyperlink" Target="http://orcid.org/0000-0002-2937-7819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5"/>
          <p:cNvSpPr>
            <a:spLocks noGrp="1"/>
          </p:cNvSpPr>
          <p:nvPr>
            <p:ph sz="quarter" idx="1"/>
          </p:nvPr>
        </p:nvSpPr>
        <p:spPr>
          <a:xfrm>
            <a:off x="2362200" y="6143625"/>
            <a:ext cx="6781800" cy="571500"/>
          </a:xfrm>
        </p:spPr>
        <p:txBody>
          <a:bodyPr anchor="ctr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en-US" sz="2500" smtClean="0">
                <a:solidFill>
                  <a:srgbClr val="FFFFFF"/>
                </a:solidFill>
                <a:ea typeface="ＭＳ Ｐゴシック" panose="020B0600070205080204" pitchFamily="34" charset="-128"/>
              </a:rPr>
              <a:t> </a:t>
            </a:r>
            <a:endParaRPr lang="en-GB" altLang="en-US" sz="2500" smtClean="0">
              <a:solidFill>
                <a:srgbClr val="FFFFFF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539750" y="2060575"/>
            <a:ext cx="77046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GB" altLang="en-US" sz="3200" b="1" dirty="0">
                <a:solidFill>
                  <a:schemeClr val="tx2"/>
                </a:solidFill>
              </a:rPr>
              <a:t>Performing Simple Interactions</a:t>
            </a:r>
            <a:endParaRPr lang="en-US" altLang="en-US" sz="3200" dirty="0">
              <a:solidFill>
                <a:schemeClr val="tx2"/>
              </a:solidFill>
            </a:endParaRPr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1258888" y="3490913"/>
            <a:ext cx="6985520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indent="-228600">
              <a:spcBef>
                <a:spcPts val="400"/>
              </a:spcBef>
              <a:buClr>
                <a:srgbClr val="A5C249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indent="-228600">
              <a:spcBef>
                <a:spcPts val="400"/>
              </a:spcBef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9EE0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/>
              <a:t>Stian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Soiland</a:t>
            </a:r>
            <a:r>
              <a:rPr lang="en-US" altLang="en-US" sz="2400" dirty="0"/>
              <a:t>-Reyes and Christian </a:t>
            </a:r>
            <a:r>
              <a:rPr lang="en-US" altLang="en-US" sz="2400" dirty="0" smtClean="0"/>
              <a:t>Brenninkmeijer</a:t>
            </a:r>
            <a:endParaRPr lang="en-GB" altLang="en-US" sz="24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dirty="0"/>
              <a:t>University of Manchester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400" dirty="0">
                <a:hlinkClick r:id="rId3"/>
              </a:rPr>
              <a:t>http://orcid.org/0000-0001-9842-9718</a:t>
            </a:r>
            <a:r>
              <a:rPr lang="en-US" altLang="en-US" sz="1400" dirty="0"/>
              <a:t>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hlinkClick r:id="rId4"/>
              </a:rPr>
              <a:t>http://</a:t>
            </a:r>
            <a:r>
              <a:rPr lang="en-US" altLang="en-US" sz="1400" dirty="0" smtClean="0">
                <a:hlinkClick r:id="rId4"/>
              </a:rPr>
              <a:t>orcid.org/0000-0002-2937-7819</a:t>
            </a:r>
            <a:endParaRPr lang="en-US" altLang="en-US" sz="1400" dirty="0" smtClean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Bonn University, 2014-09-01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GB" altLang="en-US" sz="1800" dirty="0">
                <a:hlinkClick r:id="rId5"/>
              </a:rPr>
              <a:t>http://www.taverna.org.uk/</a:t>
            </a:r>
            <a:endParaRPr lang="en-GB" altLang="en-US" sz="1800" dirty="0"/>
          </a:p>
        </p:txBody>
      </p:sp>
      <p:pic>
        <p:nvPicPr>
          <p:cNvPr id="6149" name="Picture 5" descr="H:\home\tom\Desktop\mygrid_large_masthea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" r="8438"/>
          <a:stretch>
            <a:fillRect/>
          </a:stretch>
        </p:blipFill>
        <p:spPr bwMode="auto">
          <a:xfrm>
            <a:off x="5580063" y="0"/>
            <a:ext cx="3143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2" descr="http://mirrors.creativecommons.org/presskit/buttons/88x31/png/by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5453063"/>
            <a:ext cx="12319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8"/>
          <p:cNvSpPr>
            <a:spLocks noChangeArrowheads="1"/>
          </p:cNvSpPr>
          <p:nvPr/>
        </p:nvSpPr>
        <p:spPr bwMode="auto">
          <a:xfrm>
            <a:off x="222250" y="5883275"/>
            <a:ext cx="3770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GB" altLang="en-US" sz="1000" i="1"/>
              <a:t>This work is licensed under a </a:t>
            </a:r>
          </a:p>
          <a:p>
            <a:r>
              <a:rPr lang="en-GB" altLang="en-US" sz="1000" i="1">
                <a:hlinkClick r:id="rId8"/>
              </a:rPr>
              <a:t>Creative Commons Attribution 3.0 Unported License</a:t>
            </a:r>
            <a:endParaRPr lang="en-GB" altLang="en-US" sz="1000" i="1"/>
          </a:p>
        </p:txBody>
      </p:sp>
    </p:spTree>
    <p:extLst>
      <p:ext uri="{BB962C8B-B14F-4D97-AF65-F5344CB8AC3E}">
        <p14:creationId xmlns:p14="http://schemas.microsoft.com/office/powerpoint/2010/main" val="18538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Finish the workflow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68313" y="1700213"/>
            <a:ext cx="8153400" cy="4495800"/>
          </a:xfrm>
        </p:spPr>
        <p:txBody>
          <a:bodyPr/>
          <a:lstStyle/>
          <a:p>
            <a:pPr eaLnBrk="1" hangingPunct="1"/>
            <a:r>
              <a:rPr lang="en-GB" altLang="en-US" sz="2400" dirty="0" smtClean="0">
                <a:ea typeface="ＭＳ Ｐゴシック" panose="020B0600070205080204" pitchFamily="34" charset="-128"/>
              </a:rPr>
              <a:t>If you select “Cancel” in any of the Interactions including the Results/Tell an Error will be passed to the next service.</a:t>
            </a:r>
          </a:p>
          <a:p>
            <a:pPr eaLnBrk="1" hangingPunct="1"/>
            <a:r>
              <a:rPr lang="en-GB" altLang="en-US" sz="2400" dirty="0" smtClean="0">
                <a:ea typeface="ＭＳ Ｐゴシック" panose="020B0600070205080204" pitchFamily="34" charset="-128"/>
              </a:rPr>
              <a:t>Try this by pressing Cancel in the page showing your name and title.</a:t>
            </a:r>
          </a:p>
          <a:p>
            <a:pPr eaLnBrk="1" hangingPunct="1"/>
            <a:r>
              <a:rPr lang="en-GB" altLang="en-US" sz="2400" dirty="0" smtClean="0">
                <a:ea typeface="ＭＳ Ｐゴシック" panose="020B0600070205080204" pitchFamily="34" charset="-128"/>
              </a:rPr>
              <a:t>Notice how the workflow finished but the output is an exception.</a:t>
            </a:r>
          </a:p>
          <a:p>
            <a:pPr eaLnBrk="1" hangingPunct="1"/>
            <a:endParaRPr lang="en-GB" altLang="en-US" sz="2400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en-GB" altLang="en-US" sz="24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Conclusion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68313" y="1772816"/>
            <a:ext cx="8153400" cy="4423197"/>
          </a:xfrm>
        </p:spPr>
        <p:txBody>
          <a:bodyPr/>
          <a:lstStyle/>
          <a:p>
            <a:pPr eaLnBrk="1" hangingPunct="1"/>
            <a:r>
              <a:rPr lang="en-GB" altLang="en-US" sz="2700" dirty="0" smtClean="0">
                <a:ea typeface="ＭＳ Ｐゴシック" panose="020B0600070205080204" pitchFamily="34" charset="-128"/>
              </a:rPr>
              <a:t>This was a very basic overview of the Interaction Services.</a:t>
            </a:r>
          </a:p>
          <a:p>
            <a:pPr eaLnBrk="1" hangingPunct="1"/>
            <a:r>
              <a:rPr lang="en-GB" altLang="en-US" sz="2700" dirty="0" smtClean="0">
                <a:ea typeface="ＭＳ Ｐゴシック" panose="020B0600070205080204" pitchFamily="34" charset="-128"/>
              </a:rPr>
              <a:t>Where the value are known before the workflow starts to run Text constants or input ports will always be better.</a:t>
            </a:r>
          </a:p>
          <a:p>
            <a:pPr eaLnBrk="1" hangingPunct="1"/>
            <a:r>
              <a:rPr lang="en-GB" altLang="en-US" sz="2700" dirty="0" smtClean="0">
                <a:ea typeface="ＭＳ Ｐゴシック" panose="020B0600070205080204" pitchFamily="34" charset="-128"/>
              </a:rPr>
              <a:t>But if the values comes from a previous service, then interactions are very useful.</a:t>
            </a:r>
          </a:p>
          <a:p>
            <a:pPr eaLnBrk="1" hangingPunct="1"/>
            <a:r>
              <a:rPr lang="en-GB" altLang="en-US" sz="2700" dirty="0" smtClean="0">
                <a:ea typeface="ＭＳ Ｐゴシック" panose="020B0600070205080204" pitchFamily="34" charset="-128"/>
              </a:rPr>
              <a:t>For example to pick from a list of results from </a:t>
            </a:r>
            <a:r>
              <a:rPr lang="en-GB" altLang="en-US" sz="2700" smtClean="0">
                <a:ea typeface="ＭＳ Ｐゴシック" panose="020B0600070205080204" pitchFamily="34" charset="-128"/>
              </a:rPr>
              <a:t>another service.</a:t>
            </a:r>
            <a:endParaRPr lang="en-GB" altLang="en-US" sz="27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3200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altLang="en-US" sz="24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GB" altLang="en-US" sz="2400" dirty="0" err="1" smtClean="0">
                <a:ea typeface="ＭＳ Ｐゴシック" panose="020B0600070205080204" pitchFamily="34" charset="-128"/>
              </a:rPr>
              <a:t>Taverna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 has the ability to take data from the workflow and pop up webpages asking the user for additional input while the workflow is running.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This simple Tutorial will show a few of the possible Interactions.</a:t>
            </a:r>
          </a:p>
          <a:p>
            <a:pPr>
              <a:lnSpc>
                <a:spcPct val="90000"/>
              </a:lnSpc>
            </a:pPr>
            <a:r>
              <a:rPr lang="en-GB" altLang="en-US" sz="2400" dirty="0" smtClean="0">
                <a:ea typeface="ＭＳ Ｐゴシック" panose="020B0600070205080204" pitchFamily="34" charset="-128"/>
              </a:rPr>
              <a:t>The interaction services can be found under available services/ Interactions</a:t>
            </a:r>
          </a:p>
          <a:p>
            <a:pPr>
              <a:lnSpc>
                <a:spcPct val="90000"/>
              </a:lnSpc>
            </a:pPr>
            <a:endParaRPr lang="en-GB" altLang="en-US" sz="2400" dirty="0" smtClean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GB" altLang="en-US" sz="24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ASK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68313" y="1700213"/>
            <a:ext cx="5327823" cy="4495800"/>
          </a:xfrm>
        </p:spPr>
        <p:txBody>
          <a:bodyPr/>
          <a:lstStyle/>
          <a:p>
            <a:r>
              <a:rPr lang="en-GB" altLang="en-US" sz="2400" dirty="0" smtClean="0">
                <a:ea typeface="ＭＳ Ｐゴシック" panose="020B0600070205080204" pitchFamily="34" charset="-128"/>
              </a:rPr>
              <a:t>The “ask” service will pop up window displaying a message and a Textbox the user can fill in to return his answer.</a:t>
            </a:r>
          </a:p>
          <a:p>
            <a:r>
              <a:rPr lang="en-GB" altLang="en-US" sz="2400" dirty="0" smtClean="0">
                <a:ea typeface="ＭＳ Ｐゴシック" panose="020B0600070205080204" pitchFamily="34" charset="-128"/>
              </a:rPr>
              <a:t>Add an “ask” service to a new workflow</a:t>
            </a:r>
          </a:p>
          <a:p>
            <a:r>
              <a:rPr lang="en-GB" altLang="en-US" sz="2400" dirty="0" smtClean="0">
                <a:ea typeface="ＭＳ Ｐゴシック" panose="020B0600070205080204" pitchFamily="34" charset="-128"/>
              </a:rPr>
              <a:t>Add a constant value to the “message port” with the value “What is you name?”</a:t>
            </a:r>
          </a:p>
          <a:p>
            <a:r>
              <a:rPr lang="en-GB" altLang="en-US" sz="2400" dirty="0" smtClean="0">
                <a:ea typeface="ＭＳ Ｐゴシック" panose="020B0600070205080204" pitchFamily="34" charset="-128"/>
              </a:rPr>
              <a:t>Add a constant value to the “title port” with the vale “Name asking window”</a:t>
            </a:r>
          </a:p>
          <a:p>
            <a:endParaRPr lang="en-GB" altLang="en-US" sz="21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996952"/>
            <a:ext cx="3257550" cy="302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CHOOSE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68313" y="1700213"/>
            <a:ext cx="8153400" cy="4495800"/>
          </a:xfrm>
        </p:spPr>
        <p:txBody>
          <a:bodyPr/>
          <a:lstStyle/>
          <a:p>
            <a:r>
              <a:rPr lang="en-GB" altLang="en-US" sz="2800" dirty="0" smtClean="0">
                <a:ea typeface="ＭＳ Ｐゴシック" panose="020B0600070205080204" pitchFamily="34" charset="-128"/>
              </a:rPr>
              <a:t>The “choose” service will pop up window displaying a message and a list of options the user can choose from.</a:t>
            </a:r>
          </a:p>
          <a:p>
            <a:r>
              <a:rPr lang="en-GB" altLang="en-US" sz="2800" dirty="0" smtClean="0">
                <a:ea typeface="ＭＳ Ｐゴシック" panose="020B0600070205080204" pitchFamily="34" charset="-128"/>
              </a:rPr>
              <a:t>Add an “choose” service to the workflow</a:t>
            </a:r>
          </a:p>
          <a:p>
            <a:r>
              <a:rPr lang="en-GB" altLang="en-US" sz="2800" dirty="0" smtClean="0">
                <a:ea typeface="ＭＳ Ｐゴシック" panose="020B0600070205080204" pitchFamily="34" charset="-128"/>
              </a:rPr>
              <a:t>Add a constant value to the “message port” with the value “Which Title shall I use?”</a:t>
            </a:r>
          </a:p>
          <a:p>
            <a:r>
              <a:rPr lang="en-GB" altLang="en-US" sz="2800" dirty="0" smtClean="0">
                <a:ea typeface="ＭＳ Ｐゴシック" panose="020B0600070205080204" pitchFamily="34" charset="-128"/>
              </a:rPr>
              <a:t>Add a constant value to the “title port” with the vale “Title asking window”</a:t>
            </a:r>
          </a:p>
          <a:p>
            <a:endParaRPr lang="en-GB" altLang="en-US" sz="21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217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CHOOSE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68313" y="1700213"/>
            <a:ext cx="8153400" cy="4495800"/>
          </a:xfrm>
        </p:spPr>
        <p:txBody>
          <a:bodyPr/>
          <a:lstStyle/>
          <a:p>
            <a:r>
              <a:rPr lang="en-GB" altLang="en-US" sz="2400" dirty="0" smtClean="0">
                <a:ea typeface="ＭＳ Ｐゴシック" panose="020B0600070205080204" pitchFamily="34" charset="-128"/>
              </a:rPr>
              <a:t>Add a constant value to the “</a:t>
            </a:r>
            <a:r>
              <a:rPr lang="en-GB" altLang="en-US" sz="2400" dirty="0" err="1" smtClean="0">
                <a:ea typeface="ＭＳ Ｐゴシック" panose="020B0600070205080204" pitchFamily="34" charset="-128"/>
              </a:rPr>
              <a:t>selectionValues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” port with the value “Mr”</a:t>
            </a:r>
          </a:p>
          <a:p>
            <a:r>
              <a:rPr lang="en-GB" altLang="en-US" sz="2400" dirty="0" smtClean="0">
                <a:ea typeface="ＭＳ Ｐゴシック" panose="020B0600070205080204" pitchFamily="34" charset="-128"/>
              </a:rPr>
              <a:t>Now create another constant value service with the value “Mrs”</a:t>
            </a:r>
          </a:p>
          <a:p>
            <a:r>
              <a:rPr lang="en-GB" altLang="en-US" sz="2400" dirty="0" smtClean="0">
                <a:ea typeface="ＭＳ Ｐゴシック" panose="020B0600070205080204" pitchFamily="34" charset="-128"/>
              </a:rPr>
              <a:t>Connect the “Mrs” constant to the same </a:t>
            </a:r>
            <a:r>
              <a:rPr lang="en-GB" altLang="en-US" sz="2400" dirty="0">
                <a:ea typeface="ＭＳ Ｐゴシック" panose="020B0600070205080204" pitchFamily="34" charset="-128"/>
              </a:rPr>
              <a:t>“</a:t>
            </a:r>
            <a:r>
              <a:rPr lang="en-GB" altLang="en-US" sz="2400" dirty="0" err="1">
                <a:ea typeface="ＭＳ Ｐゴシック" panose="020B0600070205080204" pitchFamily="34" charset="-128"/>
              </a:rPr>
              <a:t>selectionValues</a:t>
            </a:r>
            <a:r>
              <a:rPr lang="en-GB" altLang="en-US" sz="2400" dirty="0">
                <a:ea typeface="ＭＳ Ｐゴシック" panose="020B0600070205080204" pitchFamily="34" charset="-128"/>
              </a:rPr>
              <a:t>” port </a:t>
            </a:r>
            <a:endParaRPr lang="en-GB" altLang="en-US" sz="2400" dirty="0" smtClean="0">
              <a:ea typeface="ＭＳ Ｐゴシック" panose="020B0600070205080204" pitchFamily="34" charset="-128"/>
            </a:endParaRPr>
          </a:p>
          <a:p>
            <a:r>
              <a:rPr lang="en-GB" altLang="en-US" sz="2400" dirty="0" smtClean="0">
                <a:ea typeface="ＭＳ Ｐゴシック" panose="020B0600070205080204" pitchFamily="34" charset="-128"/>
              </a:rPr>
              <a:t>Notice how </a:t>
            </a:r>
            <a:r>
              <a:rPr lang="en-GB" altLang="en-US" sz="2400" dirty="0" err="1" smtClean="0">
                <a:ea typeface="ＭＳ Ｐゴシック" panose="020B0600070205080204" pitchFamily="34" charset="-128"/>
              </a:rPr>
              <a:t>Taverna</a:t>
            </a:r>
            <a:r>
              <a:rPr lang="en-GB" altLang="en-US" sz="2400" dirty="0" smtClean="0">
                <a:ea typeface="ＭＳ Ｐゴシック" panose="020B0600070205080204" pitchFamily="34" charset="-128"/>
              </a:rPr>
              <a:t> adds a merge between the two constants and </a:t>
            </a:r>
            <a:r>
              <a:rPr lang="en-GB" altLang="en-US" sz="2400" dirty="0">
                <a:ea typeface="ＭＳ Ｐゴシック" panose="020B0600070205080204" pitchFamily="34" charset="-128"/>
              </a:rPr>
              <a:t>the “</a:t>
            </a:r>
            <a:r>
              <a:rPr lang="en-GB" altLang="en-US" sz="2400" dirty="0" err="1">
                <a:ea typeface="ＭＳ Ｐゴシック" panose="020B0600070205080204" pitchFamily="34" charset="-128"/>
              </a:rPr>
              <a:t>selectionValues</a:t>
            </a:r>
            <a:r>
              <a:rPr lang="en-GB" altLang="en-US" sz="2400" dirty="0">
                <a:ea typeface="ＭＳ Ｐゴシック" panose="020B0600070205080204" pitchFamily="34" charset="-128"/>
              </a:rPr>
              <a:t>” port </a:t>
            </a:r>
            <a:endParaRPr lang="en-GB" altLang="en-US" sz="2400" dirty="0" smtClean="0">
              <a:ea typeface="ＭＳ Ｐゴシック" panose="020B0600070205080204" pitchFamily="34" charset="-128"/>
            </a:endParaRPr>
          </a:p>
          <a:p>
            <a:r>
              <a:rPr lang="en-GB" altLang="en-US" sz="2400" dirty="0" smtClean="0">
                <a:ea typeface="ＭＳ Ｐゴシック" panose="020B0600070205080204" pitchFamily="34" charset="-128"/>
              </a:rPr>
              <a:t>You can click on this merge(circle) to see or change the order of the constants.</a:t>
            </a:r>
          </a:p>
          <a:p>
            <a:r>
              <a:rPr lang="en-GB" altLang="en-US" sz="2400" dirty="0" smtClean="0">
                <a:ea typeface="ＭＳ Ｐゴシック" panose="020B0600070205080204" pitchFamily="34" charset="-128"/>
              </a:rPr>
              <a:t>Add more title if you like.</a:t>
            </a:r>
          </a:p>
        </p:txBody>
      </p:sp>
    </p:spTree>
    <p:extLst>
      <p:ext uri="{BB962C8B-B14F-4D97-AF65-F5344CB8AC3E}">
        <p14:creationId xmlns:p14="http://schemas.microsoft.com/office/powerpoint/2010/main" val="329358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>
                <a:ln>
                  <a:noFill/>
                </a:ln>
                <a:effectLst/>
                <a:ea typeface="ＭＳ Ｐゴシック" panose="020B0600070205080204" pitchFamily="34" charset="-128"/>
              </a:rPr>
              <a:t>CHOOSE</a:t>
            </a:r>
            <a:endParaRPr lang="en-GB" altLang="en-US" dirty="0" smtClean="0">
              <a:ln>
                <a:noFill/>
              </a:ln>
              <a:effectLst/>
              <a:ea typeface="ＭＳ Ｐゴシック" panose="020B0600070205080204" pitchFamily="34" charset="-128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1763688" y="1772816"/>
            <a:ext cx="5695950" cy="455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Tell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68313" y="1700213"/>
            <a:ext cx="8153400" cy="4495800"/>
          </a:xfrm>
        </p:spPr>
        <p:txBody>
          <a:bodyPr/>
          <a:lstStyle/>
          <a:p>
            <a:r>
              <a:rPr lang="en-GB" altLang="en-US" sz="2000" dirty="0">
                <a:ea typeface="ＭＳ Ｐゴシック" panose="020B0600070205080204" pitchFamily="34" charset="-128"/>
              </a:rPr>
              <a:t>The </a:t>
            </a:r>
            <a:r>
              <a:rPr lang="en-GB" altLang="en-US" sz="2000" dirty="0" smtClean="0">
                <a:ea typeface="ＭＳ Ｐゴシック" panose="020B0600070205080204" pitchFamily="34" charset="-128"/>
              </a:rPr>
              <a:t>“tell” </a:t>
            </a:r>
            <a:r>
              <a:rPr lang="en-GB" altLang="en-US" sz="2000" dirty="0">
                <a:ea typeface="ＭＳ Ｐゴシック" panose="020B0600070205080204" pitchFamily="34" charset="-128"/>
              </a:rPr>
              <a:t>service will pop up window </a:t>
            </a:r>
            <a:r>
              <a:rPr lang="en-GB" altLang="en-US" sz="2000" dirty="0" smtClean="0">
                <a:ea typeface="ＭＳ Ｐゴシック" panose="020B0600070205080204" pitchFamily="34" charset="-128"/>
              </a:rPr>
              <a:t>displays </a:t>
            </a:r>
            <a:r>
              <a:rPr lang="en-GB" altLang="en-US" sz="2000" dirty="0">
                <a:ea typeface="ＭＳ Ｐゴシック" panose="020B0600070205080204" pitchFamily="34" charset="-128"/>
              </a:rPr>
              <a:t>a </a:t>
            </a:r>
            <a:r>
              <a:rPr lang="en-GB" altLang="en-US" sz="2000" dirty="0" smtClean="0">
                <a:ea typeface="ＭＳ Ｐゴシック" panose="020B0600070205080204" pitchFamily="34" charset="-128"/>
              </a:rPr>
              <a:t>message</a:t>
            </a:r>
            <a:endParaRPr lang="en-GB" altLang="en-US" sz="2000" dirty="0">
              <a:ea typeface="ＭＳ Ｐゴシック" panose="020B0600070205080204" pitchFamily="34" charset="-128"/>
            </a:endParaRPr>
          </a:p>
          <a:p>
            <a:r>
              <a:rPr lang="en-GB" altLang="en-US" sz="2000" dirty="0">
                <a:ea typeface="ＭＳ Ｐゴシック" panose="020B0600070205080204" pitchFamily="34" charset="-128"/>
              </a:rPr>
              <a:t>Add an </a:t>
            </a:r>
            <a:r>
              <a:rPr lang="en-GB" altLang="en-US" sz="2000" dirty="0" smtClean="0">
                <a:ea typeface="ＭＳ Ｐゴシック" panose="020B0600070205080204" pitchFamily="34" charset="-128"/>
              </a:rPr>
              <a:t>“tell” </a:t>
            </a:r>
            <a:r>
              <a:rPr lang="en-GB" altLang="en-US" sz="2000" dirty="0">
                <a:ea typeface="ＭＳ Ｐゴシック" panose="020B0600070205080204" pitchFamily="34" charset="-128"/>
              </a:rPr>
              <a:t>service to a new </a:t>
            </a:r>
            <a:r>
              <a:rPr lang="en-GB" altLang="en-US" sz="2000" dirty="0" smtClean="0">
                <a:ea typeface="ＭＳ Ｐゴシック" panose="020B0600070205080204" pitchFamily="34" charset="-128"/>
              </a:rPr>
              <a:t>workflow</a:t>
            </a:r>
          </a:p>
          <a:p>
            <a:r>
              <a:rPr lang="en-GB" altLang="en-US" sz="2000" dirty="0">
                <a:ea typeface="ＭＳ Ｐゴシック" panose="020B0600070205080204" pitchFamily="34" charset="-128"/>
              </a:rPr>
              <a:t>Add a constant value to the “title port” with the vale “Result window</a:t>
            </a:r>
            <a:r>
              <a:rPr lang="en-GB" altLang="en-US" sz="2000" dirty="0" smtClean="0">
                <a:ea typeface="ＭＳ Ｐゴシック" panose="020B0600070205080204" pitchFamily="34" charset="-128"/>
              </a:rPr>
              <a:t>”</a:t>
            </a:r>
          </a:p>
          <a:p>
            <a:r>
              <a:rPr lang="en-GB" altLang="en-US" sz="2000" dirty="0" smtClean="0">
                <a:ea typeface="ＭＳ Ｐゴシック" panose="020B0600070205080204" pitchFamily="34" charset="-128"/>
              </a:rPr>
              <a:t>Add a “</a:t>
            </a:r>
            <a:r>
              <a:rPr lang="en-GB" altLang="en-US" sz="2000" dirty="0" err="1" smtClean="0">
                <a:ea typeface="ＭＳ Ｐゴシック" panose="020B0600070205080204" pitchFamily="34" charset="-128"/>
              </a:rPr>
              <a:t>Concatenate_two_strings</a:t>
            </a:r>
            <a:r>
              <a:rPr lang="en-GB" altLang="en-US" sz="2000" dirty="0" smtClean="0">
                <a:ea typeface="ＭＳ Ｐゴシック" panose="020B0600070205080204" pitchFamily="34" charset="-128"/>
              </a:rPr>
              <a:t>” service </a:t>
            </a:r>
          </a:p>
          <a:p>
            <a:pPr lvl="1"/>
            <a:r>
              <a:rPr lang="en-GB" altLang="en-US" sz="1700" dirty="0" smtClean="0">
                <a:ea typeface="ＭＳ Ｐゴシック" panose="020B0600070205080204" pitchFamily="34" charset="-128"/>
              </a:rPr>
              <a:t>Hint: Local Services / Text</a:t>
            </a:r>
          </a:p>
          <a:p>
            <a:r>
              <a:rPr lang="en-GB" altLang="en-US" sz="2000" dirty="0" smtClean="0">
                <a:ea typeface="ＭＳ Ｐゴシック" panose="020B0600070205080204" pitchFamily="34" charset="-128"/>
              </a:rPr>
              <a:t>Connect the choose to String1</a:t>
            </a:r>
          </a:p>
          <a:p>
            <a:r>
              <a:rPr lang="en-GB" altLang="en-US" sz="2000" dirty="0" smtClean="0">
                <a:ea typeface="ＭＳ Ｐゴシック" panose="020B0600070205080204" pitchFamily="34" charset="-128"/>
              </a:rPr>
              <a:t>Connect the ask to String2</a:t>
            </a:r>
          </a:p>
          <a:p>
            <a:r>
              <a:rPr lang="en-GB" altLang="en-US" sz="2000" dirty="0" smtClean="0">
                <a:ea typeface="ＭＳ Ｐゴシック" panose="020B0600070205080204" pitchFamily="34" charset="-128"/>
              </a:rPr>
              <a:t>Add an output to the tell service.</a:t>
            </a:r>
          </a:p>
          <a:p>
            <a:endParaRPr lang="en-GB" altLang="en-US" sz="2000" dirty="0" smtClean="0">
              <a:ea typeface="ＭＳ Ｐゴシック" panose="020B0600070205080204" pitchFamily="34" charset="-128"/>
            </a:endParaRPr>
          </a:p>
          <a:p>
            <a:pPr lvl="1"/>
            <a:endParaRPr lang="en-GB" altLang="en-US" sz="17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153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Full workflow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916832"/>
            <a:ext cx="4191000" cy="4514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dirty="0" smtClean="0">
                <a:ln>
                  <a:noFill/>
                </a:ln>
                <a:effectLst/>
                <a:ea typeface="ＭＳ Ｐゴシック" panose="020B0600070205080204" pitchFamily="34" charset="-128"/>
              </a:rPr>
              <a:t>Running the workflow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68313" y="1700213"/>
            <a:ext cx="8153400" cy="4495800"/>
          </a:xfrm>
        </p:spPr>
        <p:txBody>
          <a:bodyPr/>
          <a:lstStyle/>
          <a:p>
            <a:r>
              <a:rPr lang="en-GB" altLang="en-US" sz="2000" dirty="0" smtClean="0">
                <a:ea typeface="ＭＳ Ｐゴシック" panose="020B0600070205080204" pitchFamily="34" charset="-128"/>
              </a:rPr>
              <a:t>Run the workflow</a:t>
            </a:r>
          </a:p>
          <a:p>
            <a:r>
              <a:rPr lang="en-GB" altLang="en-US" sz="2000" dirty="0" smtClean="0">
                <a:ea typeface="ＭＳ Ｐゴシック" panose="020B0600070205080204" pitchFamily="34" charset="-128"/>
              </a:rPr>
              <a:t>Find in the Title and Name windows</a:t>
            </a:r>
          </a:p>
          <a:p>
            <a:pPr lvl="1"/>
            <a:r>
              <a:rPr lang="en-GB" altLang="en-US" sz="1700" dirty="0" smtClean="0">
                <a:ea typeface="ＭＳ Ｐゴシック" panose="020B0600070205080204" pitchFamily="34" charset="-128"/>
              </a:rPr>
              <a:t>They may open at the same time in different tabs.</a:t>
            </a:r>
          </a:p>
          <a:p>
            <a:r>
              <a:rPr lang="en-GB" altLang="en-US" sz="2000" dirty="0" smtClean="0">
                <a:ea typeface="ＭＳ Ｐゴシック" panose="020B0600070205080204" pitchFamily="34" charset="-128"/>
              </a:rPr>
              <a:t>Answer the questions</a:t>
            </a:r>
          </a:p>
          <a:p>
            <a:r>
              <a:rPr lang="en-GB" altLang="en-US" sz="2000" dirty="0" smtClean="0">
                <a:ea typeface="ＭＳ Ｐゴシック" panose="020B0600070205080204" pitchFamily="34" charset="-128"/>
              </a:rPr>
              <a:t>A Result window will appear with your title and name</a:t>
            </a:r>
          </a:p>
          <a:p>
            <a:r>
              <a:rPr lang="en-GB" altLang="en-US" sz="2000" dirty="0" smtClean="0">
                <a:ea typeface="ＭＳ Ｐゴシック" panose="020B0600070205080204" pitchFamily="34" charset="-128"/>
              </a:rPr>
              <a:t>Before selecting OK or Cancel go back to </a:t>
            </a:r>
            <a:r>
              <a:rPr lang="en-GB" altLang="en-US" sz="2000" dirty="0" err="1" smtClean="0">
                <a:ea typeface="ＭＳ Ｐゴシック" panose="020B0600070205080204" pitchFamily="34" charset="-128"/>
              </a:rPr>
              <a:t>Taverna</a:t>
            </a:r>
            <a:r>
              <a:rPr lang="en-GB" altLang="en-US" sz="2000" dirty="0" smtClean="0">
                <a:ea typeface="ＭＳ Ｐゴシック" panose="020B0600070205080204" pitchFamily="34" charset="-128"/>
              </a:rPr>
              <a:t> and look at the results view</a:t>
            </a:r>
          </a:p>
          <a:p>
            <a:r>
              <a:rPr lang="en-GB" altLang="en-US" sz="2000" dirty="0" smtClean="0">
                <a:ea typeface="ＭＳ Ｐゴシック" panose="020B0600070205080204" pitchFamily="34" charset="-128"/>
              </a:rPr>
              <a:t>Notice the workflow has NOT finished.</a:t>
            </a:r>
          </a:p>
          <a:p>
            <a:pPr lvl="1"/>
            <a:r>
              <a:rPr lang="en-GB" altLang="en-US" sz="1700" dirty="0" smtClean="0">
                <a:ea typeface="ＭＳ Ｐゴシック" panose="020B0600070205080204" pitchFamily="34" charset="-128"/>
              </a:rPr>
              <a:t>There is still a Running displayed and Tell is still a light colour</a:t>
            </a:r>
          </a:p>
          <a:p>
            <a:r>
              <a:rPr lang="en-GB" altLang="en-US" sz="2000" dirty="0" smtClean="0">
                <a:ea typeface="ＭＳ Ｐゴシック" panose="020B0600070205080204" pitchFamily="34" charset="-128"/>
              </a:rPr>
              <a:t>This shows that interactions will block workflows so be </a:t>
            </a:r>
            <a:r>
              <a:rPr lang="en-GB" altLang="en-US" sz="2000" dirty="0" err="1" smtClean="0">
                <a:ea typeface="ＭＳ Ｐゴシック" panose="020B0600070205080204" pitchFamily="34" charset="-128"/>
              </a:rPr>
              <a:t>carefull</a:t>
            </a:r>
            <a:r>
              <a:rPr lang="en-GB" altLang="en-US" sz="2300" dirty="0" smtClean="0">
                <a:ea typeface="ＭＳ Ｐゴシック" panose="020B0600070205080204" pitchFamily="34" charset="-128"/>
              </a:rPr>
              <a:t> especially in very long running workflows</a:t>
            </a:r>
          </a:p>
          <a:p>
            <a:endParaRPr lang="en-GB" altLang="en-US" sz="2000" dirty="0" smtClean="0">
              <a:ea typeface="ＭＳ Ｐゴシック" panose="020B0600070205080204" pitchFamily="34" charset="-128"/>
            </a:endParaRPr>
          </a:p>
          <a:p>
            <a:endParaRPr lang="en-GB" altLang="en-US" sz="2000" dirty="0" smtClean="0">
              <a:ea typeface="ＭＳ Ｐゴシック" panose="020B0600070205080204" pitchFamily="34" charset="-128"/>
            </a:endParaRPr>
          </a:p>
          <a:p>
            <a:endParaRPr lang="en-GB" altLang="en-US" sz="2000" dirty="0" smtClean="0">
              <a:ea typeface="ＭＳ Ｐゴシック" panose="020B0600070205080204" pitchFamily="34" charset="-128"/>
            </a:endParaRPr>
          </a:p>
          <a:p>
            <a:pPr lvl="1"/>
            <a:endParaRPr lang="en-GB" altLang="en-US" sz="17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GridTheme">
  <a:themeElements>
    <a:clrScheme name="myGrid">
      <a:dk1>
        <a:sysClr val="windowText" lastClr="000000"/>
      </a:dk1>
      <a:lt1>
        <a:sysClr val="window" lastClr="FFFFFF"/>
      </a:lt1>
      <a:dk2>
        <a:srgbClr val="443C72"/>
      </a:dk2>
      <a:lt2>
        <a:srgbClr val="FFFFFF"/>
      </a:lt2>
      <a:accent1>
        <a:srgbClr val="F29400"/>
      </a:accent1>
      <a:accent2>
        <a:srgbClr val="FDC300"/>
      </a:accent2>
      <a:accent3>
        <a:srgbClr val="A5C249"/>
      </a:accent3>
      <a:accent4>
        <a:srgbClr val="009EE0"/>
      </a:accent4>
      <a:accent5>
        <a:srgbClr val="5B5099"/>
      </a:accent5>
      <a:accent6>
        <a:srgbClr val="006AB2"/>
      </a:accent6>
      <a:hlink>
        <a:srgbClr val="0070C0"/>
      </a:hlink>
      <a:folHlink>
        <a:srgbClr val="00B0F0"/>
      </a:folHlink>
    </a:clrScheme>
    <a:fontScheme name="myGrid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14536</TotalTime>
  <Words>579</Words>
  <Application>Microsoft Office PowerPoint</Application>
  <PresentationFormat>On-screen Show (4:3)</PresentationFormat>
  <Paragraphs>75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Wingdings</vt:lpstr>
      <vt:lpstr>Wingdings 2</vt:lpstr>
      <vt:lpstr>myGridTheme</vt:lpstr>
      <vt:lpstr>PowerPoint Presentation</vt:lpstr>
      <vt:lpstr>Introduction</vt:lpstr>
      <vt:lpstr>ASK</vt:lpstr>
      <vt:lpstr>CHOOSE</vt:lpstr>
      <vt:lpstr>CHOOSE</vt:lpstr>
      <vt:lpstr>CHOOSE</vt:lpstr>
      <vt:lpstr>Tell</vt:lpstr>
      <vt:lpstr>Full workflow</vt:lpstr>
      <vt:lpstr>Running the workflow</vt:lpstr>
      <vt:lpstr>Finish the workflow</vt:lpstr>
      <vt:lpstr>Conclusion</vt:lpstr>
    </vt:vector>
  </TitlesOfParts>
  <Company>Department of Computer Science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Katy</dc:creator>
  <cp:lastModifiedBy>Christian brenninkmeijer</cp:lastModifiedBy>
  <cp:revision>308</cp:revision>
  <cp:lastPrinted>2013-09-02T18:40:07Z</cp:lastPrinted>
  <dcterms:created xsi:type="dcterms:W3CDTF">2013-12-03T14:42:12Z</dcterms:created>
  <dcterms:modified xsi:type="dcterms:W3CDTF">2014-08-31T10:37:08Z</dcterms:modified>
</cp:coreProperties>
</file>