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7"/>
  </p:notesMasterIdLst>
  <p:handoutMasterIdLst>
    <p:handoutMasterId r:id="rId38"/>
  </p:handoutMasterIdLst>
  <p:sldIdLst>
    <p:sldId id="668" r:id="rId2"/>
    <p:sldId id="449" r:id="rId3"/>
    <p:sldId id="667" r:id="rId4"/>
    <p:sldId id="654" r:id="rId5"/>
    <p:sldId id="631" r:id="rId6"/>
    <p:sldId id="632" r:id="rId7"/>
    <p:sldId id="633" r:id="rId8"/>
    <p:sldId id="634" r:id="rId9"/>
    <p:sldId id="665" r:id="rId10"/>
    <p:sldId id="666" r:id="rId11"/>
    <p:sldId id="635" r:id="rId12"/>
    <p:sldId id="275" r:id="rId13"/>
    <p:sldId id="664" r:id="rId14"/>
    <p:sldId id="636" r:id="rId15"/>
    <p:sldId id="637" r:id="rId16"/>
    <p:sldId id="639" r:id="rId17"/>
    <p:sldId id="640" r:id="rId18"/>
    <p:sldId id="641" r:id="rId19"/>
    <p:sldId id="642" r:id="rId20"/>
    <p:sldId id="643" r:id="rId21"/>
    <p:sldId id="644" r:id="rId22"/>
    <p:sldId id="645" r:id="rId23"/>
    <p:sldId id="647" r:id="rId24"/>
    <p:sldId id="648" r:id="rId25"/>
    <p:sldId id="650" r:id="rId26"/>
    <p:sldId id="649" r:id="rId27"/>
    <p:sldId id="638" r:id="rId28"/>
    <p:sldId id="651" r:id="rId29"/>
    <p:sldId id="652" r:id="rId30"/>
    <p:sldId id="656" r:id="rId31"/>
    <p:sldId id="657" r:id="rId32"/>
    <p:sldId id="659" r:id="rId33"/>
    <p:sldId id="660" r:id="rId34"/>
    <p:sldId id="661" r:id="rId35"/>
    <p:sldId id="662" r:id="rId36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Arial" charset="0"/>
                <a:ea typeface="ＭＳ Ｐゴシック" pitchFamily="-8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79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Arial" charset="0"/>
                <a:ea typeface="ＭＳ Ｐゴシック" pitchFamily="-8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Arial" charset="0"/>
                <a:ea typeface="ＭＳ Ｐゴシック" pitchFamily="-8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378950"/>
            <a:ext cx="29479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Arial" panose="020B0604020202020204" pitchFamily="34" charset="0"/>
              </a:defRPr>
            </a:lvl1pPr>
          </a:lstStyle>
          <a:p>
            <a:fld id="{8F2ACA68-4CCA-4033-A372-C9884A37A80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8075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48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Arial" charset="0"/>
                <a:ea typeface="ＭＳ Ｐゴシック" pitchFamily="-8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48100" y="0"/>
            <a:ext cx="29479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Arial" charset="0"/>
                <a:ea typeface="ＭＳ Ｐゴシック" pitchFamily="-84" charset="-128"/>
                <a:cs typeface="Arial" charset="0"/>
              </a:defRPr>
            </a:lvl1pPr>
          </a:lstStyle>
          <a:p>
            <a:pPr>
              <a:defRPr/>
            </a:pPr>
            <a:fld id="{C741842C-584D-4816-84E5-778C1CC07FE9}" type="datetime1">
              <a:rPr lang="en-US" altLang="en-US"/>
              <a:pPr>
                <a:defRPr/>
              </a:pPr>
              <a:t>8/31/2014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2950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  <a:endParaRPr lang="en-GB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Arial" charset="0"/>
                <a:ea typeface="ＭＳ Ｐゴシック" pitchFamily="-8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48100" y="9378950"/>
            <a:ext cx="29479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Arial" panose="020B0604020202020204" pitchFamily="34" charset="0"/>
              </a:defRPr>
            </a:lvl1pPr>
          </a:lstStyle>
          <a:p>
            <a:fld id="{60D4B995-D284-41CD-9144-934805FD558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2793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FD7CB-9982-40A4-AB6D-572C5E162EE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01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1A46A3A-C453-491C-9BB0-7C5DD11A3A7B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44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52ECF71-4341-4F39-B68D-D9BF5DB7DF6C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77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5B1A1F1-EE0E-4DA8-8ACB-CF08EB02ACE1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29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CEC41A5-452A-4170-BFF9-320DFA70B355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01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E78C6B1-64C2-4645-91F3-F687F04FD838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72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A77FC65-9204-4BA4-9E8C-117C98751167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17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453C951-BF21-4E0E-AC2D-C93338DE15CA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13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67B7DCE-28C0-42ED-9CDC-0A2C2C5D2D4F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66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1EECB4-1CB9-42EF-A40D-45543606AEE9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37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828E828-2627-497E-B5AA-6B923C3BA197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9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8543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F1A5082-F14A-4673-8879-EE26F1359E52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948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9FB7A04-FF78-4AB6-AF11-853E48E9B3A1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45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14EB978-4AE2-4284-A27B-D62BF139DE01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41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C813B-04E7-4524-8B56-082940EBACA8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42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9F917D0-436D-4614-91BD-CB2D92A394CC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44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BD2A566-4406-4E71-9A03-956A6458EEAF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05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ADE01F6-669B-4F3B-A01F-8034C730DFB1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87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30029D3-2D7E-4693-B51F-DCA18FBF2C14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98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F46281F-9C02-4EAB-9F5B-9F91ACAE4C52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80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C947F8C-1012-4FBB-ACD5-5C8A3A4D3B62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07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4B3C527-7766-469E-BC78-562E56663D29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90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75A08C2-6DFA-46EC-83B0-72984B5A5693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3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EEED362-B6A1-42E8-A341-FBF928FDECDA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30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894B79C-E316-4901-B16C-2C97B4510AD0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38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83E21-A68D-4E58-8A1E-C2530CEE99D9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4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FF95E51-E261-458A-9AB2-C3A8FF6CB990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5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68AF0D9-1B05-42EE-95D5-05E0BC023FD4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6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0" y="1285875"/>
            <a:ext cx="9144000" cy="214313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sp>
        <p:nvSpPr>
          <p:cNvPr id="12" name="Rectangle 25"/>
          <p:cNvSpPr/>
          <p:nvPr/>
        </p:nvSpPr>
        <p:spPr>
          <a:xfrm>
            <a:off x="0" y="6786563"/>
            <a:ext cx="9144000" cy="71437"/>
          </a:xfrm>
          <a:prstGeom prst="rect">
            <a:avLst/>
          </a:prstGeom>
          <a:gradFill>
            <a:gsLst>
              <a:gs pos="60000">
                <a:schemeClr val="accent4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934200" cy="838200"/>
          </a:xfrm>
        </p:spPr>
        <p:txBody>
          <a:bodyPr/>
          <a:lstStyle>
            <a:lvl1pPr>
              <a:defRPr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56A9F6-604E-450C-9562-BC859360930F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7" name="Picture 2" descr="TAB_col_white_backgroun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 descr="H:\home\tom\Desktop\t2cog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98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239000" cy="762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" name="Date Placeholder 7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Arial" charset="0"/>
                <a:ea typeface="ＭＳ Ｐゴシック" pitchFamily="-8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1285875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EE55C5DF-88C1-4616-AEB6-4AE421931BF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Arial" charset="0"/>
                <a:ea typeface="ＭＳ Ｐゴシック" pitchFamily="-8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>
          <a:ln>
            <a:solidFill>
              <a:schemeClr val="accent5">
                <a:lumMod val="75000"/>
              </a:schemeClr>
            </a:solidFill>
          </a:ln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C24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009EE0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verna.org.u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/3.0/deed.en_GB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manuals/R-admi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an.r-project.org/bin/windows/bas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5"/>
          <p:cNvSpPr>
            <a:spLocks noGrp="1"/>
          </p:cNvSpPr>
          <p:nvPr>
            <p:ph sz="quarter" idx="1"/>
          </p:nvPr>
        </p:nvSpPr>
        <p:spPr>
          <a:xfrm>
            <a:off x="2362200" y="6143625"/>
            <a:ext cx="6781800" cy="571500"/>
          </a:xfrm>
        </p:spPr>
        <p:txBody>
          <a:bodyPr anchor="ctr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500" smtClean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  <a:endParaRPr lang="en-GB" altLang="en-US" sz="2500" smtClean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683889" y="2074511"/>
            <a:ext cx="75612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3200" b="1" dirty="0">
                <a:solidFill>
                  <a:schemeClr val="tx2"/>
                </a:solidFill>
              </a:rPr>
              <a:t>Performing statistical analyses using the </a:t>
            </a:r>
            <a:r>
              <a:rPr lang="en-GB" altLang="en-US" sz="3200" b="1" dirty="0" err="1">
                <a:solidFill>
                  <a:schemeClr val="tx2"/>
                </a:solidFill>
              </a:rPr>
              <a:t>Rshell</a:t>
            </a:r>
            <a:r>
              <a:rPr lang="en-GB" altLang="en-US" sz="3200" b="1" dirty="0">
                <a:solidFill>
                  <a:schemeClr val="tx2"/>
                </a:solidFill>
              </a:rPr>
              <a:t> processor</a:t>
            </a:r>
            <a:endParaRPr lang="en-US" altLang="en-US" sz="3200" dirty="0">
              <a:solidFill>
                <a:schemeClr val="tx2"/>
              </a:solidFill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187624" y="3496086"/>
            <a:ext cx="705752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Stian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Soiland</a:t>
            </a:r>
            <a:r>
              <a:rPr lang="en-US" altLang="en-US" sz="2400" dirty="0"/>
              <a:t>-Reyes and Christian </a:t>
            </a:r>
            <a:r>
              <a:rPr lang="en-US" altLang="en-US" sz="2400" dirty="0" smtClean="0"/>
              <a:t>Brenninkmeijer</a:t>
            </a:r>
            <a:endParaRPr lang="en-GB" altLang="en-US" sz="24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University of Manchester</a:t>
            </a: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chemeClr val="tx2"/>
                </a:solidFill>
              </a:rPr>
              <a:t>Original material by Peter Li, University of Birmingham, UK</a:t>
            </a:r>
            <a:br>
              <a:rPr lang="en-GB" altLang="en-US" sz="1800" dirty="0">
                <a:solidFill>
                  <a:schemeClr val="tx2"/>
                </a:solidFill>
              </a:rPr>
            </a:br>
            <a:r>
              <a:rPr lang="en-GB" altLang="en-US" sz="1800" dirty="0" smtClean="0">
                <a:solidFill>
                  <a:schemeClr val="tx2"/>
                </a:solidFill>
              </a:rPr>
              <a:t>Adapted </a:t>
            </a:r>
            <a:r>
              <a:rPr lang="en-GB" altLang="en-US" sz="1800" dirty="0">
                <a:solidFill>
                  <a:schemeClr val="tx2"/>
                </a:solidFill>
              </a:rPr>
              <a:t>by Norman Morrison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endParaRPr lang="en-US" altLang="en-US" sz="1800" dirty="0" smtClean="0"/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Bonn </a:t>
            </a:r>
            <a:r>
              <a:rPr lang="en-US" altLang="en-US" sz="1800" dirty="0"/>
              <a:t>University, 2014-09-01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en-US" sz="1800" dirty="0">
                <a:hlinkClick r:id="rId3"/>
              </a:rPr>
              <a:t>http://www.taverna.org.uk/</a:t>
            </a:r>
            <a:endParaRPr lang="en-GB" altLang="en-US" sz="1800" dirty="0"/>
          </a:p>
        </p:txBody>
      </p:sp>
      <p:pic>
        <p:nvPicPr>
          <p:cNvPr id="6149" name="Picture 5" descr="H:\home\tom\Desktop\mygrid_large_masthe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r="8438"/>
          <a:stretch>
            <a:fillRect/>
          </a:stretch>
        </p:blipFill>
        <p:spPr bwMode="auto">
          <a:xfrm>
            <a:off x="5580063" y="0"/>
            <a:ext cx="3143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http://mirrors.creativecommons.org/presskit/buttons/88x31/png/b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453063"/>
            <a:ext cx="123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222250" y="5883275"/>
            <a:ext cx="377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000" i="1"/>
              <a:t>This work is licensed under a </a:t>
            </a:r>
          </a:p>
          <a:p>
            <a:r>
              <a:rPr lang="en-GB" altLang="en-US" sz="1000" i="1">
                <a:hlinkClick r:id="rId6"/>
              </a:rPr>
              <a:t>Creative Commons Attribution 3.0 Unported License</a:t>
            </a:r>
            <a:endParaRPr lang="en-GB" altLang="en-US" sz="1000" i="1"/>
          </a:p>
        </p:txBody>
      </p:sp>
    </p:spTree>
    <p:extLst>
      <p:ext uri="{BB962C8B-B14F-4D97-AF65-F5344CB8AC3E}">
        <p14:creationId xmlns:p14="http://schemas.microsoft.com/office/powerpoint/2010/main" val="3222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An example statistical analysis</a:t>
            </a:r>
          </a:p>
        </p:txBody>
      </p:sp>
      <p:pic>
        <p:nvPicPr>
          <p:cNvPr id="11267" name="Picture 6" descr="Screen Shot 2013-11-27 at 15.49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313738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Adding an Rshell service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68313" y="1700213"/>
            <a:ext cx="8153400" cy="4495800"/>
          </a:xfrm>
        </p:spPr>
        <p:txBody>
          <a:bodyPr/>
          <a:lstStyle/>
          <a:p>
            <a:pPr eaLnBrk="1" hangingPunct="1"/>
            <a:r>
              <a:rPr lang="en-GB" altLang="en-US" sz="2700" smtClean="0">
                <a:ea typeface="ＭＳ Ｐゴシック" panose="020B0600070205080204" pitchFamily="34" charset="-128"/>
              </a:rPr>
              <a:t>Test this service works by attaching its output port to a workflow output and running the workflow</a:t>
            </a:r>
          </a:p>
          <a:p>
            <a:pPr eaLnBrk="1" hangingPunct="1"/>
            <a:r>
              <a:rPr lang="en-GB" altLang="en-US" sz="2700" smtClean="0">
                <a:ea typeface="ＭＳ Ｐゴシック" panose="020B0600070205080204" pitchFamily="34" charset="-128"/>
              </a:rPr>
              <a:t>Now add an Rshell service to a workflow by locating it under Service templates in the Service panel and dragging it onto the workflow diagram</a:t>
            </a:r>
          </a:p>
          <a:p>
            <a:pPr eaLnBrk="1" hangingPunct="1"/>
            <a:endParaRPr lang="en-GB" altLang="en-US" sz="27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Configuring a Rshell service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4495800"/>
          </a:xfrm>
        </p:spPr>
        <p:txBody>
          <a:bodyPr/>
          <a:lstStyle/>
          <a:p>
            <a:pPr eaLnBrk="1" hangingPunct="1"/>
            <a:r>
              <a:rPr lang="en-GB" altLang="en-US" sz="2800" smtClean="0">
                <a:ea typeface="ＭＳ Ｐゴシック" panose="020B0600070205080204" pitchFamily="34" charset="-128"/>
              </a:rPr>
              <a:t>A window will appear to configure the use of the Rshell service</a:t>
            </a:r>
          </a:p>
          <a:p>
            <a:pPr eaLnBrk="1" hangingPunct="1"/>
            <a:r>
              <a:rPr lang="en-GB" altLang="en-US" sz="2800" smtClean="0">
                <a:ea typeface="ＭＳ Ｐゴシック" panose="020B0600070205080204" pitchFamily="34" charset="-128"/>
              </a:rPr>
              <a:t>The configuration of the Rshell service is split into several tabs</a:t>
            </a:r>
          </a:p>
          <a:p>
            <a:pPr eaLnBrk="1" hangingPunct="1"/>
            <a:r>
              <a:rPr lang="en-GB" altLang="en-US" sz="2800" smtClean="0">
                <a:ea typeface="ＭＳ Ｐゴシック" panose="020B0600070205080204" pitchFamily="34" charset="-128"/>
              </a:rPr>
              <a:t>Each tab has Apply and Close buttons at the bottom. Apply saves the configuration as shown in the tabs, and Close closes the configuration dialog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Configuring a Rshell service</a:t>
            </a:r>
          </a:p>
        </p:txBody>
      </p:sp>
      <p:pic>
        <p:nvPicPr>
          <p:cNvPr id="14339" name="Picture 3" descr="Configuring a RShell Service 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28775"/>
            <a:ext cx="560705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Configuring a Rshell service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4495800"/>
          </a:xfrm>
        </p:spPr>
        <p:txBody>
          <a:bodyPr/>
          <a:lstStyle/>
          <a:p>
            <a:pPr eaLnBrk="1" hangingPunct="1"/>
            <a:r>
              <a:rPr lang="en-GB" altLang="en-US" sz="2800" smtClean="0">
                <a:ea typeface="ＭＳ Ｐゴシック" panose="020B0600070205080204" pitchFamily="34" charset="-128"/>
              </a:rPr>
              <a:t>The first tab of the Rshell configuration is used to enter the R script that will be executed</a:t>
            </a:r>
          </a:p>
          <a:p>
            <a:pPr eaLnBrk="1" hangingPunct="1"/>
            <a:r>
              <a:rPr lang="en-GB" altLang="en-US" sz="2800" smtClean="0">
                <a:ea typeface="ＭＳ Ｐゴシック" panose="020B0600070205080204" pitchFamily="34" charset="-128"/>
              </a:rPr>
              <a:t>We will use an R script that will perform a series of </a:t>
            </a:r>
            <a:r>
              <a:rPr lang="en-GB" altLang="en-US" sz="2800" i="1" smtClean="0">
                <a:ea typeface="ＭＳ Ｐゴシック" panose="020B0600070205080204" pitchFamily="34" charset="-128"/>
              </a:rPr>
              <a:t>t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-tests to see if species incidence differs significantly between site A and site B.</a:t>
            </a:r>
          </a:p>
          <a:p>
            <a:pPr eaLnBrk="1" hangingPunct="1"/>
            <a:r>
              <a:rPr lang="en-GB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You should be careful about performing a </a:t>
            </a:r>
            <a:r>
              <a:rPr lang="en-GB" altLang="en-US" sz="2800" i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</a:t>
            </a:r>
            <a:r>
              <a:rPr lang="en-GB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-test on as little as 2 replicates - this example is just for illustrative purposes</a:t>
            </a:r>
          </a:p>
          <a:p>
            <a:pPr eaLnBrk="1" hangingPunct="1"/>
            <a:endParaRPr lang="en-GB" altLang="en-US" sz="28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R script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GB" altLang="en-US" sz="1600" smtClean="0">
                <a:latin typeface="Courier" pitchFamily="-84" charset="0"/>
                <a:ea typeface="ＭＳ Ｐゴシック" panose="020B0600070205080204" pitchFamily="34" charset="-128"/>
              </a:rPr>
              <a:t>#Read in data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GB" altLang="en-US" sz="1600" smtClean="0">
                <a:latin typeface="Courier" pitchFamily="-84" charset="0"/>
                <a:ea typeface="ＭＳ Ｐゴシック" panose="020B0600070205080204" pitchFamily="34" charset="-128"/>
              </a:rPr>
              <a:t>incdata &lt;- read.table(file=</a:t>
            </a:r>
            <a:r>
              <a:rPr lang="en-GB" altLang="en-US" sz="1600" b="1" smtClean="0">
                <a:solidFill>
                  <a:srgbClr val="008000"/>
                </a:solidFill>
                <a:latin typeface="Courier" pitchFamily="-84" charset="0"/>
                <a:ea typeface="ＭＳ Ｐゴシック" panose="020B0600070205080204" pitchFamily="34" charset="-128"/>
              </a:rPr>
              <a:t>data</a:t>
            </a:r>
            <a:r>
              <a:rPr lang="en-GB" altLang="en-US" sz="1600" smtClean="0">
                <a:latin typeface="Courier" pitchFamily="-84" charset="0"/>
                <a:ea typeface="ＭＳ Ｐゴシック" panose="020B0600070205080204" pitchFamily="34" charset="-128"/>
              </a:rPr>
              <a:t>,head=TRUE,sep=",");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GB" altLang="en-US" sz="1600" smtClean="0">
                <a:latin typeface="Courier" pitchFamily="-84" charset="0"/>
                <a:ea typeface="ＭＳ Ｐゴシック" panose="020B0600070205080204" pitchFamily="34" charset="-128"/>
              </a:rPr>
              <a:t>#Perform t-tests on all species between sites A and B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GB" altLang="en-US" sz="1600" smtClean="0">
                <a:latin typeface="Courier" pitchFamily="-84" charset="0"/>
                <a:ea typeface="ＭＳ Ｐゴシック" panose="020B0600070205080204" pitchFamily="34" charset="-128"/>
              </a:rPr>
              <a:t>pvalues &lt;- apply(incdata, 1, function(x) { t.test(x[3:4], x[5:6]) $p.value });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GB" altLang="en-US" sz="1600" smtClean="0">
                <a:latin typeface="Courier" pitchFamily="-84" charset="0"/>
                <a:ea typeface="ＭＳ Ｐゴシック" panose="020B0600070205080204" pitchFamily="34" charset="-128"/>
              </a:rPr>
              <a:t>#Write results into a matrix containing incidence data and p-values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GB" altLang="en-US" sz="1600" smtClean="0">
                <a:latin typeface="Courier" pitchFamily="-84" charset="0"/>
                <a:ea typeface="ＭＳ Ｐゴシック" panose="020B0600070205080204" pitchFamily="34" charset="-128"/>
              </a:rPr>
              <a:t>combined &lt;- cbind(incdata[3:4], incdata[5:6], pvalues);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GB" altLang="en-US" sz="1600" smtClean="0">
                <a:latin typeface="Courier" pitchFamily="-84" charset="0"/>
                <a:ea typeface="ＭＳ Ｐゴシック" panose="020B0600070205080204" pitchFamily="34" charset="-128"/>
              </a:rPr>
              <a:t>#Output data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GB" altLang="en-US" sz="1600" smtClean="0">
                <a:latin typeface="Courier" pitchFamily="-84" charset="0"/>
                <a:ea typeface="ＭＳ Ｐゴシック" panose="020B0600070205080204" pitchFamily="34" charset="-128"/>
              </a:rPr>
              <a:t>write.csv(combined, file = </a:t>
            </a:r>
            <a:r>
              <a:rPr lang="en-GB" altLang="en-US" sz="1600" b="1" smtClean="0">
                <a:solidFill>
                  <a:srgbClr val="006AB2"/>
                </a:solidFill>
                <a:latin typeface="Courier" pitchFamily="-84" charset="0"/>
                <a:ea typeface="ＭＳ Ｐゴシック" panose="020B0600070205080204" pitchFamily="34" charset="-128"/>
              </a:rPr>
              <a:t>results_table</a:t>
            </a:r>
            <a:r>
              <a:rPr lang="en-GB" altLang="en-US" sz="1600" smtClean="0">
                <a:latin typeface="Courier" pitchFamily="-84" charset="0"/>
                <a:ea typeface="ＭＳ Ｐゴシック" panose="020B0600070205080204" pitchFamily="34" charset="-128"/>
              </a:rPr>
              <a:t>, row.names = TRUE);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GB" altLang="en-US" sz="1600" smtClean="0">
              <a:latin typeface="Courier" pitchFamily="-84" charset="0"/>
              <a:ea typeface="ＭＳ Ｐゴシック" panose="020B0600070205080204" pitchFamily="34" charset="-128"/>
            </a:endParaRPr>
          </a:p>
          <a:p>
            <a:pPr marL="0" indent="0" eaLnBrk="1" hangingPunct="1"/>
            <a:r>
              <a:rPr lang="en-GB" altLang="en-US" sz="2400" smtClean="0">
                <a:ea typeface="ＭＳ Ｐゴシック" panose="020B0600070205080204" pitchFamily="34" charset="-128"/>
              </a:rPr>
              <a:t>Copy and paste the above script into the Script tab of the Rshell configuration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Rshell input and output ports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4495800"/>
          </a:xfrm>
        </p:spPr>
        <p:txBody>
          <a:bodyPr/>
          <a:lstStyle/>
          <a:p>
            <a:pPr eaLnBrk="1" hangingPunct="1"/>
            <a:r>
              <a:rPr lang="en-GB" altLang="en-US" sz="2800" smtClean="0">
                <a:ea typeface="ＭＳ Ｐゴシック" panose="020B0600070205080204" pitchFamily="34" charset="-128"/>
              </a:rPr>
              <a:t>Input and output ports are the connection points between the rest of the workflow and the Rshell service</a:t>
            </a:r>
          </a:p>
          <a:p>
            <a:pPr eaLnBrk="1" hangingPunct="1"/>
            <a:r>
              <a:rPr lang="en-GB" altLang="en-US" sz="2800" smtClean="0">
                <a:ea typeface="ＭＳ Ｐゴシック" panose="020B0600070205080204" pitchFamily="34" charset="-128"/>
              </a:rPr>
              <a:t>Rshell makes input ports available as variables in the script named after the port.</a:t>
            </a:r>
          </a:p>
          <a:p>
            <a:pPr eaLnBrk="1" hangingPunct="1"/>
            <a:r>
              <a:rPr lang="en-GB" altLang="en-US" sz="2800" smtClean="0">
                <a:ea typeface="ＭＳ Ｐゴシック" panose="020B0600070205080204" pitchFamily="34" charset="-128"/>
              </a:rPr>
              <a:t>Output ports read their named variable after executing the script. The last assigned value to the variable will be the one returned from the service via the output 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Rshell input and output ports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44958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To add an input port:</a:t>
            </a:r>
          </a:p>
          <a:p>
            <a:pPr lvl="1"/>
            <a:r>
              <a:rPr lang="en-US" altLang="en-US" sz="2500" smtClean="0">
                <a:ea typeface="ＭＳ Ｐゴシック" panose="020B0600070205080204" pitchFamily="34" charset="-128"/>
              </a:rPr>
              <a:t>Select the Input ports tab from the Rshell configuration dialog</a:t>
            </a:r>
          </a:p>
          <a:p>
            <a:pPr lvl="1"/>
            <a:r>
              <a:rPr lang="en-US" altLang="en-US" sz="2500" smtClean="0">
                <a:ea typeface="ＭＳ Ｐゴシック" panose="020B0600070205080204" pitchFamily="34" charset="-128"/>
              </a:rPr>
              <a:t>Click Add port button</a:t>
            </a:r>
          </a:p>
          <a:p>
            <a:pPr lvl="1"/>
            <a:r>
              <a:rPr lang="en-US" altLang="en-US" sz="2500" smtClean="0">
                <a:ea typeface="ＭＳ Ｐゴシック" panose="020B0600070205080204" pitchFamily="34" charset="-128"/>
              </a:rPr>
              <a:t>Enter the name of the input port, for this example use ‘data’</a:t>
            </a:r>
            <a:endParaRPr lang="en-US" altLang="ja-JP" sz="25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500" smtClean="0">
                <a:ea typeface="ＭＳ Ｐゴシック" panose="020B0600070205080204" pitchFamily="34" charset="-128"/>
              </a:rPr>
              <a:t>Specify the input port type, for this example use ‘Text-file’</a:t>
            </a:r>
            <a:endParaRPr lang="en-GB" altLang="en-US" sz="25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err="1">
                <a:ln>
                  <a:noFill/>
                </a:ln>
                <a:solidFill>
                  <a:srgbClr val="443C72"/>
                </a:solidFill>
                <a:effectLst/>
              </a:rPr>
              <a:t>Rshell</a:t>
            </a:r>
            <a:r>
              <a:rPr lang="en-GB" dirty="0">
                <a:ln>
                  <a:noFill/>
                </a:ln>
                <a:solidFill>
                  <a:srgbClr val="443C72"/>
                </a:solidFill>
                <a:effectLst/>
              </a:rPr>
              <a:t> input and output ports</a:t>
            </a:r>
            <a:endParaRPr lang="en-US" dirty="0"/>
          </a:p>
        </p:txBody>
      </p:sp>
      <p:pic>
        <p:nvPicPr>
          <p:cNvPr id="19459" name="Picture 4" descr="Rinputport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55763"/>
            <a:ext cx="4327525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Rshell input and output ports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4495800"/>
          </a:xfrm>
        </p:spPr>
        <p:txBody>
          <a:bodyPr/>
          <a:lstStyle/>
          <a:p>
            <a:r>
              <a:rPr lang="en-US" altLang="en-US" sz="2000" smtClean="0">
                <a:ea typeface="ＭＳ Ｐゴシック" panose="020B0600070205080204" pitchFamily="34" charset="-128"/>
              </a:rPr>
              <a:t>The input port type indicates the data type this variable will have within the R-script. The possible types for R input ports are: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Logical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Numeric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Integer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String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Logical vector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Numeric vector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Integer vector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String vector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Text-file</a:t>
            </a:r>
            <a:endParaRPr lang="en-GB" altLang="en-US" sz="20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3200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smtClean="0">
                <a:ea typeface="ＭＳ Ｐゴシック" panose="020B0600070205080204" pitchFamily="34" charset="-128"/>
              </a:rPr>
              <a:t>R is a popular scripting language oriented towards statistical computing</a:t>
            </a:r>
          </a:p>
          <a:p>
            <a:pPr>
              <a:lnSpc>
                <a:spcPct val="90000"/>
              </a:lnSpc>
            </a:pPr>
            <a:r>
              <a:rPr lang="en-GB" altLang="en-US" sz="2400" smtClean="0">
                <a:ea typeface="ＭＳ Ｐゴシック" panose="020B0600070205080204" pitchFamily="34" charset="-128"/>
              </a:rPr>
              <a:t>There are a large number of modules that add functionality to R such as BioConductor and rCDK</a:t>
            </a:r>
          </a:p>
          <a:p>
            <a:pPr>
              <a:lnSpc>
                <a:spcPct val="90000"/>
              </a:lnSpc>
            </a:pPr>
            <a:r>
              <a:rPr lang="en-GB" altLang="en-US" sz="2400" smtClean="0">
                <a:ea typeface="ＭＳ Ｐゴシック" panose="020B0600070205080204" pitchFamily="34" charset="-128"/>
              </a:rPr>
              <a:t>The Rshell service in Taverna allows workflows to include services that run R scripts on an installation of R</a:t>
            </a:r>
          </a:p>
          <a:p>
            <a:pPr>
              <a:lnSpc>
                <a:spcPct val="90000"/>
              </a:lnSpc>
            </a:pPr>
            <a:r>
              <a:rPr lang="en-GB" altLang="en-US" sz="2400" smtClean="0">
                <a:ea typeface="ＭＳ Ｐゴシック" panose="020B0600070205080204" pitchFamily="34" charset="-128"/>
              </a:rPr>
              <a:t>R can be located on the same machine as you use to run the workflow, or on a different machine</a:t>
            </a:r>
          </a:p>
          <a:p>
            <a:pPr>
              <a:lnSpc>
                <a:spcPct val="90000"/>
              </a:lnSpc>
            </a:pPr>
            <a:r>
              <a:rPr lang="en-GB" altLang="en-US" sz="2400" smtClean="0">
                <a:ea typeface="ＭＳ Ｐゴシック" panose="020B0600070205080204" pitchFamily="34" charset="-128"/>
              </a:rPr>
              <a:t>To allow Taverna to talk to the R installation, Rserve must also be running on the same machine as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Rshell input and output ports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44958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An output port can be added in a similar way:</a:t>
            </a:r>
          </a:p>
          <a:p>
            <a:pPr lvl="1"/>
            <a:r>
              <a:rPr lang="en-US" altLang="en-US" sz="2500" smtClean="0">
                <a:ea typeface="ＭＳ Ｐゴシック" panose="020B0600070205080204" pitchFamily="34" charset="-128"/>
              </a:rPr>
              <a:t>Select the Output ports tab from the Rshell configuration dialog</a:t>
            </a:r>
          </a:p>
          <a:p>
            <a:pPr lvl="1"/>
            <a:r>
              <a:rPr lang="en-US" altLang="en-US" sz="2500" smtClean="0">
                <a:ea typeface="ＭＳ Ｐゴシック" panose="020B0600070205080204" pitchFamily="34" charset="-128"/>
              </a:rPr>
              <a:t>Click Add port button</a:t>
            </a:r>
          </a:p>
          <a:p>
            <a:pPr lvl="1"/>
            <a:r>
              <a:rPr lang="en-US" altLang="en-US" sz="2500" smtClean="0">
                <a:ea typeface="ＭＳ Ｐゴシック" panose="020B0600070205080204" pitchFamily="34" charset="-128"/>
              </a:rPr>
              <a:t>Enter the name of the output port, for this example use ‘</a:t>
            </a:r>
            <a:r>
              <a:rPr lang="en-US" altLang="ja-JP" sz="2500" smtClean="0">
                <a:ea typeface="ＭＳ Ｐゴシック" panose="020B0600070205080204" pitchFamily="34" charset="-128"/>
              </a:rPr>
              <a:t>results_table</a:t>
            </a:r>
            <a:r>
              <a:rPr lang="en-US" altLang="en-US" sz="2500" smtClean="0">
                <a:ea typeface="ＭＳ Ｐゴシック" panose="020B0600070205080204" pitchFamily="34" charset="-128"/>
              </a:rPr>
              <a:t>’</a:t>
            </a:r>
            <a:endParaRPr lang="en-US" altLang="ja-JP" sz="25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500" smtClean="0">
                <a:ea typeface="ＭＳ Ｐゴシック" panose="020B0600070205080204" pitchFamily="34" charset="-128"/>
              </a:rPr>
              <a:t>Specify the output port type, for this example use ‘Text-file’</a:t>
            </a:r>
            <a:endParaRPr lang="en-GB" altLang="en-US" sz="25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err="1">
                <a:ln>
                  <a:noFill/>
                </a:ln>
                <a:solidFill>
                  <a:srgbClr val="443C72"/>
                </a:solidFill>
                <a:effectLst/>
              </a:rPr>
              <a:t>Rshell</a:t>
            </a:r>
            <a:r>
              <a:rPr lang="en-GB" dirty="0">
                <a:ln>
                  <a:noFill/>
                </a:ln>
                <a:solidFill>
                  <a:srgbClr val="443C72"/>
                </a:solidFill>
                <a:effectLst/>
              </a:rPr>
              <a:t> input and output ports</a:t>
            </a:r>
            <a:endParaRPr lang="en-US" dirty="0"/>
          </a:p>
        </p:txBody>
      </p:sp>
      <p:pic>
        <p:nvPicPr>
          <p:cNvPr id="22531" name="Picture 2" descr="Routput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3" y="1700213"/>
            <a:ext cx="42005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Rshell input and output ports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4495800"/>
          </a:xfrm>
        </p:spPr>
        <p:txBody>
          <a:bodyPr/>
          <a:lstStyle/>
          <a:p>
            <a:r>
              <a:rPr lang="en-US" altLang="en-US" sz="2000" smtClean="0">
                <a:ea typeface="ＭＳ Ｐゴシック" panose="020B0600070205080204" pitchFamily="34" charset="-128"/>
              </a:rPr>
              <a:t>The output port type indicates the type this variable has within the R-script. The possible types for R output ports are: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Numeric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Integer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String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Logical vector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Numeric vector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Integer vector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String vector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Text-file</a:t>
            </a:r>
            <a:endParaRPr lang="en-GB" altLang="en-US" sz="20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Rshell connection settings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4495800"/>
          </a:xfrm>
        </p:spPr>
        <p:txBody>
          <a:bodyPr/>
          <a:lstStyle/>
          <a:p>
            <a:r>
              <a:rPr lang="en-US" altLang="en-US" sz="2000" smtClean="0">
                <a:ea typeface="ＭＳ Ｐゴシック" panose="020B0600070205080204" pitchFamily="34" charset="-128"/>
              </a:rPr>
              <a:t>Configuration of the connection parameters for Rserve is done using the Connection settings tab. This tab can be used to:</a:t>
            </a:r>
          </a:p>
          <a:p>
            <a:pPr lvl="1"/>
            <a:r>
              <a:rPr lang="en-US" altLang="en-US" sz="1700" smtClean="0">
                <a:ea typeface="ＭＳ Ｐゴシック" panose="020B0600070205080204" pitchFamily="34" charset="-128"/>
              </a:rPr>
              <a:t>Configure the Rshell to use an Rserve installation on a different machine to where you run the Taverna workbench</a:t>
            </a:r>
          </a:p>
          <a:p>
            <a:pPr lvl="1"/>
            <a:r>
              <a:rPr lang="en-US" altLang="en-US" sz="1700" smtClean="0">
                <a:ea typeface="ＭＳ Ｐゴシック" panose="020B0600070205080204" pitchFamily="34" charset="-128"/>
              </a:rPr>
              <a:t>Configure the access of Rserve on a different port</a:t>
            </a:r>
          </a:p>
          <a:p>
            <a:pPr lvl="1"/>
            <a:r>
              <a:rPr lang="en-US" altLang="en-US" sz="1700" smtClean="0">
                <a:ea typeface="ＭＳ Ｐゴシック" panose="020B0600070205080204" pitchFamily="34" charset="-128"/>
              </a:rPr>
              <a:t>Provide authentication details for accessing Rserve in the form of a username and password</a:t>
            </a:r>
          </a:p>
          <a:p>
            <a:r>
              <a:rPr lang="en-US" altLang="en-US" sz="2000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If you are using Rserve on the same machine that you are running Taverna on then you probably do not need to change the connection settings</a:t>
            </a:r>
            <a:endParaRPr lang="en-GB" altLang="en-US" sz="2000" smtClean="0">
              <a:solidFill>
                <a:srgbClr val="008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err="1">
                <a:ln>
                  <a:noFill/>
                </a:ln>
                <a:solidFill>
                  <a:srgbClr val="443C72"/>
                </a:solidFill>
                <a:effectLst/>
              </a:rPr>
              <a:t>Rshell</a:t>
            </a:r>
            <a:r>
              <a:rPr lang="en-GB" dirty="0">
                <a:ln>
                  <a:noFill/>
                </a:ln>
                <a:solidFill>
                  <a:srgbClr val="443C72"/>
                </a:solidFill>
                <a:effectLst/>
              </a:rPr>
              <a:t> connection settings</a:t>
            </a:r>
            <a:endParaRPr lang="en-US" dirty="0"/>
          </a:p>
        </p:txBody>
      </p:sp>
      <p:pic>
        <p:nvPicPr>
          <p:cNvPr id="25603" name="Picture 2" descr="rshell-connection-t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746250"/>
            <a:ext cx="424815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Completing the workflow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4495800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To complete the workflow: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Attach the output port of the Read_text_file to the “data” input port of the Rshell service</a:t>
            </a: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lvl="1"/>
            <a:r>
              <a:rPr lang="en-GB" altLang="en-US" sz="2400" smtClean="0">
                <a:ea typeface="ＭＳ Ｐゴシック" panose="020B0600070205080204" pitchFamily="34" charset="-128"/>
              </a:rPr>
              <a:t>Create a workflow output from the results_table output port of the Rshell service</a:t>
            </a:r>
          </a:p>
          <a:p>
            <a:r>
              <a:rPr lang="en-GB" altLang="en-US" sz="2700" smtClean="0">
                <a:ea typeface="ＭＳ Ｐゴシック" panose="020B0600070205080204" pitchFamily="34" charset="-128"/>
              </a:rPr>
              <a:t>Your workflow should now look as follows:</a:t>
            </a:r>
            <a:endParaRPr lang="en-US" altLang="en-US" sz="27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Completing the workflow</a:t>
            </a:r>
          </a:p>
        </p:txBody>
      </p:sp>
      <p:pic>
        <p:nvPicPr>
          <p:cNvPr id="27651" name="Picture 1" descr="R-ex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060575"/>
            <a:ext cx="4913313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Results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10810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smtClean="0">
                <a:ea typeface="ＭＳ Ｐゴシック" panose="020B0600070205080204" pitchFamily="34" charset="-128"/>
              </a:rPr>
              <a:t>When you run the workflow, you should get the following results:</a:t>
            </a:r>
          </a:p>
        </p:txBody>
      </p:sp>
      <p:pic>
        <p:nvPicPr>
          <p:cNvPr id="28676" name="Picture 1" descr="RShell Results 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2276475"/>
            <a:ext cx="914082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Results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10810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smtClean="0">
                <a:ea typeface="ＭＳ Ｐゴシック" panose="020B0600070205080204" pitchFamily="34" charset="-128"/>
              </a:rPr>
              <a:t>Try saving the results as a csv file and opening the file in Excel. You see something as follows:</a:t>
            </a:r>
          </a:p>
        </p:txBody>
      </p:sp>
      <p:pic>
        <p:nvPicPr>
          <p:cNvPr id="29700" name="Picture 1" descr="Rshell Results in Excel 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65400"/>
            <a:ext cx="6057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Results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4495800"/>
          </a:xfrm>
        </p:spPr>
        <p:txBody>
          <a:bodyPr/>
          <a:lstStyle/>
          <a:p>
            <a:r>
              <a:rPr lang="en-US" altLang="en-US" sz="2700" smtClean="0">
                <a:ea typeface="ＭＳ Ｐゴシック" panose="020B0600070205080204" pitchFamily="34" charset="-128"/>
              </a:rPr>
              <a:t>The results show that: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The incidence of species </a:t>
            </a:r>
            <a:r>
              <a:rPr lang="en-US" altLang="en-US" sz="2400" i="1" smtClean="0">
                <a:ea typeface="ＭＳ Ｐゴシック" panose="020B0600070205080204" pitchFamily="34" charset="-128"/>
              </a:rPr>
              <a:t>b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is significantly different at 0.01 level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The incidence of species </a:t>
            </a:r>
            <a:r>
              <a:rPr lang="en-US" altLang="en-US" sz="2400" i="1" smtClean="0">
                <a:ea typeface="ＭＳ Ｐゴシック" panose="020B0600070205080204" pitchFamily="34" charset="-128"/>
              </a:rPr>
              <a:t>a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is not significant at 0.01 level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The incidence of Species </a:t>
            </a:r>
            <a:r>
              <a:rPr lang="en-US" altLang="en-US" sz="2400" i="1" smtClean="0">
                <a:ea typeface="ＭＳ Ｐゴシック" panose="020B0600070205080204" pitchFamily="34" charset="-128"/>
              </a:rPr>
              <a:t>c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and </a:t>
            </a:r>
            <a:r>
              <a:rPr lang="en-US" altLang="en-US" sz="2400" i="1" smtClean="0">
                <a:ea typeface="ＭＳ Ｐゴシック" panose="020B0600070205080204" pitchFamily="34" charset="-128"/>
              </a:rPr>
              <a:t>d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have no significant difference. For species </a:t>
            </a:r>
            <a:r>
              <a:rPr lang="en-US" altLang="en-US" sz="2400" i="1" smtClean="0">
                <a:ea typeface="ＭＳ Ｐゴシック" panose="020B0600070205080204" pitchFamily="34" charset="-128"/>
              </a:rPr>
              <a:t>d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that is because even though an increasing trend is observed, the variation within each category is too high to allow any conclusions.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R Pages on the </a:t>
            </a:r>
            <a:r>
              <a:rPr lang="en-GB" altLang="en-US" dirty="0" err="1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Taverna</a:t>
            </a:r>
            <a:r>
              <a:rPr lang="en-GB" altLang="en-US" dirty="0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 Wiki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7706816" cy="4572000"/>
          </a:xfrm>
        </p:spPr>
        <p:txBody>
          <a:bodyPr/>
          <a:lstStyle/>
          <a:p>
            <a:r>
              <a:rPr lang="en-GB" dirty="0" smtClean="0"/>
              <a:t>Installation of a local R Server may be too much for today’s tutorial</a:t>
            </a:r>
          </a:p>
          <a:p>
            <a:r>
              <a:rPr lang="en-GB" dirty="0" smtClean="0"/>
              <a:t>In which case just read through the slides to see if Installing R is something you need/want</a:t>
            </a:r>
          </a:p>
          <a:p>
            <a:r>
              <a:rPr lang="en-GB" dirty="0" smtClean="0"/>
              <a:t>More information on </a:t>
            </a:r>
            <a:r>
              <a:rPr lang="en-GB" dirty="0" err="1" smtClean="0"/>
              <a:t>Taverna</a:t>
            </a:r>
            <a:r>
              <a:rPr lang="en-GB" dirty="0" smtClean="0"/>
              <a:t> and R can be found at:</a:t>
            </a:r>
          </a:p>
          <a:p>
            <a:pPr lvl="1"/>
            <a:r>
              <a:rPr lang="en-GB" sz="2400" dirty="0"/>
              <a:t>http://dev.mygrid.org.uk/wiki/display/tav250/Rshell</a:t>
            </a:r>
          </a:p>
        </p:txBody>
      </p:sp>
    </p:spTree>
    <p:extLst>
      <p:ext uri="{BB962C8B-B14F-4D97-AF65-F5344CB8AC3E}">
        <p14:creationId xmlns:p14="http://schemas.microsoft.com/office/powerpoint/2010/main" val="3167933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Output of images from Rshell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4495800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The results from R scripts may be in the form of images such as a plot or a graph</a:t>
            </a: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These images can be output from an Rshell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Output of images from Rshell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4495800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Add another Rshell processor onto the current workflow from the service template folder</a:t>
            </a: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Provide the processor with the R script below: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Output of images from Rshell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4495800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#Read in data</a:t>
            </a:r>
          </a:p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incdata &lt;- read.table(file="data",head=TRUE,sep=",");</a:t>
            </a:r>
          </a:p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#Transpose</a:t>
            </a:r>
          </a:p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t &lt;- t(incdata);</a:t>
            </a:r>
          </a:p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#Calculate means</a:t>
            </a:r>
          </a:p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mean_a &lt;- mean(t[,"Species_A"]);</a:t>
            </a:r>
          </a:p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mean_b &lt;- mean(t[,"Species_B"]);</a:t>
            </a:r>
          </a:p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mean_c &lt;- mean(t[,"Species_C"]);</a:t>
            </a:r>
          </a:p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mean_d &lt;- mean(t[,"Species_D"]);</a:t>
            </a:r>
          </a:p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#Combine data</a:t>
            </a:r>
          </a:p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means &lt;- c(mean_a, mean_b, mean_c, mean_d);</a:t>
            </a:r>
          </a:p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#Transform to data frame</a:t>
            </a:r>
          </a:p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means &lt;- data.frame(means, row.names = c("Species_A", "Species_B", "Species_C", "Species_D"));</a:t>
            </a:r>
          </a:p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png(filename=figure, height=400, width=400, bg="white");</a:t>
            </a:r>
          </a:p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#Plot</a:t>
            </a:r>
          </a:p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barplot(t(means[1]), main = "mean species incidence levels", xlab = "Species");</a:t>
            </a:r>
          </a:p>
          <a:p>
            <a:pPr>
              <a:spcBef>
                <a:spcPts val="100"/>
              </a:spcBef>
            </a:pPr>
            <a:r>
              <a:rPr lang="en-US" altLang="en-US" sz="1400" smtClean="0">
                <a:latin typeface="Courier" pitchFamily="-84" charset="0"/>
                <a:ea typeface="ＭＳ Ｐゴシック" panose="020B0600070205080204" pitchFamily="34" charset="-128"/>
              </a:rPr>
              <a:t>dev.off();</a:t>
            </a:r>
            <a:r>
              <a:rPr lang="cs-CZ" altLang="en-US" sz="1400" smtClean="0">
                <a:ea typeface="ＭＳ Ｐゴシック" panose="020B0600070205080204" pitchFamily="34" charset="-128"/>
              </a:rPr>
              <a:t>	</a:t>
            </a:r>
          </a:p>
          <a:p>
            <a:pPr>
              <a:spcBef>
                <a:spcPts val="100"/>
              </a:spcBef>
            </a:pPr>
            <a:r>
              <a:rPr lang="cs-CZ" altLang="en-US" sz="1400" smtClean="0">
                <a:ea typeface="ＭＳ Ｐゴシック" panose="020B0600070205080204" pitchFamily="34" charset="-128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Output of images from Rshell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4495800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Complete the configuration for this Rshell processor by:</a:t>
            </a:r>
          </a:p>
          <a:p>
            <a:pPr lvl="1"/>
            <a:r>
              <a:rPr lang="en-US" altLang="en-US" sz="2100" smtClean="0">
                <a:ea typeface="ＭＳ Ｐゴシック" panose="020B0600070205080204" pitchFamily="34" charset="-128"/>
              </a:rPr>
              <a:t>Creating an input port called </a:t>
            </a:r>
            <a:r>
              <a:rPr lang="en-US" altLang="en-US" sz="2100" b="1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2100" smtClean="0">
                <a:ea typeface="ＭＳ Ｐゴシック" panose="020B0600070205080204" pitchFamily="34" charset="-128"/>
              </a:rPr>
              <a:t> and associating it with a Text-file data type</a:t>
            </a:r>
          </a:p>
          <a:p>
            <a:pPr lvl="1"/>
            <a:r>
              <a:rPr lang="en-US" altLang="en-US" sz="2100" smtClean="0">
                <a:ea typeface="ＭＳ Ｐゴシック" panose="020B0600070205080204" pitchFamily="34" charset="-128"/>
              </a:rPr>
              <a:t>Creating an output port called </a:t>
            </a:r>
            <a:r>
              <a:rPr lang="en-US" altLang="en-US" sz="2100" b="1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figure</a:t>
            </a:r>
            <a:r>
              <a:rPr lang="en-US" altLang="en-US" sz="210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100" smtClean="0">
                <a:ea typeface="ＭＳ Ｐゴシック" panose="020B0600070205080204" pitchFamily="34" charset="-128"/>
              </a:rPr>
              <a:t>and associating it with a png-file data type</a:t>
            </a: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Also, finish building the workflow by connecting a workflow output to the figure output port of the Rshell processor</a:t>
            </a: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Your workflow will now look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Output of images from Rshell</a:t>
            </a:r>
          </a:p>
        </p:txBody>
      </p:sp>
      <p:pic>
        <p:nvPicPr>
          <p:cNvPr id="35843" name="Picture 1" descr="rtest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2260600"/>
            <a:ext cx="4170363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Output of images from Rshell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1188" y="1700213"/>
            <a:ext cx="8153400" cy="1081087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Now run the workflow. You should get the following results:</a:t>
            </a:r>
          </a:p>
        </p:txBody>
      </p:sp>
      <p:pic>
        <p:nvPicPr>
          <p:cNvPr id="36868" name="Picture 4" descr="RShell bar chart 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4949825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8510" y="2636912"/>
            <a:ext cx="2808684" cy="3096939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The result is an image showing a bar plot of the mean incidence levels of the four species</a:t>
            </a:r>
          </a:p>
          <a:p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Installation of 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68313" y="1700213"/>
            <a:ext cx="8153400" cy="4495800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Documentation available from:</a:t>
            </a:r>
          </a:p>
          <a:p>
            <a:pPr lvl="1"/>
            <a:r>
              <a:rPr lang="en-US" altLang="en-US" sz="2100" dirty="0" smtClean="0">
                <a:ea typeface="ＭＳ Ｐゴシック" panose="020B0600070205080204" pitchFamily="34" charset="-128"/>
                <a:hlinkClick r:id="rId3"/>
              </a:rPr>
              <a:t>http://cran.r-project.org/doc/manuals/R-admin.html</a:t>
            </a:r>
            <a:endParaRPr lang="en-US" altLang="en-US" sz="2100" dirty="0" smtClean="0">
              <a:ea typeface="ＭＳ Ｐゴシック" panose="020B0600070205080204" pitchFamily="34" charset="-128"/>
            </a:endParaRPr>
          </a:p>
          <a:p>
            <a:r>
              <a:rPr lang="en-GB" altLang="en-US" sz="2400" dirty="0" smtClean="0">
                <a:ea typeface="ＭＳ Ｐゴシック" panose="020B0600070205080204" pitchFamily="34" charset="-128"/>
              </a:rPr>
              <a:t>Windows</a:t>
            </a:r>
          </a:p>
          <a:p>
            <a:pPr lvl="1"/>
            <a:r>
              <a:rPr lang="en-GB" altLang="en-US" sz="2100" dirty="0" smtClean="0">
                <a:ea typeface="ＭＳ Ｐゴシック" panose="020B0600070205080204" pitchFamily="34" charset="-128"/>
              </a:rPr>
              <a:t>Download executable file</a:t>
            </a:r>
            <a:endParaRPr lang="en-GB" altLang="en-US" sz="180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GB" altLang="en-US" sz="2100" dirty="0" smtClean="0">
                <a:ea typeface="ＭＳ Ｐゴシック" panose="020B0600070205080204" pitchFamily="34" charset="-128"/>
                <a:hlinkClick r:id="rId4"/>
              </a:rPr>
              <a:t>http://cran.r-project.org/bin/windows/base/</a:t>
            </a:r>
            <a:endParaRPr lang="en-GB" altLang="en-US" sz="2100" dirty="0" smtClean="0">
              <a:ea typeface="ＭＳ Ｐゴシック" panose="020B0600070205080204" pitchFamily="34" charset="-128"/>
            </a:endParaRPr>
          </a:p>
          <a:p>
            <a:r>
              <a:rPr lang="en-GB" altLang="en-US" sz="2400" dirty="0" smtClean="0">
                <a:ea typeface="ＭＳ Ｐゴシック" panose="020B0600070205080204" pitchFamily="34" charset="-128"/>
              </a:rPr>
              <a:t>Linux</a:t>
            </a:r>
          </a:p>
          <a:p>
            <a:pPr lvl="1"/>
            <a:r>
              <a:rPr lang="en-GB" altLang="en-US" sz="2100" dirty="0" smtClean="0">
                <a:ea typeface="ＭＳ Ｐゴシック" panose="020B0600070205080204" pitchFamily="34" charset="-128"/>
              </a:rPr>
              <a:t>Depends on the version of </a:t>
            </a:r>
            <a:r>
              <a:rPr lang="en-GB" altLang="en-US" sz="2100" dirty="0" err="1" smtClean="0">
                <a:ea typeface="ＭＳ Ｐゴシック" panose="020B0600070205080204" pitchFamily="34" charset="-128"/>
              </a:rPr>
              <a:t>linux</a:t>
            </a:r>
            <a:endParaRPr lang="en-GB" altLang="en-US" sz="210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GB" altLang="en-US" sz="2100" dirty="0" smtClean="0">
                <a:ea typeface="ＭＳ Ｐゴシック" panose="020B0600070205080204" pitchFamily="34" charset="-128"/>
              </a:rPr>
              <a:t>http://cran.r-project.org/</a:t>
            </a:r>
          </a:p>
          <a:p>
            <a:r>
              <a:rPr lang="en-GB" altLang="en-US" sz="2400" dirty="0" smtClean="0">
                <a:ea typeface="ＭＳ Ｐゴシック" panose="020B0600070205080204" pitchFamily="34" charset="-128"/>
              </a:rPr>
              <a:t>Mac</a:t>
            </a:r>
          </a:p>
          <a:p>
            <a:pPr lvl="1"/>
            <a:r>
              <a:rPr lang="en-GB" altLang="en-US" sz="2100" dirty="0" smtClean="0">
                <a:ea typeface="ＭＳ Ｐゴシック" panose="020B0600070205080204" pitchFamily="34" charset="-128"/>
              </a:rPr>
              <a:t>Download </a:t>
            </a:r>
            <a:r>
              <a:rPr lang="en-GB" altLang="en-US" sz="2100" dirty="0" err="1" smtClean="0">
                <a:ea typeface="ＭＳ Ｐゴシック" panose="020B0600070205080204" pitchFamily="34" charset="-128"/>
              </a:rPr>
              <a:t>pkg</a:t>
            </a:r>
            <a:r>
              <a:rPr lang="en-GB" altLang="en-US" sz="2100" dirty="0" smtClean="0">
                <a:ea typeface="ＭＳ Ｐゴシック" panose="020B0600070205080204" pitchFamily="34" charset="-128"/>
              </a:rPr>
              <a:t> file</a:t>
            </a:r>
          </a:p>
          <a:p>
            <a:pPr lvl="1"/>
            <a:r>
              <a:rPr lang="en-GB" altLang="en-US" sz="2100" dirty="0" smtClean="0">
                <a:ea typeface="ＭＳ Ｐゴシック" panose="020B0600070205080204" pitchFamily="34" charset="-128"/>
              </a:rPr>
              <a:t>http://cran.r-project.org/bin/macosx/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Installation of Rserve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68313" y="1700213"/>
            <a:ext cx="8153400" cy="4495800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After installing R, the easiest way to install Rserve is to install it from CRAN. Simply use in R: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install.packages("Rserve”);</a:t>
            </a: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Since Rserve comes as an R package, you can start Rserve within R by typing:</a:t>
            </a:r>
          </a:p>
          <a:p>
            <a:pPr lvl="1"/>
            <a:r>
              <a:rPr lang="en-US" altLang="en-US" sz="2100" smtClean="0">
                <a:ea typeface="ＭＳ Ｐゴシック" panose="020B0600070205080204" pitchFamily="34" charset="-128"/>
              </a:rPr>
              <a:t>library(Rserve);</a:t>
            </a:r>
          </a:p>
          <a:p>
            <a:pPr lvl="1"/>
            <a:r>
              <a:rPr lang="en-US" altLang="en-US" sz="2100" smtClean="0">
                <a:ea typeface="ＭＳ Ｐゴシック" panose="020B0600070205080204" pitchFamily="34" charset="-128"/>
              </a:rPr>
              <a:t>Rserve();</a:t>
            </a: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Please note that if you get an error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(</a:t>
            </a:r>
            <a:r>
              <a:rPr lang="en-US" altLang="en-US" sz="2000" i="1" smtClean="0">
                <a:ea typeface="ＭＳ Ｐゴシック" panose="020B0600070205080204" pitchFamily="34" charset="-128"/>
              </a:rPr>
              <a:t>Fatal error: you must specify '--save', '--no-save' or '--vanilla'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), then start Rserve with the following command</a:t>
            </a:r>
          </a:p>
          <a:p>
            <a:pPr lvl="1"/>
            <a:r>
              <a:rPr lang="en-US" altLang="en-US" sz="1800" smtClean="0">
                <a:ea typeface="ＭＳ Ｐゴシック" panose="020B0600070205080204" pitchFamily="34" charset="-128"/>
              </a:rPr>
              <a:t>Rserve(args="--no-save")</a:t>
            </a:r>
          </a:p>
          <a:p>
            <a:pPr eaLnBrk="1" hangingPunct="1"/>
            <a:endParaRPr lang="en-GB" altLang="en-US" sz="24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Configuration of Rserve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68313" y="1700213"/>
            <a:ext cx="8153400" cy="4495800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Rserve is configured by the configuration file located at /etc/Rserv.conf	</a:t>
            </a: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Configuration of Rserve on your R installation has already done using a Rserv.conf file</a:t>
            </a: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Documentation on configuring Rserve</a:t>
            </a:r>
          </a:p>
          <a:p>
            <a:pPr lvl="1"/>
            <a:r>
              <a:rPr lang="en-US" altLang="en-US" sz="2100" smtClean="0">
                <a:ea typeface="ＭＳ Ｐゴシック" panose="020B0600070205080204" pitchFamily="34" charset="-128"/>
              </a:rPr>
              <a:t>http://www.rforge.net/Rserve/doc.html#conf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An example statistical analysis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68313" y="1700213"/>
            <a:ext cx="8153400" cy="4495800"/>
          </a:xfrm>
        </p:spPr>
        <p:txBody>
          <a:bodyPr/>
          <a:lstStyle/>
          <a:p>
            <a:pPr eaLnBrk="1" hangingPunct="1"/>
            <a:r>
              <a:rPr lang="en-GB" altLang="en-US" sz="2700" smtClean="0">
                <a:ea typeface="ＭＳ Ｐゴシック" panose="020B0600070205080204" pitchFamily="34" charset="-128"/>
              </a:rPr>
              <a:t>To illustrate how to use the Rshell service, we will carry out a simple statistical analysis on a small hypothetical set of species incidence data from 4 species measured from 6 sites: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700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76375" y="3724275"/>
          <a:ext cx="6096000" cy="2228850"/>
        </p:xfrm>
        <a:graphic>
          <a:graphicData uri="http://schemas.openxmlformats.org/drawingml/2006/table">
            <a:tbl>
              <a:tblPr/>
              <a:tblGrid>
                <a:gridCol w="1079500"/>
                <a:gridCol w="661988"/>
                <a:gridCol w="871537"/>
                <a:gridCol w="869950"/>
                <a:gridCol w="871538"/>
                <a:gridCol w="869950"/>
                <a:gridCol w="871537"/>
              </a:tblGrid>
              <a:tr h="371475">
                <a:tc gridSpan="7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Site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Species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N1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N2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A1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A2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B1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B2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Species_A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90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110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190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210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290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310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Species_B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190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210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390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410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590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610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Species_C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90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110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110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90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120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Species_D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200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100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400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90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600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-84" charset="2"/>
                        <a:defRPr sz="25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-84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200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An example statistical analysis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68313" y="1700213"/>
            <a:ext cx="8153400" cy="4495800"/>
          </a:xfrm>
        </p:spPr>
        <p:txBody>
          <a:bodyPr/>
          <a:lstStyle/>
          <a:p>
            <a:pPr eaLnBrk="1" hangingPunct="1"/>
            <a:r>
              <a:rPr lang="en-GB" altLang="en-US" sz="2400" smtClean="0">
                <a:ea typeface="ＭＳ Ｐゴシック" panose="020B0600070205080204" pitchFamily="34" charset="-128"/>
              </a:rPr>
              <a:t>This data set can be found in a comma-separated file named biodiv_R_testdata.csv in the myExperiment group under “Biodiversity Test Data for Rservice Tutorial”. Download the file.</a:t>
            </a:r>
          </a:p>
          <a:p>
            <a:pPr eaLnBrk="1" hangingPunct="1"/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GB" altLang="en-US" sz="2400" smtClean="0">
                <a:ea typeface="ＭＳ Ｐゴシック" panose="020B0600070205080204" pitchFamily="34" charset="-128"/>
              </a:rPr>
              <a:t>To analyse this data set using Rshell, the data has to be loaded into memory as part of the workflow</a:t>
            </a:r>
          </a:p>
          <a:p>
            <a:pPr eaLnBrk="1" hangingPunct="1"/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GB" altLang="en-US" sz="2400" smtClean="0">
                <a:ea typeface="ＭＳ Ｐゴシック" panose="020B0600070205080204" pitchFamily="34" charset="-128"/>
              </a:rPr>
              <a:t>This can achieved by using the </a:t>
            </a:r>
            <a:r>
              <a:rPr lang="en-GB" altLang="en-US" sz="2400" i="1" smtClean="0">
                <a:ea typeface="ＭＳ Ｐゴシック" panose="020B0600070205080204" pitchFamily="34" charset="-128"/>
              </a:rPr>
              <a:t>Read_Text_File</a:t>
            </a:r>
            <a:r>
              <a:rPr lang="en-GB" altLang="en-US" sz="2400" smtClean="0">
                <a:ea typeface="ＭＳ Ｐゴシック" panose="020B0600070205080204" pitchFamily="34" charset="-128"/>
              </a:rPr>
              <a:t> service available in the </a:t>
            </a:r>
            <a:r>
              <a:rPr lang="en-GB" altLang="en-US" sz="2400" i="1" smtClean="0">
                <a:ea typeface="ＭＳ Ｐゴシック" panose="020B0600070205080204" pitchFamily="34" charset="-128"/>
              </a:rPr>
              <a:t>Local services/io </a:t>
            </a:r>
            <a:r>
              <a:rPr lang="en-GB" altLang="en-US" sz="2400" smtClean="0">
                <a:ea typeface="ＭＳ Ｐゴシック" panose="020B0600070205080204" pitchFamily="34" charset="-128"/>
              </a:rPr>
              <a:t>folder of the service palette (as shown on the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Content Placeholder 5" descr="Screen Shot 2013-11-27 at 15.27.17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76400"/>
            <a:ext cx="8229600" cy="2971800"/>
          </a:xfrm>
        </p:spPr>
      </p:pic>
      <p:sp>
        <p:nvSpPr>
          <p:cNvPr id="10243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An example statistical analysis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68313" y="4876800"/>
            <a:ext cx="8153400" cy="1319213"/>
          </a:xfrm>
        </p:spPr>
        <p:txBody>
          <a:bodyPr/>
          <a:lstStyle/>
          <a:p>
            <a:pPr eaLnBrk="1" hangingPunct="1"/>
            <a:r>
              <a:rPr lang="en-GB" altLang="en-US" sz="2700" smtClean="0">
                <a:ea typeface="ＭＳ Ｐゴシック" panose="020B0600070205080204" pitchFamily="34" charset="-128"/>
              </a:rPr>
              <a:t>Drag this service onto the workflow diagram and link it to a </a:t>
            </a:r>
            <a:r>
              <a:rPr lang="en-GB" altLang="en-US" sz="2700" i="1" smtClean="0">
                <a:ea typeface="ＭＳ Ｐゴシック" panose="020B0600070205080204" pitchFamily="34" charset="-128"/>
              </a:rPr>
              <a:t>String constant </a:t>
            </a:r>
            <a:r>
              <a:rPr lang="en-GB" altLang="en-US" sz="2700" smtClean="0">
                <a:ea typeface="ＭＳ Ｐゴシック" panose="020B0600070205080204" pitchFamily="34" charset="-128"/>
              </a:rPr>
              <a:t>containing the path to the testdata.csv file (as shown on the next slide)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GridTheme">
  <a:themeElements>
    <a:clrScheme name="myGrid">
      <a:dk1>
        <a:sysClr val="windowText" lastClr="000000"/>
      </a:dk1>
      <a:lt1>
        <a:sysClr val="window" lastClr="FFFFFF"/>
      </a:lt1>
      <a:dk2>
        <a:srgbClr val="443C72"/>
      </a:dk2>
      <a:lt2>
        <a:srgbClr val="FFFFFF"/>
      </a:lt2>
      <a:accent1>
        <a:srgbClr val="F29400"/>
      </a:accent1>
      <a:accent2>
        <a:srgbClr val="FDC300"/>
      </a:accent2>
      <a:accent3>
        <a:srgbClr val="A5C249"/>
      </a:accent3>
      <a:accent4>
        <a:srgbClr val="009EE0"/>
      </a:accent4>
      <a:accent5>
        <a:srgbClr val="5B5099"/>
      </a:accent5>
      <a:accent6>
        <a:srgbClr val="006AB2"/>
      </a:accent6>
      <a:hlink>
        <a:srgbClr val="0070C0"/>
      </a:hlink>
      <a:folHlink>
        <a:srgbClr val="00B0F0"/>
      </a:folHlink>
    </a:clrScheme>
    <a:fontScheme name="myGrid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14499</TotalTime>
  <Words>1579</Words>
  <Application>Microsoft Office PowerPoint</Application>
  <PresentationFormat>On-screen Show (4:3)</PresentationFormat>
  <Paragraphs>239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ＭＳ Ｐゴシック</vt:lpstr>
      <vt:lpstr>Arial</vt:lpstr>
      <vt:lpstr>Calibri</vt:lpstr>
      <vt:lpstr>Courier</vt:lpstr>
      <vt:lpstr>Wingdings</vt:lpstr>
      <vt:lpstr>Wingdings 2</vt:lpstr>
      <vt:lpstr>myGridTheme</vt:lpstr>
      <vt:lpstr>PowerPoint Presentation</vt:lpstr>
      <vt:lpstr>Introduction</vt:lpstr>
      <vt:lpstr>R Pages on the Taverna Wiki</vt:lpstr>
      <vt:lpstr>Installation of R</vt:lpstr>
      <vt:lpstr>Installation of Rserve</vt:lpstr>
      <vt:lpstr>Configuration of Rserve</vt:lpstr>
      <vt:lpstr>An example statistical analysis</vt:lpstr>
      <vt:lpstr>An example statistical analysis</vt:lpstr>
      <vt:lpstr>An example statistical analysis</vt:lpstr>
      <vt:lpstr>An example statistical analysis</vt:lpstr>
      <vt:lpstr>Adding an Rshell service </vt:lpstr>
      <vt:lpstr>Configuring a Rshell service</vt:lpstr>
      <vt:lpstr>Configuring a Rshell service</vt:lpstr>
      <vt:lpstr>Configuring a Rshell service</vt:lpstr>
      <vt:lpstr>R script</vt:lpstr>
      <vt:lpstr>Rshell input and output ports</vt:lpstr>
      <vt:lpstr>Rshell input and output ports</vt:lpstr>
      <vt:lpstr>Rshell input and output ports</vt:lpstr>
      <vt:lpstr>Rshell input and output ports</vt:lpstr>
      <vt:lpstr>Rshell input and output ports</vt:lpstr>
      <vt:lpstr>Rshell input and output ports</vt:lpstr>
      <vt:lpstr>Rshell input and output ports</vt:lpstr>
      <vt:lpstr>Rshell connection settings</vt:lpstr>
      <vt:lpstr>Rshell connection settings</vt:lpstr>
      <vt:lpstr>Completing the workflow</vt:lpstr>
      <vt:lpstr>Completing the workflow</vt:lpstr>
      <vt:lpstr>Results</vt:lpstr>
      <vt:lpstr>Results</vt:lpstr>
      <vt:lpstr>Results</vt:lpstr>
      <vt:lpstr>Output of images from Rshell</vt:lpstr>
      <vt:lpstr>Output of images from Rshell</vt:lpstr>
      <vt:lpstr>Output of images from Rshell</vt:lpstr>
      <vt:lpstr>Output of images from Rshell</vt:lpstr>
      <vt:lpstr>Output of images from Rshell</vt:lpstr>
      <vt:lpstr>Output of images from Rshell</vt:lpstr>
    </vt:vector>
  </TitlesOfParts>
  <Company>Department of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Katy</dc:creator>
  <cp:lastModifiedBy>Christian brenninkmeijer</cp:lastModifiedBy>
  <cp:revision>302</cp:revision>
  <cp:lastPrinted>2013-09-02T18:40:07Z</cp:lastPrinted>
  <dcterms:created xsi:type="dcterms:W3CDTF">2013-12-03T14:42:12Z</dcterms:created>
  <dcterms:modified xsi:type="dcterms:W3CDTF">2014-08-31T10:43:08Z</dcterms:modified>
</cp:coreProperties>
</file>