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63"/>
  </p:notesMasterIdLst>
  <p:handoutMasterIdLst>
    <p:handoutMasterId r:id="rId64"/>
  </p:handoutMasterIdLst>
  <p:sldIdLst>
    <p:sldId id="721" r:id="rId2"/>
    <p:sldId id="714" r:id="rId3"/>
    <p:sldId id="259" r:id="rId4"/>
    <p:sldId id="719" r:id="rId5"/>
    <p:sldId id="651" r:id="rId6"/>
    <p:sldId id="652" r:id="rId7"/>
    <p:sldId id="697" r:id="rId8"/>
    <p:sldId id="653" r:id="rId9"/>
    <p:sldId id="668" r:id="rId10"/>
    <p:sldId id="699" r:id="rId11"/>
    <p:sldId id="698" r:id="rId12"/>
    <p:sldId id="701" r:id="rId13"/>
    <p:sldId id="654" r:id="rId14"/>
    <p:sldId id="700" r:id="rId15"/>
    <p:sldId id="689" r:id="rId16"/>
    <p:sldId id="717" r:id="rId17"/>
    <p:sldId id="655" r:id="rId18"/>
    <p:sldId id="720" r:id="rId19"/>
    <p:sldId id="656" r:id="rId20"/>
    <p:sldId id="658" r:id="rId21"/>
    <p:sldId id="659" r:id="rId22"/>
    <p:sldId id="688" r:id="rId23"/>
    <p:sldId id="690" r:id="rId24"/>
    <p:sldId id="657" r:id="rId25"/>
    <p:sldId id="660" r:id="rId26"/>
    <p:sldId id="661" r:id="rId27"/>
    <p:sldId id="662" r:id="rId28"/>
    <p:sldId id="663" r:id="rId29"/>
    <p:sldId id="691" r:id="rId30"/>
    <p:sldId id="664" r:id="rId31"/>
    <p:sldId id="665" r:id="rId32"/>
    <p:sldId id="692" r:id="rId33"/>
    <p:sldId id="666" r:id="rId34"/>
    <p:sldId id="671" r:id="rId35"/>
    <p:sldId id="673" r:id="rId36"/>
    <p:sldId id="675" r:id="rId37"/>
    <p:sldId id="676" r:id="rId38"/>
    <p:sldId id="677" r:id="rId39"/>
    <p:sldId id="693" r:id="rId40"/>
    <p:sldId id="678" r:id="rId41"/>
    <p:sldId id="679" r:id="rId42"/>
    <p:sldId id="681" r:id="rId43"/>
    <p:sldId id="682" r:id="rId44"/>
    <p:sldId id="684" r:id="rId45"/>
    <p:sldId id="702" r:id="rId46"/>
    <p:sldId id="685" r:id="rId47"/>
    <p:sldId id="687" r:id="rId48"/>
    <p:sldId id="694" r:id="rId49"/>
    <p:sldId id="695" r:id="rId50"/>
    <p:sldId id="715" r:id="rId51"/>
    <p:sldId id="696" r:id="rId52"/>
    <p:sldId id="703" r:id="rId53"/>
    <p:sldId id="704" r:id="rId54"/>
    <p:sldId id="705" r:id="rId55"/>
    <p:sldId id="706" r:id="rId56"/>
    <p:sldId id="707" r:id="rId57"/>
    <p:sldId id="716" r:id="rId58"/>
    <p:sldId id="708" r:id="rId59"/>
    <p:sldId id="709" r:id="rId60"/>
    <p:sldId id="710" r:id="rId61"/>
    <p:sldId id="711" r:id="rId62"/>
  </p:sldIdLst>
  <p:sldSz cx="9144000" cy="6858000" type="screen4x3"/>
  <p:notesSz cx="6797675" cy="9874250"/>
  <p:defaultTextStyle>
    <a:defPPr>
      <a:defRPr lang="en-GB"/>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84"/>
      </p:cViewPr>
      <p:guideLst>
        <p:guide orient="horz" pos="2160"/>
        <p:guide pos="2880"/>
      </p:guideLst>
    </p:cSldViewPr>
  </p:slideViewPr>
  <p:outlineViewPr>
    <p:cViewPr>
      <p:scale>
        <a:sx n="33" d="100"/>
        <a:sy n="33" d="100"/>
      </p:scale>
      <p:origin x="0" y="17364"/>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44813" cy="492125"/>
          </a:xfrm>
          <a:prstGeom prst="rect">
            <a:avLst/>
          </a:prstGeom>
          <a:noFill/>
          <a:ln w="9525">
            <a:noFill/>
            <a:miter lim="800000"/>
            <a:headEnd/>
            <a:tailEnd/>
          </a:ln>
        </p:spPr>
        <p:txBody>
          <a:bodyPr vert="horz" wrap="square" lIns="93031" tIns="46516" rIns="93031" bIns="46516" numCol="1" anchor="t" anchorCtr="0" compatLnSpc="1">
            <a:prstTxWarp prst="textNoShape">
              <a:avLst/>
            </a:prstTxWarp>
          </a:bodyPr>
          <a:lstStyle>
            <a:lvl1pPr defTabSz="930275" eaLnBrk="1" hangingPunct="1">
              <a:defRPr sz="1200"/>
            </a:lvl1pPr>
          </a:lstStyle>
          <a:p>
            <a:pPr>
              <a:defRPr/>
            </a:pPr>
            <a:endParaRPr lang="en-US" altLang="en-US"/>
          </a:p>
        </p:txBody>
      </p:sp>
      <p:sp>
        <p:nvSpPr>
          <p:cNvPr id="21507" name="Rectangle 3"/>
          <p:cNvSpPr>
            <a:spLocks noGrp="1" noChangeArrowheads="1"/>
          </p:cNvSpPr>
          <p:nvPr>
            <p:ph type="dt" sz="quarter" idx="1"/>
          </p:nvPr>
        </p:nvSpPr>
        <p:spPr bwMode="auto">
          <a:xfrm>
            <a:off x="3848100" y="0"/>
            <a:ext cx="2947988" cy="492125"/>
          </a:xfrm>
          <a:prstGeom prst="rect">
            <a:avLst/>
          </a:prstGeom>
          <a:noFill/>
          <a:ln w="9525">
            <a:noFill/>
            <a:miter lim="800000"/>
            <a:headEnd/>
            <a:tailEnd/>
          </a:ln>
        </p:spPr>
        <p:txBody>
          <a:bodyPr vert="horz" wrap="square" lIns="93031" tIns="46516" rIns="93031" bIns="46516" numCol="1" anchor="t" anchorCtr="0" compatLnSpc="1">
            <a:prstTxWarp prst="textNoShape">
              <a:avLst/>
            </a:prstTxWarp>
          </a:bodyPr>
          <a:lstStyle>
            <a:lvl1pPr algn="r" defTabSz="930275" eaLnBrk="1" hangingPunct="1">
              <a:defRPr sz="1200"/>
            </a:lvl1pPr>
          </a:lstStyle>
          <a:p>
            <a:pPr>
              <a:defRPr/>
            </a:pPr>
            <a:endParaRPr lang="en-US" altLang="en-US"/>
          </a:p>
        </p:txBody>
      </p:sp>
      <p:sp>
        <p:nvSpPr>
          <p:cNvPr id="21508" name="Rectangle 4"/>
          <p:cNvSpPr>
            <a:spLocks noGrp="1" noChangeArrowheads="1"/>
          </p:cNvSpPr>
          <p:nvPr>
            <p:ph type="ftr" sz="quarter" idx="2"/>
          </p:nvPr>
        </p:nvSpPr>
        <p:spPr bwMode="auto">
          <a:xfrm>
            <a:off x="0" y="9378950"/>
            <a:ext cx="2944813" cy="493713"/>
          </a:xfrm>
          <a:prstGeom prst="rect">
            <a:avLst/>
          </a:prstGeom>
          <a:noFill/>
          <a:ln w="9525">
            <a:noFill/>
            <a:miter lim="800000"/>
            <a:headEnd/>
            <a:tailEnd/>
          </a:ln>
        </p:spPr>
        <p:txBody>
          <a:bodyPr vert="horz" wrap="square" lIns="93031" tIns="46516" rIns="93031" bIns="46516" numCol="1" anchor="b" anchorCtr="0" compatLnSpc="1">
            <a:prstTxWarp prst="textNoShape">
              <a:avLst/>
            </a:prstTxWarp>
          </a:bodyPr>
          <a:lstStyle>
            <a:lvl1pPr defTabSz="930275" eaLnBrk="1" hangingPunct="1">
              <a:defRPr sz="1200"/>
            </a:lvl1pPr>
          </a:lstStyle>
          <a:p>
            <a:pPr>
              <a:defRPr/>
            </a:pPr>
            <a:endParaRPr lang="en-US" altLang="en-US"/>
          </a:p>
        </p:txBody>
      </p:sp>
      <p:sp>
        <p:nvSpPr>
          <p:cNvPr id="21509" name="Rectangle 5"/>
          <p:cNvSpPr>
            <a:spLocks noGrp="1" noChangeArrowheads="1"/>
          </p:cNvSpPr>
          <p:nvPr>
            <p:ph type="sldNum" sz="quarter" idx="3"/>
          </p:nvPr>
        </p:nvSpPr>
        <p:spPr bwMode="auto">
          <a:xfrm>
            <a:off x="3848100" y="9378950"/>
            <a:ext cx="2947988" cy="493713"/>
          </a:xfrm>
          <a:prstGeom prst="rect">
            <a:avLst/>
          </a:prstGeom>
          <a:noFill/>
          <a:ln w="9525">
            <a:noFill/>
            <a:miter lim="800000"/>
            <a:headEnd/>
            <a:tailEnd/>
          </a:ln>
        </p:spPr>
        <p:txBody>
          <a:bodyPr vert="horz" wrap="square" lIns="93031" tIns="46516" rIns="93031" bIns="46516" numCol="1" anchor="b" anchorCtr="0" compatLnSpc="1">
            <a:prstTxWarp prst="textNoShape">
              <a:avLst/>
            </a:prstTxWarp>
          </a:bodyPr>
          <a:lstStyle>
            <a:lvl1pPr algn="r" defTabSz="930275" eaLnBrk="1" hangingPunct="1">
              <a:defRPr sz="1200"/>
            </a:lvl1pPr>
          </a:lstStyle>
          <a:p>
            <a:pPr>
              <a:defRPr/>
            </a:pPr>
            <a:fld id="{992C5E93-AA97-4699-9C24-6AA0F52E699F}" type="slidenum">
              <a:rPr lang="en-GB" altLang="en-US"/>
              <a:pPr>
                <a:defRPr/>
              </a:pPr>
              <a:t>‹#›</a:t>
            </a:fld>
            <a:endParaRPr lang="en-GB" altLang="en-US"/>
          </a:p>
        </p:txBody>
      </p:sp>
    </p:spTree>
    <p:extLst>
      <p:ext uri="{BB962C8B-B14F-4D97-AF65-F5344CB8AC3E}">
        <p14:creationId xmlns:p14="http://schemas.microsoft.com/office/powerpoint/2010/main" val="9963730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44813" cy="492125"/>
          </a:xfrm>
          <a:prstGeom prst="rect">
            <a:avLst/>
          </a:prstGeom>
          <a:noFill/>
          <a:ln w="9525">
            <a:noFill/>
            <a:miter lim="800000"/>
            <a:headEnd/>
            <a:tailEnd/>
          </a:ln>
        </p:spPr>
        <p:txBody>
          <a:bodyPr vert="horz" wrap="square" lIns="93031" tIns="46516" rIns="93031" bIns="46516" numCol="1" anchor="t" anchorCtr="0" compatLnSpc="1">
            <a:prstTxWarp prst="textNoShape">
              <a:avLst/>
            </a:prstTxWarp>
          </a:bodyPr>
          <a:lstStyle>
            <a:lvl1pPr defTabSz="930275" eaLnBrk="1" hangingPunct="1">
              <a:defRPr sz="1200"/>
            </a:lvl1pPr>
          </a:lstStyle>
          <a:p>
            <a:pPr>
              <a:defRPr/>
            </a:pPr>
            <a:endParaRPr lang="en-US" altLang="en-US"/>
          </a:p>
        </p:txBody>
      </p:sp>
      <p:sp>
        <p:nvSpPr>
          <p:cNvPr id="3" name="Date Placeholder 2"/>
          <p:cNvSpPr>
            <a:spLocks noGrp="1"/>
          </p:cNvSpPr>
          <p:nvPr>
            <p:ph type="dt" idx="1"/>
          </p:nvPr>
        </p:nvSpPr>
        <p:spPr bwMode="auto">
          <a:xfrm>
            <a:off x="3848100" y="0"/>
            <a:ext cx="2947988" cy="492125"/>
          </a:xfrm>
          <a:prstGeom prst="rect">
            <a:avLst/>
          </a:prstGeom>
          <a:noFill/>
          <a:ln w="9525">
            <a:noFill/>
            <a:miter lim="800000"/>
            <a:headEnd/>
            <a:tailEnd/>
          </a:ln>
        </p:spPr>
        <p:txBody>
          <a:bodyPr vert="horz" wrap="square" lIns="93031" tIns="46516" rIns="93031" bIns="46516" numCol="1" anchor="t" anchorCtr="0" compatLnSpc="1">
            <a:prstTxWarp prst="textNoShape">
              <a:avLst/>
            </a:prstTxWarp>
          </a:bodyPr>
          <a:lstStyle>
            <a:lvl1pPr algn="r" defTabSz="930275" eaLnBrk="1" hangingPunct="1">
              <a:defRPr sz="1200"/>
            </a:lvl1pPr>
          </a:lstStyle>
          <a:p>
            <a:pPr>
              <a:defRPr/>
            </a:pPr>
            <a:fld id="{47F6F4EB-0D12-459D-B00F-192B83D8621E}" type="datetime1">
              <a:rPr lang="en-US" altLang="en-US"/>
              <a:pPr>
                <a:defRPr/>
              </a:pPr>
              <a:t>8/31/2014</a:t>
            </a:fld>
            <a:endParaRPr lang="en-GB" altLang="en-US"/>
          </a:p>
        </p:txBody>
      </p:sp>
      <p:sp>
        <p:nvSpPr>
          <p:cNvPr id="4" name="Slide Image Placeholder 3"/>
          <p:cNvSpPr>
            <a:spLocks noGrp="1" noRot="1" noChangeAspect="1"/>
          </p:cNvSpPr>
          <p:nvPr>
            <p:ph type="sldImg" idx="2"/>
          </p:nvPr>
        </p:nvSpPr>
        <p:spPr>
          <a:xfrm>
            <a:off x="931863" y="742950"/>
            <a:ext cx="4933950" cy="3700463"/>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ltLang="en-US" noProof="0" smtClean="0"/>
          </a:p>
        </p:txBody>
      </p:sp>
      <p:sp>
        <p:nvSpPr>
          <p:cNvPr id="5" name="Notes Placeholder 4"/>
          <p:cNvSpPr>
            <a:spLocks noGrp="1"/>
          </p:cNvSpPr>
          <p:nvPr>
            <p:ph type="body" sz="quarter" idx="3"/>
          </p:nvPr>
        </p:nvSpPr>
        <p:spPr bwMode="auto">
          <a:xfrm>
            <a:off x="679450" y="4691063"/>
            <a:ext cx="5438775" cy="4441825"/>
          </a:xfrm>
          <a:prstGeom prst="rect">
            <a:avLst/>
          </a:prstGeom>
          <a:noFill/>
          <a:ln w="9525">
            <a:noFill/>
            <a:miter lim="800000"/>
            <a:headEnd/>
            <a:tailEnd/>
          </a:ln>
        </p:spPr>
        <p:txBody>
          <a:bodyPr vert="horz" wrap="square" lIns="93031" tIns="46516" rIns="93031" bIns="46516"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endParaRPr lang="en-GB" altLang="en-US" noProof="0" smtClean="0"/>
          </a:p>
        </p:txBody>
      </p:sp>
      <p:sp>
        <p:nvSpPr>
          <p:cNvPr id="6" name="Footer Placeholder 5"/>
          <p:cNvSpPr>
            <a:spLocks noGrp="1"/>
          </p:cNvSpPr>
          <p:nvPr>
            <p:ph type="ftr" sz="quarter" idx="4"/>
          </p:nvPr>
        </p:nvSpPr>
        <p:spPr bwMode="auto">
          <a:xfrm>
            <a:off x="0" y="9378950"/>
            <a:ext cx="2944813" cy="493713"/>
          </a:xfrm>
          <a:prstGeom prst="rect">
            <a:avLst/>
          </a:prstGeom>
          <a:noFill/>
          <a:ln w="9525">
            <a:noFill/>
            <a:miter lim="800000"/>
            <a:headEnd/>
            <a:tailEnd/>
          </a:ln>
        </p:spPr>
        <p:txBody>
          <a:bodyPr vert="horz" wrap="square" lIns="93031" tIns="46516" rIns="93031" bIns="46516" numCol="1" anchor="b" anchorCtr="0" compatLnSpc="1">
            <a:prstTxWarp prst="textNoShape">
              <a:avLst/>
            </a:prstTxWarp>
          </a:bodyPr>
          <a:lstStyle>
            <a:lvl1pPr defTabSz="930275" eaLnBrk="1" hangingPunct="1">
              <a:defRPr sz="1200"/>
            </a:lvl1pPr>
          </a:lstStyle>
          <a:p>
            <a:pPr>
              <a:defRPr/>
            </a:pPr>
            <a:endParaRPr lang="en-US" altLang="en-US"/>
          </a:p>
        </p:txBody>
      </p:sp>
      <p:sp>
        <p:nvSpPr>
          <p:cNvPr id="7" name="Slide Number Placeholder 6"/>
          <p:cNvSpPr>
            <a:spLocks noGrp="1"/>
          </p:cNvSpPr>
          <p:nvPr>
            <p:ph type="sldNum" sz="quarter" idx="5"/>
          </p:nvPr>
        </p:nvSpPr>
        <p:spPr bwMode="auto">
          <a:xfrm>
            <a:off x="3848100" y="9378950"/>
            <a:ext cx="2947988" cy="493713"/>
          </a:xfrm>
          <a:prstGeom prst="rect">
            <a:avLst/>
          </a:prstGeom>
          <a:noFill/>
          <a:ln w="9525">
            <a:noFill/>
            <a:miter lim="800000"/>
            <a:headEnd/>
            <a:tailEnd/>
          </a:ln>
        </p:spPr>
        <p:txBody>
          <a:bodyPr vert="horz" wrap="square" lIns="93031" tIns="46516" rIns="93031" bIns="46516" numCol="1" anchor="b" anchorCtr="0" compatLnSpc="1">
            <a:prstTxWarp prst="textNoShape">
              <a:avLst/>
            </a:prstTxWarp>
          </a:bodyPr>
          <a:lstStyle>
            <a:lvl1pPr algn="r" defTabSz="930275" eaLnBrk="1" hangingPunct="1">
              <a:defRPr sz="1200"/>
            </a:lvl1pPr>
          </a:lstStyle>
          <a:p>
            <a:pPr>
              <a:defRPr/>
            </a:pPr>
            <a:fld id="{C27E9EDA-C3E2-496E-8EA5-19ECAA0BCA14}" type="slidenum">
              <a:rPr lang="en-GB" altLang="en-US"/>
              <a:pPr>
                <a:defRPr/>
              </a:pPr>
              <a:t>‹#›</a:t>
            </a:fld>
            <a:endParaRPr lang="en-GB" altLang="en-US"/>
          </a:p>
        </p:txBody>
      </p:sp>
    </p:spTree>
    <p:extLst>
      <p:ext uri="{BB962C8B-B14F-4D97-AF65-F5344CB8AC3E}">
        <p14:creationId xmlns:p14="http://schemas.microsoft.com/office/powerpoint/2010/main" val="38075654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ea typeface="ＭＳ Ｐゴシック" panose="020B0600070205080204" pitchFamily="34" charset="-128"/>
            </a:endParaRPr>
          </a:p>
        </p:txBody>
      </p:sp>
      <p:sp>
        <p:nvSpPr>
          <p:cNvPr id="7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E96FD7CB-9982-40A4-AB6D-572C5E162EED}" type="slidenum">
              <a:rPr lang="en-GB" altLang="en-US" smtClean="0">
                <a:latin typeface="Arial" panose="020B0604020202020204" pitchFamily="34" charset="0"/>
              </a:rPr>
              <a:pPr>
                <a:spcBef>
                  <a:spcPct val="0"/>
                </a:spcBef>
              </a:pPr>
              <a:t>1</a:t>
            </a:fld>
            <a:endParaRPr lang="en-GB" altLang="en-US" smtClean="0">
              <a:latin typeface="Arial" panose="020B0604020202020204" pitchFamily="34" charset="0"/>
            </a:endParaRPr>
          </a:p>
        </p:txBody>
      </p:sp>
    </p:spTree>
    <p:extLst>
      <p:ext uri="{BB962C8B-B14F-4D97-AF65-F5344CB8AC3E}">
        <p14:creationId xmlns:p14="http://schemas.microsoft.com/office/powerpoint/2010/main" val="1671455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2765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8F0A9A04-A3A4-457C-B540-03ECC4B9B674}" type="slidenum">
              <a:rPr lang="en-GB" altLang="en-US" smtClean="0">
                <a:latin typeface="Arial" panose="020B0604020202020204" pitchFamily="34" charset="0"/>
              </a:rPr>
              <a:pPr>
                <a:spcBef>
                  <a:spcPct val="0"/>
                </a:spcBef>
              </a:pPr>
              <a:t>12</a:t>
            </a:fld>
            <a:endParaRPr lang="en-GB" altLang="en-US" smtClean="0">
              <a:latin typeface="Arial" panose="020B0604020202020204" pitchFamily="34" charset="0"/>
            </a:endParaRPr>
          </a:p>
        </p:txBody>
      </p:sp>
    </p:spTree>
    <p:extLst>
      <p:ext uri="{BB962C8B-B14F-4D97-AF65-F5344CB8AC3E}">
        <p14:creationId xmlns:p14="http://schemas.microsoft.com/office/powerpoint/2010/main" val="1945904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2970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D8DC2FA9-E408-4234-9738-68D7377E01D5}" type="slidenum">
              <a:rPr lang="en-GB" altLang="en-US" smtClean="0">
                <a:latin typeface="Arial" panose="020B0604020202020204" pitchFamily="34" charset="0"/>
              </a:rPr>
              <a:pPr>
                <a:spcBef>
                  <a:spcPct val="0"/>
                </a:spcBef>
              </a:pPr>
              <a:t>13</a:t>
            </a:fld>
            <a:endParaRPr lang="en-GB" altLang="en-US" smtClean="0">
              <a:latin typeface="Arial" panose="020B0604020202020204" pitchFamily="34" charset="0"/>
            </a:endParaRPr>
          </a:p>
        </p:txBody>
      </p:sp>
    </p:spTree>
    <p:extLst>
      <p:ext uri="{BB962C8B-B14F-4D97-AF65-F5344CB8AC3E}">
        <p14:creationId xmlns:p14="http://schemas.microsoft.com/office/powerpoint/2010/main" val="597445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3174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AE6C40BE-69A4-48A4-96FD-D81C0B0579C1}" type="slidenum">
              <a:rPr lang="en-GB" altLang="en-US" smtClean="0">
                <a:latin typeface="Arial" panose="020B0604020202020204" pitchFamily="34" charset="0"/>
              </a:rPr>
              <a:pPr>
                <a:spcBef>
                  <a:spcPct val="0"/>
                </a:spcBef>
              </a:pPr>
              <a:t>14</a:t>
            </a:fld>
            <a:endParaRPr lang="en-GB" altLang="en-US" smtClean="0">
              <a:latin typeface="Arial" panose="020B0604020202020204" pitchFamily="34" charset="0"/>
            </a:endParaRPr>
          </a:p>
        </p:txBody>
      </p:sp>
    </p:spTree>
    <p:extLst>
      <p:ext uri="{BB962C8B-B14F-4D97-AF65-F5344CB8AC3E}">
        <p14:creationId xmlns:p14="http://schemas.microsoft.com/office/powerpoint/2010/main" val="2255794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3379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22A36084-ECD6-41A7-BF0B-89C750FC3C40}" type="slidenum">
              <a:rPr lang="en-GB" altLang="en-US" smtClean="0">
                <a:latin typeface="Arial" panose="020B0604020202020204" pitchFamily="34" charset="0"/>
              </a:rPr>
              <a:pPr>
                <a:spcBef>
                  <a:spcPct val="0"/>
                </a:spcBef>
              </a:pPr>
              <a:t>15</a:t>
            </a:fld>
            <a:endParaRPr lang="en-GB" altLang="en-US" smtClean="0">
              <a:latin typeface="Arial" panose="020B0604020202020204" pitchFamily="34" charset="0"/>
            </a:endParaRPr>
          </a:p>
        </p:txBody>
      </p:sp>
    </p:spTree>
    <p:extLst>
      <p:ext uri="{BB962C8B-B14F-4D97-AF65-F5344CB8AC3E}">
        <p14:creationId xmlns:p14="http://schemas.microsoft.com/office/powerpoint/2010/main" val="4123978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3584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84F0FBB8-F259-49A6-8F0A-A57C5ECE799A}" type="slidenum">
              <a:rPr lang="en-GB" altLang="en-US" smtClean="0">
                <a:latin typeface="Arial" panose="020B0604020202020204" pitchFamily="34" charset="0"/>
              </a:rPr>
              <a:pPr>
                <a:spcBef>
                  <a:spcPct val="0"/>
                </a:spcBef>
              </a:pPr>
              <a:t>16</a:t>
            </a:fld>
            <a:endParaRPr lang="en-GB" altLang="en-US" smtClean="0">
              <a:latin typeface="Arial" panose="020B0604020202020204" pitchFamily="34" charset="0"/>
            </a:endParaRPr>
          </a:p>
        </p:txBody>
      </p:sp>
    </p:spTree>
    <p:extLst>
      <p:ext uri="{BB962C8B-B14F-4D97-AF65-F5344CB8AC3E}">
        <p14:creationId xmlns:p14="http://schemas.microsoft.com/office/powerpoint/2010/main" val="2184728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3789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485FB924-8D51-4AE0-A78E-167B597518A5}" type="slidenum">
              <a:rPr lang="en-GB" altLang="en-US" smtClean="0">
                <a:latin typeface="Arial" panose="020B0604020202020204" pitchFamily="34" charset="0"/>
              </a:rPr>
              <a:pPr>
                <a:spcBef>
                  <a:spcPct val="0"/>
                </a:spcBef>
              </a:pPr>
              <a:t>17</a:t>
            </a:fld>
            <a:endParaRPr lang="en-GB" altLang="en-US" smtClean="0">
              <a:latin typeface="Arial" panose="020B0604020202020204" pitchFamily="34" charset="0"/>
            </a:endParaRPr>
          </a:p>
        </p:txBody>
      </p:sp>
    </p:spTree>
    <p:extLst>
      <p:ext uri="{BB962C8B-B14F-4D97-AF65-F5344CB8AC3E}">
        <p14:creationId xmlns:p14="http://schemas.microsoft.com/office/powerpoint/2010/main" val="1681658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3994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2A67967A-88B6-4B39-BF47-2EBCD816348F}" type="slidenum">
              <a:rPr lang="en-GB" altLang="en-US" smtClean="0">
                <a:latin typeface="Arial" panose="020B0604020202020204" pitchFamily="34" charset="0"/>
              </a:rPr>
              <a:pPr>
                <a:spcBef>
                  <a:spcPct val="0"/>
                </a:spcBef>
              </a:pPr>
              <a:t>18</a:t>
            </a:fld>
            <a:endParaRPr lang="en-GB" altLang="en-US" smtClean="0">
              <a:latin typeface="Arial" panose="020B0604020202020204" pitchFamily="34" charset="0"/>
            </a:endParaRPr>
          </a:p>
        </p:txBody>
      </p:sp>
    </p:spTree>
    <p:extLst>
      <p:ext uri="{BB962C8B-B14F-4D97-AF65-F5344CB8AC3E}">
        <p14:creationId xmlns:p14="http://schemas.microsoft.com/office/powerpoint/2010/main" val="8438429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4198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FAEAE5F6-3947-4E71-A7C5-DB8F80BCC77B}" type="slidenum">
              <a:rPr lang="en-GB" altLang="en-US" smtClean="0">
                <a:latin typeface="Arial" panose="020B0604020202020204" pitchFamily="34" charset="0"/>
              </a:rPr>
              <a:pPr>
                <a:spcBef>
                  <a:spcPct val="0"/>
                </a:spcBef>
              </a:pPr>
              <a:t>19</a:t>
            </a:fld>
            <a:endParaRPr lang="en-GB" altLang="en-US" smtClean="0">
              <a:latin typeface="Arial" panose="020B0604020202020204" pitchFamily="34" charset="0"/>
            </a:endParaRPr>
          </a:p>
        </p:txBody>
      </p:sp>
    </p:spTree>
    <p:extLst>
      <p:ext uri="{BB962C8B-B14F-4D97-AF65-F5344CB8AC3E}">
        <p14:creationId xmlns:p14="http://schemas.microsoft.com/office/powerpoint/2010/main" val="15436134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4403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68A74A99-6D7F-4D61-BAE6-577FBDCE7800}" type="slidenum">
              <a:rPr lang="en-GB" altLang="en-US" smtClean="0">
                <a:latin typeface="Arial" panose="020B0604020202020204" pitchFamily="34" charset="0"/>
              </a:rPr>
              <a:pPr>
                <a:spcBef>
                  <a:spcPct val="0"/>
                </a:spcBef>
              </a:pPr>
              <a:t>20</a:t>
            </a:fld>
            <a:endParaRPr lang="en-GB" altLang="en-US" smtClean="0">
              <a:latin typeface="Arial" panose="020B0604020202020204" pitchFamily="34" charset="0"/>
            </a:endParaRPr>
          </a:p>
        </p:txBody>
      </p:sp>
    </p:spTree>
    <p:extLst>
      <p:ext uri="{BB962C8B-B14F-4D97-AF65-F5344CB8AC3E}">
        <p14:creationId xmlns:p14="http://schemas.microsoft.com/office/powerpoint/2010/main" val="897659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46084" name="Slide Number Placeholder 3"/>
          <p:cNvSpPr txBox="1">
            <a:spLocks noGrp="1"/>
          </p:cNvSpPr>
          <p:nvPr/>
        </p:nvSpPr>
        <p:spPr bwMode="auto">
          <a:xfrm>
            <a:off x="3848100" y="9378950"/>
            <a:ext cx="2947988"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pPr>
            <a:fld id="{7021E3C1-403F-4A36-ADC4-5023E41BE965}" type="slidenum">
              <a:rPr lang="en-GB" altLang="en-US">
                <a:latin typeface="Arial" panose="020B0604020202020204" pitchFamily="34" charset="0"/>
              </a:rPr>
              <a:pPr algn="r" eaLnBrk="1" hangingPunct="1">
                <a:spcBef>
                  <a:spcPct val="0"/>
                </a:spcBef>
              </a:pPr>
              <a:t>21</a:t>
            </a:fld>
            <a:endParaRPr lang="en-GB" altLang="en-US">
              <a:latin typeface="Arial" panose="020B0604020202020204" pitchFamily="34" charset="0"/>
            </a:endParaRPr>
          </a:p>
        </p:txBody>
      </p:sp>
      <p:sp>
        <p:nvSpPr>
          <p:cNvPr id="46085"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F49986C4-DF3A-47F2-9CA2-880E15D7AE1A}" type="slidenum">
              <a:rPr lang="en-GB" altLang="en-US" smtClean="0">
                <a:latin typeface="Arial" panose="020B0604020202020204" pitchFamily="34" charset="0"/>
              </a:rPr>
              <a:pPr>
                <a:spcBef>
                  <a:spcPct val="0"/>
                </a:spcBef>
              </a:pPr>
              <a:t>21</a:t>
            </a:fld>
            <a:endParaRPr lang="en-GB" altLang="en-US" smtClean="0">
              <a:latin typeface="Arial" panose="020B0604020202020204" pitchFamily="34" charset="0"/>
            </a:endParaRPr>
          </a:p>
        </p:txBody>
      </p:sp>
    </p:spTree>
    <p:extLst>
      <p:ext uri="{BB962C8B-B14F-4D97-AF65-F5344CB8AC3E}">
        <p14:creationId xmlns:p14="http://schemas.microsoft.com/office/powerpoint/2010/main" val="3472800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1024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0E72E5F4-C266-49C9-806C-1DEA6CE2F6B3}" type="slidenum">
              <a:rPr lang="en-GB" altLang="en-US" smtClean="0">
                <a:latin typeface="Arial" panose="020B0604020202020204" pitchFamily="34" charset="0"/>
              </a:rPr>
              <a:pPr>
                <a:spcBef>
                  <a:spcPct val="0"/>
                </a:spcBef>
              </a:pPr>
              <a:t>3</a:t>
            </a:fld>
            <a:endParaRPr lang="en-GB" altLang="en-US" smtClean="0">
              <a:latin typeface="Arial" panose="020B0604020202020204" pitchFamily="34" charset="0"/>
            </a:endParaRPr>
          </a:p>
        </p:txBody>
      </p:sp>
    </p:spTree>
    <p:extLst>
      <p:ext uri="{BB962C8B-B14F-4D97-AF65-F5344CB8AC3E}">
        <p14:creationId xmlns:p14="http://schemas.microsoft.com/office/powerpoint/2010/main" val="21947607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4813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A340B023-4E3D-4E46-9D75-B03559D54A74}" type="slidenum">
              <a:rPr lang="en-GB" altLang="en-US" smtClean="0">
                <a:latin typeface="Arial" panose="020B0604020202020204" pitchFamily="34" charset="0"/>
              </a:rPr>
              <a:pPr>
                <a:spcBef>
                  <a:spcPct val="0"/>
                </a:spcBef>
              </a:pPr>
              <a:t>22</a:t>
            </a:fld>
            <a:endParaRPr lang="en-GB" altLang="en-US" smtClean="0">
              <a:latin typeface="Arial" panose="020B0604020202020204" pitchFamily="34" charset="0"/>
            </a:endParaRPr>
          </a:p>
        </p:txBody>
      </p:sp>
    </p:spTree>
    <p:extLst>
      <p:ext uri="{BB962C8B-B14F-4D97-AF65-F5344CB8AC3E}">
        <p14:creationId xmlns:p14="http://schemas.microsoft.com/office/powerpoint/2010/main" val="31535956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5018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6FF5314C-07C2-43D1-B3D2-4ACDD6251E27}" type="slidenum">
              <a:rPr lang="en-GB" altLang="en-US" smtClean="0">
                <a:latin typeface="Arial" panose="020B0604020202020204" pitchFamily="34" charset="0"/>
              </a:rPr>
              <a:pPr>
                <a:spcBef>
                  <a:spcPct val="0"/>
                </a:spcBef>
              </a:pPr>
              <a:t>23</a:t>
            </a:fld>
            <a:endParaRPr lang="en-GB" altLang="en-US" smtClean="0">
              <a:latin typeface="Arial" panose="020B0604020202020204" pitchFamily="34" charset="0"/>
            </a:endParaRPr>
          </a:p>
        </p:txBody>
      </p:sp>
    </p:spTree>
    <p:extLst>
      <p:ext uri="{BB962C8B-B14F-4D97-AF65-F5344CB8AC3E}">
        <p14:creationId xmlns:p14="http://schemas.microsoft.com/office/powerpoint/2010/main" val="16827683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5222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B34C2A90-8491-4D34-8FAA-EAA1E3FC4558}" type="slidenum">
              <a:rPr lang="en-GB" altLang="en-US" smtClean="0">
                <a:latin typeface="Arial" panose="020B0604020202020204" pitchFamily="34" charset="0"/>
              </a:rPr>
              <a:pPr>
                <a:spcBef>
                  <a:spcPct val="0"/>
                </a:spcBef>
              </a:pPr>
              <a:t>24</a:t>
            </a:fld>
            <a:endParaRPr lang="en-GB" altLang="en-US" smtClean="0">
              <a:latin typeface="Arial" panose="020B0604020202020204" pitchFamily="34" charset="0"/>
            </a:endParaRPr>
          </a:p>
        </p:txBody>
      </p:sp>
    </p:spTree>
    <p:extLst>
      <p:ext uri="{BB962C8B-B14F-4D97-AF65-F5344CB8AC3E}">
        <p14:creationId xmlns:p14="http://schemas.microsoft.com/office/powerpoint/2010/main" val="37682378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5427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5EA133CD-789D-4DA5-B58F-B0E6772BD389}" type="slidenum">
              <a:rPr lang="en-GB" altLang="en-US" smtClean="0">
                <a:latin typeface="Arial" panose="020B0604020202020204" pitchFamily="34" charset="0"/>
              </a:rPr>
              <a:pPr>
                <a:spcBef>
                  <a:spcPct val="0"/>
                </a:spcBef>
              </a:pPr>
              <a:t>25</a:t>
            </a:fld>
            <a:endParaRPr lang="en-GB" altLang="en-US" smtClean="0">
              <a:latin typeface="Arial" panose="020B0604020202020204" pitchFamily="34" charset="0"/>
            </a:endParaRPr>
          </a:p>
        </p:txBody>
      </p:sp>
    </p:spTree>
    <p:extLst>
      <p:ext uri="{BB962C8B-B14F-4D97-AF65-F5344CB8AC3E}">
        <p14:creationId xmlns:p14="http://schemas.microsoft.com/office/powerpoint/2010/main" val="6813389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5632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71833F68-8ED6-4D07-8C99-1503DED6EEDC}" type="slidenum">
              <a:rPr lang="en-GB" altLang="en-US" smtClean="0">
                <a:latin typeface="Arial" panose="020B0604020202020204" pitchFamily="34" charset="0"/>
              </a:rPr>
              <a:pPr>
                <a:spcBef>
                  <a:spcPct val="0"/>
                </a:spcBef>
              </a:pPr>
              <a:t>26</a:t>
            </a:fld>
            <a:endParaRPr lang="en-GB" altLang="en-US" smtClean="0">
              <a:latin typeface="Arial" panose="020B0604020202020204" pitchFamily="34" charset="0"/>
            </a:endParaRPr>
          </a:p>
        </p:txBody>
      </p:sp>
    </p:spTree>
    <p:extLst>
      <p:ext uri="{BB962C8B-B14F-4D97-AF65-F5344CB8AC3E}">
        <p14:creationId xmlns:p14="http://schemas.microsoft.com/office/powerpoint/2010/main" val="31921325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5837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F6396A1C-F268-42DD-8595-0D79781D74E0}" type="slidenum">
              <a:rPr lang="en-GB" altLang="en-US" smtClean="0">
                <a:latin typeface="Arial" panose="020B0604020202020204" pitchFamily="34" charset="0"/>
              </a:rPr>
              <a:pPr>
                <a:spcBef>
                  <a:spcPct val="0"/>
                </a:spcBef>
              </a:pPr>
              <a:t>27</a:t>
            </a:fld>
            <a:endParaRPr lang="en-GB" altLang="en-US" smtClean="0">
              <a:latin typeface="Arial" panose="020B0604020202020204" pitchFamily="34" charset="0"/>
            </a:endParaRPr>
          </a:p>
        </p:txBody>
      </p:sp>
    </p:spTree>
    <p:extLst>
      <p:ext uri="{BB962C8B-B14F-4D97-AF65-F5344CB8AC3E}">
        <p14:creationId xmlns:p14="http://schemas.microsoft.com/office/powerpoint/2010/main" val="33665450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6042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515A5747-4E00-4F89-9C48-94DD887121B7}" type="slidenum">
              <a:rPr lang="en-GB" altLang="en-US" smtClean="0">
                <a:latin typeface="Arial" panose="020B0604020202020204" pitchFamily="34" charset="0"/>
              </a:rPr>
              <a:pPr>
                <a:spcBef>
                  <a:spcPct val="0"/>
                </a:spcBef>
              </a:pPr>
              <a:t>28</a:t>
            </a:fld>
            <a:endParaRPr lang="en-GB" altLang="en-US" smtClean="0">
              <a:latin typeface="Arial" panose="020B0604020202020204" pitchFamily="34" charset="0"/>
            </a:endParaRPr>
          </a:p>
        </p:txBody>
      </p:sp>
    </p:spTree>
    <p:extLst>
      <p:ext uri="{BB962C8B-B14F-4D97-AF65-F5344CB8AC3E}">
        <p14:creationId xmlns:p14="http://schemas.microsoft.com/office/powerpoint/2010/main" val="35611002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6246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4F7AB898-232D-41E1-8454-8E2B0CDC8524}" type="slidenum">
              <a:rPr lang="en-GB" altLang="en-US" smtClean="0">
                <a:latin typeface="Arial" panose="020B0604020202020204" pitchFamily="34" charset="0"/>
              </a:rPr>
              <a:pPr>
                <a:spcBef>
                  <a:spcPct val="0"/>
                </a:spcBef>
              </a:pPr>
              <a:t>29</a:t>
            </a:fld>
            <a:endParaRPr lang="en-GB" altLang="en-US" smtClean="0">
              <a:latin typeface="Arial" panose="020B0604020202020204" pitchFamily="34" charset="0"/>
            </a:endParaRPr>
          </a:p>
        </p:txBody>
      </p:sp>
    </p:spTree>
    <p:extLst>
      <p:ext uri="{BB962C8B-B14F-4D97-AF65-F5344CB8AC3E}">
        <p14:creationId xmlns:p14="http://schemas.microsoft.com/office/powerpoint/2010/main" val="41119912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6451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C9593EB7-3FC5-4680-9ADB-0BE34204CA6B}" type="slidenum">
              <a:rPr lang="en-GB" altLang="en-US" smtClean="0">
                <a:latin typeface="Arial" panose="020B0604020202020204" pitchFamily="34" charset="0"/>
              </a:rPr>
              <a:pPr>
                <a:spcBef>
                  <a:spcPct val="0"/>
                </a:spcBef>
              </a:pPr>
              <a:t>30</a:t>
            </a:fld>
            <a:endParaRPr lang="en-GB" altLang="en-US" smtClean="0">
              <a:latin typeface="Arial" panose="020B0604020202020204" pitchFamily="34" charset="0"/>
            </a:endParaRPr>
          </a:p>
        </p:txBody>
      </p:sp>
    </p:spTree>
    <p:extLst>
      <p:ext uri="{BB962C8B-B14F-4D97-AF65-F5344CB8AC3E}">
        <p14:creationId xmlns:p14="http://schemas.microsoft.com/office/powerpoint/2010/main" val="123026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6656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DEBE54D7-D92E-4C71-AC06-82FA60A71040}" type="slidenum">
              <a:rPr lang="en-GB" altLang="en-US" smtClean="0">
                <a:latin typeface="Arial" panose="020B0604020202020204" pitchFamily="34" charset="0"/>
              </a:rPr>
              <a:pPr>
                <a:spcBef>
                  <a:spcPct val="0"/>
                </a:spcBef>
              </a:pPr>
              <a:t>31</a:t>
            </a:fld>
            <a:endParaRPr lang="en-GB" altLang="en-US" smtClean="0">
              <a:latin typeface="Arial" panose="020B0604020202020204" pitchFamily="34" charset="0"/>
            </a:endParaRPr>
          </a:p>
        </p:txBody>
      </p:sp>
    </p:spTree>
    <p:extLst>
      <p:ext uri="{BB962C8B-B14F-4D97-AF65-F5344CB8AC3E}">
        <p14:creationId xmlns:p14="http://schemas.microsoft.com/office/powerpoint/2010/main" val="2318833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1331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CD1FF8FE-CA2D-404E-81C1-4E0440EB4E6F}" type="slidenum">
              <a:rPr lang="en-GB" altLang="en-US" smtClean="0">
                <a:latin typeface="Arial" panose="020B0604020202020204" pitchFamily="34" charset="0"/>
              </a:rPr>
              <a:pPr>
                <a:spcBef>
                  <a:spcPct val="0"/>
                </a:spcBef>
              </a:pPr>
              <a:t>5</a:t>
            </a:fld>
            <a:endParaRPr lang="en-GB" altLang="en-US" smtClean="0">
              <a:latin typeface="Arial" panose="020B0604020202020204" pitchFamily="34" charset="0"/>
            </a:endParaRPr>
          </a:p>
        </p:txBody>
      </p:sp>
    </p:spTree>
    <p:extLst>
      <p:ext uri="{BB962C8B-B14F-4D97-AF65-F5344CB8AC3E}">
        <p14:creationId xmlns:p14="http://schemas.microsoft.com/office/powerpoint/2010/main" val="26012812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6861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A1C7EA50-F7FB-4AE8-92AD-A321297A8A4A}" type="slidenum">
              <a:rPr lang="en-GB" altLang="en-US" smtClean="0">
                <a:latin typeface="Arial" panose="020B0604020202020204" pitchFamily="34" charset="0"/>
              </a:rPr>
              <a:pPr>
                <a:spcBef>
                  <a:spcPct val="0"/>
                </a:spcBef>
              </a:pPr>
              <a:t>32</a:t>
            </a:fld>
            <a:endParaRPr lang="en-GB" altLang="en-US" smtClean="0">
              <a:latin typeface="Arial" panose="020B0604020202020204" pitchFamily="34" charset="0"/>
            </a:endParaRPr>
          </a:p>
        </p:txBody>
      </p:sp>
    </p:spTree>
    <p:extLst>
      <p:ext uri="{BB962C8B-B14F-4D97-AF65-F5344CB8AC3E}">
        <p14:creationId xmlns:p14="http://schemas.microsoft.com/office/powerpoint/2010/main" val="14754380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7066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EF8A49C1-4199-4DE6-963E-9CF1802F6693}" type="slidenum">
              <a:rPr lang="en-GB" altLang="en-US" smtClean="0">
                <a:latin typeface="Arial" panose="020B0604020202020204" pitchFamily="34" charset="0"/>
              </a:rPr>
              <a:pPr>
                <a:spcBef>
                  <a:spcPct val="0"/>
                </a:spcBef>
              </a:pPr>
              <a:t>33</a:t>
            </a:fld>
            <a:endParaRPr lang="en-GB" altLang="en-US" smtClean="0">
              <a:latin typeface="Arial" panose="020B0604020202020204" pitchFamily="34" charset="0"/>
            </a:endParaRPr>
          </a:p>
        </p:txBody>
      </p:sp>
    </p:spTree>
    <p:extLst>
      <p:ext uri="{BB962C8B-B14F-4D97-AF65-F5344CB8AC3E}">
        <p14:creationId xmlns:p14="http://schemas.microsoft.com/office/powerpoint/2010/main" val="3274715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
        <p:nvSpPr>
          <p:cNvPr id="7270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DAC3D0FF-CE15-4D77-B67F-379715D5ADE6}" type="slidenum">
              <a:rPr lang="en-GB" altLang="en-US" smtClean="0">
                <a:latin typeface="Arial" panose="020B0604020202020204" pitchFamily="34" charset="0"/>
              </a:rPr>
              <a:pPr>
                <a:spcBef>
                  <a:spcPct val="0"/>
                </a:spcBef>
              </a:pPr>
              <a:t>34</a:t>
            </a:fld>
            <a:endParaRPr lang="en-GB" altLang="en-US" smtClean="0">
              <a:latin typeface="Arial" panose="020B0604020202020204" pitchFamily="34" charset="0"/>
            </a:endParaRPr>
          </a:p>
        </p:txBody>
      </p:sp>
    </p:spTree>
    <p:extLst>
      <p:ext uri="{BB962C8B-B14F-4D97-AF65-F5344CB8AC3E}">
        <p14:creationId xmlns:p14="http://schemas.microsoft.com/office/powerpoint/2010/main" val="25882227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7475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41E639B7-D9F6-482A-8FC0-ACD616B2AB9D}" type="slidenum">
              <a:rPr lang="en-GB" altLang="en-US" smtClean="0">
                <a:latin typeface="Arial" panose="020B0604020202020204" pitchFamily="34" charset="0"/>
              </a:rPr>
              <a:pPr>
                <a:spcBef>
                  <a:spcPct val="0"/>
                </a:spcBef>
              </a:pPr>
              <a:t>35</a:t>
            </a:fld>
            <a:endParaRPr lang="en-GB" altLang="en-US" smtClean="0">
              <a:latin typeface="Arial" panose="020B0604020202020204" pitchFamily="34" charset="0"/>
            </a:endParaRPr>
          </a:p>
        </p:txBody>
      </p:sp>
    </p:spTree>
    <p:extLst>
      <p:ext uri="{BB962C8B-B14F-4D97-AF65-F5344CB8AC3E}">
        <p14:creationId xmlns:p14="http://schemas.microsoft.com/office/powerpoint/2010/main" val="14807755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7680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FD35753C-27D3-4888-BB5E-A05904E5F919}" type="slidenum">
              <a:rPr lang="en-GB" altLang="en-US" smtClean="0">
                <a:latin typeface="Arial" panose="020B0604020202020204" pitchFamily="34" charset="0"/>
              </a:rPr>
              <a:pPr>
                <a:spcBef>
                  <a:spcPct val="0"/>
                </a:spcBef>
              </a:pPr>
              <a:t>36</a:t>
            </a:fld>
            <a:endParaRPr lang="en-GB" altLang="en-US" smtClean="0">
              <a:latin typeface="Arial" panose="020B0604020202020204" pitchFamily="34" charset="0"/>
            </a:endParaRPr>
          </a:p>
        </p:txBody>
      </p:sp>
    </p:spTree>
    <p:extLst>
      <p:ext uri="{BB962C8B-B14F-4D97-AF65-F5344CB8AC3E}">
        <p14:creationId xmlns:p14="http://schemas.microsoft.com/office/powerpoint/2010/main" val="14525718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7885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A614FC33-A9CD-4C02-A8CE-36D17C05024D}" type="slidenum">
              <a:rPr lang="en-GB" altLang="en-US" smtClean="0">
                <a:latin typeface="Arial" panose="020B0604020202020204" pitchFamily="34" charset="0"/>
              </a:rPr>
              <a:pPr>
                <a:spcBef>
                  <a:spcPct val="0"/>
                </a:spcBef>
              </a:pPr>
              <a:t>37</a:t>
            </a:fld>
            <a:endParaRPr lang="en-GB" altLang="en-US" smtClean="0">
              <a:latin typeface="Arial" panose="020B0604020202020204" pitchFamily="34" charset="0"/>
            </a:endParaRPr>
          </a:p>
        </p:txBody>
      </p:sp>
    </p:spTree>
    <p:extLst>
      <p:ext uri="{BB962C8B-B14F-4D97-AF65-F5344CB8AC3E}">
        <p14:creationId xmlns:p14="http://schemas.microsoft.com/office/powerpoint/2010/main" val="1137021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8090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F18EEE75-E71E-47A0-89AF-DC448AACAC11}" type="slidenum">
              <a:rPr lang="en-GB" altLang="en-US" smtClean="0">
                <a:latin typeface="Arial" panose="020B0604020202020204" pitchFamily="34" charset="0"/>
              </a:rPr>
              <a:pPr>
                <a:spcBef>
                  <a:spcPct val="0"/>
                </a:spcBef>
              </a:pPr>
              <a:t>38</a:t>
            </a:fld>
            <a:endParaRPr lang="en-GB" altLang="en-US" smtClean="0">
              <a:latin typeface="Arial" panose="020B0604020202020204" pitchFamily="34" charset="0"/>
            </a:endParaRPr>
          </a:p>
        </p:txBody>
      </p:sp>
    </p:spTree>
    <p:extLst>
      <p:ext uri="{BB962C8B-B14F-4D97-AF65-F5344CB8AC3E}">
        <p14:creationId xmlns:p14="http://schemas.microsoft.com/office/powerpoint/2010/main" val="1291937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8294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061513F6-38CA-4508-A41E-8A5503FB67C1}" type="slidenum">
              <a:rPr lang="en-GB" altLang="en-US" smtClean="0">
                <a:latin typeface="Arial" panose="020B0604020202020204" pitchFamily="34" charset="0"/>
              </a:rPr>
              <a:pPr>
                <a:spcBef>
                  <a:spcPct val="0"/>
                </a:spcBef>
              </a:pPr>
              <a:t>39</a:t>
            </a:fld>
            <a:endParaRPr lang="en-GB" altLang="en-US" smtClean="0">
              <a:latin typeface="Arial" panose="020B0604020202020204" pitchFamily="34" charset="0"/>
            </a:endParaRPr>
          </a:p>
        </p:txBody>
      </p:sp>
    </p:spTree>
    <p:extLst>
      <p:ext uri="{BB962C8B-B14F-4D97-AF65-F5344CB8AC3E}">
        <p14:creationId xmlns:p14="http://schemas.microsoft.com/office/powerpoint/2010/main" val="27780370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8499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6789E58D-B834-425D-86F3-0B6F606FB63C}" type="slidenum">
              <a:rPr lang="en-GB" altLang="en-US" smtClean="0">
                <a:latin typeface="Arial" panose="020B0604020202020204" pitchFamily="34" charset="0"/>
              </a:rPr>
              <a:pPr>
                <a:spcBef>
                  <a:spcPct val="0"/>
                </a:spcBef>
              </a:pPr>
              <a:t>40</a:t>
            </a:fld>
            <a:endParaRPr lang="en-GB" altLang="en-US" smtClean="0">
              <a:latin typeface="Arial" panose="020B0604020202020204" pitchFamily="34" charset="0"/>
            </a:endParaRPr>
          </a:p>
        </p:txBody>
      </p:sp>
    </p:spTree>
    <p:extLst>
      <p:ext uri="{BB962C8B-B14F-4D97-AF65-F5344CB8AC3E}">
        <p14:creationId xmlns:p14="http://schemas.microsoft.com/office/powerpoint/2010/main" val="18545440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8704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EA5122C5-D911-44D1-A413-CE253C0817EB}" type="slidenum">
              <a:rPr lang="en-GB" altLang="en-US" smtClean="0">
                <a:latin typeface="Arial" panose="020B0604020202020204" pitchFamily="34" charset="0"/>
              </a:rPr>
              <a:pPr>
                <a:spcBef>
                  <a:spcPct val="0"/>
                </a:spcBef>
              </a:pPr>
              <a:t>41</a:t>
            </a:fld>
            <a:endParaRPr lang="en-GB" altLang="en-US" smtClean="0">
              <a:latin typeface="Arial" panose="020B0604020202020204" pitchFamily="34" charset="0"/>
            </a:endParaRPr>
          </a:p>
        </p:txBody>
      </p:sp>
    </p:spTree>
    <p:extLst>
      <p:ext uri="{BB962C8B-B14F-4D97-AF65-F5344CB8AC3E}">
        <p14:creationId xmlns:p14="http://schemas.microsoft.com/office/powerpoint/2010/main" val="584829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1536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4546C255-5442-45F8-80B9-DD8F4D72187E}" type="slidenum">
              <a:rPr lang="en-GB" altLang="en-US" smtClean="0">
                <a:latin typeface="Arial" panose="020B0604020202020204" pitchFamily="34" charset="0"/>
              </a:rPr>
              <a:pPr>
                <a:spcBef>
                  <a:spcPct val="0"/>
                </a:spcBef>
              </a:pPr>
              <a:t>6</a:t>
            </a:fld>
            <a:endParaRPr lang="en-GB" altLang="en-US" smtClean="0">
              <a:latin typeface="Arial" panose="020B0604020202020204" pitchFamily="34" charset="0"/>
            </a:endParaRPr>
          </a:p>
        </p:txBody>
      </p:sp>
    </p:spTree>
    <p:extLst>
      <p:ext uri="{BB962C8B-B14F-4D97-AF65-F5344CB8AC3E}">
        <p14:creationId xmlns:p14="http://schemas.microsoft.com/office/powerpoint/2010/main" val="3681053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8909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6AE3020C-3424-4BD2-A953-91DF0F916100}" type="slidenum">
              <a:rPr lang="en-GB" altLang="en-US" smtClean="0">
                <a:latin typeface="Arial" panose="020B0604020202020204" pitchFamily="34" charset="0"/>
              </a:rPr>
              <a:pPr>
                <a:spcBef>
                  <a:spcPct val="0"/>
                </a:spcBef>
              </a:pPr>
              <a:t>42</a:t>
            </a:fld>
            <a:endParaRPr lang="en-GB" altLang="en-US" smtClean="0">
              <a:latin typeface="Arial" panose="020B0604020202020204" pitchFamily="34" charset="0"/>
            </a:endParaRPr>
          </a:p>
        </p:txBody>
      </p:sp>
    </p:spTree>
    <p:extLst>
      <p:ext uri="{BB962C8B-B14F-4D97-AF65-F5344CB8AC3E}">
        <p14:creationId xmlns:p14="http://schemas.microsoft.com/office/powerpoint/2010/main" val="16460445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114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92AF4B34-CAF3-4878-BF31-9EB981AAEC73}" type="slidenum">
              <a:rPr lang="en-GB" altLang="en-US" smtClean="0">
                <a:latin typeface="Arial" panose="020B0604020202020204" pitchFamily="34" charset="0"/>
              </a:rPr>
              <a:pPr>
                <a:spcBef>
                  <a:spcPct val="0"/>
                </a:spcBef>
              </a:pPr>
              <a:t>43</a:t>
            </a:fld>
            <a:endParaRPr lang="en-GB" altLang="en-US" smtClean="0">
              <a:latin typeface="Arial" panose="020B0604020202020204" pitchFamily="34" charset="0"/>
            </a:endParaRPr>
          </a:p>
        </p:txBody>
      </p:sp>
    </p:spTree>
    <p:extLst>
      <p:ext uri="{BB962C8B-B14F-4D97-AF65-F5344CB8AC3E}">
        <p14:creationId xmlns:p14="http://schemas.microsoft.com/office/powerpoint/2010/main" val="15932731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318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4CB664CA-F66F-4698-8C90-C95955FE0A01}" type="slidenum">
              <a:rPr lang="en-GB" altLang="en-US" smtClean="0">
                <a:latin typeface="Arial" panose="020B0604020202020204" pitchFamily="34" charset="0"/>
              </a:rPr>
              <a:pPr>
                <a:spcBef>
                  <a:spcPct val="0"/>
                </a:spcBef>
              </a:pPr>
              <a:t>44</a:t>
            </a:fld>
            <a:endParaRPr lang="en-GB" altLang="en-US" smtClean="0">
              <a:latin typeface="Arial" panose="020B0604020202020204" pitchFamily="34" charset="0"/>
            </a:endParaRPr>
          </a:p>
        </p:txBody>
      </p:sp>
    </p:spTree>
    <p:extLst>
      <p:ext uri="{BB962C8B-B14F-4D97-AF65-F5344CB8AC3E}">
        <p14:creationId xmlns:p14="http://schemas.microsoft.com/office/powerpoint/2010/main" val="11881016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523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D29AC621-8E09-4737-9372-325307DEC006}" type="slidenum">
              <a:rPr lang="en-GB" altLang="en-US" smtClean="0">
                <a:latin typeface="Arial" panose="020B0604020202020204" pitchFamily="34" charset="0"/>
              </a:rPr>
              <a:pPr>
                <a:spcBef>
                  <a:spcPct val="0"/>
                </a:spcBef>
              </a:pPr>
              <a:t>45</a:t>
            </a:fld>
            <a:endParaRPr lang="en-GB" altLang="en-US" smtClean="0">
              <a:latin typeface="Arial" panose="020B0604020202020204" pitchFamily="34" charset="0"/>
            </a:endParaRPr>
          </a:p>
        </p:txBody>
      </p:sp>
    </p:spTree>
    <p:extLst>
      <p:ext uri="{BB962C8B-B14F-4D97-AF65-F5344CB8AC3E}">
        <p14:creationId xmlns:p14="http://schemas.microsoft.com/office/powerpoint/2010/main" val="27017717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728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8AD8CE5B-2DAB-4B78-9758-2E3F77B68649}" type="slidenum">
              <a:rPr lang="en-GB" altLang="en-US" smtClean="0">
                <a:latin typeface="Arial" panose="020B0604020202020204" pitchFamily="34" charset="0"/>
              </a:rPr>
              <a:pPr>
                <a:spcBef>
                  <a:spcPct val="0"/>
                </a:spcBef>
              </a:pPr>
              <a:t>46</a:t>
            </a:fld>
            <a:endParaRPr lang="en-GB" altLang="en-US" smtClean="0">
              <a:latin typeface="Arial" panose="020B0604020202020204" pitchFamily="34" charset="0"/>
            </a:endParaRPr>
          </a:p>
        </p:txBody>
      </p:sp>
    </p:spTree>
    <p:extLst>
      <p:ext uri="{BB962C8B-B14F-4D97-AF65-F5344CB8AC3E}">
        <p14:creationId xmlns:p14="http://schemas.microsoft.com/office/powerpoint/2010/main" val="15192364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933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818F4907-CEB5-4A72-95CD-53D52F314887}" type="slidenum">
              <a:rPr lang="en-GB" altLang="en-US" smtClean="0">
                <a:latin typeface="Arial" panose="020B0604020202020204" pitchFamily="34" charset="0"/>
              </a:rPr>
              <a:pPr>
                <a:spcBef>
                  <a:spcPct val="0"/>
                </a:spcBef>
              </a:pPr>
              <a:t>47</a:t>
            </a:fld>
            <a:endParaRPr lang="en-GB" altLang="en-US" smtClean="0">
              <a:latin typeface="Arial" panose="020B0604020202020204" pitchFamily="34" charset="0"/>
            </a:endParaRPr>
          </a:p>
        </p:txBody>
      </p:sp>
    </p:spTree>
    <p:extLst>
      <p:ext uri="{BB962C8B-B14F-4D97-AF65-F5344CB8AC3E}">
        <p14:creationId xmlns:p14="http://schemas.microsoft.com/office/powerpoint/2010/main" val="15237886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138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181EDC5A-C4F2-405E-9D88-32A13D12B8EC}" type="slidenum">
              <a:rPr lang="en-GB" altLang="en-US" smtClean="0">
                <a:latin typeface="Arial" panose="020B0604020202020204" pitchFamily="34" charset="0"/>
              </a:rPr>
              <a:pPr>
                <a:spcBef>
                  <a:spcPct val="0"/>
                </a:spcBef>
              </a:pPr>
              <a:t>48</a:t>
            </a:fld>
            <a:endParaRPr lang="en-GB" altLang="en-US" smtClean="0">
              <a:latin typeface="Arial" panose="020B0604020202020204" pitchFamily="34" charset="0"/>
            </a:endParaRPr>
          </a:p>
        </p:txBody>
      </p:sp>
    </p:spTree>
    <p:extLst>
      <p:ext uri="{BB962C8B-B14F-4D97-AF65-F5344CB8AC3E}">
        <p14:creationId xmlns:p14="http://schemas.microsoft.com/office/powerpoint/2010/main" val="17001556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342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D562FE51-22FE-4194-88D9-0E3B8C7F747D}" type="slidenum">
              <a:rPr lang="en-GB" altLang="en-US" smtClean="0">
                <a:latin typeface="Arial" panose="020B0604020202020204" pitchFamily="34" charset="0"/>
              </a:rPr>
              <a:pPr>
                <a:spcBef>
                  <a:spcPct val="0"/>
                </a:spcBef>
              </a:pPr>
              <a:t>49</a:t>
            </a:fld>
            <a:endParaRPr lang="en-GB" altLang="en-US" smtClean="0">
              <a:latin typeface="Arial" panose="020B0604020202020204" pitchFamily="34" charset="0"/>
            </a:endParaRPr>
          </a:p>
        </p:txBody>
      </p:sp>
    </p:spTree>
    <p:extLst>
      <p:ext uri="{BB962C8B-B14F-4D97-AF65-F5344CB8AC3E}">
        <p14:creationId xmlns:p14="http://schemas.microsoft.com/office/powerpoint/2010/main" val="41671766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547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90650CC8-17A5-41F7-ABD5-C457456EEE96}" type="slidenum">
              <a:rPr lang="en-GB" altLang="en-US" smtClean="0">
                <a:latin typeface="Arial" panose="020B0604020202020204" pitchFamily="34" charset="0"/>
              </a:rPr>
              <a:pPr>
                <a:spcBef>
                  <a:spcPct val="0"/>
                </a:spcBef>
              </a:pPr>
              <a:t>50</a:t>
            </a:fld>
            <a:endParaRPr lang="en-GB" altLang="en-US" smtClean="0">
              <a:latin typeface="Arial" panose="020B0604020202020204" pitchFamily="34" charset="0"/>
            </a:endParaRPr>
          </a:p>
        </p:txBody>
      </p:sp>
    </p:spTree>
    <p:extLst>
      <p:ext uri="{BB962C8B-B14F-4D97-AF65-F5344CB8AC3E}">
        <p14:creationId xmlns:p14="http://schemas.microsoft.com/office/powerpoint/2010/main" val="33364742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752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1313166C-C0A5-403D-9218-1323CD5F3167}" type="slidenum">
              <a:rPr lang="en-GB" altLang="en-US" smtClean="0">
                <a:latin typeface="Arial" panose="020B0604020202020204" pitchFamily="34" charset="0"/>
              </a:rPr>
              <a:pPr>
                <a:spcBef>
                  <a:spcPct val="0"/>
                </a:spcBef>
              </a:pPr>
              <a:t>51</a:t>
            </a:fld>
            <a:endParaRPr lang="en-GB" altLang="en-US" smtClean="0">
              <a:latin typeface="Arial" panose="020B0604020202020204" pitchFamily="34" charset="0"/>
            </a:endParaRPr>
          </a:p>
        </p:txBody>
      </p:sp>
    </p:spTree>
    <p:extLst>
      <p:ext uri="{BB962C8B-B14F-4D97-AF65-F5344CB8AC3E}">
        <p14:creationId xmlns:p14="http://schemas.microsoft.com/office/powerpoint/2010/main" val="1775396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1741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A8D2E227-A9B4-4FF6-ADBC-CDF2A72E9F6B}" type="slidenum">
              <a:rPr lang="en-GB" altLang="en-US" smtClean="0">
                <a:latin typeface="Arial" panose="020B0604020202020204" pitchFamily="34" charset="0"/>
              </a:rPr>
              <a:pPr>
                <a:spcBef>
                  <a:spcPct val="0"/>
                </a:spcBef>
              </a:pPr>
              <a:t>7</a:t>
            </a:fld>
            <a:endParaRPr lang="en-GB" altLang="en-US" smtClean="0">
              <a:latin typeface="Arial" panose="020B0604020202020204" pitchFamily="34" charset="0"/>
            </a:endParaRPr>
          </a:p>
        </p:txBody>
      </p:sp>
    </p:spTree>
    <p:extLst>
      <p:ext uri="{BB962C8B-B14F-4D97-AF65-F5344CB8AC3E}">
        <p14:creationId xmlns:p14="http://schemas.microsoft.com/office/powerpoint/2010/main" val="8734157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10957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8DB8F4CB-D25A-4A24-AC53-6B0D48582F35}" type="slidenum">
              <a:rPr lang="en-GB" altLang="en-US" smtClean="0">
                <a:latin typeface="Arial" panose="020B0604020202020204" pitchFamily="34" charset="0"/>
              </a:rPr>
              <a:pPr>
                <a:spcBef>
                  <a:spcPct val="0"/>
                </a:spcBef>
              </a:pPr>
              <a:t>52</a:t>
            </a:fld>
            <a:endParaRPr lang="en-GB" altLang="en-US" smtClean="0">
              <a:latin typeface="Arial" panose="020B0604020202020204" pitchFamily="34" charset="0"/>
            </a:endParaRPr>
          </a:p>
        </p:txBody>
      </p:sp>
    </p:spTree>
    <p:extLst>
      <p:ext uri="{BB962C8B-B14F-4D97-AF65-F5344CB8AC3E}">
        <p14:creationId xmlns:p14="http://schemas.microsoft.com/office/powerpoint/2010/main" val="231659543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11162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CDE8D74F-1694-4418-9A5B-7072E205A0DE}" type="slidenum">
              <a:rPr lang="en-GB" altLang="en-US" smtClean="0">
                <a:latin typeface="Arial" panose="020B0604020202020204" pitchFamily="34" charset="0"/>
              </a:rPr>
              <a:pPr>
                <a:spcBef>
                  <a:spcPct val="0"/>
                </a:spcBef>
              </a:pPr>
              <a:t>53</a:t>
            </a:fld>
            <a:endParaRPr lang="en-GB" altLang="en-US" smtClean="0">
              <a:latin typeface="Arial" panose="020B0604020202020204" pitchFamily="34" charset="0"/>
            </a:endParaRPr>
          </a:p>
        </p:txBody>
      </p:sp>
    </p:spTree>
    <p:extLst>
      <p:ext uri="{BB962C8B-B14F-4D97-AF65-F5344CB8AC3E}">
        <p14:creationId xmlns:p14="http://schemas.microsoft.com/office/powerpoint/2010/main" val="21474740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11366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4C1306C5-F6CE-42FC-B0A5-976232A4F0E2}" type="slidenum">
              <a:rPr lang="en-GB" altLang="en-US" smtClean="0">
                <a:latin typeface="Arial" panose="020B0604020202020204" pitchFamily="34" charset="0"/>
              </a:rPr>
              <a:pPr>
                <a:spcBef>
                  <a:spcPct val="0"/>
                </a:spcBef>
              </a:pPr>
              <a:t>54</a:t>
            </a:fld>
            <a:endParaRPr lang="en-GB" altLang="en-US" smtClean="0">
              <a:latin typeface="Arial" panose="020B0604020202020204" pitchFamily="34" charset="0"/>
            </a:endParaRPr>
          </a:p>
        </p:txBody>
      </p:sp>
    </p:spTree>
    <p:extLst>
      <p:ext uri="{BB962C8B-B14F-4D97-AF65-F5344CB8AC3E}">
        <p14:creationId xmlns:p14="http://schemas.microsoft.com/office/powerpoint/2010/main" val="8302968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11571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6D72ED4A-664F-4950-AEA7-E4554215E8A0}" type="slidenum">
              <a:rPr lang="en-GB" altLang="en-US" smtClean="0">
                <a:latin typeface="Arial" panose="020B0604020202020204" pitchFamily="34" charset="0"/>
              </a:rPr>
              <a:pPr>
                <a:spcBef>
                  <a:spcPct val="0"/>
                </a:spcBef>
              </a:pPr>
              <a:t>55</a:t>
            </a:fld>
            <a:endParaRPr lang="en-GB" altLang="en-US" smtClean="0">
              <a:latin typeface="Arial" panose="020B0604020202020204" pitchFamily="34" charset="0"/>
            </a:endParaRPr>
          </a:p>
        </p:txBody>
      </p:sp>
    </p:spTree>
    <p:extLst>
      <p:ext uri="{BB962C8B-B14F-4D97-AF65-F5344CB8AC3E}">
        <p14:creationId xmlns:p14="http://schemas.microsoft.com/office/powerpoint/2010/main" val="16497566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11776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EBF9AE71-7FA7-42BD-A9E5-172EC155C33A}" type="slidenum">
              <a:rPr lang="en-GB" altLang="en-US" smtClean="0">
                <a:latin typeface="Arial" panose="020B0604020202020204" pitchFamily="34" charset="0"/>
              </a:rPr>
              <a:pPr>
                <a:spcBef>
                  <a:spcPct val="0"/>
                </a:spcBef>
              </a:pPr>
              <a:t>56</a:t>
            </a:fld>
            <a:endParaRPr lang="en-GB" altLang="en-US" smtClean="0">
              <a:latin typeface="Arial" panose="020B0604020202020204" pitchFamily="34" charset="0"/>
            </a:endParaRPr>
          </a:p>
        </p:txBody>
      </p:sp>
    </p:spTree>
    <p:extLst>
      <p:ext uri="{BB962C8B-B14F-4D97-AF65-F5344CB8AC3E}">
        <p14:creationId xmlns:p14="http://schemas.microsoft.com/office/powerpoint/2010/main" val="15093289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11981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CDAF3F65-3F24-4BF2-9015-3352AEFEAFB0}" type="slidenum">
              <a:rPr lang="en-GB" altLang="en-US" smtClean="0">
                <a:latin typeface="Arial" panose="020B0604020202020204" pitchFamily="34" charset="0"/>
              </a:rPr>
              <a:pPr>
                <a:spcBef>
                  <a:spcPct val="0"/>
                </a:spcBef>
              </a:pPr>
              <a:t>57</a:t>
            </a:fld>
            <a:endParaRPr lang="en-GB" altLang="en-US" smtClean="0">
              <a:latin typeface="Arial" panose="020B0604020202020204" pitchFamily="34" charset="0"/>
            </a:endParaRPr>
          </a:p>
        </p:txBody>
      </p:sp>
    </p:spTree>
    <p:extLst>
      <p:ext uri="{BB962C8B-B14F-4D97-AF65-F5344CB8AC3E}">
        <p14:creationId xmlns:p14="http://schemas.microsoft.com/office/powerpoint/2010/main" val="27840319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12186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4D21AFB4-7F65-4D0F-AF95-1626E0685E01}" type="slidenum">
              <a:rPr lang="en-GB" altLang="en-US" smtClean="0">
                <a:latin typeface="Arial" panose="020B0604020202020204" pitchFamily="34" charset="0"/>
              </a:rPr>
              <a:pPr>
                <a:spcBef>
                  <a:spcPct val="0"/>
                </a:spcBef>
              </a:pPr>
              <a:t>58</a:t>
            </a:fld>
            <a:endParaRPr lang="en-GB" altLang="en-US" smtClean="0">
              <a:latin typeface="Arial" panose="020B0604020202020204" pitchFamily="34" charset="0"/>
            </a:endParaRPr>
          </a:p>
        </p:txBody>
      </p:sp>
    </p:spTree>
    <p:extLst>
      <p:ext uri="{BB962C8B-B14F-4D97-AF65-F5344CB8AC3E}">
        <p14:creationId xmlns:p14="http://schemas.microsoft.com/office/powerpoint/2010/main" val="24393184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12390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13C0A188-F572-4FF7-8277-9467AB3F7AC0}" type="slidenum">
              <a:rPr lang="en-GB" altLang="en-US" smtClean="0">
                <a:latin typeface="Arial" panose="020B0604020202020204" pitchFamily="34" charset="0"/>
              </a:rPr>
              <a:pPr>
                <a:spcBef>
                  <a:spcPct val="0"/>
                </a:spcBef>
              </a:pPr>
              <a:t>59</a:t>
            </a:fld>
            <a:endParaRPr lang="en-GB" altLang="en-US" smtClean="0">
              <a:latin typeface="Arial" panose="020B0604020202020204" pitchFamily="34" charset="0"/>
            </a:endParaRPr>
          </a:p>
        </p:txBody>
      </p:sp>
    </p:spTree>
    <p:extLst>
      <p:ext uri="{BB962C8B-B14F-4D97-AF65-F5344CB8AC3E}">
        <p14:creationId xmlns:p14="http://schemas.microsoft.com/office/powerpoint/2010/main" val="46156340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12595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49A090A4-43A8-4934-8294-54A5F540568E}" type="slidenum">
              <a:rPr lang="en-GB" altLang="en-US" smtClean="0">
                <a:latin typeface="Arial" panose="020B0604020202020204" pitchFamily="34" charset="0"/>
              </a:rPr>
              <a:pPr>
                <a:spcBef>
                  <a:spcPct val="0"/>
                </a:spcBef>
              </a:pPr>
              <a:t>60</a:t>
            </a:fld>
            <a:endParaRPr lang="en-GB" altLang="en-US" smtClean="0">
              <a:latin typeface="Arial" panose="020B0604020202020204" pitchFamily="34" charset="0"/>
            </a:endParaRPr>
          </a:p>
        </p:txBody>
      </p:sp>
    </p:spTree>
    <p:extLst>
      <p:ext uri="{BB962C8B-B14F-4D97-AF65-F5344CB8AC3E}">
        <p14:creationId xmlns:p14="http://schemas.microsoft.com/office/powerpoint/2010/main" val="40432949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12800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4626D202-7097-4016-AF92-F0BA7A9094F3}" type="slidenum">
              <a:rPr lang="en-GB" altLang="en-US" smtClean="0">
                <a:latin typeface="Arial" panose="020B0604020202020204" pitchFamily="34" charset="0"/>
              </a:rPr>
              <a:pPr>
                <a:spcBef>
                  <a:spcPct val="0"/>
                </a:spcBef>
              </a:pPr>
              <a:t>61</a:t>
            </a:fld>
            <a:endParaRPr lang="en-GB" altLang="en-US" smtClean="0">
              <a:latin typeface="Arial" panose="020B0604020202020204" pitchFamily="34" charset="0"/>
            </a:endParaRPr>
          </a:p>
        </p:txBody>
      </p:sp>
    </p:spTree>
    <p:extLst>
      <p:ext uri="{BB962C8B-B14F-4D97-AF65-F5344CB8AC3E}">
        <p14:creationId xmlns:p14="http://schemas.microsoft.com/office/powerpoint/2010/main" val="1505142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1946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6ECA928E-7CE8-463D-B1DD-1BF509D6FF6E}" type="slidenum">
              <a:rPr lang="en-GB" altLang="en-US" smtClean="0">
                <a:latin typeface="Arial" panose="020B0604020202020204" pitchFamily="34" charset="0"/>
              </a:rPr>
              <a:pPr>
                <a:spcBef>
                  <a:spcPct val="0"/>
                </a:spcBef>
              </a:pPr>
              <a:t>8</a:t>
            </a:fld>
            <a:endParaRPr lang="en-GB" altLang="en-US" smtClean="0">
              <a:latin typeface="Arial" panose="020B0604020202020204" pitchFamily="34" charset="0"/>
            </a:endParaRPr>
          </a:p>
        </p:txBody>
      </p:sp>
    </p:spTree>
    <p:extLst>
      <p:ext uri="{BB962C8B-B14F-4D97-AF65-F5344CB8AC3E}">
        <p14:creationId xmlns:p14="http://schemas.microsoft.com/office/powerpoint/2010/main" val="3369150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2150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8F0A42AE-09D5-4061-BA20-DFA78746B59C}" type="slidenum">
              <a:rPr lang="en-GB" altLang="en-US" smtClean="0">
                <a:latin typeface="Arial" panose="020B0604020202020204" pitchFamily="34" charset="0"/>
              </a:rPr>
              <a:pPr>
                <a:spcBef>
                  <a:spcPct val="0"/>
                </a:spcBef>
              </a:pPr>
              <a:t>9</a:t>
            </a:fld>
            <a:endParaRPr lang="en-GB" altLang="en-US" smtClean="0">
              <a:latin typeface="Arial" panose="020B0604020202020204" pitchFamily="34" charset="0"/>
            </a:endParaRPr>
          </a:p>
        </p:txBody>
      </p:sp>
    </p:spTree>
    <p:extLst>
      <p:ext uri="{BB962C8B-B14F-4D97-AF65-F5344CB8AC3E}">
        <p14:creationId xmlns:p14="http://schemas.microsoft.com/office/powerpoint/2010/main" val="3727136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2355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E84D046B-E9FD-488D-A5DD-82BF5D40F200}" type="slidenum">
              <a:rPr lang="en-GB" altLang="en-US" smtClean="0">
                <a:latin typeface="Arial" panose="020B0604020202020204" pitchFamily="34" charset="0"/>
              </a:rPr>
              <a:pPr>
                <a:spcBef>
                  <a:spcPct val="0"/>
                </a:spcBef>
              </a:pPr>
              <a:t>10</a:t>
            </a:fld>
            <a:endParaRPr lang="en-GB" altLang="en-US" smtClean="0">
              <a:latin typeface="Arial" panose="020B0604020202020204" pitchFamily="34" charset="0"/>
            </a:endParaRPr>
          </a:p>
        </p:txBody>
      </p:sp>
    </p:spTree>
    <p:extLst>
      <p:ext uri="{BB962C8B-B14F-4D97-AF65-F5344CB8AC3E}">
        <p14:creationId xmlns:p14="http://schemas.microsoft.com/office/powerpoint/2010/main" val="658485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2560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6D58723C-ADBF-4717-8281-C638E64ECCBC}" type="slidenum">
              <a:rPr lang="en-GB" altLang="en-US" smtClean="0">
                <a:latin typeface="Arial" panose="020B0604020202020204" pitchFamily="34" charset="0"/>
              </a:rPr>
              <a:pPr>
                <a:spcBef>
                  <a:spcPct val="0"/>
                </a:spcBef>
              </a:pPr>
              <a:t>11</a:t>
            </a:fld>
            <a:endParaRPr lang="en-GB" altLang="en-US" smtClean="0">
              <a:latin typeface="Arial" panose="020B0604020202020204" pitchFamily="34" charset="0"/>
            </a:endParaRPr>
          </a:p>
        </p:txBody>
      </p:sp>
    </p:spTree>
    <p:extLst>
      <p:ext uri="{BB962C8B-B14F-4D97-AF65-F5344CB8AC3E}">
        <p14:creationId xmlns:p14="http://schemas.microsoft.com/office/powerpoint/2010/main" val="10458324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24"/>
          <p:cNvSpPr>
            <a:spLocks noChangeArrowheads="1"/>
          </p:cNvSpPr>
          <p:nvPr/>
        </p:nvSpPr>
        <p:spPr bwMode="auto">
          <a:xfrm>
            <a:off x="0" y="1285875"/>
            <a:ext cx="9144000" cy="214313"/>
          </a:xfrm>
          <a:prstGeom prst="rect">
            <a:avLst/>
          </a:prstGeom>
          <a:solidFill>
            <a:schemeClr val="bg2"/>
          </a:solidFill>
          <a:ln>
            <a:noFill/>
          </a:ln>
          <a:effectLst>
            <a:outerShdw blurRad="50800" dist="38100" dir="5400000" algn="t" rotWithShape="0">
              <a:srgbClr val="808080">
                <a:alpha val="39998"/>
              </a:srgbClr>
            </a:outerShdw>
          </a:effectLst>
          <a:extLst>
            <a:ext uri="{91240B29-F687-4F45-9708-019B960494DF}">
              <a14:hiddenLine xmlns:a14="http://schemas.microsoft.com/office/drawing/2010/main" w="19050">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sz="1800" smtClean="0">
              <a:solidFill>
                <a:srgbClr val="FFFFFF"/>
              </a:solidFill>
            </a:endParaRPr>
          </a:p>
        </p:txBody>
      </p:sp>
      <p:grpSp>
        <p:nvGrpSpPr>
          <p:cNvPr id="6" name="Group 23"/>
          <p:cNvGrpSpPr>
            <a:grpSpLocks/>
          </p:cNvGrpSpPr>
          <p:nvPr/>
        </p:nvGrpSpPr>
        <p:grpSpPr bwMode="auto">
          <a:xfrm>
            <a:off x="0" y="1285875"/>
            <a:ext cx="9144000" cy="214313"/>
            <a:chOff x="0" y="1285860"/>
            <a:chExt cx="9144000" cy="214314"/>
          </a:xfrm>
        </p:grpSpPr>
        <p:sp>
          <p:nvSpPr>
            <p:cNvPr id="7" name="Rectangle 6"/>
            <p:cNvSpPr/>
            <p:nvPr/>
          </p:nvSpPr>
          <p:spPr>
            <a:xfrm>
              <a:off x="0" y="1285860"/>
              <a:ext cx="642938" cy="214314"/>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sz="1800" smtClean="0">
                <a:solidFill>
                  <a:srgbClr val="FFFFFF"/>
                </a:solidFill>
              </a:endParaRPr>
            </a:p>
          </p:txBody>
        </p:sp>
        <p:sp>
          <p:nvSpPr>
            <p:cNvPr id="8" name="Rectangle 20"/>
            <p:cNvSpPr/>
            <p:nvPr userDrawn="1"/>
          </p:nvSpPr>
          <p:spPr>
            <a:xfrm>
              <a:off x="571500" y="1285860"/>
              <a:ext cx="8572500" cy="214314"/>
            </a:xfrm>
            <a:prstGeom prst="rect">
              <a:avLst/>
            </a:prstGeom>
            <a:gradFill flip="none" rotWithShape="1">
              <a:gsLst>
                <a:gs pos="0">
                  <a:schemeClr val="accent5">
                    <a:lumMod val="60000"/>
                    <a:lumOff val="40000"/>
                  </a:schemeClr>
                </a:gs>
                <a:gs pos="100000">
                  <a:schemeClr val="accent5">
                    <a:shade val="67500"/>
                    <a:satMod val="115000"/>
                  </a:schemeClr>
                </a:gs>
              </a:gsLst>
              <a:lin ang="8100000" scaled="1"/>
              <a:tileRect/>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sz="1800" smtClean="0">
                <a:solidFill>
                  <a:srgbClr val="FFFFFF"/>
                </a:solidFill>
              </a:endParaRPr>
            </a:p>
          </p:txBody>
        </p:sp>
      </p:grpSp>
      <p:sp>
        <p:nvSpPr>
          <p:cNvPr id="10" name="Rectangle 25"/>
          <p:cNvSpPr/>
          <p:nvPr/>
        </p:nvSpPr>
        <p:spPr>
          <a:xfrm>
            <a:off x="0" y="6786563"/>
            <a:ext cx="9144000" cy="71437"/>
          </a:xfrm>
          <a:prstGeom prst="rect">
            <a:avLst/>
          </a:prstGeom>
          <a:gradFill>
            <a:gsLst>
              <a:gs pos="60000">
                <a:schemeClr val="accent4"/>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sz="1800" smtClean="0">
              <a:solidFill>
                <a:srgbClr val="FFFFFF"/>
              </a:solidFill>
            </a:endParaRPr>
          </a:p>
        </p:txBody>
      </p:sp>
      <p:pic>
        <p:nvPicPr>
          <p:cNvPr id="12" name="Picture 8" descr="H:\home\tom\Desktop\t2cogs.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667750" y="0"/>
            <a:ext cx="476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n>
                  <a:solidFill>
                    <a:schemeClr val="accent5">
                      <a:lumMod val="75000"/>
                    </a:schemeClr>
                  </a:solidFill>
                </a:ln>
                <a:solidFill>
                  <a:schemeClr val="accent5">
                    <a:lumMod val="60000"/>
                    <a:lumOff val="40000"/>
                  </a:schemeClr>
                </a:solidFill>
                <a:effectLst>
                  <a:outerShdw blurRad="50800" dist="38100" dir="5400000" algn="t" rotWithShape="0">
                    <a:prstClr val="black">
                      <a:alpha val="40000"/>
                    </a:prstClr>
                  </a:outerShdw>
                </a:effectLst>
              </a:defRPr>
            </a:lvl1pPr>
          </a:lstStyle>
          <a:p>
            <a:r>
              <a:rPr lang="en-US" smtClean="0"/>
              <a:t>Click to edit Master title style</a:t>
            </a:r>
            <a:endParaRPr lang="en-US" dirty="0"/>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7"/>
          <p:cNvSpPr>
            <a:spLocks noGrp="1"/>
          </p:cNvSpPr>
          <p:nvPr>
            <p:ph type="dt" sz="half" idx="10"/>
          </p:nvPr>
        </p:nvSpPr>
        <p:spPr/>
        <p:txBody>
          <a:bodyPr/>
          <a:lstStyle>
            <a:lvl1pPr>
              <a:defRPr/>
            </a:lvl1pPr>
          </a:lstStyle>
          <a:p>
            <a:pPr>
              <a:defRPr/>
            </a:pPr>
            <a:endParaRPr lang="en-US" altLang="en-US"/>
          </a:p>
        </p:txBody>
      </p:sp>
      <p:sp>
        <p:nvSpPr>
          <p:cNvPr id="14" name="Slide Number Placeholder 9"/>
          <p:cNvSpPr>
            <a:spLocks noGrp="1"/>
          </p:cNvSpPr>
          <p:nvPr>
            <p:ph type="sldNum" sz="quarter" idx="11"/>
          </p:nvPr>
        </p:nvSpPr>
        <p:spPr/>
        <p:txBody>
          <a:bodyPr/>
          <a:lstStyle>
            <a:lvl1pPr>
              <a:defRPr/>
            </a:lvl1pPr>
          </a:lstStyle>
          <a:p>
            <a:pPr>
              <a:defRPr/>
            </a:pPr>
            <a:fld id="{D59DD9A7-3E1A-427A-B196-5281C6F845E2}" type="slidenum">
              <a:rPr lang="en-GB" altLang="en-US"/>
              <a:pPr>
                <a:defRPr/>
              </a:pPr>
              <a:t>‹#›</a:t>
            </a:fld>
            <a:endParaRPr lang="en-GB" altLang="en-US"/>
          </a:p>
        </p:txBody>
      </p:sp>
      <p:sp>
        <p:nvSpPr>
          <p:cNvPr id="15" name="Footer Placeholder 11"/>
          <p:cNvSpPr>
            <a:spLocks noGrp="1"/>
          </p:cNvSpPr>
          <p:nvPr>
            <p:ph type="ftr" sz="quarter" idx="12"/>
          </p:nvPr>
        </p:nvSpPr>
        <p:spPr/>
        <p:txBody>
          <a:bodyPr/>
          <a:lstStyle>
            <a:lvl1pPr>
              <a:defRPr/>
            </a:lvl1pPr>
          </a:lstStyle>
          <a:p>
            <a:pPr>
              <a:defRPr/>
            </a:pPr>
            <a:endParaRPr lang="en-US" altLang="en-US"/>
          </a:p>
        </p:txBody>
      </p:sp>
    </p:spTree>
    <p:extLst>
      <p:ext uri="{BB962C8B-B14F-4D97-AF65-F5344CB8AC3E}">
        <p14:creationId xmlns:p14="http://schemas.microsoft.com/office/powerpoint/2010/main" val="2788939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274124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4.emf"/><Relationship Id="rId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wrap="square" lIns="91440" tIns="45720" rIns="91440" bIns="45720" numCol="1" anchor="ctr" anchorCtr="0" compatLnSpc="1">
            <a:prstTxWarp prst="textNoShape">
              <a:avLst/>
            </a:prstTxWarp>
            <a:normAutofit/>
          </a:bodyPr>
          <a:lstStyle/>
          <a:p>
            <a:pPr lvl="0"/>
            <a:r>
              <a:rPr lang="en-US" alt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5" name="Date Placeholder 7"/>
          <p:cNvSpPr>
            <a:spLocks noGrp="1"/>
          </p:cNvSpPr>
          <p:nvPr>
            <p:ph type="dt" sz="half" idx="2"/>
          </p:nvPr>
        </p:nvSpPr>
        <p:spPr>
          <a:xfrm>
            <a:off x="6096000" y="6248400"/>
            <a:ext cx="26670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400">
                <a:solidFill>
                  <a:schemeClr val="tx2"/>
                </a:solidFill>
              </a:defRPr>
            </a:lvl1pPr>
          </a:lstStyle>
          <a:p>
            <a:pPr>
              <a:defRPr/>
            </a:pPr>
            <a:endParaRPr lang="en-US" altLang="en-US"/>
          </a:p>
        </p:txBody>
      </p:sp>
      <p:sp>
        <p:nvSpPr>
          <p:cNvPr id="16" name="Slide Number Placeholder 9"/>
          <p:cNvSpPr>
            <a:spLocks noGrp="1"/>
          </p:cNvSpPr>
          <p:nvPr>
            <p:ph type="sldNum" sz="quarter" idx="4"/>
          </p:nvPr>
        </p:nvSpPr>
        <p:spPr>
          <a:xfrm>
            <a:off x="0" y="1285875"/>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a:solidFill>
                  <a:srgbClr val="FFFFFF"/>
                </a:solidFill>
              </a:defRPr>
            </a:lvl1pPr>
          </a:lstStyle>
          <a:p>
            <a:pPr>
              <a:defRPr/>
            </a:pPr>
            <a:fld id="{214B35DE-E175-4F9A-8061-7F2BAEAC7EDC}" type="slidenum">
              <a:rPr lang="en-GB" altLang="en-US"/>
              <a:pPr>
                <a:defRPr/>
              </a:pPr>
              <a:t>‹#›</a:t>
            </a:fld>
            <a:endParaRPr lang="en-GB" altLang="en-US"/>
          </a:p>
        </p:txBody>
      </p:sp>
      <p:sp>
        <p:nvSpPr>
          <p:cNvPr id="17" name="Footer Placeholder 11"/>
          <p:cNvSpPr>
            <a:spLocks noGrp="1"/>
          </p:cNvSpPr>
          <p:nvPr>
            <p:ph type="ftr" sz="quarter" idx="3"/>
          </p:nvPr>
        </p:nvSpPr>
        <p:spPr>
          <a:xfrm>
            <a:off x="609600" y="6248400"/>
            <a:ext cx="5421313"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400">
                <a:solidFill>
                  <a:schemeClr val="tx2"/>
                </a:solidFill>
              </a:defRPr>
            </a:lvl1pPr>
          </a:lstStyle>
          <a:p>
            <a:pPr>
              <a:defRPr/>
            </a:pPr>
            <a:endParaRPr lang="en-US" altLang="en-US"/>
          </a:p>
        </p:txBody>
      </p:sp>
      <p:pic>
        <p:nvPicPr>
          <p:cNvPr id="1031" name="Picture 2" descr="TAB_col_white_background.eps"/>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350"/>
            <a:ext cx="16637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6" r:id="rId1"/>
    <p:sldLayoutId id="2147483767" r:id="rId2"/>
  </p:sldLayoutIdLst>
  <p:timing>
    <p:tnLst>
      <p:par>
        <p:cTn id="1" dur="indefinite" restart="never" nodeType="tmRoot"/>
      </p:par>
    </p:tnLst>
  </p:timing>
  <p:txStyles>
    <p:titleStyle>
      <a:lvl1pPr algn="r" rtl="0" eaLnBrk="0" fontAlgn="base" hangingPunct="0">
        <a:spcBef>
          <a:spcPct val="0"/>
        </a:spcBef>
        <a:spcAft>
          <a:spcPct val="0"/>
        </a:spcAft>
        <a:defRPr sz="3600" b="1" kern="1200">
          <a:ln>
            <a:solidFill>
              <a:schemeClr val="accent5">
                <a:lumMod val="75000"/>
              </a:schemeClr>
            </a:solidFill>
          </a:ln>
          <a:solidFill>
            <a:schemeClr val="tx2"/>
          </a:solidFill>
          <a:effectLst>
            <a:outerShdw blurRad="50800" dist="38100" dir="5400000" algn="t" rotWithShape="0">
              <a:prstClr val="black">
                <a:alpha val="40000"/>
              </a:prstClr>
            </a:outerShdw>
          </a:effectLst>
          <a:latin typeface="+mj-lt"/>
          <a:ea typeface="ＭＳ Ｐゴシック" panose="020B0600070205080204" pitchFamily="34" charset="-128"/>
          <a:cs typeface="+mj-cs"/>
        </a:defRPr>
      </a:lvl1pPr>
      <a:lvl2pPr algn="r" rtl="0" eaLnBrk="0" fontAlgn="base" hangingPunct="0">
        <a:spcBef>
          <a:spcPct val="0"/>
        </a:spcBef>
        <a:spcAft>
          <a:spcPct val="0"/>
        </a:spcAft>
        <a:defRPr sz="3600" b="1">
          <a:solidFill>
            <a:schemeClr val="tx2"/>
          </a:solidFill>
          <a:latin typeface="Arial" charset="0"/>
          <a:ea typeface="ＭＳ Ｐゴシック" panose="020B0600070205080204" pitchFamily="34" charset="-128"/>
        </a:defRPr>
      </a:lvl2pPr>
      <a:lvl3pPr algn="r" rtl="0" eaLnBrk="0" fontAlgn="base" hangingPunct="0">
        <a:spcBef>
          <a:spcPct val="0"/>
        </a:spcBef>
        <a:spcAft>
          <a:spcPct val="0"/>
        </a:spcAft>
        <a:defRPr sz="3600" b="1">
          <a:solidFill>
            <a:schemeClr val="tx2"/>
          </a:solidFill>
          <a:latin typeface="Arial" charset="0"/>
          <a:ea typeface="ＭＳ Ｐゴシック" panose="020B0600070205080204" pitchFamily="34" charset="-128"/>
        </a:defRPr>
      </a:lvl3pPr>
      <a:lvl4pPr algn="r" rtl="0" eaLnBrk="0" fontAlgn="base" hangingPunct="0">
        <a:spcBef>
          <a:spcPct val="0"/>
        </a:spcBef>
        <a:spcAft>
          <a:spcPct val="0"/>
        </a:spcAft>
        <a:defRPr sz="3600" b="1">
          <a:solidFill>
            <a:schemeClr val="tx2"/>
          </a:solidFill>
          <a:latin typeface="Arial" charset="0"/>
          <a:ea typeface="ＭＳ Ｐゴシック" panose="020B0600070205080204" pitchFamily="34" charset="-128"/>
        </a:defRPr>
      </a:lvl4pPr>
      <a:lvl5pPr algn="r" rtl="0" eaLnBrk="0" fontAlgn="base" hangingPunct="0">
        <a:spcBef>
          <a:spcPct val="0"/>
        </a:spcBef>
        <a:spcAft>
          <a:spcPct val="0"/>
        </a:spcAft>
        <a:defRPr sz="3600" b="1">
          <a:solidFill>
            <a:schemeClr val="tx2"/>
          </a:solidFill>
          <a:latin typeface="Arial" charset="0"/>
          <a:ea typeface="ＭＳ Ｐゴシック" panose="020B0600070205080204" pitchFamily="34" charset="-128"/>
        </a:defRPr>
      </a:lvl5pPr>
      <a:lvl6pPr marL="457200" algn="l" rtl="0" fontAlgn="base">
        <a:spcBef>
          <a:spcPct val="0"/>
        </a:spcBef>
        <a:spcAft>
          <a:spcPct val="0"/>
        </a:spcAft>
        <a:defRPr sz="3600">
          <a:solidFill>
            <a:srgbClr val="9A92C6"/>
          </a:solidFill>
          <a:latin typeface="Arial" charset="0"/>
        </a:defRPr>
      </a:lvl6pPr>
      <a:lvl7pPr marL="914400" algn="l" rtl="0" fontAlgn="base">
        <a:spcBef>
          <a:spcPct val="0"/>
        </a:spcBef>
        <a:spcAft>
          <a:spcPct val="0"/>
        </a:spcAft>
        <a:defRPr sz="3600">
          <a:solidFill>
            <a:srgbClr val="9A92C6"/>
          </a:solidFill>
          <a:latin typeface="Arial" charset="0"/>
        </a:defRPr>
      </a:lvl7pPr>
      <a:lvl8pPr marL="1371600" algn="l" rtl="0" fontAlgn="base">
        <a:spcBef>
          <a:spcPct val="0"/>
        </a:spcBef>
        <a:spcAft>
          <a:spcPct val="0"/>
        </a:spcAft>
        <a:defRPr sz="3600">
          <a:solidFill>
            <a:srgbClr val="9A92C6"/>
          </a:solidFill>
          <a:latin typeface="Arial" charset="0"/>
        </a:defRPr>
      </a:lvl8pPr>
      <a:lvl9pPr marL="1828800" algn="l" rtl="0" fontAlgn="base">
        <a:spcBef>
          <a:spcPct val="0"/>
        </a:spcBef>
        <a:spcAft>
          <a:spcPct val="0"/>
        </a:spcAft>
        <a:defRPr sz="3600">
          <a:solidFill>
            <a:srgbClr val="9A92C6"/>
          </a:solidFill>
          <a:latin typeface="Arial" charset="0"/>
        </a:defRPr>
      </a:lvl9pPr>
    </p:titleStyle>
    <p:body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800" kern="1200">
          <a:solidFill>
            <a:schemeClr val="tx1"/>
          </a:solidFill>
          <a:latin typeface="+mn-lt"/>
          <a:ea typeface="ＭＳ Ｐゴシック" panose="020B0600070205080204" pitchFamily="34" charset="-128"/>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400" kern="1200">
          <a:solidFill>
            <a:schemeClr val="tx1"/>
          </a:solidFill>
          <a:latin typeface="+mn-lt"/>
          <a:ea typeface="ＭＳ Ｐゴシック" charset="-128"/>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000" kern="1200">
          <a:solidFill>
            <a:schemeClr val="tx1"/>
          </a:solidFill>
          <a:latin typeface="+mn-lt"/>
          <a:ea typeface="ＭＳ Ｐゴシック" charset="-128"/>
          <a:cs typeface="+mn-cs"/>
        </a:defRPr>
      </a:lvl3pPr>
      <a:lvl4pPr marL="1371600" indent="-228600" algn="l" rtl="0" eaLnBrk="0" fontAlgn="base" hangingPunct="0">
        <a:spcBef>
          <a:spcPts val="400"/>
        </a:spcBef>
        <a:spcAft>
          <a:spcPct val="0"/>
        </a:spcAft>
        <a:buClr>
          <a:srgbClr val="A5C249"/>
        </a:buClr>
        <a:buSzPct val="75000"/>
        <a:buFont typeface="Wingdings" panose="05000000000000000000" pitchFamily="2" charset="2"/>
        <a:buChar char=""/>
        <a:defRPr sz="2000" kern="1200">
          <a:solidFill>
            <a:schemeClr val="tx1"/>
          </a:solidFill>
          <a:latin typeface="+mn-lt"/>
          <a:ea typeface="ＭＳ Ｐゴシック" charset="-128"/>
          <a:cs typeface="+mn-cs"/>
        </a:defRPr>
      </a:lvl4pPr>
      <a:lvl5pPr marL="1828800" indent="-228600" algn="l" rtl="0" eaLnBrk="0" fontAlgn="base" hangingPunct="0">
        <a:spcBef>
          <a:spcPts val="400"/>
        </a:spcBef>
        <a:spcAft>
          <a:spcPct val="0"/>
        </a:spcAft>
        <a:buClr>
          <a:srgbClr val="009EE0"/>
        </a:buClr>
        <a:buSzPct val="65000"/>
        <a:buFont typeface="Wingdings" panose="05000000000000000000" pitchFamily="2" charset="2"/>
        <a:buChar char=""/>
        <a:defRPr sz="2000" kern="1200">
          <a:solidFill>
            <a:schemeClr val="tx1"/>
          </a:solidFill>
          <a:latin typeface="+mn-lt"/>
          <a:ea typeface="ＭＳ Ｐゴシック" charset="-128"/>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orcid.org/0000-0001-9842-9718" TargetMode="External"/><Relationship Id="rId7" Type="http://schemas.openxmlformats.org/officeDocument/2006/relationships/hyperlink" Target="http://www.taverna.org.u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orcid.org/0000-0001-8418-6735" TargetMode="External"/><Relationship Id="rId5" Type="http://schemas.openxmlformats.org/officeDocument/2006/relationships/hyperlink" Target="http://orcid.org/0000-0002-1279-5133" TargetMode="External"/><Relationship Id="rId10" Type="http://schemas.openxmlformats.org/officeDocument/2006/relationships/hyperlink" Target="http://creativecommons.org/licenses/by/3.0/deed.en_GB" TargetMode="External"/><Relationship Id="rId4" Type="http://schemas.openxmlformats.org/officeDocument/2006/relationships/hyperlink" Target="http://orcid.org/0000-0002-2937-7819" TargetMode="External"/><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www.myexperiment.org/workflows/2592/download?version=1"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www.google.com/earth"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biocatalogue.org"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data.gbif.org/ws/rest/occurrence"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ubtitle 5"/>
          <p:cNvSpPr>
            <a:spLocks noGrp="1"/>
          </p:cNvSpPr>
          <p:nvPr>
            <p:ph sz="quarter" idx="1"/>
          </p:nvPr>
        </p:nvSpPr>
        <p:spPr>
          <a:xfrm>
            <a:off x="2362200" y="6143625"/>
            <a:ext cx="6781800" cy="571500"/>
          </a:xfrm>
        </p:spPr>
        <p:txBody>
          <a:bodyPr anchor="ctr"/>
          <a:lstStyle/>
          <a:p>
            <a:pPr marL="0" indent="0" eaLnBrk="1" hangingPunct="1">
              <a:buFont typeface="Wingdings" panose="05000000000000000000" pitchFamily="2" charset="2"/>
              <a:buNone/>
            </a:pPr>
            <a:r>
              <a:rPr lang="en-US" altLang="en-US" sz="2500" smtClean="0">
                <a:solidFill>
                  <a:srgbClr val="FFFFFF"/>
                </a:solidFill>
                <a:ea typeface="ＭＳ Ｐゴシック" panose="020B0600070205080204" pitchFamily="34" charset="-128"/>
              </a:rPr>
              <a:t> </a:t>
            </a:r>
            <a:endParaRPr lang="en-GB" altLang="en-US" sz="2500" smtClean="0">
              <a:solidFill>
                <a:srgbClr val="FFFFFF"/>
              </a:solidFill>
              <a:ea typeface="ＭＳ Ｐゴシック" panose="020B0600070205080204" pitchFamily="34" charset="-128"/>
            </a:endParaRPr>
          </a:p>
        </p:txBody>
      </p:sp>
      <p:sp>
        <p:nvSpPr>
          <p:cNvPr id="6147" name="Text Box 5"/>
          <p:cNvSpPr txBox="1">
            <a:spLocks noChangeArrowheads="1"/>
          </p:cNvSpPr>
          <p:nvPr/>
        </p:nvSpPr>
        <p:spPr bwMode="auto">
          <a:xfrm>
            <a:off x="539750" y="2060575"/>
            <a:ext cx="761147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50000"/>
              </a:spcBef>
              <a:buClrTx/>
              <a:buSzTx/>
              <a:buNone/>
            </a:pPr>
            <a:r>
              <a:rPr lang="en-GB" altLang="en-US" sz="3200" b="1" dirty="0" err="1">
                <a:solidFill>
                  <a:schemeClr val="tx2"/>
                </a:solidFill>
              </a:rPr>
              <a:t>Taverna</a:t>
            </a:r>
            <a:r>
              <a:rPr lang="en-GB" altLang="en-US" sz="3200" b="1" dirty="0">
                <a:solidFill>
                  <a:schemeClr val="tx2"/>
                </a:solidFill>
              </a:rPr>
              <a:t> </a:t>
            </a:r>
            <a:r>
              <a:rPr lang="en-GB" altLang="en-US" sz="3200" b="1">
                <a:solidFill>
                  <a:schemeClr val="tx2"/>
                </a:solidFill>
              </a:rPr>
              <a:t>Workflows </a:t>
            </a:r>
            <a:r>
              <a:rPr lang="en-GB" altLang="en-US" sz="3200" b="1" smtClean="0">
                <a:solidFill>
                  <a:schemeClr val="tx2"/>
                </a:solidFill>
              </a:rPr>
              <a:t>                               </a:t>
            </a:r>
            <a:r>
              <a:rPr lang="en-GB" altLang="en-US" sz="3200" b="1" dirty="0" smtClean="0">
                <a:solidFill>
                  <a:schemeClr val="tx2"/>
                </a:solidFill>
              </a:rPr>
              <a:t>a </a:t>
            </a:r>
            <a:r>
              <a:rPr lang="en-GB" altLang="en-US" sz="3200" b="1" dirty="0">
                <a:solidFill>
                  <a:schemeClr val="tx2"/>
                </a:solidFill>
              </a:rPr>
              <a:t>bio diversity example  </a:t>
            </a:r>
            <a:endParaRPr lang="en-GB" altLang="en-US" sz="3200" dirty="0">
              <a:solidFill>
                <a:schemeClr val="tx2"/>
              </a:solidFill>
            </a:endParaRPr>
          </a:p>
        </p:txBody>
      </p:sp>
      <p:sp>
        <p:nvSpPr>
          <p:cNvPr id="6148" name="Text Box 6"/>
          <p:cNvSpPr txBox="1">
            <a:spLocks noChangeArrowheads="1"/>
          </p:cNvSpPr>
          <p:nvPr/>
        </p:nvSpPr>
        <p:spPr bwMode="auto">
          <a:xfrm>
            <a:off x="1258888" y="3490913"/>
            <a:ext cx="6913512"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0"/>
              </a:spcBef>
              <a:buClrTx/>
              <a:buSzTx/>
              <a:buFontTx/>
              <a:buNone/>
            </a:pPr>
            <a:r>
              <a:rPr lang="en-US" altLang="en-US" sz="2400" dirty="0" err="1"/>
              <a:t>Stian</a:t>
            </a:r>
            <a:r>
              <a:rPr lang="en-US" altLang="en-US" sz="2400" dirty="0"/>
              <a:t> </a:t>
            </a:r>
            <a:r>
              <a:rPr lang="en-US" altLang="en-US" sz="2400" dirty="0" err="1"/>
              <a:t>Soiland</a:t>
            </a:r>
            <a:r>
              <a:rPr lang="en-US" altLang="en-US" sz="2400" dirty="0"/>
              <a:t>-Reyes and Christian </a:t>
            </a:r>
            <a:r>
              <a:rPr lang="en-US" altLang="en-US" sz="2400" dirty="0" smtClean="0"/>
              <a:t>Brenninkmeijer</a:t>
            </a:r>
            <a:endParaRPr lang="en-GB" altLang="en-US" sz="2400" dirty="0"/>
          </a:p>
          <a:p>
            <a:pPr algn="r" eaLnBrk="1" hangingPunct="1">
              <a:spcBef>
                <a:spcPct val="0"/>
              </a:spcBef>
              <a:buClrTx/>
              <a:buSzTx/>
              <a:buFontTx/>
              <a:buNone/>
            </a:pPr>
            <a:r>
              <a:rPr lang="en-GB" altLang="en-US" sz="2400" dirty="0"/>
              <a:t>University of Manchester</a:t>
            </a:r>
          </a:p>
          <a:p>
            <a:pPr algn="r" eaLnBrk="1" hangingPunct="1">
              <a:spcBef>
                <a:spcPct val="0"/>
              </a:spcBef>
              <a:buClrTx/>
              <a:buSzTx/>
              <a:buFontTx/>
              <a:buNone/>
            </a:pPr>
            <a:r>
              <a:rPr lang="en-US" altLang="en-US" sz="1800" dirty="0"/>
              <a:t> materials by </a:t>
            </a:r>
            <a:r>
              <a:rPr lang="en-GB" altLang="en-US" sz="1800" dirty="0" smtClean="0"/>
              <a:t>Katy </a:t>
            </a:r>
            <a:r>
              <a:rPr lang="en-GB" altLang="en-US" sz="1800" dirty="0" err="1"/>
              <a:t>Wolstencroft</a:t>
            </a:r>
            <a:r>
              <a:rPr lang="en-GB" altLang="en-US" sz="2400" dirty="0"/>
              <a:t> </a:t>
            </a:r>
            <a:r>
              <a:rPr lang="en-GB" altLang="en-US" sz="1800" dirty="0"/>
              <a:t>and </a:t>
            </a:r>
            <a:r>
              <a:rPr lang="en-US" altLang="en-US" sz="1800" dirty="0" smtClean="0"/>
              <a:t>Aleksandra </a:t>
            </a:r>
            <a:r>
              <a:rPr lang="en-US" altLang="en-US" sz="1800" dirty="0" err="1"/>
              <a:t>Pawlik</a:t>
            </a:r>
            <a:endParaRPr lang="en-US" altLang="en-US" sz="1800" dirty="0"/>
          </a:p>
          <a:p>
            <a:pPr algn="r" eaLnBrk="1" hangingPunct="1">
              <a:spcBef>
                <a:spcPct val="0"/>
              </a:spcBef>
              <a:buClrTx/>
              <a:buSzTx/>
              <a:buFontTx/>
              <a:buNone/>
            </a:pPr>
            <a:r>
              <a:rPr lang="en-US" altLang="en-US" sz="1800" dirty="0"/>
              <a:t/>
            </a:r>
            <a:br>
              <a:rPr lang="en-US" altLang="en-US" sz="1800" dirty="0"/>
            </a:br>
            <a:r>
              <a:rPr lang="en-US" altLang="en-US" sz="1400" dirty="0">
                <a:hlinkClick r:id="rId3"/>
              </a:rPr>
              <a:t>http://orcid.org/0000-0001-9842-9718</a:t>
            </a:r>
            <a:r>
              <a:rPr lang="en-US" altLang="en-US" sz="1400" dirty="0"/>
              <a:t> </a:t>
            </a:r>
          </a:p>
          <a:p>
            <a:pPr algn="r" eaLnBrk="1" hangingPunct="1">
              <a:spcBef>
                <a:spcPct val="0"/>
              </a:spcBef>
              <a:buClrTx/>
              <a:buSzTx/>
              <a:buFontTx/>
              <a:buNone/>
            </a:pPr>
            <a:r>
              <a:rPr lang="en-US" altLang="en-US" sz="1400" dirty="0">
                <a:hlinkClick r:id="rId4"/>
              </a:rPr>
              <a:t>http://</a:t>
            </a:r>
            <a:r>
              <a:rPr lang="en-US" altLang="en-US" sz="1400" dirty="0" smtClean="0">
                <a:hlinkClick r:id="rId4"/>
              </a:rPr>
              <a:t>orcid.org/0000-0002-2937-7819</a:t>
            </a:r>
            <a:endParaRPr lang="en-US" altLang="en-US" sz="1400" dirty="0" smtClean="0"/>
          </a:p>
          <a:p>
            <a:pPr algn="r" eaLnBrk="1" hangingPunct="1">
              <a:spcBef>
                <a:spcPct val="0"/>
              </a:spcBef>
              <a:buClrTx/>
              <a:buSzTx/>
              <a:buFontTx/>
              <a:buNone/>
            </a:pPr>
            <a:r>
              <a:rPr lang="en-GB" sz="1400" dirty="0">
                <a:hlinkClick r:id="rId5"/>
              </a:rPr>
              <a:t>http://orcid.org/0000-0002-1279-5133</a:t>
            </a:r>
            <a:r>
              <a:rPr lang="en-US" altLang="en-US" sz="1400" dirty="0"/>
              <a:t/>
            </a:r>
            <a:br>
              <a:rPr lang="en-US" altLang="en-US" sz="1400" dirty="0"/>
            </a:br>
            <a:r>
              <a:rPr lang="en-US" altLang="en-US" sz="1400" dirty="0" smtClean="0">
                <a:hlinkClick r:id="rId6"/>
              </a:rPr>
              <a:t>http</a:t>
            </a:r>
            <a:r>
              <a:rPr lang="en-US" altLang="en-US" sz="1400" dirty="0">
                <a:hlinkClick r:id="rId6"/>
              </a:rPr>
              <a:t>://orcid.org/0000-0001-8418-6735</a:t>
            </a:r>
            <a:endParaRPr lang="en-US" altLang="en-US" sz="1400" dirty="0"/>
          </a:p>
          <a:p>
            <a:pPr algn="r" eaLnBrk="1" hangingPunct="1">
              <a:spcBef>
                <a:spcPct val="0"/>
              </a:spcBef>
              <a:buClrTx/>
              <a:buSzTx/>
              <a:buFontTx/>
              <a:buNone/>
            </a:pPr>
            <a:endParaRPr lang="en-US" altLang="en-US" sz="1800" dirty="0"/>
          </a:p>
          <a:p>
            <a:pPr algn="r" eaLnBrk="1" hangingPunct="1">
              <a:spcBef>
                <a:spcPct val="0"/>
              </a:spcBef>
              <a:buClrTx/>
              <a:buSzTx/>
              <a:buFontTx/>
              <a:buNone/>
            </a:pPr>
            <a:r>
              <a:rPr lang="en-US" altLang="en-US" sz="1800" dirty="0"/>
              <a:t>Bonn University, 2014-09-01</a:t>
            </a:r>
          </a:p>
          <a:p>
            <a:pPr algn="r" eaLnBrk="1" hangingPunct="1">
              <a:spcBef>
                <a:spcPct val="0"/>
              </a:spcBef>
              <a:buClrTx/>
              <a:buSzTx/>
              <a:buFont typeface="Wingdings" panose="05000000000000000000" pitchFamily="2" charset="2"/>
              <a:buNone/>
            </a:pPr>
            <a:r>
              <a:rPr lang="en-GB" altLang="en-US" sz="1800" dirty="0">
                <a:hlinkClick r:id="rId7"/>
              </a:rPr>
              <a:t>http://www.taverna.org.uk/</a:t>
            </a:r>
            <a:endParaRPr lang="en-GB" altLang="en-US" sz="1800" dirty="0"/>
          </a:p>
        </p:txBody>
      </p:sp>
      <p:pic>
        <p:nvPicPr>
          <p:cNvPr id="6149" name="Picture 5" descr="H:\home\tom\Desktop\mygrid_large_masthead.png"/>
          <p:cNvPicPr>
            <a:picLocks noChangeAspect="1" noChangeArrowheads="1"/>
          </p:cNvPicPr>
          <p:nvPr/>
        </p:nvPicPr>
        <p:blipFill>
          <a:blip r:embed="rId8">
            <a:extLst>
              <a:ext uri="{28A0092B-C50C-407E-A947-70E740481C1C}">
                <a14:useLocalDpi xmlns:a14="http://schemas.microsoft.com/office/drawing/2010/main" val="0"/>
              </a:ext>
            </a:extLst>
          </a:blip>
          <a:srcRect l="7629" r="8438"/>
          <a:stretch>
            <a:fillRect/>
          </a:stretch>
        </p:blipFill>
        <p:spPr bwMode="auto">
          <a:xfrm>
            <a:off x="5580063" y="0"/>
            <a:ext cx="314325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2" descr="http://mirrors.creativecommons.org/presskit/buttons/88x31/png/by.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963" y="5453063"/>
            <a:ext cx="12319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1" name="Rectangle 8"/>
          <p:cNvSpPr>
            <a:spLocks noChangeArrowheads="1"/>
          </p:cNvSpPr>
          <p:nvPr/>
        </p:nvSpPr>
        <p:spPr bwMode="auto">
          <a:xfrm>
            <a:off x="222250" y="5883275"/>
            <a:ext cx="3770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sz="1000" i="1"/>
              <a:t>This work is licensed under a </a:t>
            </a:r>
          </a:p>
          <a:p>
            <a:r>
              <a:rPr lang="en-GB" altLang="en-US" sz="1000" i="1">
                <a:hlinkClick r:id="rId10"/>
              </a:rPr>
              <a:t>Creative Commons Attribution 3.0 Unported License</a:t>
            </a:r>
            <a:endParaRPr lang="en-GB" altLang="en-US" sz="1000" i="1"/>
          </a:p>
        </p:txBody>
      </p:sp>
    </p:spTree>
    <p:extLst>
      <p:ext uri="{BB962C8B-B14F-4D97-AF65-F5344CB8AC3E}">
        <p14:creationId xmlns:p14="http://schemas.microsoft.com/office/powerpoint/2010/main" val="34456070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p:cNvSpPr>
          <p:nvPr>
            <p:ph type="title"/>
          </p:nvPr>
        </p:nvSpPr>
        <p:spPr bwMode="auto"/>
        <p:txBody>
          <a:bodyPr/>
          <a:lstStyle/>
          <a:p>
            <a:r>
              <a:rPr lang="en-GB" altLang="en-US" sz="3200" smtClean="0">
                <a:ln>
                  <a:noFill/>
                </a:ln>
                <a:solidFill>
                  <a:srgbClr val="9A92C6"/>
                </a:solidFill>
                <a:effectLst/>
              </a:rPr>
              <a:t>Add More Parameters</a:t>
            </a:r>
          </a:p>
        </p:txBody>
      </p:sp>
      <p:pic>
        <p:nvPicPr>
          <p:cNvPr id="22531" name="Picture 3" descr="restBioca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8313" y="2060575"/>
            <a:ext cx="5903912" cy="439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Arrow Connector 7"/>
          <p:cNvCxnSpPr/>
          <p:nvPr/>
        </p:nvCxnSpPr>
        <p:spPr>
          <a:xfrm flipH="1">
            <a:off x="5580063" y="5516563"/>
            <a:ext cx="1728787" cy="14446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533" name="TextBox 8"/>
          <p:cNvSpPr txBox="1">
            <a:spLocks noChangeArrowheads="1"/>
          </p:cNvSpPr>
          <p:nvPr/>
        </p:nvSpPr>
        <p:spPr bwMode="auto">
          <a:xfrm>
            <a:off x="7308850" y="5229225"/>
            <a:ext cx="16557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GB" altLang="en-US" sz="1800"/>
              <a:t>1. Select this service.......</a:t>
            </a:r>
          </a:p>
        </p:txBody>
      </p:sp>
      <p:sp>
        <p:nvSpPr>
          <p:cNvPr id="22534" name="TextBox 9"/>
          <p:cNvSpPr txBox="1">
            <a:spLocks noChangeArrowheads="1"/>
          </p:cNvSpPr>
          <p:nvPr/>
        </p:nvSpPr>
        <p:spPr bwMode="auto">
          <a:xfrm>
            <a:off x="6659563" y="1916113"/>
            <a:ext cx="20891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GB" altLang="en-US" sz="1800"/>
              <a:t>2. ...and add it to the workflow here</a:t>
            </a:r>
          </a:p>
        </p:txBody>
      </p:sp>
      <p:cxnSp>
        <p:nvCxnSpPr>
          <p:cNvPr id="11" name="Straight Arrow Connector 10"/>
          <p:cNvCxnSpPr/>
          <p:nvPr/>
        </p:nvCxnSpPr>
        <p:spPr>
          <a:xfrm flipH="1">
            <a:off x="1258888" y="1844675"/>
            <a:ext cx="5616575" cy="4318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p:cNvSpPr>
          <p:nvPr>
            <p:ph type="title"/>
          </p:nvPr>
        </p:nvSpPr>
        <p:spPr bwMode="auto"/>
        <p:txBody>
          <a:bodyPr/>
          <a:lstStyle/>
          <a:p>
            <a:r>
              <a:rPr lang="en-GB" altLang="en-US" sz="3200" smtClean="0">
                <a:ln>
                  <a:noFill/>
                </a:ln>
                <a:solidFill>
                  <a:srgbClr val="9A92C6"/>
                </a:solidFill>
                <a:effectLst/>
              </a:rPr>
              <a:t>Explore the Ports</a:t>
            </a:r>
          </a:p>
        </p:txBody>
      </p:sp>
      <p:sp>
        <p:nvSpPr>
          <p:cNvPr id="24579" name="Rectangle 3"/>
          <p:cNvSpPr>
            <a:spLocks noGrp="1" noChangeArrowheads="1"/>
          </p:cNvSpPr>
          <p:nvPr>
            <p:ph sz="quarter" idx="1"/>
          </p:nvPr>
        </p:nvSpPr>
        <p:spPr>
          <a:xfrm>
            <a:off x="0" y="1557338"/>
            <a:ext cx="9144000" cy="4495800"/>
          </a:xfrm>
        </p:spPr>
        <p:txBody>
          <a:bodyPr/>
          <a:lstStyle/>
          <a:p>
            <a:pPr eaLnBrk="1" hangingPunct="1">
              <a:buFont typeface="Wingdings" panose="05000000000000000000" pitchFamily="2" charset="2"/>
              <a:buNone/>
            </a:pPr>
            <a:r>
              <a:rPr lang="en-GB" altLang="en-US" sz="2400" smtClean="0"/>
              <a:t>	This is an easier way of adding new REST services, but it only works if they are registered in the BioCatalogue.</a:t>
            </a:r>
          </a:p>
          <a:p>
            <a:pPr eaLnBrk="1" hangingPunct="1"/>
            <a:r>
              <a:rPr lang="en-GB" altLang="en-US" sz="2400" smtClean="0"/>
              <a:t>Go back to the workflow window by clicking on the ‘Design’ tab and expand the workflow view to show all input and output ports</a:t>
            </a:r>
          </a:p>
          <a:p>
            <a:pPr eaLnBrk="1" hangingPunct="1"/>
            <a:r>
              <a:rPr lang="en-GB" altLang="en-US" sz="2400" smtClean="0"/>
              <a:t>Now you will see the new REST service.</a:t>
            </a:r>
          </a:p>
          <a:p>
            <a:pPr eaLnBrk="1" hangingPunct="1">
              <a:buFont typeface="Wingdings" panose="05000000000000000000" pitchFamily="2" charset="2"/>
              <a:buNone/>
            </a:pPr>
            <a:endParaRPr lang="en-GB" altLang="en-US" sz="2400" smtClean="0"/>
          </a:p>
          <a:p>
            <a:pPr eaLnBrk="1" hangingPunct="1">
              <a:buFont typeface="Wingdings" panose="05000000000000000000" pitchFamily="2" charset="2"/>
              <a:buNone/>
            </a:pPr>
            <a:endParaRPr lang="en-GB" altLang="en-US" sz="2400" smtClean="0"/>
          </a:p>
          <a:p>
            <a:pPr eaLnBrk="1" hangingPunct="1"/>
            <a:endParaRPr lang="en-GB" altLang="en-US" sz="2400" smtClean="0"/>
          </a:p>
          <a:p>
            <a:pPr eaLnBrk="1" hangingPunct="1"/>
            <a:endParaRPr lang="en-GB" altLang="en-US" sz="2400" smtClean="0"/>
          </a:p>
        </p:txBody>
      </p:sp>
      <p:pic>
        <p:nvPicPr>
          <p:cNvPr id="24580" name="Picture 3" descr="port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4213" y="3789363"/>
            <a:ext cx="776605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TextBox 6"/>
          <p:cNvSpPr txBox="1">
            <a:spLocks noChangeArrowheads="1"/>
          </p:cNvSpPr>
          <p:nvPr/>
        </p:nvSpPr>
        <p:spPr bwMode="auto">
          <a:xfrm>
            <a:off x="468313" y="5516563"/>
            <a:ext cx="2016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GB" altLang="en-US" sz="1800"/>
              <a:t>Show all ports</a:t>
            </a:r>
          </a:p>
        </p:txBody>
      </p:sp>
      <p:cxnSp>
        <p:nvCxnSpPr>
          <p:cNvPr id="7" name="Straight Arrow Connector 6"/>
          <p:cNvCxnSpPr/>
          <p:nvPr/>
        </p:nvCxnSpPr>
        <p:spPr>
          <a:xfrm flipV="1">
            <a:off x="1619250" y="4508500"/>
            <a:ext cx="1081088" cy="9366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p:cNvSpPr>
          <p:nvPr>
            <p:ph type="title"/>
          </p:nvPr>
        </p:nvSpPr>
        <p:spPr bwMode="auto"/>
        <p:txBody>
          <a:bodyPr/>
          <a:lstStyle/>
          <a:p>
            <a:r>
              <a:rPr lang="en-GB" altLang="en-US" sz="3200" smtClean="0">
                <a:ln>
                  <a:noFill/>
                </a:ln>
                <a:solidFill>
                  <a:srgbClr val="9A92C6"/>
                </a:solidFill>
                <a:effectLst/>
              </a:rPr>
              <a:t>Redesign the Workflow</a:t>
            </a:r>
          </a:p>
        </p:txBody>
      </p:sp>
      <p:sp>
        <p:nvSpPr>
          <p:cNvPr id="26627" name="Rectangle 3"/>
          <p:cNvSpPr>
            <a:spLocks noGrp="1" noChangeArrowheads="1"/>
          </p:cNvSpPr>
          <p:nvPr>
            <p:ph sz="quarter" idx="1"/>
          </p:nvPr>
        </p:nvSpPr>
        <p:spPr>
          <a:xfrm>
            <a:off x="0" y="1557338"/>
            <a:ext cx="8893175" cy="4495800"/>
          </a:xfrm>
        </p:spPr>
        <p:txBody>
          <a:bodyPr/>
          <a:lstStyle/>
          <a:p>
            <a:pPr eaLnBrk="1" hangingPunct="1"/>
            <a:r>
              <a:rPr lang="en-GB" altLang="en-US" sz="2400" smtClean="0"/>
              <a:t>Delete the original REST service by right-clicking and selecting ‘delete service’ </a:t>
            </a:r>
          </a:p>
          <a:p>
            <a:pPr eaLnBrk="1" hangingPunct="1"/>
            <a:r>
              <a:rPr lang="en-GB" altLang="en-US" sz="2400" smtClean="0"/>
              <a:t>Connect the new service to the original input and output by dragging arrows between the boxes</a:t>
            </a:r>
          </a:p>
          <a:p>
            <a:pPr eaLnBrk="1" hangingPunct="1"/>
            <a:r>
              <a:rPr lang="en-GB" altLang="en-US" sz="2400" smtClean="0"/>
              <a:t>Make new input ports for the co-ordinates by right-clicking on the workflow diagram and selecting ‘add new workflow inputs’</a:t>
            </a:r>
          </a:p>
          <a:p>
            <a:pPr eaLnBrk="1" hangingPunct="1"/>
            <a:r>
              <a:rPr lang="en-GB" altLang="en-US" sz="2400" smtClean="0"/>
              <a:t>Connect the new</a:t>
            </a:r>
          </a:p>
          <a:p>
            <a:pPr eaLnBrk="1" hangingPunct="1">
              <a:buFont typeface="Wingdings" panose="05000000000000000000" pitchFamily="2" charset="2"/>
              <a:buNone/>
            </a:pPr>
            <a:r>
              <a:rPr lang="en-GB" altLang="en-US" sz="2400" smtClean="0"/>
              <a:t> inputs to the REST</a:t>
            </a:r>
          </a:p>
          <a:p>
            <a:pPr eaLnBrk="1" hangingPunct="1">
              <a:buFont typeface="Wingdings" panose="05000000000000000000" pitchFamily="2" charset="2"/>
              <a:buNone/>
            </a:pPr>
            <a:r>
              <a:rPr lang="en-GB" altLang="en-US" sz="2400" smtClean="0"/>
              <a:t> service</a:t>
            </a:r>
          </a:p>
          <a:p>
            <a:pPr eaLnBrk="1" hangingPunct="1"/>
            <a:endParaRPr lang="en-GB" altLang="en-US" sz="2400" smtClean="0"/>
          </a:p>
          <a:p>
            <a:pPr eaLnBrk="1" hangingPunct="1"/>
            <a:endParaRPr lang="en-GB" altLang="en-US" sz="2400" smtClean="0"/>
          </a:p>
          <a:p>
            <a:pPr eaLnBrk="1" hangingPunct="1"/>
            <a:endParaRPr lang="en-GB" altLang="en-US" sz="2400" smtClean="0"/>
          </a:p>
        </p:txBody>
      </p:sp>
      <p:pic>
        <p:nvPicPr>
          <p:cNvPr id="2662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4133850"/>
            <a:ext cx="4829175"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p:cNvSpPr>
          <p:nvPr>
            <p:ph type="title"/>
          </p:nvPr>
        </p:nvSpPr>
        <p:spPr bwMode="auto"/>
        <p:txBody>
          <a:bodyPr/>
          <a:lstStyle/>
          <a:p>
            <a:r>
              <a:rPr lang="en-GB" altLang="en-US" sz="3200" smtClean="0">
                <a:ln>
                  <a:noFill/>
                </a:ln>
                <a:solidFill>
                  <a:srgbClr val="9A92C6"/>
                </a:solidFill>
                <a:effectLst/>
              </a:rPr>
              <a:t>Provide co-ordinates</a:t>
            </a:r>
          </a:p>
        </p:txBody>
      </p:sp>
      <p:sp>
        <p:nvSpPr>
          <p:cNvPr id="28675" name="Rectangle 3"/>
          <p:cNvSpPr>
            <a:spLocks noGrp="1" noChangeArrowheads="1"/>
          </p:cNvSpPr>
          <p:nvPr>
            <p:ph sz="quarter" idx="1"/>
          </p:nvPr>
        </p:nvSpPr>
        <p:spPr>
          <a:xfrm>
            <a:off x="323850" y="1700213"/>
            <a:ext cx="8604250" cy="4495800"/>
          </a:xfrm>
        </p:spPr>
        <p:txBody>
          <a:bodyPr/>
          <a:lstStyle/>
          <a:p>
            <a:pPr eaLnBrk="1" hangingPunct="1"/>
            <a:r>
              <a:rPr lang="en-GB" altLang="en-US" sz="2400" smtClean="0"/>
              <a:t>Run the workflow, entering Marmota marmota and the following co-ordinates:</a:t>
            </a:r>
          </a:p>
          <a:p>
            <a:pPr lvl="1" eaLnBrk="1" hangingPunct="1"/>
            <a:r>
              <a:rPr lang="en-GB" altLang="en-US" sz="2000" smtClean="0">
                <a:ea typeface="ＭＳ Ｐゴシック" panose="020B0600070205080204" pitchFamily="34" charset="-128"/>
              </a:rPr>
              <a:t> -89 (for minlat)</a:t>
            </a:r>
          </a:p>
          <a:p>
            <a:pPr lvl="1" eaLnBrk="1" hangingPunct="1"/>
            <a:r>
              <a:rPr lang="en-GB" altLang="en-US" sz="2000" smtClean="0">
                <a:ea typeface="ＭＳ Ｐゴシック" panose="020B0600070205080204" pitchFamily="34" charset="-128"/>
              </a:rPr>
              <a:t>89 (for maxlat)</a:t>
            </a:r>
          </a:p>
          <a:p>
            <a:pPr lvl="1" eaLnBrk="1" hangingPunct="1"/>
            <a:r>
              <a:rPr lang="en-GB" altLang="en-US" sz="2000" smtClean="0">
                <a:ea typeface="ＭＳ Ｐゴシック" panose="020B0600070205080204" pitchFamily="34" charset="-128"/>
              </a:rPr>
              <a:t>-179.9 (for minlong)</a:t>
            </a:r>
          </a:p>
          <a:p>
            <a:pPr lvl="1" eaLnBrk="1" hangingPunct="1"/>
            <a:r>
              <a:rPr lang="en-GB" altLang="en-US" sz="2000" smtClean="0">
                <a:ea typeface="ＭＳ Ｐゴシック" panose="020B0600070205080204" pitchFamily="34" charset="-128"/>
              </a:rPr>
              <a:t>179.9 (for maxlong</a:t>
            </a:r>
          </a:p>
          <a:p>
            <a:pPr eaLnBrk="1" hangingPunct="1">
              <a:buFont typeface="Wingdings" panose="05000000000000000000" pitchFamily="2" charset="2"/>
              <a:buNone/>
            </a:pPr>
            <a:r>
              <a:rPr lang="en-GB" altLang="en-US" sz="2400" smtClean="0"/>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p:cNvSpPr>
          <p:nvPr>
            <p:ph type="title"/>
          </p:nvPr>
        </p:nvSpPr>
        <p:spPr bwMode="auto"/>
        <p:txBody>
          <a:bodyPr/>
          <a:lstStyle/>
          <a:p>
            <a:r>
              <a:rPr lang="en-GB" altLang="en-US" sz="3200" smtClean="0">
                <a:ln>
                  <a:noFill/>
                </a:ln>
                <a:solidFill>
                  <a:srgbClr val="9A92C6"/>
                </a:solidFill>
                <a:effectLst/>
              </a:rPr>
              <a:t>Handle XML</a:t>
            </a:r>
          </a:p>
        </p:txBody>
      </p:sp>
      <p:sp>
        <p:nvSpPr>
          <p:cNvPr id="29699" name="Rectangle 3"/>
          <p:cNvSpPr>
            <a:spLocks noGrp="1" noChangeArrowheads="1"/>
          </p:cNvSpPr>
          <p:nvPr>
            <p:ph sz="quarter" idx="1"/>
          </p:nvPr>
        </p:nvSpPr>
        <p:spPr>
          <a:xfrm>
            <a:off x="323850" y="1700213"/>
            <a:ext cx="8604250" cy="4495800"/>
          </a:xfrm>
        </p:spPr>
        <p:txBody>
          <a:bodyPr/>
          <a:lstStyle/>
          <a:p>
            <a:pPr eaLnBrk="1" hangingPunct="1">
              <a:defRPr/>
            </a:pPr>
            <a:r>
              <a:rPr lang="en-GB" altLang="en-US" sz="2400" dirty="0" smtClean="0"/>
              <a:t>The service returns XML data. This is good for computers, but not easy to read. </a:t>
            </a:r>
          </a:p>
          <a:p>
            <a:pPr eaLnBrk="1" hangingPunct="1">
              <a:defRPr/>
            </a:pPr>
            <a:r>
              <a:rPr lang="en-GB" altLang="en-US" sz="2400" dirty="0" smtClean="0"/>
              <a:t>You can plot the data on Google earth to make it easier to interpret. We have already written a workflow that does this.</a:t>
            </a:r>
          </a:p>
          <a:p>
            <a:pPr lvl="1" eaLnBrk="1" hangingPunct="1">
              <a:defRPr/>
            </a:pPr>
            <a:r>
              <a:rPr lang="en-GB" altLang="en-US" sz="2000" dirty="0" smtClean="0"/>
              <a:t>See the next 2 slides </a:t>
            </a:r>
          </a:p>
          <a:p>
            <a:pPr eaLnBrk="1" hangingPunct="1">
              <a:defRPr/>
            </a:pPr>
            <a:r>
              <a:rPr lang="en-GB" altLang="en-US" dirty="0" smtClean="0"/>
              <a:t>Alternatively try adding an </a:t>
            </a:r>
            <a:r>
              <a:rPr lang="en-GB" altLang="en-US" dirty="0" err="1" smtClean="0"/>
              <a:t>Xpath</a:t>
            </a:r>
            <a:r>
              <a:rPr lang="en-GB" altLang="en-US" dirty="0" smtClean="0"/>
              <a:t> service to extract some interesting data from the XML</a:t>
            </a:r>
          </a:p>
          <a:p>
            <a:pPr marL="366713" lvl="1" indent="0" eaLnBrk="1" hangingPunct="1">
              <a:buFont typeface="Wingdings 2" panose="05020102010507070707" pitchFamily="18" charset="2"/>
              <a:buNone/>
              <a:defRPr/>
            </a:pPr>
            <a:endParaRPr lang="en-GB" altLang="en-US" sz="20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p:cNvSpPr>
          <p:nvPr>
            <p:ph type="title"/>
          </p:nvPr>
        </p:nvSpPr>
        <p:spPr bwMode="auto"/>
        <p:txBody>
          <a:bodyPr/>
          <a:lstStyle/>
          <a:p>
            <a:r>
              <a:rPr lang="en-GB" altLang="en-US" sz="3200" smtClean="0">
                <a:ln>
                  <a:noFill/>
                </a:ln>
                <a:solidFill>
                  <a:srgbClr val="9A92C6"/>
                </a:solidFill>
                <a:effectLst/>
              </a:rPr>
              <a:t>Google Earth Plot </a:t>
            </a:r>
          </a:p>
        </p:txBody>
      </p:sp>
      <p:sp>
        <p:nvSpPr>
          <p:cNvPr id="32771" name="Rectangle 3"/>
          <p:cNvSpPr>
            <a:spLocks noGrp="1" noChangeArrowheads="1"/>
          </p:cNvSpPr>
          <p:nvPr>
            <p:ph sz="quarter" idx="1"/>
          </p:nvPr>
        </p:nvSpPr>
        <p:spPr>
          <a:xfrm>
            <a:off x="323850" y="1700213"/>
            <a:ext cx="8604250" cy="4495800"/>
          </a:xfrm>
        </p:spPr>
        <p:txBody>
          <a:bodyPr/>
          <a:lstStyle/>
          <a:p>
            <a:pPr eaLnBrk="1" hangingPunct="1"/>
            <a:r>
              <a:rPr lang="en-GB" altLang="en-US" sz="2400" smtClean="0"/>
              <a:t>In Taverna, go to file -&gt; ‘Open workflow location’ and copy the following link into the pop-up box:</a:t>
            </a:r>
          </a:p>
          <a:p>
            <a:pPr eaLnBrk="1" hangingPunct="1">
              <a:buFont typeface="Wingdings" panose="05000000000000000000" pitchFamily="2" charset="2"/>
              <a:buNone/>
            </a:pPr>
            <a:r>
              <a:rPr lang="en-GB" altLang="en-US" sz="2400" smtClean="0">
                <a:hlinkClick r:id="rId3"/>
              </a:rPr>
              <a:t>	http://www.myexperiment.org/workflows/2592/download?version=1</a:t>
            </a:r>
            <a:r>
              <a:rPr lang="en-GB" altLang="en-US" sz="2400" smtClean="0"/>
              <a:t> </a:t>
            </a:r>
          </a:p>
          <a:p>
            <a:pPr eaLnBrk="1" hangingPunct="1">
              <a:buFont typeface="Wingdings" panose="05000000000000000000" pitchFamily="2" charset="2"/>
              <a:buNone/>
            </a:pPr>
            <a:r>
              <a:rPr lang="en-GB" altLang="en-US" sz="2400" smtClean="0"/>
              <a:t>	It is possible to load workflows from a file, or from a web link</a:t>
            </a:r>
          </a:p>
          <a:p>
            <a:pPr eaLnBrk="1" hangingPunct="1"/>
            <a:r>
              <a:rPr lang="en-GB" altLang="en-US" sz="2400" smtClean="0"/>
              <a:t>This workflow opens a local copy of Google Earth. If you don’t, have it, please go to Google Earth and install it: </a:t>
            </a:r>
            <a:r>
              <a:rPr lang="en-GB" altLang="en-US" sz="2400" smtClean="0">
                <a:hlinkClick r:id="rId4"/>
              </a:rPr>
              <a:t>http://www.google.com/earth</a:t>
            </a:r>
            <a:r>
              <a:rPr lang="en-GB" altLang="en-US" sz="2400" smtClean="0"/>
              <a:t> </a:t>
            </a:r>
          </a:p>
          <a:p>
            <a:pPr eaLnBrk="1" hangingPunct="1"/>
            <a:r>
              <a:rPr lang="en-GB" altLang="en-US" sz="2400" smtClean="0"/>
              <a:t>For windows See also </a:t>
            </a:r>
            <a:r>
              <a:rPr lang="en-GB" altLang="en-US" sz="2000" smtClean="0"/>
              <a:t>http://www.myexperiment.org/workflows/2592.html</a:t>
            </a:r>
            <a:endParaRPr lang="en-GB" altLang="en-US" sz="16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p:cNvSpPr>
          <p:nvPr>
            <p:ph type="title"/>
          </p:nvPr>
        </p:nvSpPr>
        <p:spPr bwMode="auto"/>
        <p:txBody>
          <a:bodyPr/>
          <a:lstStyle/>
          <a:p>
            <a:r>
              <a:rPr lang="en-GB" altLang="en-US" sz="3200" smtClean="0">
                <a:ln>
                  <a:noFill/>
                </a:ln>
                <a:solidFill>
                  <a:srgbClr val="9A92C6"/>
                </a:solidFill>
                <a:effectLst/>
              </a:rPr>
              <a:t>Google Earth Plot</a:t>
            </a:r>
          </a:p>
        </p:txBody>
      </p:sp>
      <p:sp>
        <p:nvSpPr>
          <p:cNvPr id="34819" name="Rectangle 3"/>
          <p:cNvSpPr>
            <a:spLocks noGrp="1" noChangeArrowheads="1"/>
          </p:cNvSpPr>
          <p:nvPr>
            <p:ph sz="quarter" idx="1"/>
          </p:nvPr>
        </p:nvSpPr>
        <p:spPr>
          <a:xfrm>
            <a:off x="323850" y="1700213"/>
            <a:ext cx="8604250" cy="4495800"/>
          </a:xfrm>
        </p:spPr>
        <p:txBody>
          <a:bodyPr/>
          <a:lstStyle/>
          <a:p>
            <a:pPr eaLnBrk="1" hangingPunct="1"/>
            <a:r>
              <a:rPr lang="en-GB" altLang="en-US" sz="2400" smtClean="0"/>
              <a:t>Run this workflow with the same parameters as you used in your own workflow (e.g. Marmota marmota and lat, long). NOTE: there are some example values in the workflow, but you may need to select or change them.</a:t>
            </a:r>
          </a:p>
          <a:p>
            <a:pPr eaLnBrk="1" hangingPunct="1"/>
            <a:r>
              <a:rPr lang="en-GB" altLang="en-US" sz="2400" smtClean="0"/>
              <a:t>You need to specify an additional parameter for the location of your local Google Earth program.</a:t>
            </a:r>
          </a:p>
          <a:p>
            <a:pPr eaLnBrk="1" hangingPunct="1"/>
            <a:r>
              <a:rPr lang="en-GB" altLang="en-US" sz="2400" smtClean="0"/>
              <a:t>This time, the results are plotted on Google Earth.</a:t>
            </a:r>
          </a:p>
          <a:p>
            <a:pPr eaLnBrk="1" hangingPunct="1"/>
            <a:r>
              <a:rPr lang="en-GB" altLang="en-US" sz="2400" smtClean="0"/>
              <a:t>Additionally, an interactive step allows you to modify lat/long values while the workflow is running.</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p:cNvSpPr>
          <p:nvPr>
            <p:ph type="title"/>
          </p:nvPr>
        </p:nvSpPr>
        <p:spPr bwMode="auto"/>
        <p:txBody>
          <a:bodyPr/>
          <a:lstStyle/>
          <a:p>
            <a:r>
              <a:rPr lang="en-GB" altLang="en-US" sz="3200" smtClean="0">
                <a:ln>
                  <a:noFill/>
                </a:ln>
                <a:solidFill>
                  <a:srgbClr val="9A92C6"/>
                </a:solidFill>
                <a:effectLst/>
              </a:rPr>
              <a:t>Test the Workflow with other Species</a:t>
            </a:r>
          </a:p>
        </p:txBody>
      </p:sp>
      <p:sp>
        <p:nvSpPr>
          <p:cNvPr id="36867" name="Rectangle 3"/>
          <p:cNvSpPr>
            <a:spLocks noGrp="1" noChangeArrowheads="1"/>
          </p:cNvSpPr>
          <p:nvPr>
            <p:ph sz="quarter" idx="1"/>
          </p:nvPr>
        </p:nvSpPr>
        <p:spPr>
          <a:xfrm>
            <a:off x="323850" y="1700213"/>
            <a:ext cx="8604250" cy="4495800"/>
          </a:xfrm>
        </p:spPr>
        <p:txBody>
          <a:bodyPr/>
          <a:lstStyle/>
          <a:p>
            <a:pPr eaLnBrk="1" hangingPunct="1"/>
            <a:r>
              <a:rPr lang="en-GB" altLang="en-US" sz="2400" smtClean="0"/>
              <a:t>The workflow you ran only has information from one species, but selecting species can be complex</a:t>
            </a:r>
          </a:p>
          <a:p>
            <a:pPr eaLnBrk="1" hangingPunct="1"/>
            <a:r>
              <a:rPr lang="en-GB" altLang="en-US" sz="2400" smtClean="0"/>
              <a:t>Re-run the workflow twice, once with the species Abraxas sylvatus, and once with Abraxas sylvata. Do you get different results?</a:t>
            </a:r>
          </a:p>
          <a:p>
            <a:pPr eaLnBrk="1" hangingPunct="1"/>
            <a:r>
              <a:rPr lang="en-GB" altLang="en-US" sz="2400" smtClean="0"/>
              <a:t>They both represent the same species, but one is simply a different spelling. You may need to discover all species names and synonyms and combine data before continuing with your modelling.</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4"/>
          <p:cNvSpPr>
            <a:spLocks noGrp="1"/>
          </p:cNvSpPr>
          <p:nvPr>
            <p:ph type="title"/>
          </p:nvPr>
        </p:nvSpPr>
        <p:spPr bwMode="auto"/>
        <p:txBody>
          <a:bodyPr/>
          <a:lstStyle/>
          <a:p>
            <a:r>
              <a:rPr lang="en-GB" altLang="en-US" sz="3200" smtClean="0">
                <a:ln>
                  <a:noFill/>
                </a:ln>
                <a:solidFill>
                  <a:srgbClr val="9A92C6"/>
                </a:solidFill>
                <a:effectLst/>
              </a:rPr>
              <a:t>Test the Workflow with other Species</a:t>
            </a:r>
          </a:p>
        </p:txBody>
      </p:sp>
      <p:sp>
        <p:nvSpPr>
          <p:cNvPr id="38915" name="Rectangle 3"/>
          <p:cNvSpPr>
            <a:spLocks noGrp="1" noChangeArrowheads="1"/>
          </p:cNvSpPr>
          <p:nvPr>
            <p:ph sz="quarter" idx="1"/>
          </p:nvPr>
        </p:nvSpPr>
        <p:spPr>
          <a:xfrm>
            <a:off x="323850" y="1700213"/>
            <a:ext cx="8604250" cy="4495800"/>
          </a:xfrm>
        </p:spPr>
        <p:txBody>
          <a:bodyPr/>
          <a:lstStyle/>
          <a:p>
            <a:pPr eaLnBrk="1" hangingPunct="1"/>
            <a:r>
              <a:rPr lang="en-GB" altLang="en-US" sz="2400" smtClean="0"/>
              <a:t>The workflow you ran only has information from one species, but selecting species can be complex</a:t>
            </a:r>
          </a:p>
          <a:p>
            <a:pPr eaLnBrk="1" hangingPunct="1"/>
            <a:r>
              <a:rPr lang="en-GB" altLang="en-US" sz="2400" smtClean="0"/>
              <a:t>Re-run the workflow twice, once with the species Abraxas sylvatus, and once with Abraxas sylvata. Do you get different results?</a:t>
            </a:r>
          </a:p>
          <a:p>
            <a:pPr eaLnBrk="1" hangingPunct="1"/>
            <a:r>
              <a:rPr lang="en-GB" altLang="en-US" sz="2400" smtClean="0"/>
              <a:t>They both represent the same species, but one is simply a different spelling. You may need to discover all species names and synonyms and combine data before continuing with your modelling.</a:t>
            </a:r>
          </a:p>
          <a:p>
            <a:pPr eaLnBrk="1" hangingPunct="1"/>
            <a:r>
              <a:rPr lang="en-GB" altLang="en-US" sz="2400" smtClean="0"/>
              <a:t>You may also want to add your own data from a database or spreadsheet (we will come back to this in a later exercise).</a:t>
            </a: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4"/>
          <p:cNvSpPr>
            <a:spLocks noGrp="1"/>
          </p:cNvSpPr>
          <p:nvPr>
            <p:ph type="title"/>
          </p:nvPr>
        </p:nvSpPr>
        <p:spPr bwMode="auto"/>
        <p:txBody>
          <a:bodyPr/>
          <a:lstStyle/>
          <a:p>
            <a:r>
              <a:rPr lang="en-GB" altLang="en-US" sz="3200" smtClean="0">
                <a:ln>
                  <a:noFill/>
                </a:ln>
                <a:solidFill>
                  <a:srgbClr val="9A92C6"/>
                </a:solidFill>
                <a:effectLst/>
              </a:rPr>
              <a:t>Select algorithms</a:t>
            </a:r>
          </a:p>
        </p:txBody>
      </p:sp>
      <p:sp>
        <p:nvSpPr>
          <p:cNvPr id="40963" name="Rectangle 3"/>
          <p:cNvSpPr>
            <a:spLocks noGrp="1" noChangeArrowheads="1"/>
          </p:cNvSpPr>
          <p:nvPr>
            <p:ph sz="quarter" idx="1"/>
          </p:nvPr>
        </p:nvSpPr>
        <p:spPr>
          <a:xfrm>
            <a:off x="323850" y="1700213"/>
            <a:ext cx="8604250" cy="1728787"/>
          </a:xfrm>
        </p:spPr>
        <p:txBody>
          <a:bodyPr/>
          <a:lstStyle/>
          <a:p>
            <a:pPr eaLnBrk="1" hangingPunct="1">
              <a:buFont typeface="Wingdings" panose="05000000000000000000" pitchFamily="2" charset="2"/>
              <a:buNone/>
            </a:pPr>
            <a:r>
              <a:rPr lang="en-GB" altLang="en-US" sz="2400" smtClean="0"/>
              <a:t>The next step in the workflow selects which algorithm(s) you wish to use from Open Modeller and determines their parameter values. This requires the use of a WSDL web service</a:t>
            </a:r>
          </a:p>
        </p:txBody>
      </p:sp>
      <p:pic>
        <p:nvPicPr>
          <p:cNvPr id="40964" name="Picture 3" descr="findServic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3068638"/>
            <a:ext cx="3752850"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TextBox 4"/>
          <p:cNvSpPr txBox="1">
            <a:spLocks noChangeArrowheads="1"/>
          </p:cNvSpPr>
          <p:nvPr/>
        </p:nvSpPr>
        <p:spPr bwMode="auto">
          <a:xfrm>
            <a:off x="684213" y="3357563"/>
            <a:ext cx="3816350" cy="184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 typeface="Arial" panose="020B0604020202020204" pitchFamily="34" charset="0"/>
              <a:buChar char="•"/>
            </a:pPr>
            <a:r>
              <a:rPr lang="en-GB" altLang="en-US" sz="2400"/>
              <a:t> In BioCatalogue, search for OpenModeller</a:t>
            </a:r>
          </a:p>
          <a:p>
            <a:pPr eaLnBrk="1" hangingPunct="1">
              <a:spcBef>
                <a:spcPct val="0"/>
              </a:spcBef>
              <a:buClrTx/>
              <a:buSzTx/>
              <a:buFont typeface="Arial" panose="020B0604020202020204" pitchFamily="34" charset="0"/>
              <a:buChar char="•"/>
            </a:pPr>
            <a:r>
              <a:rPr lang="en-GB" altLang="en-US" sz="2400"/>
              <a:t> Find the WSDL address and copy it</a:t>
            </a:r>
          </a:p>
          <a:p>
            <a:pPr eaLnBrk="1" hangingPunct="1">
              <a:spcBef>
                <a:spcPct val="0"/>
              </a:spcBef>
              <a:buClrTx/>
              <a:buSzTx/>
              <a:buFontTx/>
              <a:buNone/>
            </a:pPr>
            <a:endParaRPr lang="en-GB" altLang="en-US" sz="1800"/>
          </a:p>
        </p:txBody>
      </p:sp>
      <p:cxnSp>
        <p:nvCxnSpPr>
          <p:cNvPr id="7" name="Straight Arrow Connector 6"/>
          <p:cNvCxnSpPr/>
          <p:nvPr/>
        </p:nvCxnSpPr>
        <p:spPr>
          <a:xfrm>
            <a:off x="2843213" y="4797425"/>
            <a:ext cx="2305050" cy="13684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1" name="Straight Arrow Connector 30"/>
          <p:cNvCxnSpPr>
            <a:stCxn id="24" idx="0"/>
            <a:endCxn id="32" idx="2"/>
          </p:cNvCxnSpPr>
          <p:nvPr/>
        </p:nvCxnSpPr>
        <p:spPr>
          <a:xfrm flipH="1" flipV="1">
            <a:off x="7585075" y="2428875"/>
            <a:ext cx="0" cy="258286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6" idx="3"/>
            <a:endCxn id="24" idx="1"/>
          </p:cNvCxnSpPr>
          <p:nvPr/>
        </p:nvCxnSpPr>
        <p:spPr>
          <a:xfrm flipV="1">
            <a:off x="3209925" y="5561013"/>
            <a:ext cx="3167063" cy="2222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endCxn id="6" idx="0"/>
          </p:cNvCxnSpPr>
          <p:nvPr/>
        </p:nvCxnSpPr>
        <p:spPr>
          <a:xfrm flipH="1">
            <a:off x="1762125" y="1928813"/>
            <a:ext cx="3175" cy="310515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ounded Rectangle 3"/>
          <p:cNvSpPr/>
          <p:nvPr/>
        </p:nvSpPr>
        <p:spPr>
          <a:xfrm>
            <a:off x="314325" y="2093913"/>
            <a:ext cx="2895600" cy="727075"/>
          </a:xfrm>
          <a:prstGeom prst="roundRect">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1200" dirty="0">
                <a:solidFill>
                  <a:schemeClr val="tx1"/>
                </a:solidFill>
              </a:rPr>
              <a:t> 1. Convert species name into an identifier</a:t>
            </a:r>
          </a:p>
        </p:txBody>
      </p:sp>
      <p:sp>
        <p:nvSpPr>
          <p:cNvPr id="5" name="Rounded Rectangle 4"/>
          <p:cNvSpPr/>
          <p:nvPr/>
        </p:nvSpPr>
        <p:spPr>
          <a:xfrm>
            <a:off x="314325" y="1200150"/>
            <a:ext cx="2895600" cy="728663"/>
          </a:xfrm>
          <a:prstGeom prst="roundRect">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1200" dirty="0">
                <a:solidFill>
                  <a:schemeClr val="tx1"/>
                </a:solidFill>
              </a:rPr>
              <a:t>Scientific question </a:t>
            </a:r>
          </a:p>
          <a:p>
            <a:pPr algn="ctr" eaLnBrk="1" hangingPunct="1">
              <a:defRPr/>
            </a:pPr>
            <a:r>
              <a:rPr lang="en-US" sz="1200" dirty="0">
                <a:solidFill>
                  <a:schemeClr val="tx1"/>
                </a:solidFill>
              </a:rPr>
              <a:t>Selection of species</a:t>
            </a:r>
          </a:p>
        </p:txBody>
      </p:sp>
      <p:sp>
        <p:nvSpPr>
          <p:cNvPr id="6" name="Rounded Rectangle 5"/>
          <p:cNvSpPr/>
          <p:nvPr/>
        </p:nvSpPr>
        <p:spPr>
          <a:xfrm>
            <a:off x="314325" y="5033963"/>
            <a:ext cx="2895600" cy="1098550"/>
          </a:xfrm>
          <a:prstGeom prst="roundRect">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1200" dirty="0">
                <a:solidFill>
                  <a:schemeClr val="tx1"/>
                </a:solidFill>
              </a:rPr>
              <a:t>4.1. Select algorithm </a:t>
            </a:r>
          </a:p>
          <a:p>
            <a:pPr algn="ctr" eaLnBrk="1" hangingPunct="1">
              <a:defRPr/>
            </a:pPr>
            <a:r>
              <a:rPr lang="en-US" sz="1200" dirty="0">
                <a:solidFill>
                  <a:schemeClr val="tx1"/>
                </a:solidFill>
              </a:rPr>
              <a:t>4.2. Select environmental layers</a:t>
            </a:r>
          </a:p>
        </p:txBody>
      </p:sp>
      <p:sp>
        <p:nvSpPr>
          <p:cNvPr id="7" name="Rounded Rectangle 6"/>
          <p:cNvSpPr/>
          <p:nvPr/>
        </p:nvSpPr>
        <p:spPr>
          <a:xfrm>
            <a:off x="314325" y="3021013"/>
            <a:ext cx="2895600" cy="728662"/>
          </a:xfrm>
          <a:prstGeom prst="roundRect">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1200" dirty="0">
                <a:solidFill>
                  <a:schemeClr val="tx1"/>
                </a:solidFill>
              </a:rPr>
              <a:t>2. Get species occurrence data from identifiers </a:t>
            </a:r>
          </a:p>
        </p:txBody>
      </p:sp>
      <p:sp>
        <p:nvSpPr>
          <p:cNvPr id="8" name="Rounded Rectangle 7"/>
          <p:cNvSpPr/>
          <p:nvPr/>
        </p:nvSpPr>
        <p:spPr>
          <a:xfrm>
            <a:off x="314325" y="3916363"/>
            <a:ext cx="2895600" cy="947737"/>
          </a:xfrm>
          <a:prstGeom prst="roundRect">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1200">
                <a:solidFill>
                  <a:schemeClr val="tx1"/>
                </a:solidFill>
              </a:rPr>
              <a:t>3. Check </a:t>
            </a:r>
            <a:r>
              <a:rPr lang="en-US" sz="1200" dirty="0">
                <a:solidFill>
                  <a:schemeClr val="tx1"/>
                </a:solidFill>
              </a:rPr>
              <a:t>geographic completeness and taxonomic accuracy</a:t>
            </a:r>
          </a:p>
        </p:txBody>
      </p:sp>
      <p:sp>
        <p:nvSpPr>
          <p:cNvPr id="9" name="Rounded Rectangle 8"/>
          <p:cNvSpPr/>
          <p:nvPr/>
        </p:nvSpPr>
        <p:spPr>
          <a:xfrm>
            <a:off x="3386138" y="5011738"/>
            <a:ext cx="2792412" cy="1100137"/>
          </a:xfrm>
          <a:prstGeom prst="roundRect">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1200" dirty="0">
                <a:solidFill>
                  <a:schemeClr val="tx1"/>
                </a:solidFill>
              </a:rPr>
              <a:t>5. Select parameters that are likely to be important for the species</a:t>
            </a:r>
          </a:p>
        </p:txBody>
      </p:sp>
      <p:cxnSp>
        <p:nvCxnSpPr>
          <p:cNvPr id="18" name="Straight Connector 17"/>
          <p:cNvCxnSpPr/>
          <p:nvPr/>
        </p:nvCxnSpPr>
        <p:spPr>
          <a:xfrm>
            <a:off x="3260725" y="4421188"/>
            <a:ext cx="900113"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4140200" y="2447925"/>
            <a:ext cx="0" cy="19812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3209925" y="2447925"/>
            <a:ext cx="930275"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4" name="Rounded Rectangle 23"/>
          <p:cNvSpPr/>
          <p:nvPr/>
        </p:nvSpPr>
        <p:spPr>
          <a:xfrm>
            <a:off x="6376988" y="5011738"/>
            <a:ext cx="2417762" cy="1100137"/>
          </a:xfrm>
          <a:prstGeom prst="roundRect">
            <a:avLst/>
          </a:prstGeom>
          <a:solidFill>
            <a:schemeClr val="bg1">
              <a:lumMod val="95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1200" dirty="0">
                <a:solidFill>
                  <a:schemeClr val="tx1"/>
                </a:solidFill>
              </a:rPr>
              <a:t>6. Validate/optimize</a:t>
            </a:r>
          </a:p>
          <a:p>
            <a:pPr algn="ctr" eaLnBrk="1" hangingPunct="1">
              <a:defRPr/>
            </a:pPr>
            <a:r>
              <a:rPr lang="en-US" sz="1200" dirty="0">
                <a:solidFill>
                  <a:schemeClr val="tx1"/>
                </a:solidFill>
              </a:rPr>
              <a:t>the variables/model to match model with distribution</a:t>
            </a:r>
          </a:p>
        </p:txBody>
      </p:sp>
      <p:sp>
        <p:nvSpPr>
          <p:cNvPr id="25" name="Rounded Rectangle 24"/>
          <p:cNvSpPr/>
          <p:nvPr/>
        </p:nvSpPr>
        <p:spPr>
          <a:xfrm>
            <a:off x="6375400" y="3749675"/>
            <a:ext cx="2419350" cy="1016000"/>
          </a:xfrm>
          <a:prstGeom prst="roundRect">
            <a:avLst/>
          </a:prstGeom>
          <a:solidFill>
            <a:schemeClr val="bg1">
              <a:lumMod val="95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1200" dirty="0">
                <a:solidFill>
                  <a:schemeClr val="tx1"/>
                </a:solidFill>
              </a:rPr>
              <a:t>7. Get climate scenario layers from WORLDCLIM-IPCC</a:t>
            </a:r>
          </a:p>
        </p:txBody>
      </p:sp>
      <p:sp>
        <p:nvSpPr>
          <p:cNvPr id="26" name="Rounded Rectangle 25"/>
          <p:cNvSpPr/>
          <p:nvPr/>
        </p:nvSpPr>
        <p:spPr>
          <a:xfrm>
            <a:off x="6376988" y="2605088"/>
            <a:ext cx="2417762" cy="965200"/>
          </a:xfrm>
          <a:prstGeom prst="roundRect">
            <a:avLst/>
          </a:prstGeom>
          <a:solidFill>
            <a:schemeClr val="bg1">
              <a:lumMod val="95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1200" dirty="0">
                <a:solidFill>
                  <a:schemeClr val="tx1"/>
                </a:solidFill>
              </a:rPr>
              <a:t>8. Visualization of current vs. predicted distribution</a:t>
            </a:r>
          </a:p>
        </p:txBody>
      </p:sp>
      <p:cxnSp>
        <p:nvCxnSpPr>
          <p:cNvPr id="27" name="Straight Connector 26"/>
          <p:cNvCxnSpPr/>
          <p:nvPr/>
        </p:nvCxnSpPr>
        <p:spPr>
          <a:xfrm flipV="1">
            <a:off x="7697788" y="6122988"/>
            <a:ext cx="0" cy="36036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V="1">
            <a:off x="1765300" y="6491288"/>
            <a:ext cx="5940425"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V="1">
            <a:off x="1765300" y="6132513"/>
            <a:ext cx="0" cy="35877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8212" name="TextBox 2"/>
          <p:cNvSpPr txBox="1">
            <a:spLocks noChangeArrowheads="1"/>
          </p:cNvSpPr>
          <p:nvPr/>
        </p:nvSpPr>
        <p:spPr bwMode="auto">
          <a:xfrm rot="-5400000">
            <a:off x="3528219" y="3226594"/>
            <a:ext cx="8143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a:t>Loop 1</a:t>
            </a:r>
          </a:p>
        </p:txBody>
      </p:sp>
      <p:sp>
        <p:nvSpPr>
          <p:cNvPr id="8213" name="TextBox 19"/>
          <p:cNvSpPr txBox="1">
            <a:spLocks noChangeArrowheads="1"/>
          </p:cNvSpPr>
          <p:nvPr/>
        </p:nvSpPr>
        <p:spPr bwMode="auto">
          <a:xfrm>
            <a:off x="4481513" y="6448425"/>
            <a:ext cx="815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a:t>Loop 2</a:t>
            </a:r>
          </a:p>
        </p:txBody>
      </p:sp>
      <p:cxnSp>
        <p:nvCxnSpPr>
          <p:cNvPr id="21" name="Straight Arrow Connector 20"/>
          <p:cNvCxnSpPr/>
          <p:nvPr/>
        </p:nvCxnSpPr>
        <p:spPr>
          <a:xfrm flipH="1">
            <a:off x="3209925" y="2447925"/>
            <a:ext cx="930275" cy="91757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Rounded Rectangle 31"/>
          <p:cNvSpPr/>
          <p:nvPr/>
        </p:nvSpPr>
        <p:spPr>
          <a:xfrm>
            <a:off x="6376988" y="1701800"/>
            <a:ext cx="2417762" cy="727075"/>
          </a:xfrm>
          <a:prstGeom prst="roundRect">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1200" dirty="0">
                <a:solidFill>
                  <a:schemeClr val="tx1"/>
                </a:solidFill>
              </a:rPr>
              <a:t>Discussion of results</a:t>
            </a:r>
          </a:p>
        </p:txBody>
      </p:sp>
      <p:sp>
        <p:nvSpPr>
          <p:cNvPr id="8216" name="TextBox 32"/>
          <p:cNvSpPr txBox="1">
            <a:spLocks noChangeArrowheads="1"/>
          </p:cNvSpPr>
          <p:nvPr/>
        </p:nvSpPr>
        <p:spPr bwMode="auto">
          <a:xfrm>
            <a:off x="3471863" y="2608263"/>
            <a:ext cx="292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a:t>?</a:t>
            </a:r>
          </a:p>
        </p:txBody>
      </p:sp>
      <p:sp>
        <p:nvSpPr>
          <p:cNvPr id="34" name="Title 33"/>
          <p:cNvSpPr>
            <a:spLocks noGrp="1"/>
          </p:cNvSpPr>
          <p:nvPr>
            <p:ph type="title"/>
          </p:nvPr>
        </p:nvSpPr>
        <p:spPr/>
        <p:txBody>
          <a:bodyPr/>
          <a:lstStyle/>
          <a:p>
            <a:pPr>
              <a:defRPr/>
            </a:pPr>
            <a:r>
              <a:rPr lang="en-GB" dirty="0" smtClean="0">
                <a:ea typeface="+mj-ea"/>
              </a:rPr>
              <a:t>The Overall Workflow</a:t>
            </a:r>
            <a:endParaRPr lang="en-GB" dirty="0">
              <a:ea typeface="+mj-ea"/>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4"/>
          <p:cNvSpPr>
            <a:spLocks noGrp="1"/>
          </p:cNvSpPr>
          <p:nvPr>
            <p:ph type="title"/>
          </p:nvPr>
        </p:nvSpPr>
        <p:spPr bwMode="auto"/>
        <p:txBody>
          <a:bodyPr/>
          <a:lstStyle/>
          <a:p>
            <a:r>
              <a:rPr lang="en-GB" altLang="en-US" smtClean="0">
                <a:ln>
                  <a:noFill/>
                </a:ln>
                <a:solidFill>
                  <a:srgbClr val="9A92C6"/>
                </a:solidFill>
                <a:effectLst/>
              </a:rPr>
              <a:t>Add New WSDL Services</a:t>
            </a:r>
          </a:p>
        </p:txBody>
      </p:sp>
      <p:sp>
        <p:nvSpPr>
          <p:cNvPr id="43011" name="Rectangle 3"/>
          <p:cNvSpPr>
            <a:spLocks noGrp="1" noChangeArrowheads="1"/>
          </p:cNvSpPr>
          <p:nvPr>
            <p:ph sz="quarter" idx="1"/>
          </p:nvPr>
        </p:nvSpPr>
        <p:spPr>
          <a:xfrm>
            <a:off x="250825" y="1700213"/>
            <a:ext cx="4000500" cy="4525962"/>
          </a:xfrm>
        </p:spPr>
        <p:txBody>
          <a:bodyPr/>
          <a:lstStyle/>
          <a:p>
            <a:pPr eaLnBrk="1" hangingPunct="1"/>
            <a:endParaRPr lang="en-GB" altLang="en-US" sz="1700" smtClean="0"/>
          </a:p>
          <a:p>
            <a:pPr eaLnBrk="1" hangingPunct="1"/>
            <a:r>
              <a:rPr lang="en-GB" altLang="en-US" sz="2400" smtClean="0"/>
              <a:t>Go to the </a:t>
            </a:r>
            <a:r>
              <a:rPr lang="en-GB" altLang="en-US" sz="2400" i="1" smtClean="0"/>
              <a:t>services</a:t>
            </a:r>
            <a:r>
              <a:rPr lang="en-GB" altLang="en-US" sz="2400" smtClean="0"/>
              <a:t> panel in Taverna and click “import new services”. For each type of service, you are given the option to add a new service</a:t>
            </a:r>
          </a:p>
          <a:p>
            <a:pPr eaLnBrk="1" hangingPunct="1"/>
            <a:r>
              <a:rPr lang="en-GB" altLang="en-US" sz="2400" smtClean="0"/>
              <a:t>Select ‘</a:t>
            </a:r>
            <a:r>
              <a:rPr lang="en-GB" altLang="en-US" sz="2400" i="1" smtClean="0"/>
              <a:t>WSDL service…’ </a:t>
            </a:r>
            <a:r>
              <a:rPr lang="en-GB" altLang="en-US" sz="2400" smtClean="0"/>
              <a:t>A window will pop-up asking for a web address</a:t>
            </a:r>
          </a:p>
        </p:txBody>
      </p:sp>
      <p:pic>
        <p:nvPicPr>
          <p:cNvPr id="43012" name="Picture 2"/>
          <p:cNvPicPr>
            <a:picLocks noChangeAspect="1" noChangeArrowheads="1"/>
          </p:cNvPicPr>
          <p:nvPr/>
        </p:nvPicPr>
        <p:blipFill>
          <a:blip r:embed="rId3">
            <a:extLst>
              <a:ext uri="{28A0092B-C50C-407E-A947-70E740481C1C}">
                <a14:useLocalDpi xmlns:a14="http://schemas.microsoft.com/office/drawing/2010/main" val="0"/>
              </a:ext>
            </a:extLst>
          </a:blip>
          <a:srcRect r="62646" b="42383"/>
          <a:stretch>
            <a:fillRect/>
          </a:stretch>
        </p:blipFill>
        <p:spPr bwMode="auto">
          <a:xfrm>
            <a:off x="4356100" y="1557338"/>
            <a:ext cx="4357688"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4"/>
          <p:cNvSpPr>
            <a:spLocks noGrp="1"/>
          </p:cNvSpPr>
          <p:nvPr>
            <p:ph type="title"/>
          </p:nvPr>
        </p:nvSpPr>
        <p:spPr bwMode="auto"/>
        <p:txBody>
          <a:bodyPr/>
          <a:lstStyle/>
          <a:p>
            <a:r>
              <a:rPr lang="en-GB" altLang="en-US" smtClean="0">
                <a:ln>
                  <a:noFill/>
                </a:ln>
                <a:solidFill>
                  <a:srgbClr val="9A92C6"/>
                </a:solidFill>
                <a:effectLst/>
              </a:rPr>
              <a:t>Configure New WSDL Services</a:t>
            </a:r>
          </a:p>
        </p:txBody>
      </p:sp>
      <p:sp>
        <p:nvSpPr>
          <p:cNvPr id="45059" name="Rectangle 3"/>
          <p:cNvSpPr>
            <a:spLocks noGrp="1" noChangeArrowheads="1"/>
          </p:cNvSpPr>
          <p:nvPr>
            <p:ph sz="quarter" idx="1"/>
          </p:nvPr>
        </p:nvSpPr>
        <p:spPr>
          <a:xfrm>
            <a:off x="250825" y="1700213"/>
            <a:ext cx="4000500" cy="4525962"/>
          </a:xfrm>
        </p:spPr>
        <p:txBody>
          <a:bodyPr/>
          <a:lstStyle/>
          <a:p>
            <a:pPr eaLnBrk="1" hangingPunct="1"/>
            <a:endParaRPr lang="en-GB" altLang="en-US" sz="2300" smtClean="0"/>
          </a:p>
          <a:p>
            <a:pPr eaLnBrk="1" hangingPunct="1"/>
            <a:endParaRPr lang="en-GB" altLang="en-US" sz="2300" smtClean="0"/>
          </a:p>
          <a:p>
            <a:pPr eaLnBrk="1" hangingPunct="1"/>
            <a:r>
              <a:rPr lang="en-GB" altLang="en-US" sz="2400" smtClean="0"/>
              <a:t>Enter the service address you just copied</a:t>
            </a:r>
          </a:p>
          <a:p>
            <a:pPr eaLnBrk="1" hangingPunct="1"/>
            <a:r>
              <a:rPr lang="en-GB" altLang="en-US" sz="2400" smtClean="0"/>
              <a:t>Scroll down the </a:t>
            </a:r>
            <a:r>
              <a:rPr lang="en-GB" altLang="en-US" sz="2400" i="1" smtClean="0"/>
              <a:t>Services</a:t>
            </a:r>
            <a:r>
              <a:rPr lang="en-GB" altLang="en-US" sz="2400" smtClean="0"/>
              <a:t> list, you will see your new service there</a:t>
            </a:r>
          </a:p>
          <a:p>
            <a:pPr eaLnBrk="1" hangingPunct="1"/>
            <a:r>
              <a:rPr lang="en-GB" altLang="en-US" sz="2400" smtClean="0"/>
              <a:t>Open Modeller contains a collection of services</a:t>
            </a:r>
          </a:p>
        </p:txBody>
      </p:sp>
      <p:pic>
        <p:nvPicPr>
          <p:cNvPr id="45060" name="Picture 3"/>
          <p:cNvPicPr>
            <a:picLocks noChangeAspect="1" noChangeArrowheads="1"/>
          </p:cNvPicPr>
          <p:nvPr/>
        </p:nvPicPr>
        <p:blipFill>
          <a:blip r:embed="rId3">
            <a:extLst>
              <a:ext uri="{28A0092B-C50C-407E-A947-70E740481C1C}">
                <a14:useLocalDpi xmlns:a14="http://schemas.microsoft.com/office/drawing/2010/main" val="0"/>
              </a:ext>
            </a:extLst>
          </a:blip>
          <a:srcRect l="10986" t="11719" r="50928" b="56055"/>
          <a:stretch>
            <a:fillRect/>
          </a:stretch>
        </p:blipFill>
        <p:spPr bwMode="auto">
          <a:xfrm>
            <a:off x="4191000" y="2349500"/>
            <a:ext cx="4953000"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4"/>
          <p:cNvSpPr>
            <a:spLocks noGrp="1"/>
          </p:cNvSpPr>
          <p:nvPr>
            <p:ph type="title"/>
          </p:nvPr>
        </p:nvSpPr>
        <p:spPr bwMode="auto"/>
        <p:txBody>
          <a:bodyPr/>
          <a:lstStyle/>
          <a:p>
            <a:r>
              <a:rPr lang="en-GB" altLang="en-US" sz="2900" smtClean="0">
                <a:ln>
                  <a:noFill/>
                </a:ln>
                <a:solidFill>
                  <a:srgbClr val="9A92C6"/>
                </a:solidFill>
                <a:effectLst/>
              </a:rPr>
              <a:t>Adding New Services via BioCatalogue Plugin</a:t>
            </a:r>
          </a:p>
        </p:txBody>
      </p:sp>
      <p:sp>
        <p:nvSpPr>
          <p:cNvPr id="47107" name="Rectangle 3"/>
          <p:cNvSpPr>
            <a:spLocks noGrp="1" noChangeArrowheads="1"/>
          </p:cNvSpPr>
          <p:nvPr>
            <p:ph sz="quarter" idx="1"/>
          </p:nvPr>
        </p:nvSpPr>
        <p:spPr>
          <a:xfrm>
            <a:off x="323850" y="1700213"/>
            <a:ext cx="8424863" cy="4495800"/>
          </a:xfrm>
        </p:spPr>
        <p:txBody>
          <a:bodyPr/>
          <a:lstStyle/>
          <a:p>
            <a:pPr eaLnBrk="1" hangingPunct="1">
              <a:buFont typeface="Wingdings" panose="05000000000000000000" pitchFamily="2" charset="2"/>
              <a:buNone/>
            </a:pPr>
            <a:r>
              <a:rPr lang="en-GB" altLang="en-US" sz="2400" smtClean="0"/>
              <a:t>	We discovered and added the OpenModeller service from the Biocatalogue web page, but you can also add services through the BioCatalogue plugin in Taverna</a:t>
            </a:r>
          </a:p>
          <a:p>
            <a:pPr eaLnBrk="1" hangingPunct="1"/>
            <a:r>
              <a:rPr lang="en-GB" altLang="en-US" sz="2400" smtClean="0"/>
              <a:t>Click on the ‘Service Catalogue’ tab at the top of the workbench</a:t>
            </a:r>
          </a:p>
          <a:p>
            <a:pPr eaLnBrk="1" hangingPunct="1"/>
            <a:r>
              <a:rPr lang="en-GB" altLang="en-US" sz="2400" smtClean="0"/>
              <a:t>Type ‘OpenModeller’ in the search box</a:t>
            </a:r>
          </a:p>
          <a:p>
            <a:pPr eaLnBrk="1" hangingPunct="1"/>
            <a:r>
              <a:rPr lang="en-GB" altLang="en-US" sz="2400" smtClean="0"/>
              <a:t>In the returned results, click on the ‘getAlgorithm’ service</a:t>
            </a:r>
          </a:p>
          <a:p>
            <a:pPr eaLnBrk="1" hangingPunct="1"/>
            <a:r>
              <a:rPr lang="en-GB" altLang="en-US" sz="2400" smtClean="0"/>
              <a:t>From here, you can add services into the service panel or directly into the workflow by clicking on the icons at the top of the panel. </a:t>
            </a:r>
          </a:p>
          <a:p>
            <a:pPr eaLnBrk="1" hangingPunct="1">
              <a:buFont typeface="Wingdings" panose="05000000000000000000" pitchFamily="2" charset="2"/>
              <a:buNone/>
            </a:pPr>
            <a:endParaRPr lang="en-GB" altLang="en-US" sz="2400" smtClean="0"/>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4"/>
          <p:cNvSpPr>
            <a:spLocks noGrp="1"/>
          </p:cNvSpPr>
          <p:nvPr>
            <p:ph type="title"/>
          </p:nvPr>
        </p:nvSpPr>
        <p:spPr bwMode="auto"/>
        <p:txBody>
          <a:bodyPr/>
          <a:lstStyle/>
          <a:p>
            <a:r>
              <a:rPr lang="en-GB" altLang="en-US" sz="3200" smtClean="0">
                <a:ln>
                  <a:noFill/>
                </a:ln>
                <a:solidFill>
                  <a:srgbClr val="9A92C6"/>
                </a:solidFill>
                <a:effectLst/>
              </a:rPr>
              <a:t>Biocatalogue Plugin</a:t>
            </a:r>
          </a:p>
        </p:txBody>
      </p:sp>
      <p:pic>
        <p:nvPicPr>
          <p:cNvPr id="49155" name="Picture 3" descr="biocatPlugi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196975"/>
            <a:ext cx="7705725" cy="559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TextBox 4"/>
          <p:cNvSpPr txBox="1">
            <a:spLocks noChangeArrowheads="1"/>
          </p:cNvSpPr>
          <p:nvPr/>
        </p:nvSpPr>
        <p:spPr bwMode="auto">
          <a:xfrm>
            <a:off x="1116013" y="5589588"/>
            <a:ext cx="15113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GB" altLang="en-US" sz="1800"/>
              <a:t>Selected Service</a:t>
            </a:r>
          </a:p>
        </p:txBody>
      </p:sp>
      <p:cxnSp>
        <p:nvCxnSpPr>
          <p:cNvPr id="7" name="Straight Arrow Connector 6"/>
          <p:cNvCxnSpPr>
            <a:stCxn id="49156" idx="3"/>
          </p:cNvCxnSpPr>
          <p:nvPr/>
        </p:nvCxnSpPr>
        <p:spPr>
          <a:xfrm>
            <a:off x="2627313" y="5911850"/>
            <a:ext cx="936625" cy="10953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9158" name="TextBox 7"/>
          <p:cNvSpPr txBox="1">
            <a:spLocks noChangeArrowheads="1"/>
          </p:cNvSpPr>
          <p:nvPr/>
        </p:nvSpPr>
        <p:spPr bwMode="auto">
          <a:xfrm>
            <a:off x="4572000" y="1628775"/>
            <a:ext cx="2879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GB" altLang="en-US" sz="1800"/>
              <a:t>Import Options</a:t>
            </a:r>
          </a:p>
        </p:txBody>
      </p:sp>
      <p:cxnSp>
        <p:nvCxnSpPr>
          <p:cNvPr id="9" name="Straight Arrow Connector 8"/>
          <p:cNvCxnSpPr/>
          <p:nvPr/>
        </p:nvCxnSpPr>
        <p:spPr>
          <a:xfrm flipH="1">
            <a:off x="3995738" y="1916113"/>
            <a:ext cx="1081087" cy="43338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9160" name="TextBox 11"/>
          <p:cNvSpPr txBox="1">
            <a:spLocks noChangeArrowheads="1"/>
          </p:cNvSpPr>
          <p:nvPr/>
        </p:nvSpPr>
        <p:spPr bwMode="auto">
          <a:xfrm>
            <a:off x="1476375" y="3429000"/>
            <a:ext cx="172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GB" altLang="en-US" sz="1800"/>
              <a:t>Service Types</a:t>
            </a:r>
          </a:p>
        </p:txBody>
      </p:sp>
      <p:cxnSp>
        <p:nvCxnSpPr>
          <p:cNvPr id="13" name="Straight Arrow Connector 12"/>
          <p:cNvCxnSpPr/>
          <p:nvPr/>
        </p:nvCxnSpPr>
        <p:spPr>
          <a:xfrm flipH="1" flipV="1">
            <a:off x="2700338" y="2349500"/>
            <a:ext cx="287337" cy="115093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Rectangle 4"/>
          <p:cNvSpPr>
            <a:spLocks noGrp="1"/>
          </p:cNvSpPr>
          <p:nvPr>
            <p:ph type="title"/>
          </p:nvPr>
        </p:nvSpPr>
        <p:spPr bwMode="auto"/>
        <p:txBody>
          <a:bodyPr/>
          <a:lstStyle/>
          <a:p>
            <a:r>
              <a:rPr lang="en-GB" altLang="en-US" sz="3200" smtClean="0">
                <a:ln>
                  <a:noFill/>
                </a:ln>
                <a:solidFill>
                  <a:srgbClr val="9A92C6"/>
                </a:solidFill>
                <a:effectLst/>
              </a:rPr>
              <a:t>Select algorithms</a:t>
            </a:r>
          </a:p>
        </p:txBody>
      </p:sp>
      <p:sp>
        <p:nvSpPr>
          <p:cNvPr id="51203" name="Rectangle 3"/>
          <p:cNvSpPr>
            <a:spLocks noGrp="1" noChangeArrowheads="1"/>
          </p:cNvSpPr>
          <p:nvPr>
            <p:ph sz="quarter" idx="1"/>
          </p:nvPr>
        </p:nvSpPr>
        <p:spPr>
          <a:xfrm>
            <a:off x="323850" y="1700213"/>
            <a:ext cx="8604250" cy="4495800"/>
          </a:xfrm>
        </p:spPr>
        <p:txBody>
          <a:bodyPr/>
          <a:lstStyle/>
          <a:p>
            <a:pPr eaLnBrk="1" hangingPunct="1"/>
            <a:r>
              <a:rPr lang="en-GB" altLang="en-US" sz="2400" smtClean="0"/>
              <a:t>Go back to the Taverna Design window by clicking on the Design tab</a:t>
            </a:r>
          </a:p>
          <a:p>
            <a:pPr eaLnBrk="1" hangingPunct="1"/>
            <a:r>
              <a:rPr lang="en-GB" altLang="en-US" sz="2400" smtClean="0"/>
              <a:t>From the file menu, select ‘New Workflow’. In the services panel, add the ‘getAlgorithms’ service from OpenModeller by dragging and dropping it on the blank workflow diagram</a:t>
            </a:r>
          </a:p>
          <a:p>
            <a:pPr eaLnBrk="1" hangingPunct="1"/>
            <a:r>
              <a:rPr lang="en-GB" altLang="en-US" sz="2400" smtClean="0"/>
              <a:t>At the top of the diagram, change the view to show the input and output ports of the service</a:t>
            </a:r>
          </a:p>
          <a:p>
            <a:pPr eaLnBrk="1" hangingPunct="1">
              <a:buFont typeface="Wingdings" panose="05000000000000000000" pitchFamily="2" charset="2"/>
              <a:buNone/>
            </a:pPr>
            <a:endParaRPr lang="en-GB" altLang="en-US" sz="2400" smtClean="0"/>
          </a:p>
          <a:p>
            <a:pPr eaLnBrk="1" hangingPunct="1"/>
            <a:endParaRPr lang="en-GB" altLang="en-US" sz="2400" smtClean="0"/>
          </a:p>
        </p:txBody>
      </p:sp>
      <p:pic>
        <p:nvPicPr>
          <p:cNvPr id="51204" name="Picture 3" descr="port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650" y="4725988"/>
            <a:ext cx="776605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Arrow Connector 5"/>
          <p:cNvCxnSpPr/>
          <p:nvPr/>
        </p:nvCxnSpPr>
        <p:spPr>
          <a:xfrm flipV="1">
            <a:off x="1042988" y="5373688"/>
            <a:ext cx="1657350" cy="647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206" name="TextBox 6"/>
          <p:cNvSpPr txBox="1">
            <a:spLocks noChangeArrowheads="1"/>
          </p:cNvSpPr>
          <p:nvPr/>
        </p:nvSpPr>
        <p:spPr bwMode="auto">
          <a:xfrm>
            <a:off x="468313" y="6021388"/>
            <a:ext cx="2016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GB" altLang="en-US" sz="1800"/>
              <a:t>Show all ports</a:t>
            </a: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Rectangle 4"/>
          <p:cNvSpPr>
            <a:spLocks noGrp="1"/>
          </p:cNvSpPr>
          <p:nvPr>
            <p:ph type="title"/>
          </p:nvPr>
        </p:nvSpPr>
        <p:spPr bwMode="auto"/>
        <p:txBody>
          <a:bodyPr/>
          <a:lstStyle/>
          <a:p>
            <a:r>
              <a:rPr lang="en-GB" altLang="en-US" sz="3200" smtClean="0">
                <a:ln>
                  <a:noFill/>
                </a:ln>
                <a:solidFill>
                  <a:srgbClr val="9A92C6"/>
                </a:solidFill>
                <a:effectLst/>
              </a:rPr>
              <a:t>Handle XML with the XPath query</a:t>
            </a:r>
          </a:p>
        </p:txBody>
      </p:sp>
      <p:sp>
        <p:nvSpPr>
          <p:cNvPr id="53251" name="Rectangle 3"/>
          <p:cNvSpPr>
            <a:spLocks noGrp="1" noChangeArrowheads="1"/>
          </p:cNvSpPr>
          <p:nvPr>
            <p:ph sz="quarter" idx="1"/>
          </p:nvPr>
        </p:nvSpPr>
        <p:spPr>
          <a:xfrm>
            <a:off x="323850" y="1700213"/>
            <a:ext cx="8604250" cy="4495800"/>
          </a:xfrm>
        </p:spPr>
        <p:txBody>
          <a:bodyPr/>
          <a:lstStyle/>
          <a:p>
            <a:pPr eaLnBrk="1" hangingPunct="1"/>
            <a:r>
              <a:rPr lang="en-GB" altLang="en-US" sz="2200" smtClean="0"/>
              <a:t>This workflow doesn’t have any input ports, but we need to add an output port in the same way we did for the REST service.</a:t>
            </a:r>
          </a:p>
          <a:p>
            <a:pPr eaLnBrk="1" hangingPunct="1"/>
            <a:r>
              <a:rPr lang="en-GB" altLang="en-US" sz="2200" smtClean="0"/>
              <a:t>Right-click in the workflow diagram and select ‘Add new workflow output’ and call it ‘algorithm’.</a:t>
            </a:r>
          </a:p>
          <a:p>
            <a:pPr eaLnBrk="1" hangingPunct="1"/>
            <a:r>
              <a:rPr lang="en-GB" altLang="en-US" sz="2200" smtClean="0"/>
              <a:t>Connect the output port to the “parameters” output of the “getAlgorithms” service.</a:t>
            </a:r>
          </a:p>
          <a:p>
            <a:pPr eaLnBrk="1" hangingPunct="1"/>
            <a:r>
              <a:rPr lang="en-GB" altLang="en-US" sz="2200" smtClean="0"/>
              <a:t>Run the workflow and you will see you get an XML document back with all the algorithm details</a:t>
            </a:r>
          </a:p>
          <a:p>
            <a:pPr eaLnBrk="1" hangingPunct="1"/>
            <a:r>
              <a:rPr lang="en-GB" altLang="en-US" sz="2200" smtClean="0"/>
              <a:t>Save the results in XML format</a:t>
            </a:r>
          </a:p>
          <a:p>
            <a:pPr eaLnBrk="1" hangingPunct="1"/>
            <a:r>
              <a:rPr lang="en-GB" altLang="en-US" sz="2200" smtClean="0"/>
              <a:t>XML is not easy to read, but we can extract the elements we are interested in with an XPath query</a:t>
            </a:r>
          </a:p>
          <a:p>
            <a:pPr eaLnBrk="1" hangingPunct="1"/>
            <a:endParaRPr lang="en-GB" altLang="en-US" sz="2400" smtClean="0"/>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4"/>
          <p:cNvSpPr>
            <a:spLocks noGrp="1"/>
          </p:cNvSpPr>
          <p:nvPr>
            <p:ph type="title"/>
          </p:nvPr>
        </p:nvSpPr>
        <p:spPr bwMode="auto"/>
        <p:txBody>
          <a:bodyPr/>
          <a:lstStyle/>
          <a:p>
            <a:r>
              <a:rPr lang="en-US" altLang="en-US" sz="3200" smtClean="0">
                <a:ln>
                  <a:noFill/>
                </a:ln>
                <a:solidFill>
                  <a:srgbClr val="9A92C6"/>
                </a:solidFill>
                <a:effectLst/>
              </a:rPr>
              <a:t>Configure XPath Query</a:t>
            </a:r>
            <a:endParaRPr lang="en-GB" altLang="en-US" sz="3200" smtClean="0">
              <a:ln>
                <a:noFill/>
              </a:ln>
              <a:solidFill>
                <a:srgbClr val="9A92C6"/>
              </a:solidFill>
              <a:effectLst/>
            </a:endParaRPr>
          </a:p>
        </p:txBody>
      </p:sp>
      <p:sp>
        <p:nvSpPr>
          <p:cNvPr id="55299" name="Rectangle 3"/>
          <p:cNvSpPr>
            <a:spLocks noGrp="1" noChangeArrowheads="1"/>
          </p:cNvSpPr>
          <p:nvPr>
            <p:ph sz="quarter" idx="1"/>
          </p:nvPr>
        </p:nvSpPr>
        <p:spPr>
          <a:xfrm>
            <a:off x="323850" y="1700213"/>
            <a:ext cx="8604250" cy="4495800"/>
          </a:xfrm>
        </p:spPr>
        <p:txBody>
          <a:bodyPr/>
          <a:lstStyle/>
          <a:p>
            <a:pPr eaLnBrk="1" hangingPunct="1">
              <a:buFont typeface="Wingdings" panose="05000000000000000000" pitchFamily="2" charset="2"/>
              <a:buNone/>
            </a:pPr>
            <a:endParaRPr lang="en-GB" altLang="en-US" sz="2400" smtClean="0"/>
          </a:p>
          <a:p>
            <a:pPr eaLnBrk="1" hangingPunct="1"/>
            <a:r>
              <a:rPr lang="en-GB" altLang="en-US" sz="2400" smtClean="0"/>
              <a:t>In the control panel, search for ‘xpath’ and drag and drop the ‘Xpath Servic’e into the workflow diagram</a:t>
            </a:r>
          </a:p>
          <a:p>
            <a:pPr eaLnBrk="1" hangingPunct="1"/>
            <a:r>
              <a:rPr lang="en-GB" altLang="en-US" sz="2400" smtClean="0"/>
              <a:t>In the pop-up window, load the XML you saved from the workflow run and click the green arrow to display it on the right of the screen (see screenshot on next page).</a:t>
            </a:r>
          </a:p>
          <a:p>
            <a:pPr eaLnBrk="1" hangingPunct="1"/>
            <a:r>
              <a:rPr lang="en-GB" altLang="en-US" sz="2400" smtClean="0"/>
              <a:t>Navigate the XML on the right until you find the ‘Name’ element</a:t>
            </a: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Rectangle 4"/>
          <p:cNvSpPr>
            <a:spLocks noGrp="1"/>
          </p:cNvSpPr>
          <p:nvPr>
            <p:ph type="title"/>
          </p:nvPr>
        </p:nvSpPr>
        <p:spPr bwMode="auto"/>
        <p:txBody>
          <a:bodyPr/>
          <a:lstStyle/>
          <a:p>
            <a:r>
              <a:rPr lang="en-US" altLang="en-US" sz="3200" smtClean="0">
                <a:ln>
                  <a:noFill/>
                </a:ln>
                <a:solidFill>
                  <a:srgbClr val="9A92C6"/>
                </a:solidFill>
                <a:effectLst/>
              </a:rPr>
              <a:t>Configure XPath Query</a:t>
            </a:r>
            <a:endParaRPr lang="en-GB" altLang="en-US" sz="3200" smtClean="0">
              <a:ln>
                <a:noFill/>
              </a:ln>
              <a:solidFill>
                <a:srgbClr val="9A92C6"/>
              </a:solidFill>
              <a:effectLst/>
            </a:endParaRPr>
          </a:p>
        </p:txBody>
      </p:sp>
      <p:pic>
        <p:nvPicPr>
          <p:cNvPr id="57347" name="Picture 3" descr="Xpath_algorithm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916113"/>
            <a:ext cx="8483600"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8" name="TextBox 4"/>
          <p:cNvSpPr txBox="1">
            <a:spLocks noChangeArrowheads="1"/>
          </p:cNvSpPr>
          <p:nvPr/>
        </p:nvSpPr>
        <p:spPr bwMode="auto">
          <a:xfrm>
            <a:off x="250825" y="1484313"/>
            <a:ext cx="6842125" cy="830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GB" altLang="en-US" sz="2400"/>
              <a:t>1. Click here to generate your xpath expression......</a:t>
            </a:r>
          </a:p>
        </p:txBody>
      </p:sp>
      <p:cxnSp>
        <p:nvCxnSpPr>
          <p:cNvPr id="7" name="Straight Arrow Connector 6"/>
          <p:cNvCxnSpPr/>
          <p:nvPr/>
        </p:nvCxnSpPr>
        <p:spPr>
          <a:xfrm flipH="1">
            <a:off x="5795963" y="1916113"/>
            <a:ext cx="576262" cy="151288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350" name="TextBox 7"/>
          <p:cNvSpPr txBox="1">
            <a:spLocks noChangeArrowheads="1"/>
          </p:cNvSpPr>
          <p:nvPr/>
        </p:nvSpPr>
        <p:spPr bwMode="auto">
          <a:xfrm>
            <a:off x="3851275" y="4581525"/>
            <a:ext cx="4824413" cy="830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GB" altLang="en-US" sz="2400"/>
              <a:t>2.....and here to run your xpath.......</a:t>
            </a:r>
          </a:p>
        </p:txBody>
      </p:sp>
      <p:cxnSp>
        <p:nvCxnSpPr>
          <p:cNvPr id="9" name="Straight Arrow Connector 8"/>
          <p:cNvCxnSpPr>
            <a:stCxn id="57350" idx="0"/>
          </p:cNvCxnSpPr>
          <p:nvPr/>
        </p:nvCxnSpPr>
        <p:spPr>
          <a:xfrm flipV="1">
            <a:off x="6264275" y="4076700"/>
            <a:ext cx="1331913" cy="5048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352" name="TextBox 11"/>
          <p:cNvSpPr txBox="1">
            <a:spLocks noChangeArrowheads="1"/>
          </p:cNvSpPr>
          <p:nvPr/>
        </p:nvSpPr>
        <p:spPr bwMode="auto">
          <a:xfrm>
            <a:off x="1763713" y="6207125"/>
            <a:ext cx="6048375"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GB" altLang="en-US" sz="2400"/>
              <a:t>3. Result = list of available algorithms </a:t>
            </a: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Rectangle 4"/>
          <p:cNvSpPr>
            <a:spLocks noGrp="1"/>
          </p:cNvSpPr>
          <p:nvPr>
            <p:ph type="title"/>
          </p:nvPr>
        </p:nvSpPr>
        <p:spPr bwMode="auto"/>
        <p:txBody>
          <a:bodyPr/>
          <a:lstStyle/>
          <a:p>
            <a:r>
              <a:rPr lang="en-US" altLang="en-US" sz="3200" smtClean="0">
                <a:ln>
                  <a:noFill/>
                </a:ln>
                <a:solidFill>
                  <a:srgbClr val="9A92C6"/>
                </a:solidFill>
                <a:effectLst/>
              </a:rPr>
              <a:t>Connect XPath in the Workflow </a:t>
            </a:r>
            <a:endParaRPr lang="en-GB" altLang="en-US" sz="3200" smtClean="0">
              <a:ln>
                <a:noFill/>
              </a:ln>
              <a:solidFill>
                <a:srgbClr val="9A92C6"/>
              </a:solidFill>
              <a:effectLst/>
            </a:endParaRPr>
          </a:p>
        </p:txBody>
      </p:sp>
      <p:sp>
        <p:nvSpPr>
          <p:cNvPr id="59395" name="Rectangle 3"/>
          <p:cNvSpPr>
            <a:spLocks noGrp="1" noChangeArrowheads="1"/>
          </p:cNvSpPr>
          <p:nvPr>
            <p:ph sz="quarter" idx="1"/>
          </p:nvPr>
        </p:nvSpPr>
        <p:spPr>
          <a:xfrm>
            <a:off x="323850" y="1700213"/>
            <a:ext cx="5327650" cy="4495800"/>
          </a:xfrm>
        </p:spPr>
        <p:txBody>
          <a:bodyPr/>
          <a:lstStyle/>
          <a:p>
            <a:pPr eaLnBrk="1" hangingPunct="1"/>
            <a:r>
              <a:rPr lang="en-GB" altLang="en-US" sz="2400" smtClean="0"/>
              <a:t>When you have configured your XPath query, click ‘Apply’ and close the pop-up. </a:t>
            </a:r>
          </a:p>
          <a:p>
            <a:pPr eaLnBrk="1" hangingPunct="1"/>
            <a:r>
              <a:rPr lang="en-GB" altLang="en-US" sz="2400" smtClean="0"/>
              <a:t>In the workflow, connect the new xpath service to the getAlgorithm output and add a workflow output to the xPath service</a:t>
            </a:r>
          </a:p>
          <a:p>
            <a:pPr eaLnBrk="1" hangingPunct="1"/>
            <a:r>
              <a:rPr lang="en-GB" altLang="en-US" sz="2400" smtClean="0"/>
              <a:t>Run the workflow. This time you will get a list of algorithms</a:t>
            </a:r>
          </a:p>
        </p:txBody>
      </p:sp>
      <p:pic>
        <p:nvPicPr>
          <p:cNvPr id="5939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51500" y="2708275"/>
            <a:ext cx="3279775" cy="266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Rectangle 4"/>
          <p:cNvSpPr>
            <a:spLocks noGrp="1"/>
          </p:cNvSpPr>
          <p:nvPr>
            <p:ph type="title"/>
          </p:nvPr>
        </p:nvSpPr>
        <p:spPr bwMode="auto"/>
        <p:txBody>
          <a:bodyPr/>
          <a:lstStyle/>
          <a:p>
            <a:r>
              <a:rPr lang="en-GB" altLang="en-US" sz="3200" smtClean="0">
                <a:ln>
                  <a:noFill/>
                </a:ln>
                <a:solidFill>
                  <a:srgbClr val="9A92C6"/>
                </a:solidFill>
                <a:effectLst/>
              </a:rPr>
              <a:t>XPaths and Shims</a:t>
            </a:r>
          </a:p>
        </p:txBody>
      </p:sp>
      <p:sp>
        <p:nvSpPr>
          <p:cNvPr id="61443" name="Rectangle 3"/>
          <p:cNvSpPr>
            <a:spLocks noGrp="1" noChangeArrowheads="1"/>
          </p:cNvSpPr>
          <p:nvPr>
            <p:ph sz="quarter" idx="1"/>
          </p:nvPr>
        </p:nvSpPr>
        <p:spPr>
          <a:xfrm>
            <a:off x="323850" y="1700213"/>
            <a:ext cx="5327650" cy="4495800"/>
          </a:xfrm>
        </p:spPr>
        <p:txBody>
          <a:bodyPr/>
          <a:lstStyle/>
          <a:p>
            <a:pPr eaLnBrk="1" hangingPunct="1"/>
            <a:r>
              <a:rPr lang="en-GB" altLang="en-US" sz="2400" smtClean="0"/>
              <a:t>The XPath query does not obtain or analyse data, it simply re-formats it. </a:t>
            </a:r>
          </a:p>
          <a:p>
            <a:pPr eaLnBrk="1" hangingPunct="1"/>
            <a:r>
              <a:rPr lang="en-GB" altLang="en-US" sz="2400" smtClean="0"/>
              <a:t>In Taverna, any ‘helper service’ that is only involved in reformatting is called a </a:t>
            </a:r>
            <a:r>
              <a:rPr lang="en-GB" altLang="en-US" sz="2400" b="1" smtClean="0"/>
              <a:t>shim.</a:t>
            </a:r>
          </a:p>
          <a:p>
            <a:pPr eaLnBrk="1" hangingPunct="1"/>
            <a:r>
              <a:rPr lang="en-GB" altLang="en-US" sz="2400" smtClean="0"/>
              <a:t>We will use shims throughout the workflow where service formats are incompatible, or where we want to convert and view something in a different format.</a:t>
            </a:r>
          </a:p>
          <a:p>
            <a:pPr eaLnBrk="1" hangingPunct="1"/>
            <a:r>
              <a:rPr lang="en-GB" altLang="en-US" sz="2400" smtClean="0"/>
              <a:t>Many shims are local scripts that Taverna provides by default.</a:t>
            </a:r>
          </a:p>
        </p:txBody>
      </p:sp>
      <p:pic>
        <p:nvPicPr>
          <p:cNvPr id="6144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81675" y="2924175"/>
            <a:ext cx="2981325"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4"/>
          <p:cNvSpPr>
            <a:spLocks noGrp="1"/>
          </p:cNvSpPr>
          <p:nvPr>
            <p:ph type="title"/>
          </p:nvPr>
        </p:nvSpPr>
        <p:spPr bwMode="auto"/>
        <p:txBody>
          <a:bodyPr/>
          <a:lstStyle/>
          <a:p>
            <a:r>
              <a:rPr lang="en-GB" altLang="en-US" sz="3200" smtClean="0">
                <a:ln>
                  <a:noFill/>
                </a:ln>
                <a:solidFill>
                  <a:srgbClr val="9A92C6"/>
                </a:solidFill>
                <a:effectLst/>
              </a:rPr>
              <a:t> Select Species of Interest</a:t>
            </a:r>
          </a:p>
        </p:txBody>
      </p:sp>
      <p:sp>
        <p:nvSpPr>
          <p:cNvPr id="9219" name="Rectangle 3"/>
          <p:cNvSpPr>
            <a:spLocks noGrp="1" noChangeArrowheads="1"/>
          </p:cNvSpPr>
          <p:nvPr>
            <p:ph sz="quarter" idx="1"/>
          </p:nvPr>
        </p:nvSpPr>
        <p:spPr>
          <a:xfrm>
            <a:off x="317500" y="1651000"/>
            <a:ext cx="8604250" cy="4495800"/>
          </a:xfrm>
        </p:spPr>
        <p:txBody>
          <a:bodyPr/>
          <a:lstStyle/>
          <a:p>
            <a:pPr eaLnBrk="1" hangingPunct="1">
              <a:buFont typeface="Wingdings" panose="05000000000000000000" pitchFamily="2" charset="2"/>
              <a:buNone/>
            </a:pPr>
            <a:r>
              <a:rPr lang="en-GB" altLang="en-US" sz="2400" smtClean="0"/>
              <a:t>	</a:t>
            </a:r>
            <a:r>
              <a:rPr lang="en-GB" altLang="en-US" sz="2300" smtClean="0"/>
              <a:t>The first step in our workflow demonstrates how to find and use REST services. We will use REST to find a species of interest and return occurrence data</a:t>
            </a:r>
          </a:p>
        </p:txBody>
      </p:sp>
      <p:pic>
        <p:nvPicPr>
          <p:cNvPr id="922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73550" y="2924175"/>
            <a:ext cx="4857750"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Rectangle 3"/>
          <p:cNvSpPr>
            <a:spLocks noGrp="1" noChangeArrowheads="1"/>
          </p:cNvSpPr>
          <p:nvPr>
            <p:ph sz="quarter" idx="1"/>
          </p:nvPr>
        </p:nvSpPr>
        <p:spPr>
          <a:xfrm>
            <a:off x="365125" y="3452813"/>
            <a:ext cx="3786188" cy="4495800"/>
          </a:xfrm>
        </p:spPr>
        <p:txBody>
          <a:bodyPr/>
          <a:lstStyle/>
          <a:p>
            <a:pPr eaLnBrk="1" hangingPunct="1">
              <a:buFont typeface="Wingdings" panose="05000000000000000000" pitchFamily="2" charset="2"/>
              <a:buNone/>
            </a:pPr>
            <a:r>
              <a:rPr lang="en-GB" altLang="en-US" sz="2400" smtClean="0"/>
              <a:t>	</a:t>
            </a:r>
            <a:r>
              <a:rPr lang="en-GB" altLang="en-US" sz="2300" smtClean="0"/>
              <a:t>Drag and drop the REST service onto the workflow diagram</a:t>
            </a:r>
          </a:p>
        </p:txBody>
      </p:sp>
      <p:sp>
        <p:nvSpPr>
          <p:cNvPr id="9222" name="Rectangle 3"/>
          <p:cNvSpPr>
            <a:spLocks noGrp="1" noChangeArrowheads="1"/>
          </p:cNvSpPr>
          <p:nvPr>
            <p:ph sz="quarter" idx="1"/>
          </p:nvPr>
        </p:nvSpPr>
        <p:spPr>
          <a:xfrm>
            <a:off x="344488" y="5254625"/>
            <a:ext cx="8604250" cy="4495800"/>
          </a:xfrm>
        </p:spPr>
        <p:txBody>
          <a:bodyPr/>
          <a:lstStyle/>
          <a:p>
            <a:pPr eaLnBrk="1" hangingPunct="1">
              <a:buFont typeface="Wingdings" panose="05000000000000000000" pitchFamily="2" charset="2"/>
              <a:buNone/>
            </a:pPr>
            <a:r>
              <a:rPr lang="en-GB" altLang="en-US" sz="2400" smtClean="0"/>
              <a:t>	</a:t>
            </a:r>
            <a:r>
              <a:rPr lang="en-GB" altLang="en-US" sz="2300" smtClean="0"/>
              <a:t>Now we need to find an appropriate REST endpoint (i.e. The address of a service that will perform the species search)</a:t>
            </a: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349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83213" y="3644900"/>
            <a:ext cx="3760787"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Rectangle 3"/>
          <p:cNvSpPr>
            <a:spLocks noGrp="1" noChangeArrowheads="1"/>
          </p:cNvSpPr>
          <p:nvPr>
            <p:ph sz="quarter" idx="1"/>
          </p:nvPr>
        </p:nvSpPr>
        <p:spPr>
          <a:xfrm>
            <a:off x="323850" y="1557338"/>
            <a:ext cx="8351838" cy="4495800"/>
          </a:xfrm>
        </p:spPr>
        <p:txBody>
          <a:bodyPr/>
          <a:lstStyle/>
          <a:p>
            <a:pPr eaLnBrk="1" hangingPunct="1"/>
            <a:endParaRPr lang="en-GB" altLang="en-US" sz="2400" smtClean="0"/>
          </a:p>
          <a:p>
            <a:pPr eaLnBrk="1" hangingPunct="1"/>
            <a:r>
              <a:rPr lang="en-GB" altLang="en-US" sz="2400" smtClean="0"/>
              <a:t>Now we need an interactive step in the workflow to allow users to choose which algorithm to run (another shim)</a:t>
            </a:r>
          </a:p>
          <a:p>
            <a:pPr eaLnBrk="1" hangingPunct="1"/>
            <a:r>
              <a:rPr lang="en-GB" altLang="en-US" sz="2400" smtClean="0"/>
              <a:t>(In design view) Search for ‘choose’ in the services panel and drag in the ‘choose’ service.</a:t>
            </a:r>
          </a:p>
          <a:p>
            <a:pPr eaLnBrk="1" hangingPunct="1"/>
            <a:r>
              <a:rPr lang="en-GB" altLang="en-US" sz="2400" smtClean="0"/>
              <a:t>Change the workflow view to see</a:t>
            </a:r>
          </a:p>
          <a:p>
            <a:pPr eaLnBrk="1" hangingPunct="1">
              <a:buFont typeface="Wingdings" panose="05000000000000000000" pitchFamily="2" charset="2"/>
              <a:buNone/>
            </a:pPr>
            <a:r>
              <a:rPr lang="en-GB" altLang="en-US" sz="2400" smtClean="0"/>
              <a:t>	 all ports</a:t>
            </a:r>
          </a:p>
          <a:p>
            <a:pPr eaLnBrk="1" hangingPunct="1"/>
            <a:r>
              <a:rPr lang="en-GB" altLang="en-US" sz="2400" smtClean="0"/>
              <a:t>Connect the Xpath service output</a:t>
            </a:r>
          </a:p>
          <a:p>
            <a:pPr eaLnBrk="1" hangingPunct="1">
              <a:buFont typeface="Wingdings" panose="05000000000000000000" pitchFamily="2" charset="2"/>
              <a:buNone/>
            </a:pPr>
            <a:r>
              <a:rPr lang="en-GB" altLang="en-US" sz="2400" smtClean="0"/>
              <a:t>	 to the selectValues input of choose </a:t>
            </a:r>
          </a:p>
        </p:txBody>
      </p:sp>
      <p:sp>
        <p:nvSpPr>
          <p:cNvPr id="63492" name="Rectangle 4"/>
          <p:cNvSpPr>
            <a:spLocks noGrp="1"/>
          </p:cNvSpPr>
          <p:nvPr>
            <p:ph type="title"/>
          </p:nvPr>
        </p:nvSpPr>
        <p:spPr bwMode="auto"/>
        <p:txBody>
          <a:bodyPr/>
          <a:lstStyle/>
          <a:p>
            <a:r>
              <a:rPr lang="en-GB" altLang="en-US" sz="3200" smtClean="0">
                <a:ln>
                  <a:noFill/>
                </a:ln>
                <a:solidFill>
                  <a:srgbClr val="9A92C6"/>
                </a:solidFill>
                <a:effectLst/>
              </a:rPr>
              <a:t>Interactive Choice of Shims</a:t>
            </a: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553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86300" y="2349500"/>
            <a:ext cx="4503738"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9" name="Rectangle 4"/>
          <p:cNvSpPr>
            <a:spLocks noGrp="1"/>
          </p:cNvSpPr>
          <p:nvPr>
            <p:ph type="title"/>
          </p:nvPr>
        </p:nvSpPr>
        <p:spPr bwMode="auto"/>
        <p:txBody>
          <a:bodyPr/>
          <a:lstStyle/>
          <a:p>
            <a:r>
              <a:rPr lang="en-GB" altLang="en-US" sz="3200" smtClean="0">
                <a:ln>
                  <a:noFill/>
                </a:ln>
                <a:solidFill>
                  <a:srgbClr val="9A92C6"/>
                </a:solidFill>
                <a:effectLst/>
              </a:rPr>
              <a:t>Interactive Algorithm Selection</a:t>
            </a:r>
          </a:p>
        </p:txBody>
      </p:sp>
      <p:sp>
        <p:nvSpPr>
          <p:cNvPr id="65540" name="Rectangle 3"/>
          <p:cNvSpPr>
            <a:spLocks noGrp="1" noChangeArrowheads="1"/>
          </p:cNvSpPr>
          <p:nvPr>
            <p:ph sz="quarter" idx="1"/>
          </p:nvPr>
        </p:nvSpPr>
        <p:spPr>
          <a:xfrm>
            <a:off x="323850" y="1700213"/>
            <a:ext cx="4679950" cy="4495800"/>
          </a:xfrm>
        </p:spPr>
        <p:txBody>
          <a:bodyPr/>
          <a:lstStyle/>
          <a:p>
            <a:pPr eaLnBrk="1" hangingPunct="1"/>
            <a:r>
              <a:rPr lang="en-GB" altLang="en-US" sz="2400" smtClean="0"/>
              <a:t>The other two inputs will be added as constant values (this saves you having to add input values that don’t change for each workflow run)</a:t>
            </a:r>
          </a:p>
          <a:p>
            <a:pPr eaLnBrk="1" hangingPunct="1"/>
            <a:r>
              <a:rPr lang="en-GB" altLang="en-US" sz="2400" smtClean="0"/>
              <a:t>Right-click on the ‘message’ input and select ‘Constant value’. Set the value to ‘please select algorithm’</a:t>
            </a:r>
          </a:p>
          <a:p>
            <a:pPr eaLnBrk="1" hangingPunct="1"/>
            <a:r>
              <a:rPr lang="en-GB" altLang="en-US" sz="2400" smtClean="0"/>
              <a:t>Right-click on the title input and add a constant value of ‘Algorithm selection’</a:t>
            </a: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6" name="Rectangle 4"/>
          <p:cNvSpPr>
            <a:spLocks noGrp="1"/>
          </p:cNvSpPr>
          <p:nvPr>
            <p:ph type="title"/>
          </p:nvPr>
        </p:nvSpPr>
        <p:spPr bwMode="auto"/>
        <p:txBody>
          <a:bodyPr/>
          <a:lstStyle/>
          <a:p>
            <a:r>
              <a:rPr lang="en-GB" altLang="en-US" sz="3200" smtClean="0">
                <a:ln>
                  <a:noFill/>
                </a:ln>
                <a:solidFill>
                  <a:srgbClr val="9A92C6"/>
                </a:solidFill>
                <a:effectLst/>
              </a:rPr>
              <a:t>Interactive Algorithm Selection</a:t>
            </a:r>
          </a:p>
        </p:txBody>
      </p:sp>
      <p:sp>
        <p:nvSpPr>
          <p:cNvPr id="67587" name="Rectangle 3"/>
          <p:cNvSpPr>
            <a:spLocks noGrp="1" noChangeArrowheads="1"/>
          </p:cNvSpPr>
          <p:nvPr>
            <p:ph sz="quarter" idx="1"/>
          </p:nvPr>
        </p:nvSpPr>
        <p:spPr>
          <a:xfrm>
            <a:off x="323850" y="1700213"/>
            <a:ext cx="8604250" cy="4495800"/>
          </a:xfrm>
        </p:spPr>
        <p:txBody>
          <a:bodyPr/>
          <a:lstStyle/>
          <a:p>
            <a:pPr eaLnBrk="1" hangingPunct="1"/>
            <a:endParaRPr lang="en-GB" altLang="en-US" sz="2400" smtClean="0"/>
          </a:p>
          <a:p>
            <a:pPr eaLnBrk="1" hangingPunct="1"/>
            <a:r>
              <a:rPr lang="en-GB" altLang="en-US" sz="2400" smtClean="0"/>
              <a:t>Add an output for the new ‘choose’ service and save and run the workflow again</a:t>
            </a:r>
          </a:p>
          <a:p>
            <a:pPr eaLnBrk="1" hangingPunct="1"/>
            <a:r>
              <a:rPr lang="en-GB" altLang="en-US" sz="2400" smtClean="0"/>
              <a:t>When the workflow gets to the ‘choose’ service, it pop up a web page asking you to select an algorithm. Select ‘Maximum Entropy’</a:t>
            </a:r>
          </a:p>
          <a:p>
            <a:pPr eaLnBrk="1" hangingPunct="1"/>
            <a:r>
              <a:rPr lang="en-GB" altLang="en-US" sz="2400" smtClean="0"/>
              <a:t>Your selection is passed to the output port. </a:t>
            </a:r>
          </a:p>
          <a:p>
            <a:pPr eaLnBrk="1" hangingPunct="1">
              <a:buFont typeface="Wingdings" panose="05000000000000000000" pitchFamily="2" charset="2"/>
              <a:buNone/>
            </a:pPr>
            <a:r>
              <a:rPr lang="en-GB" altLang="en-US" sz="2400" smtClean="0"/>
              <a:t> </a:t>
            </a: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Rectangle 4"/>
          <p:cNvSpPr>
            <a:spLocks noGrp="1"/>
          </p:cNvSpPr>
          <p:nvPr>
            <p:ph type="title"/>
          </p:nvPr>
        </p:nvSpPr>
        <p:spPr bwMode="auto"/>
        <p:txBody>
          <a:bodyPr/>
          <a:lstStyle/>
          <a:p>
            <a:r>
              <a:rPr lang="en-GB" altLang="en-US" sz="3200" smtClean="0">
                <a:ln>
                  <a:noFill/>
                </a:ln>
                <a:solidFill>
                  <a:srgbClr val="9A92C6"/>
                </a:solidFill>
                <a:effectLst/>
              </a:rPr>
              <a:t>Getting Algorithm Parameters</a:t>
            </a:r>
          </a:p>
        </p:txBody>
      </p:sp>
      <p:sp>
        <p:nvSpPr>
          <p:cNvPr id="69635" name="Rectangle 3"/>
          <p:cNvSpPr>
            <a:spLocks noGrp="1" noChangeArrowheads="1"/>
          </p:cNvSpPr>
          <p:nvPr>
            <p:ph sz="quarter" idx="1"/>
          </p:nvPr>
        </p:nvSpPr>
        <p:spPr>
          <a:xfrm>
            <a:off x="323850" y="1700213"/>
            <a:ext cx="8604250" cy="4495800"/>
          </a:xfrm>
        </p:spPr>
        <p:txBody>
          <a:bodyPr/>
          <a:lstStyle/>
          <a:p>
            <a:pPr eaLnBrk="1" hangingPunct="1"/>
            <a:endParaRPr lang="en-GB" altLang="en-US" sz="2400" smtClean="0"/>
          </a:p>
          <a:p>
            <a:pPr eaLnBrk="1" hangingPunct="1"/>
            <a:r>
              <a:rPr lang="en-GB" altLang="en-US" sz="2400" smtClean="0"/>
              <a:t>Each algorithm has different sets of parameters. In order to run them, we need to extract the right parameters based on the users choice. This involves adding more XPath services after the ‘choose’ service.</a:t>
            </a:r>
          </a:p>
          <a:p>
            <a:pPr eaLnBrk="1" hangingPunct="1"/>
            <a:r>
              <a:rPr lang="en-GB" altLang="en-US" sz="2400" smtClean="0"/>
              <a:t>Instead, we will use one that has already been built and is available on myExperiment</a:t>
            </a:r>
          </a:p>
          <a:p>
            <a:pPr eaLnBrk="1" hangingPunct="1"/>
            <a:endParaRPr lang="en-GB" altLang="en-US" sz="2400" smtClean="0"/>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Rectangle 2"/>
          <p:cNvSpPr>
            <a:spLocks noGrp="1"/>
          </p:cNvSpPr>
          <p:nvPr>
            <p:ph type="title"/>
          </p:nvPr>
        </p:nvSpPr>
        <p:spPr bwMode="auto"/>
        <p:txBody>
          <a:bodyPr/>
          <a:lstStyle/>
          <a:p>
            <a:pPr eaLnBrk="1" hangingPunct="1"/>
            <a:r>
              <a:rPr lang="en-GB" altLang="en-US" sz="3200" smtClean="0">
                <a:ln>
                  <a:noFill/>
                </a:ln>
                <a:solidFill>
                  <a:srgbClr val="9A92C6"/>
                </a:solidFill>
                <a:effectLst/>
              </a:rPr>
              <a:t>Exploring myExperiment</a:t>
            </a:r>
            <a:endParaRPr lang="en-US" altLang="en-US" sz="3200" smtClean="0">
              <a:ln>
                <a:noFill/>
              </a:ln>
              <a:solidFill>
                <a:srgbClr val="9A92C6"/>
              </a:solidFill>
              <a:effectLst/>
            </a:endParaRPr>
          </a:p>
        </p:txBody>
      </p:sp>
      <p:sp>
        <p:nvSpPr>
          <p:cNvPr id="71683" name="Rectangle 3"/>
          <p:cNvSpPr>
            <a:spLocks noGrp="1"/>
          </p:cNvSpPr>
          <p:nvPr>
            <p:ph sz="quarter" idx="1"/>
          </p:nvPr>
        </p:nvSpPr>
        <p:spPr>
          <a:xfrm>
            <a:off x="609600" y="1412875"/>
            <a:ext cx="8283575" cy="4572000"/>
          </a:xfrm>
        </p:spPr>
        <p:txBody>
          <a:bodyPr/>
          <a:lstStyle/>
          <a:p>
            <a:pPr algn="just" eaLnBrk="1" hangingPunct="1">
              <a:lnSpc>
                <a:spcPct val="80000"/>
              </a:lnSpc>
            </a:pPr>
            <a:endParaRPr lang="en-GB" altLang="en-US" sz="2400" smtClean="0"/>
          </a:p>
          <a:p>
            <a:pPr algn="just" eaLnBrk="1" hangingPunct="1"/>
            <a:r>
              <a:rPr lang="en-GB" altLang="en-US" sz="2400" smtClean="0"/>
              <a:t>There are already several workflows available for BioVel on myExperiment. Go to myExperiment</a:t>
            </a:r>
          </a:p>
          <a:p>
            <a:pPr algn="just" eaLnBrk="1" hangingPunct="1">
              <a:buFont typeface="Wingdings" panose="05000000000000000000" pitchFamily="2" charset="2"/>
              <a:buNone/>
            </a:pPr>
            <a:endParaRPr lang="en-GB" altLang="en-US" sz="2400" smtClean="0"/>
          </a:p>
          <a:p>
            <a:pPr algn="just" eaLnBrk="1" hangingPunct="1">
              <a:buFont typeface="Wingdings" panose="05000000000000000000" pitchFamily="2" charset="2"/>
              <a:buNone/>
            </a:pPr>
            <a:endParaRPr lang="en-GB" altLang="en-US" sz="2400" smtClean="0"/>
          </a:p>
          <a:p>
            <a:pPr algn="just" eaLnBrk="1" hangingPunct="1"/>
            <a:r>
              <a:rPr lang="en-GB" altLang="en-US" sz="2400" smtClean="0"/>
              <a:t>Find the workflow called ‘Create Algorithm’ and see what it does by reading its description.</a:t>
            </a:r>
          </a:p>
          <a:p>
            <a:pPr eaLnBrk="1" hangingPunct="1">
              <a:lnSpc>
                <a:spcPct val="80000"/>
              </a:lnSpc>
              <a:buFont typeface="Wingdings" panose="05000000000000000000" pitchFamily="2" charset="2"/>
              <a:buNone/>
            </a:pPr>
            <a:endParaRPr lang="en-GB" altLang="en-US" sz="2400" smtClean="0"/>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Rectangle 2"/>
          <p:cNvSpPr>
            <a:spLocks noGrp="1"/>
          </p:cNvSpPr>
          <p:nvPr>
            <p:ph type="title"/>
          </p:nvPr>
        </p:nvSpPr>
        <p:spPr bwMode="auto"/>
        <p:txBody>
          <a:bodyPr/>
          <a:lstStyle/>
          <a:p>
            <a:r>
              <a:rPr lang="en-GB" altLang="en-US" sz="3200" smtClean="0">
                <a:ln>
                  <a:noFill/>
                </a:ln>
                <a:solidFill>
                  <a:srgbClr val="9A92C6"/>
                </a:solidFill>
                <a:effectLst/>
              </a:rPr>
              <a:t>Using Workflows from myExperiment</a:t>
            </a:r>
          </a:p>
        </p:txBody>
      </p:sp>
      <p:sp>
        <p:nvSpPr>
          <p:cNvPr id="73731" name="Rectangle 3"/>
          <p:cNvSpPr>
            <a:spLocks noGrp="1"/>
          </p:cNvSpPr>
          <p:nvPr>
            <p:ph sz="quarter" idx="1"/>
          </p:nvPr>
        </p:nvSpPr>
        <p:spPr>
          <a:xfrm>
            <a:off x="609600" y="1589088"/>
            <a:ext cx="8426450" cy="4572000"/>
          </a:xfrm>
        </p:spPr>
        <p:txBody>
          <a:bodyPr/>
          <a:lstStyle/>
          <a:p>
            <a:r>
              <a:rPr lang="en-GB" altLang="en-US" sz="2400" smtClean="0"/>
              <a:t>Go back to Taverna and click on the myExperiment icon at the top of the workbench</a:t>
            </a:r>
          </a:p>
          <a:p>
            <a:r>
              <a:rPr lang="en-GB" altLang="en-US" sz="2400" smtClean="0"/>
              <a:t>Go to ‘my stuff’ and log in (using the same credentials as the web page)</a:t>
            </a:r>
          </a:p>
          <a:p>
            <a:pPr lvl="1"/>
            <a:r>
              <a:rPr lang="en-GB" altLang="en-US" sz="2000" smtClean="0">
                <a:ea typeface="ＭＳ Ｐゴシック" panose="020B0600070205080204" pitchFamily="34" charset="-128"/>
              </a:rPr>
              <a:t>Hint: Select the “My Stuff” tab after selecting “myExperiment”</a:t>
            </a:r>
          </a:p>
          <a:p>
            <a:r>
              <a:rPr lang="en-GB" altLang="en-US" sz="2400" smtClean="0"/>
              <a:t>Find the “Bonn Workshop Sep 2014”  BioVel Workshop group by using the ‘search’ option.</a:t>
            </a:r>
          </a:p>
          <a:p>
            <a:r>
              <a:rPr lang="en-GB" altLang="en-US" sz="2400" smtClean="0"/>
              <a:t>Look at the shared items and find the workflow called ‘Create Algorithm’</a:t>
            </a:r>
          </a:p>
          <a:p>
            <a:r>
              <a:rPr lang="en-GB" altLang="en-US" sz="2400" smtClean="0"/>
              <a:t>Click on ‘open’ and this workflow will be automatically imported into your Taverna design window </a:t>
            </a:r>
          </a:p>
          <a:p>
            <a:r>
              <a:rPr lang="en-GB" altLang="en-US" sz="2400" smtClean="0"/>
              <a:t>Run the workflow and select ‘Maximum Entropy’ again</a:t>
            </a:r>
          </a:p>
          <a:p>
            <a:endParaRPr lang="en-GB" altLang="en-US" sz="2400" smtClean="0"/>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8" name="Rectangle 2"/>
          <p:cNvSpPr>
            <a:spLocks noGrp="1"/>
          </p:cNvSpPr>
          <p:nvPr>
            <p:ph type="title"/>
          </p:nvPr>
        </p:nvSpPr>
        <p:spPr bwMode="auto"/>
        <p:txBody>
          <a:bodyPr/>
          <a:lstStyle/>
          <a:p>
            <a:r>
              <a:rPr lang="en-GB" altLang="en-US" smtClean="0">
                <a:ln>
                  <a:noFill/>
                </a:ln>
                <a:solidFill>
                  <a:srgbClr val="9A92C6"/>
                </a:solidFill>
                <a:effectLst/>
              </a:rPr>
              <a:t>Selecting Layers</a:t>
            </a:r>
          </a:p>
        </p:txBody>
      </p:sp>
      <p:sp>
        <p:nvSpPr>
          <p:cNvPr id="75779" name="Rectangle 3"/>
          <p:cNvSpPr>
            <a:spLocks noGrp="1"/>
          </p:cNvSpPr>
          <p:nvPr>
            <p:ph sz="quarter" idx="1"/>
          </p:nvPr>
        </p:nvSpPr>
        <p:spPr>
          <a:xfrm>
            <a:off x="107950" y="1589088"/>
            <a:ext cx="8856663" cy="4935537"/>
          </a:xfrm>
        </p:spPr>
        <p:txBody>
          <a:bodyPr/>
          <a:lstStyle/>
          <a:p>
            <a:pPr algn="just">
              <a:spcBef>
                <a:spcPts val="1000"/>
              </a:spcBef>
            </a:pPr>
            <a:r>
              <a:rPr lang="en-GB" altLang="en-US" sz="2400" smtClean="0"/>
              <a:t>In order to run the algorithm you selected, you have to decide which layers you need. We can do this by calling a different web service from Open Modeller</a:t>
            </a:r>
          </a:p>
          <a:p>
            <a:pPr algn="just">
              <a:spcBef>
                <a:spcPts val="1000"/>
              </a:spcBef>
            </a:pPr>
            <a:r>
              <a:rPr lang="en-GB" altLang="en-US" sz="2400" smtClean="0"/>
              <a:t>Create a new workflow by going to ‘file’ -&gt; ‘new workflow’ and drag and drop the Open Modeller ‘getLayers’ service. Again, this service does not need inputs, but again the output is XML and difficult to view.</a:t>
            </a:r>
          </a:p>
          <a:p>
            <a:pPr algn="just">
              <a:spcBef>
                <a:spcPts val="1000"/>
              </a:spcBef>
            </a:pPr>
            <a:r>
              <a:rPr lang="en-GB" altLang="en-US" sz="2400" smtClean="0"/>
              <a:t>Go to the myExperiment plugin in Taverna and find the workflow called ‘selectLayers’ in the BioVel workshop group</a:t>
            </a:r>
          </a:p>
          <a:p>
            <a:pPr algn="just">
              <a:spcBef>
                <a:spcPts val="1000"/>
              </a:spcBef>
            </a:pPr>
            <a:r>
              <a:rPr lang="en-GB" altLang="en-US" sz="2400" smtClean="0"/>
              <a:t>Select ‘Import’. You can import the workflow as a nested workflow, or you can merge it with the existing workflow</a:t>
            </a:r>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p:cNvSpPr>
            <a:spLocks noGrp="1"/>
          </p:cNvSpPr>
          <p:nvPr>
            <p:ph type="title"/>
          </p:nvPr>
        </p:nvSpPr>
        <p:spPr bwMode="auto"/>
        <p:txBody>
          <a:bodyPr/>
          <a:lstStyle/>
          <a:p>
            <a:r>
              <a:rPr lang="en-GB" altLang="en-US" smtClean="0">
                <a:ln>
                  <a:noFill/>
                </a:ln>
                <a:solidFill>
                  <a:srgbClr val="9A92C6"/>
                </a:solidFill>
                <a:effectLst/>
              </a:rPr>
              <a:t>Selecting Layers</a:t>
            </a:r>
          </a:p>
        </p:txBody>
      </p:sp>
      <p:sp>
        <p:nvSpPr>
          <p:cNvPr id="77827" name="Rectangle 3"/>
          <p:cNvSpPr>
            <a:spLocks noGrp="1"/>
          </p:cNvSpPr>
          <p:nvPr>
            <p:ph sz="quarter" idx="1"/>
          </p:nvPr>
        </p:nvSpPr>
        <p:spPr>
          <a:xfrm>
            <a:off x="107950" y="1600200"/>
            <a:ext cx="3455988" cy="4525963"/>
          </a:xfrm>
        </p:spPr>
        <p:txBody>
          <a:bodyPr/>
          <a:lstStyle/>
          <a:p>
            <a:pPr algn="just"/>
            <a:r>
              <a:rPr lang="en-GB" altLang="en-US" sz="2400" smtClean="0"/>
              <a:t>In many cases, it is beneficial to add workflows as nested workflows so that they stay as separate modules, but in this case, we can select ‘Merge’ because this extra service is a shim for viewing the results.</a:t>
            </a:r>
          </a:p>
          <a:p>
            <a:pPr algn="just"/>
            <a:endParaRPr lang="en-GB" altLang="en-US" sz="2400" smtClean="0"/>
          </a:p>
        </p:txBody>
      </p:sp>
      <p:pic>
        <p:nvPicPr>
          <p:cNvPr id="77828" name="Picture 3" descr="mergewf.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08400" y="1557338"/>
            <a:ext cx="5400675"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9874" name="Picture 3" descr="selectLayer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1933575"/>
            <a:ext cx="4202112" cy="451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5" name="Rectangle 2"/>
          <p:cNvSpPr>
            <a:spLocks noGrp="1"/>
          </p:cNvSpPr>
          <p:nvPr>
            <p:ph type="title"/>
          </p:nvPr>
        </p:nvSpPr>
        <p:spPr bwMode="auto"/>
        <p:txBody>
          <a:bodyPr/>
          <a:lstStyle/>
          <a:p>
            <a:r>
              <a:rPr lang="en-GB" altLang="en-US" smtClean="0">
                <a:ln>
                  <a:noFill/>
                </a:ln>
                <a:solidFill>
                  <a:srgbClr val="9A92C6"/>
                </a:solidFill>
                <a:effectLst/>
              </a:rPr>
              <a:t>Selecting and Configuring Layers</a:t>
            </a:r>
          </a:p>
        </p:txBody>
      </p:sp>
      <p:sp>
        <p:nvSpPr>
          <p:cNvPr id="79876" name="Rectangle 3"/>
          <p:cNvSpPr>
            <a:spLocks noGrp="1"/>
          </p:cNvSpPr>
          <p:nvPr>
            <p:ph sz="quarter" idx="1"/>
          </p:nvPr>
        </p:nvSpPr>
        <p:spPr>
          <a:xfrm>
            <a:off x="107950" y="1711325"/>
            <a:ext cx="5183188" cy="4525963"/>
          </a:xfrm>
        </p:spPr>
        <p:txBody>
          <a:bodyPr/>
          <a:lstStyle/>
          <a:p>
            <a:pPr algn="just"/>
            <a:r>
              <a:rPr lang="en-GB" altLang="en-US" sz="2400" smtClean="0"/>
              <a:t>In the workflow diagram, expand the view to show all ports.</a:t>
            </a:r>
          </a:p>
          <a:p>
            <a:pPr algn="just"/>
            <a:r>
              <a:rPr lang="en-GB" altLang="en-US" sz="2400" smtClean="0"/>
              <a:t>Delete the input port from </a:t>
            </a:r>
          </a:p>
          <a:p>
            <a:pPr algn="just">
              <a:buFont typeface="Wingdings" panose="05000000000000000000" pitchFamily="2" charset="2"/>
              <a:buNone/>
            </a:pPr>
            <a:r>
              <a:rPr lang="en-GB" altLang="en-US" sz="2400" smtClean="0"/>
              <a:t>	the imported workflow</a:t>
            </a:r>
          </a:p>
          <a:p>
            <a:pPr algn="just"/>
            <a:r>
              <a:rPr lang="en-GB" altLang="en-US" sz="2400" smtClean="0"/>
              <a:t>Connect the output of ‘getLayers’ to the input of the new ‘Select_Layers’ service </a:t>
            </a:r>
          </a:p>
          <a:p>
            <a:pPr algn="just"/>
            <a:r>
              <a:rPr lang="en-GB" altLang="en-US" sz="2400" smtClean="0"/>
              <a:t>Save and run the workflow</a:t>
            </a:r>
          </a:p>
          <a:p>
            <a:pPr algn="just">
              <a:buFont typeface="Wingdings" panose="05000000000000000000" pitchFamily="2" charset="2"/>
              <a:buNone/>
            </a:pPr>
            <a:endParaRPr lang="en-GB" altLang="en-US" sz="2400" smtClean="0"/>
          </a:p>
          <a:p>
            <a:pPr algn="just">
              <a:buFont typeface="Wingdings" panose="05000000000000000000" pitchFamily="2" charset="2"/>
              <a:buNone/>
            </a:pPr>
            <a:endParaRPr lang="en-GB" altLang="en-US" sz="2400" smtClean="0"/>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1922" name="Picture 3" descr="layer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557338"/>
            <a:ext cx="5580063"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3" name="Rectangle 2"/>
          <p:cNvSpPr>
            <a:spLocks noGrp="1"/>
          </p:cNvSpPr>
          <p:nvPr>
            <p:ph type="title"/>
          </p:nvPr>
        </p:nvSpPr>
        <p:spPr bwMode="auto"/>
        <p:txBody>
          <a:bodyPr/>
          <a:lstStyle/>
          <a:p>
            <a:r>
              <a:rPr lang="en-GB" altLang="en-US" smtClean="0">
                <a:ln>
                  <a:noFill/>
                </a:ln>
                <a:solidFill>
                  <a:srgbClr val="9A92C6"/>
                </a:solidFill>
                <a:effectLst/>
              </a:rPr>
              <a:t>Selecting and Configuring Layers</a:t>
            </a:r>
          </a:p>
        </p:txBody>
      </p:sp>
      <p:sp>
        <p:nvSpPr>
          <p:cNvPr id="81924" name="Rectangle 3"/>
          <p:cNvSpPr>
            <a:spLocks noGrp="1"/>
          </p:cNvSpPr>
          <p:nvPr>
            <p:ph sz="quarter" idx="1"/>
          </p:nvPr>
        </p:nvSpPr>
        <p:spPr>
          <a:xfrm>
            <a:off x="4140200" y="1773238"/>
            <a:ext cx="4176713" cy="4525962"/>
          </a:xfrm>
          <a:solidFill>
            <a:schemeClr val="bg1"/>
          </a:solidFill>
        </p:spPr>
        <p:txBody>
          <a:bodyPr/>
          <a:lstStyle/>
          <a:p>
            <a:pPr algn="just"/>
            <a:r>
              <a:rPr lang="en-GB" altLang="en-US" sz="2400" smtClean="0"/>
              <a:t>You will see a tree view of all layers available</a:t>
            </a:r>
          </a:p>
          <a:p>
            <a:pPr algn="just"/>
            <a:r>
              <a:rPr lang="en-GB" altLang="en-US" sz="2400" smtClean="0"/>
              <a:t>For this exercise, select some worldClim layers for precipitation &amp; temperature</a:t>
            </a:r>
          </a:p>
          <a:p>
            <a:pPr algn="just">
              <a:buFont typeface="Wingdings" panose="05000000000000000000" pitchFamily="2" charset="2"/>
              <a:buNone/>
            </a:pPr>
            <a:endParaRPr lang="en-GB" altLang="en-US" sz="2400" smtClean="0"/>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Bio-diversity research example</a:t>
            </a:r>
            <a:endParaRPr lang="en-GB" dirty="0"/>
          </a:p>
        </p:txBody>
      </p:sp>
      <p:sp>
        <p:nvSpPr>
          <p:cNvPr id="11267" name="Content Placeholder 2"/>
          <p:cNvSpPr>
            <a:spLocks noGrp="1"/>
          </p:cNvSpPr>
          <p:nvPr>
            <p:ph idx="1"/>
          </p:nvPr>
        </p:nvSpPr>
        <p:spPr/>
        <p:txBody>
          <a:bodyPr/>
          <a:lstStyle/>
          <a:p>
            <a:r>
              <a:rPr lang="en-GB" altLang="en-US" smtClean="0"/>
              <a:t>In this example we are going to use Taverna to help find the occurrences of Marmota marmot</a:t>
            </a:r>
          </a:p>
          <a:p>
            <a:r>
              <a:rPr lang="en-GB" altLang="en-US" smtClean="0"/>
              <a:t>Optionally we will then show the locations using google earth.</a:t>
            </a:r>
          </a:p>
          <a:p>
            <a:r>
              <a:rPr lang="en-GB" altLang="en-US" smtClean="0"/>
              <a:t>Alternatively a xpath service could be added to extract interesting data.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Grp="1"/>
          </p:cNvSpPr>
          <p:nvPr>
            <p:ph type="title"/>
          </p:nvPr>
        </p:nvSpPr>
        <p:spPr bwMode="auto"/>
        <p:txBody>
          <a:bodyPr/>
          <a:lstStyle/>
          <a:p>
            <a:r>
              <a:rPr lang="en-GB" altLang="en-US" smtClean="0">
                <a:ln>
                  <a:noFill/>
                </a:ln>
                <a:solidFill>
                  <a:srgbClr val="9A92C6"/>
                </a:solidFill>
                <a:effectLst/>
              </a:rPr>
              <a:t>Create Model</a:t>
            </a:r>
          </a:p>
        </p:txBody>
      </p:sp>
      <p:sp>
        <p:nvSpPr>
          <p:cNvPr id="83971" name="Rectangle 3"/>
          <p:cNvSpPr>
            <a:spLocks noGrp="1"/>
          </p:cNvSpPr>
          <p:nvPr>
            <p:ph sz="quarter" idx="1"/>
          </p:nvPr>
        </p:nvSpPr>
        <p:spPr>
          <a:xfrm>
            <a:off x="609600" y="1589088"/>
            <a:ext cx="8066088" cy="4572000"/>
          </a:xfrm>
        </p:spPr>
        <p:txBody>
          <a:bodyPr/>
          <a:lstStyle/>
          <a:p>
            <a:pPr algn="just"/>
            <a:r>
              <a:rPr lang="en-GB" altLang="en-US" sz="2400" smtClean="0"/>
              <a:t>We now have all of the inputs required for our model.</a:t>
            </a:r>
          </a:p>
          <a:p>
            <a:pPr algn="just"/>
            <a:r>
              <a:rPr lang="en-GB" altLang="en-US" sz="2400" smtClean="0"/>
              <a:t>To create the model, we need to use some other services from Open Modeller</a:t>
            </a:r>
          </a:p>
          <a:p>
            <a:pPr algn="just"/>
            <a:r>
              <a:rPr lang="en-GB" altLang="en-US" sz="2400" smtClean="0"/>
              <a:t>These services are more complicated to execute and require the use of more advanced workflow execution techniques.</a:t>
            </a:r>
          </a:p>
          <a:p>
            <a:pPr algn="just"/>
            <a:r>
              <a:rPr lang="en-GB" altLang="en-US" sz="2400" smtClean="0"/>
              <a:t>The next few exercises will show you how to invoke asynchronous services, how to use looping in your workflows, how to use control links and how to set retries.</a:t>
            </a:r>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8" name="Rectangle 2"/>
          <p:cNvSpPr>
            <a:spLocks noGrp="1"/>
          </p:cNvSpPr>
          <p:nvPr>
            <p:ph type="title"/>
          </p:nvPr>
        </p:nvSpPr>
        <p:spPr bwMode="auto"/>
        <p:txBody>
          <a:bodyPr/>
          <a:lstStyle/>
          <a:p>
            <a:r>
              <a:rPr lang="en-GB" altLang="en-US" smtClean="0">
                <a:ln>
                  <a:noFill/>
                </a:ln>
                <a:solidFill>
                  <a:srgbClr val="9A92C6"/>
                </a:solidFill>
                <a:effectLst/>
              </a:rPr>
              <a:t>Create Model</a:t>
            </a:r>
          </a:p>
        </p:txBody>
      </p:sp>
      <p:sp>
        <p:nvSpPr>
          <p:cNvPr id="86019" name="Rectangle 3"/>
          <p:cNvSpPr>
            <a:spLocks noGrp="1"/>
          </p:cNvSpPr>
          <p:nvPr>
            <p:ph sz="quarter" idx="1"/>
          </p:nvPr>
        </p:nvSpPr>
        <p:spPr>
          <a:xfrm>
            <a:off x="609600" y="1589088"/>
            <a:ext cx="8139113" cy="4572000"/>
          </a:xfrm>
        </p:spPr>
        <p:txBody>
          <a:bodyPr/>
          <a:lstStyle/>
          <a:p>
            <a:pPr algn="just">
              <a:spcBef>
                <a:spcPts val="1000"/>
              </a:spcBef>
            </a:pPr>
            <a:r>
              <a:rPr lang="en-GB" altLang="en-US" sz="2400" smtClean="0"/>
              <a:t>Find and open the ‘Create Model’ workflow from BioVel workshop group in myExperiment</a:t>
            </a:r>
          </a:p>
          <a:p>
            <a:pPr algn="just">
              <a:spcBef>
                <a:spcPts val="1000"/>
              </a:spcBef>
            </a:pPr>
            <a:r>
              <a:rPr lang="en-GB" altLang="en-US" sz="2400" smtClean="0"/>
              <a:t>The workflow will not work until we configure it</a:t>
            </a:r>
          </a:p>
          <a:p>
            <a:pPr>
              <a:spcBef>
                <a:spcPts val="1000"/>
              </a:spcBef>
            </a:pPr>
            <a:r>
              <a:rPr lang="en-GB" altLang="en-US" sz="2400" smtClean="0"/>
              <a:t>This workflow is asynchronous. This means that when you submit data to the ‘create model’ service, it will return a jobID and place your job in a queue (this is very useful if your job will take a long time!)</a:t>
            </a:r>
          </a:p>
          <a:p>
            <a:pPr>
              <a:spcBef>
                <a:spcPts val="1000"/>
              </a:spcBef>
            </a:pPr>
            <a:r>
              <a:rPr lang="en-GB" altLang="en-US" sz="2400" smtClean="0"/>
              <a:t>The ‘loop_until_progress_complete’ nested workflow will query your job ID to find out if it is complete</a:t>
            </a:r>
          </a:p>
          <a:p>
            <a:pPr>
              <a:spcBef>
                <a:spcPts val="1000"/>
              </a:spcBef>
            </a:pPr>
            <a:r>
              <a:rPr lang="en-GB" altLang="en-US" sz="2400" smtClean="0"/>
              <a:t>When it is complete, the ‘getModel’ service will retrieve the results. </a:t>
            </a:r>
          </a:p>
          <a:p>
            <a:pPr algn="just"/>
            <a:endParaRPr lang="en-GB" altLang="en-US" sz="2400" smtClean="0"/>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6" name="Rectangle 2"/>
          <p:cNvSpPr>
            <a:spLocks noGrp="1"/>
          </p:cNvSpPr>
          <p:nvPr>
            <p:ph type="title"/>
          </p:nvPr>
        </p:nvSpPr>
        <p:spPr bwMode="auto"/>
        <p:txBody>
          <a:bodyPr/>
          <a:lstStyle/>
          <a:p>
            <a:r>
              <a:rPr lang="en-GB" altLang="en-US" smtClean="0">
                <a:ln>
                  <a:noFill/>
                </a:ln>
                <a:solidFill>
                  <a:srgbClr val="9A92C6"/>
                </a:solidFill>
                <a:effectLst/>
              </a:rPr>
              <a:t>Create Model - Looping</a:t>
            </a:r>
          </a:p>
        </p:txBody>
      </p:sp>
      <p:sp>
        <p:nvSpPr>
          <p:cNvPr id="88067" name="Rectangle 3"/>
          <p:cNvSpPr>
            <a:spLocks noGrp="1"/>
          </p:cNvSpPr>
          <p:nvPr>
            <p:ph sz="quarter" idx="1"/>
          </p:nvPr>
        </p:nvSpPr>
        <p:spPr>
          <a:xfrm>
            <a:off x="609600" y="1589088"/>
            <a:ext cx="8355013" cy="4572000"/>
          </a:xfrm>
        </p:spPr>
        <p:txBody>
          <a:bodyPr/>
          <a:lstStyle/>
          <a:p>
            <a:pPr>
              <a:spcBef>
                <a:spcPts val="1000"/>
              </a:spcBef>
              <a:buFont typeface="Wingdings" panose="05000000000000000000" pitchFamily="2" charset="2"/>
              <a:buNone/>
            </a:pPr>
            <a:r>
              <a:rPr lang="en-GB" altLang="en-US" sz="2400" smtClean="0"/>
              <a:t>The default behaviour in a workflow is to call each service only once for each item of data –  so what if your job has not finished when ‘loop_until_progress_complete’ workflow asks?</a:t>
            </a:r>
          </a:p>
          <a:p>
            <a:pPr>
              <a:spcBef>
                <a:spcPts val="1000"/>
              </a:spcBef>
              <a:buFont typeface="Wingdings" panose="05000000000000000000" pitchFamily="2" charset="2"/>
              <a:buNone/>
            </a:pPr>
            <a:endParaRPr lang="en-GB" altLang="en-US" sz="2400" smtClean="0"/>
          </a:p>
          <a:p>
            <a:pPr>
              <a:spcBef>
                <a:spcPts val="1000"/>
              </a:spcBef>
            </a:pPr>
            <a:r>
              <a:rPr lang="en-GB" altLang="en-US" sz="2400" smtClean="0"/>
              <a:t>Run the workflow using the example input value provided in the workflow</a:t>
            </a:r>
          </a:p>
          <a:p>
            <a:pPr>
              <a:spcBef>
                <a:spcPts val="1000"/>
              </a:spcBef>
            </a:pPr>
            <a:endParaRPr lang="en-GB" altLang="en-US" sz="2400" smtClean="0"/>
          </a:p>
          <a:p>
            <a:pPr>
              <a:spcBef>
                <a:spcPts val="1000"/>
              </a:spcBef>
            </a:pPr>
            <a:r>
              <a:rPr lang="en-GB" altLang="en-US" sz="2400" smtClean="0"/>
              <a:t>Almost every time, the workflow will fail because the results have not been returned before the workflow reaches the ‘getModel’ service</a:t>
            </a:r>
          </a:p>
          <a:p>
            <a:pPr algn="just"/>
            <a:endParaRPr lang="en-GB" altLang="en-US" sz="2400" smtClean="0"/>
          </a:p>
          <a:p>
            <a:pPr algn="just"/>
            <a:endParaRPr lang="en-GB" altLang="en-US" sz="2400" smtClean="0"/>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4" name="Rectangle 2"/>
          <p:cNvSpPr>
            <a:spLocks noGrp="1"/>
          </p:cNvSpPr>
          <p:nvPr>
            <p:ph type="title"/>
          </p:nvPr>
        </p:nvSpPr>
        <p:spPr bwMode="auto"/>
        <p:txBody>
          <a:bodyPr/>
          <a:lstStyle/>
          <a:p>
            <a:r>
              <a:rPr lang="en-GB" altLang="en-US" smtClean="0">
                <a:ln>
                  <a:noFill/>
                </a:ln>
                <a:solidFill>
                  <a:srgbClr val="9A92C6"/>
                </a:solidFill>
                <a:effectLst/>
              </a:rPr>
              <a:t>Create Model - Looping</a:t>
            </a:r>
          </a:p>
        </p:txBody>
      </p:sp>
      <p:sp>
        <p:nvSpPr>
          <p:cNvPr id="90115" name="Rectangle 3"/>
          <p:cNvSpPr>
            <a:spLocks noGrp="1"/>
          </p:cNvSpPr>
          <p:nvPr>
            <p:ph sz="quarter" idx="1"/>
          </p:nvPr>
        </p:nvSpPr>
        <p:spPr>
          <a:xfrm>
            <a:off x="609600" y="1589088"/>
            <a:ext cx="8283575" cy="4572000"/>
          </a:xfrm>
        </p:spPr>
        <p:txBody>
          <a:bodyPr/>
          <a:lstStyle/>
          <a:p>
            <a:pPr>
              <a:spcBef>
                <a:spcPts val="1000"/>
              </a:spcBef>
              <a:buFont typeface="Wingdings" panose="05000000000000000000" pitchFamily="2" charset="2"/>
              <a:buNone/>
            </a:pPr>
            <a:r>
              <a:rPr lang="en-GB" altLang="en-US" sz="2400" smtClean="0"/>
              <a:t>	This is where looping is useful. Taverna can keep running the ‘getProgress’ service </a:t>
            </a:r>
            <a:r>
              <a:rPr lang="en-GB" altLang="en-US" sz="2400" i="1" smtClean="0"/>
              <a:t>until </a:t>
            </a:r>
            <a:r>
              <a:rPr lang="en-GB" altLang="en-US" sz="2400" smtClean="0"/>
              <a:t>it reports that the job is done.</a:t>
            </a:r>
            <a:endParaRPr lang="en-GB" altLang="en-US" sz="2400" i="1" smtClean="0"/>
          </a:p>
          <a:p>
            <a:pPr>
              <a:spcBef>
                <a:spcPts val="1000"/>
              </a:spcBef>
            </a:pPr>
            <a:r>
              <a:rPr lang="en-GB" altLang="en-US" sz="2400" smtClean="0"/>
              <a:t>Select the ‘loop_until_progress_complete’ nested workflow and click on the ‘details’ tab in the workflow explorer</a:t>
            </a:r>
          </a:p>
          <a:p>
            <a:pPr>
              <a:spcBef>
                <a:spcPts val="1000"/>
              </a:spcBef>
            </a:pPr>
            <a:r>
              <a:rPr lang="en-GB" altLang="en-US" sz="2400" smtClean="0"/>
              <a:t>Select ‘advanced’ and click on ‘add looping’</a:t>
            </a:r>
          </a:p>
          <a:p>
            <a:pPr>
              <a:spcBef>
                <a:spcPts val="1000"/>
              </a:spcBef>
            </a:pPr>
            <a:r>
              <a:rPr lang="en-GB" altLang="en-US" sz="2400" smtClean="0"/>
              <a:t>Use the drop-down boxes in the looping window to set ‘output_progress’ ‘is_equal_to’ 100 (100 is the status returned by the service when the model is created and the job is done).</a:t>
            </a:r>
          </a:p>
          <a:p>
            <a:pPr algn="just"/>
            <a:endParaRPr lang="en-GB" altLang="en-US" sz="2400" smtClean="0"/>
          </a:p>
          <a:p>
            <a:pPr algn="just"/>
            <a:endParaRPr lang="en-GB" altLang="en-US" sz="2400" smtClean="0"/>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2" name="Rectangle 2"/>
          <p:cNvSpPr>
            <a:spLocks noGrp="1"/>
          </p:cNvSpPr>
          <p:nvPr>
            <p:ph type="title"/>
          </p:nvPr>
        </p:nvSpPr>
        <p:spPr bwMode="auto"/>
        <p:txBody>
          <a:bodyPr/>
          <a:lstStyle/>
          <a:p>
            <a:r>
              <a:rPr lang="en-GB" altLang="en-US" smtClean="0">
                <a:ln>
                  <a:noFill/>
                </a:ln>
                <a:solidFill>
                  <a:srgbClr val="9A92C6"/>
                </a:solidFill>
                <a:effectLst/>
              </a:rPr>
              <a:t>Create Model – Control Links</a:t>
            </a:r>
          </a:p>
        </p:txBody>
      </p:sp>
      <p:sp>
        <p:nvSpPr>
          <p:cNvPr id="92163" name="Rectangle 3"/>
          <p:cNvSpPr>
            <a:spLocks noGrp="1"/>
          </p:cNvSpPr>
          <p:nvPr>
            <p:ph sz="quarter" idx="1"/>
          </p:nvPr>
        </p:nvSpPr>
        <p:spPr>
          <a:xfrm>
            <a:off x="609600" y="1589088"/>
            <a:ext cx="8066088" cy="4572000"/>
          </a:xfrm>
        </p:spPr>
        <p:txBody>
          <a:bodyPr/>
          <a:lstStyle/>
          <a:p>
            <a:r>
              <a:rPr lang="en-GB" altLang="en-US" sz="2400" smtClean="0"/>
              <a:t>Save the workflow and run it again</a:t>
            </a:r>
          </a:p>
          <a:p>
            <a:r>
              <a:rPr lang="en-GB" altLang="en-US" sz="2400" smtClean="0"/>
              <a:t>This time, the workflow will run until the ‘loop_until_progress_complete’ nested workflow reports that it is done, but you still may not see any results</a:t>
            </a:r>
          </a:p>
          <a:p>
            <a:r>
              <a:rPr lang="en-GB" altLang="en-US" sz="2400" smtClean="0"/>
              <a:t>We need to add a Control Link to ensure that the ‘getModel’ service is not executed until the nested workflow is finished</a:t>
            </a:r>
          </a:p>
          <a:p>
            <a:r>
              <a:rPr lang="en-GB" altLang="en-US" sz="2400" smtClean="0"/>
              <a:t>Right-click on getModel_input and select ‘run after -&gt; loop_until_progress_complete nested workflow’</a:t>
            </a:r>
          </a:p>
          <a:p>
            <a:r>
              <a:rPr lang="en-GB" altLang="en-US" sz="2400" smtClean="0"/>
              <a:t>Save and run the workflow again, this time it is likely you will see the model created, but you may still see a failure</a:t>
            </a:r>
          </a:p>
          <a:p>
            <a:pPr algn="just"/>
            <a:endParaRPr lang="en-GB" altLang="en-US" sz="2400" smtClean="0"/>
          </a:p>
          <a:p>
            <a:pPr algn="just"/>
            <a:endParaRPr lang="en-GB" altLang="en-US" sz="2400" smtClean="0"/>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0" name="Rectangle 2"/>
          <p:cNvSpPr>
            <a:spLocks noGrp="1"/>
          </p:cNvSpPr>
          <p:nvPr>
            <p:ph type="title"/>
          </p:nvPr>
        </p:nvSpPr>
        <p:spPr bwMode="auto"/>
        <p:txBody>
          <a:bodyPr/>
          <a:lstStyle/>
          <a:p>
            <a:r>
              <a:rPr lang="en-GB" altLang="en-US" smtClean="0">
                <a:ln>
                  <a:noFill/>
                </a:ln>
                <a:solidFill>
                  <a:srgbClr val="9A92C6"/>
                </a:solidFill>
                <a:effectLst/>
              </a:rPr>
              <a:t>Create Model – Retries</a:t>
            </a:r>
          </a:p>
        </p:txBody>
      </p:sp>
      <p:sp>
        <p:nvSpPr>
          <p:cNvPr id="94211" name="Rectangle 3"/>
          <p:cNvSpPr>
            <a:spLocks noGrp="1"/>
          </p:cNvSpPr>
          <p:nvPr>
            <p:ph sz="quarter" idx="1"/>
          </p:nvPr>
        </p:nvSpPr>
        <p:spPr>
          <a:xfrm>
            <a:off x="609600" y="1589088"/>
            <a:ext cx="8355013" cy="4935537"/>
          </a:xfrm>
        </p:spPr>
        <p:txBody>
          <a:bodyPr/>
          <a:lstStyle/>
          <a:p>
            <a:pPr>
              <a:spcBef>
                <a:spcPts val="1000"/>
              </a:spcBef>
            </a:pPr>
            <a:r>
              <a:rPr lang="en-GB" altLang="en-US" sz="2400" smtClean="0"/>
              <a:t>If there is a delay in making the model available, ‘getModel’ </a:t>
            </a:r>
            <a:r>
              <a:rPr lang="en-GB" altLang="en-US" sz="2400" i="1" smtClean="0"/>
              <a:t>could</a:t>
            </a:r>
            <a:r>
              <a:rPr lang="en-GB" altLang="en-US" sz="2400" smtClean="0"/>
              <a:t> still fail</a:t>
            </a:r>
          </a:p>
          <a:p>
            <a:pPr algn="just">
              <a:spcBef>
                <a:spcPts val="1000"/>
              </a:spcBef>
            </a:pPr>
            <a:r>
              <a:rPr lang="en-GB" altLang="en-US" sz="2400" smtClean="0"/>
              <a:t>We can make this step more robust by using Taverna’s retry function. This feature is also very useful to guard against network problems in long-running workflows.</a:t>
            </a:r>
          </a:p>
          <a:p>
            <a:pPr algn="just">
              <a:spcBef>
                <a:spcPts val="1000"/>
              </a:spcBef>
            </a:pPr>
            <a:r>
              <a:rPr lang="en-GB" altLang="en-US" sz="2400" smtClean="0"/>
              <a:t>In the workflow, click on the ‘getModel_Input’ service and go to the ‘Details’ tab</a:t>
            </a:r>
          </a:p>
          <a:p>
            <a:pPr algn="just">
              <a:spcBef>
                <a:spcPts val="1000"/>
              </a:spcBef>
            </a:pPr>
            <a:r>
              <a:rPr lang="en-GB" altLang="en-US" sz="2400" smtClean="0"/>
              <a:t>In the ‘Advanced’ section, select ‘Configure’ and change the number of retries to 3 in the pop-up window</a:t>
            </a:r>
          </a:p>
          <a:p>
            <a:pPr algn="just">
              <a:spcBef>
                <a:spcPts val="1000"/>
              </a:spcBef>
            </a:pPr>
            <a:r>
              <a:rPr lang="en-GB" altLang="en-US" sz="2400" smtClean="0"/>
              <a:t>Run the workflow again. This time is should complete successfully</a:t>
            </a:r>
          </a:p>
          <a:p>
            <a:pPr algn="just"/>
            <a:endParaRPr lang="en-GB" altLang="en-US" sz="2400" smtClean="0"/>
          </a:p>
        </p:txBody>
      </p:sp>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258" name="Rectangle 2"/>
          <p:cNvSpPr>
            <a:spLocks noGrp="1"/>
          </p:cNvSpPr>
          <p:nvPr>
            <p:ph type="title"/>
          </p:nvPr>
        </p:nvSpPr>
        <p:spPr bwMode="auto"/>
        <p:txBody>
          <a:bodyPr/>
          <a:lstStyle/>
          <a:p>
            <a:r>
              <a:rPr lang="en-GB" altLang="en-US" smtClean="0">
                <a:ln>
                  <a:noFill/>
                </a:ln>
                <a:solidFill>
                  <a:srgbClr val="9A92C6"/>
                </a:solidFill>
                <a:effectLst/>
              </a:rPr>
              <a:t>Testing and Projecting the Model</a:t>
            </a:r>
          </a:p>
        </p:txBody>
      </p:sp>
      <p:sp>
        <p:nvSpPr>
          <p:cNvPr id="96259" name="Rectangle 3"/>
          <p:cNvSpPr>
            <a:spLocks noGrp="1"/>
          </p:cNvSpPr>
          <p:nvPr>
            <p:ph sz="quarter" idx="1"/>
          </p:nvPr>
        </p:nvSpPr>
        <p:spPr>
          <a:xfrm>
            <a:off x="609600" y="1589088"/>
            <a:ext cx="8210550" cy="4572000"/>
          </a:xfrm>
        </p:spPr>
        <p:txBody>
          <a:bodyPr/>
          <a:lstStyle/>
          <a:p>
            <a:pPr>
              <a:spcBef>
                <a:spcPts val="1000"/>
              </a:spcBef>
            </a:pPr>
            <a:r>
              <a:rPr lang="en-GB" altLang="en-US" sz="2400" smtClean="0"/>
              <a:t>Now that the model has been created, we can test it and project it using other services from OpenModeller. These services are also asynchronous and follow the same pattern of execution as the Create Model workflow.</a:t>
            </a:r>
          </a:p>
          <a:p>
            <a:pPr>
              <a:spcBef>
                <a:spcPts val="1000"/>
              </a:spcBef>
            </a:pPr>
            <a:endParaRPr lang="en-GB" altLang="en-US" sz="2400" smtClean="0"/>
          </a:p>
          <a:p>
            <a:pPr>
              <a:spcBef>
                <a:spcPts val="1000"/>
              </a:spcBef>
            </a:pPr>
            <a:endParaRPr lang="en-GB" altLang="en-US" sz="2400" smtClean="0"/>
          </a:p>
          <a:p>
            <a:pPr>
              <a:spcBef>
                <a:spcPts val="1000"/>
              </a:spcBef>
            </a:pPr>
            <a:r>
              <a:rPr lang="en-GB" altLang="en-US" sz="2400" smtClean="0"/>
              <a:t>Download the ‘Create and Project’ workflow and run it with the example data</a:t>
            </a:r>
          </a:p>
          <a:p>
            <a:pPr>
              <a:buFont typeface="Wingdings" panose="05000000000000000000" pitchFamily="2" charset="2"/>
              <a:buNone/>
            </a:pPr>
            <a:endParaRPr lang="en-GB" altLang="en-US" sz="2400" smtClean="0"/>
          </a:p>
          <a:p>
            <a:pPr algn="just"/>
            <a:endParaRPr lang="en-GB" altLang="en-US" sz="2400" smtClean="0"/>
          </a:p>
          <a:p>
            <a:pPr algn="just"/>
            <a:endParaRPr lang="en-GB" altLang="en-US" sz="2400" smtClean="0"/>
          </a:p>
        </p:txBody>
      </p:sp>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8306" name="Rectangle 2"/>
          <p:cNvSpPr>
            <a:spLocks noGrp="1"/>
          </p:cNvSpPr>
          <p:nvPr>
            <p:ph type="title"/>
          </p:nvPr>
        </p:nvSpPr>
        <p:spPr bwMode="auto"/>
        <p:txBody>
          <a:bodyPr/>
          <a:lstStyle/>
          <a:p>
            <a:r>
              <a:rPr lang="en-GB" altLang="en-US" smtClean="0">
                <a:ln>
                  <a:noFill/>
                </a:ln>
                <a:solidFill>
                  <a:srgbClr val="9A92C6"/>
                </a:solidFill>
                <a:effectLst/>
              </a:rPr>
              <a:t>Putting the Workflow Together</a:t>
            </a:r>
          </a:p>
        </p:txBody>
      </p:sp>
      <p:sp>
        <p:nvSpPr>
          <p:cNvPr id="98307" name="Rectangle 3"/>
          <p:cNvSpPr>
            <a:spLocks noGrp="1"/>
          </p:cNvSpPr>
          <p:nvPr>
            <p:ph sz="quarter" idx="1"/>
          </p:nvPr>
        </p:nvSpPr>
        <p:spPr>
          <a:xfrm>
            <a:off x="323850" y="1589088"/>
            <a:ext cx="8569325" cy="4572000"/>
          </a:xfrm>
        </p:spPr>
        <p:txBody>
          <a:bodyPr/>
          <a:lstStyle/>
          <a:p>
            <a:r>
              <a:rPr lang="en-GB" altLang="en-US" sz="2400" smtClean="0"/>
              <a:t>We now have all the major building blocks required to construct the complete workflow:</a:t>
            </a:r>
          </a:p>
          <a:p>
            <a:pPr marL="777875" lvl="1" indent="-457200"/>
            <a:r>
              <a:rPr lang="en-GB" altLang="en-US" smtClean="0">
                <a:ea typeface="ＭＳ Ｐゴシック" panose="020B0600070205080204" pitchFamily="34" charset="-128"/>
              </a:rPr>
              <a:t>Get species, Select algorithm, Select layers, Create model, Test model and Project model</a:t>
            </a:r>
          </a:p>
          <a:p>
            <a:pPr marL="777875" lvl="1" indent="-457200"/>
            <a:endParaRPr lang="en-GB" altLang="en-US" smtClean="0">
              <a:ea typeface="ＭＳ Ｐゴシック" panose="020B0600070205080204" pitchFamily="34" charset="-128"/>
            </a:endParaRPr>
          </a:p>
          <a:p>
            <a:r>
              <a:rPr lang="en-GB" altLang="en-US" sz="2400" smtClean="0"/>
              <a:t>Building workflows as modules is typically how you should work. These modules are then easy to connect together.</a:t>
            </a:r>
          </a:p>
          <a:p>
            <a:endParaRPr lang="en-GB" altLang="en-US" sz="2400" smtClean="0"/>
          </a:p>
          <a:p>
            <a:r>
              <a:rPr lang="en-GB" altLang="en-US" sz="2400" smtClean="0"/>
              <a:t>To save time today, we have pulled all these sections together into the whole workflow and provided a few other shims needed.</a:t>
            </a:r>
          </a:p>
          <a:p>
            <a:pPr>
              <a:buFont typeface="Wingdings" panose="05000000000000000000" pitchFamily="2" charset="2"/>
              <a:buNone/>
            </a:pPr>
            <a:endParaRPr lang="en-GB" altLang="en-US" sz="2400" smtClean="0"/>
          </a:p>
          <a:p>
            <a:pPr marL="777875" lvl="1" indent="-457200"/>
            <a:endParaRPr lang="en-GB" altLang="en-US" sz="2000" smtClean="0">
              <a:ea typeface="ＭＳ Ｐゴシック" panose="020B0600070205080204" pitchFamily="34" charset="-128"/>
            </a:endParaRPr>
          </a:p>
          <a:p>
            <a:pPr>
              <a:buFont typeface="Wingdings" panose="05000000000000000000" pitchFamily="2" charset="2"/>
              <a:buNone/>
            </a:pPr>
            <a:endParaRPr lang="en-GB" altLang="en-US" sz="2400" smtClean="0"/>
          </a:p>
          <a:p>
            <a:pPr algn="just"/>
            <a:endParaRPr lang="en-GB" altLang="en-US" sz="2400" smtClean="0"/>
          </a:p>
          <a:p>
            <a:pPr algn="just"/>
            <a:endParaRPr lang="en-GB" altLang="en-US" sz="2400" smtClean="0"/>
          </a:p>
        </p:txBody>
      </p:sp>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354" name="Rectangle 2"/>
          <p:cNvSpPr>
            <a:spLocks noGrp="1"/>
          </p:cNvSpPr>
          <p:nvPr>
            <p:ph type="title"/>
          </p:nvPr>
        </p:nvSpPr>
        <p:spPr bwMode="auto"/>
        <p:txBody>
          <a:bodyPr/>
          <a:lstStyle/>
          <a:p>
            <a:r>
              <a:rPr lang="en-GB" altLang="en-US" smtClean="0">
                <a:ln>
                  <a:noFill/>
                </a:ln>
                <a:solidFill>
                  <a:srgbClr val="9A92C6"/>
                </a:solidFill>
                <a:effectLst/>
              </a:rPr>
              <a:t>Putting the Workflow Together</a:t>
            </a:r>
          </a:p>
        </p:txBody>
      </p:sp>
      <p:sp>
        <p:nvSpPr>
          <p:cNvPr id="100355" name="Rectangle 3"/>
          <p:cNvSpPr>
            <a:spLocks noGrp="1"/>
          </p:cNvSpPr>
          <p:nvPr>
            <p:ph sz="quarter" idx="1"/>
          </p:nvPr>
        </p:nvSpPr>
        <p:spPr>
          <a:xfrm>
            <a:off x="179388" y="1589088"/>
            <a:ext cx="8856662" cy="4572000"/>
          </a:xfrm>
        </p:spPr>
        <p:txBody>
          <a:bodyPr/>
          <a:lstStyle/>
          <a:p>
            <a:r>
              <a:rPr lang="en-GB" altLang="en-US" sz="2400" smtClean="0"/>
              <a:t>Find the “BioVeL workshop reduced full workflow” in the BioVel workshop group on myExperiment and open it </a:t>
            </a:r>
          </a:p>
          <a:p>
            <a:r>
              <a:rPr lang="en-GB" altLang="en-US" sz="2400" smtClean="0"/>
              <a:t>As you can see, when the workflows get bigger, they get harder to view. </a:t>
            </a:r>
          </a:p>
          <a:p>
            <a:r>
              <a:rPr lang="en-GB" altLang="en-US" sz="2400" smtClean="0"/>
              <a:t>At the top of the workflow diagram, click on the icon to hide the nested workflows</a:t>
            </a:r>
          </a:p>
          <a:p>
            <a:pPr lvl="1"/>
            <a:endParaRPr lang="en-GB" altLang="en-US" sz="2000" smtClean="0">
              <a:ea typeface="ＭＳ Ｐゴシック" panose="020B0600070205080204" pitchFamily="34" charset="-128"/>
            </a:endParaRPr>
          </a:p>
          <a:p>
            <a:pPr>
              <a:buFont typeface="Wingdings" panose="05000000000000000000" pitchFamily="2" charset="2"/>
              <a:buNone/>
            </a:pPr>
            <a:endParaRPr lang="en-GB" altLang="en-US" sz="2400" smtClean="0"/>
          </a:p>
          <a:p>
            <a:pPr algn="just"/>
            <a:endParaRPr lang="en-GB" altLang="en-US" sz="2400" smtClean="0"/>
          </a:p>
          <a:p>
            <a:pPr algn="just"/>
            <a:endParaRPr lang="en-GB" altLang="en-US" sz="2400" smtClean="0"/>
          </a:p>
        </p:txBody>
      </p:sp>
      <p:pic>
        <p:nvPicPr>
          <p:cNvPr id="100356" name="Picture 3" descr="hideNested.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4076700"/>
            <a:ext cx="6767513"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Arrow Connector 5"/>
          <p:cNvCxnSpPr/>
          <p:nvPr/>
        </p:nvCxnSpPr>
        <p:spPr>
          <a:xfrm flipH="1">
            <a:off x="5219700" y="3716338"/>
            <a:ext cx="288925" cy="576262"/>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02" name="Rectangle 2"/>
          <p:cNvSpPr>
            <a:spLocks noGrp="1"/>
          </p:cNvSpPr>
          <p:nvPr>
            <p:ph type="title"/>
          </p:nvPr>
        </p:nvSpPr>
        <p:spPr bwMode="auto"/>
        <p:txBody>
          <a:bodyPr/>
          <a:lstStyle/>
          <a:p>
            <a:r>
              <a:rPr lang="en-GB" altLang="en-US" smtClean="0">
                <a:ln>
                  <a:noFill/>
                </a:ln>
                <a:solidFill>
                  <a:srgbClr val="9A92C6"/>
                </a:solidFill>
                <a:effectLst/>
              </a:rPr>
              <a:t>Putting the Workflow Together</a:t>
            </a:r>
          </a:p>
        </p:txBody>
      </p:sp>
      <p:sp>
        <p:nvSpPr>
          <p:cNvPr id="102403" name="Rectangle 3"/>
          <p:cNvSpPr>
            <a:spLocks noGrp="1"/>
          </p:cNvSpPr>
          <p:nvPr>
            <p:ph sz="quarter" idx="1"/>
          </p:nvPr>
        </p:nvSpPr>
        <p:spPr>
          <a:xfrm>
            <a:off x="609600" y="1589088"/>
            <a:ext cx="8066088" cy="4572000"/>
          </a:xfrm>
        </p:spPr>
        <p:txBody>
          <a:bodyPr/>
          <a:lstStyle/>
          <a:p>
            <a:endParaRPr lang="en-GB" altLang="en-US" sz="2400" smtClean="0"/>
          </a:p>
          <a:p>
            <a:r>
              <a:rPr lang="en-GB" altLang="en-US" sz="2400" smtClean="0"/>
              <a:t>There are more nested workflows than we have built today because we required a few more shims to put the whole workflow together</a:t>
            </a:r>
          </a:p>
          <a:p>
            <a:endParaRPr lang="en-GB" altLang="en-US" sz="2400" smtClean="0"/>
          </a:p>
          <a:p>
            <a:r>
              <a:rPr lang="en-GB" altLang="en-US" sz="2400" smtClean="0"/>
              <a:t>Explore the whole workflow by right-clicking and expanding individual nested workflows to understand what each part does</a:t>
            </a:r>
          </a:p>
          <a:p>
            <a:pPr lvl="1">
              <a:buFont typeface="Wingdings 2" panose="05020102010507070707" pitchFamily="18" charset="2"/>
              <a:buNone/>
            </a:pPr>
            <a:endParaRPr lang="en-GB" altLang="en-US" sz="2000" smtClean="0">
              <a:ea typeface="ＭＳ Ｐゴシック" panose="020B0600070205080204" pitchFamily="34" charset="-128"/>
            </a:endParaRPr>
          </a:p>
          <a:p>
            <a:pPr>
              <a:buFont typeface="Wingdings" panose="05000000000000000000" pitchFamily="2" charset="2"/>
              <a:buNone/>
            </a:pPr>
            <a:endParaRPr lang="en-GB" altLang="en-US" sz="2400" smtClean="0"/>
          </a:p>
          <a:p>
            <a:pPr algn="just"/>
            <a:endParaRPr lang="en-GB" altLang="en-US" sz="2400" smtClean="0"/>
          </a:p>
          <a:p>
            <a:pPr algn="just"/>
            <a:endParaRPr lang="en-GB" altLang="en-US" sz="2400" smtClean="0"/>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p:cNvSpPr>
          <p:nvPr>
            <p:ph type="title"/>
          </p:nvPr>
        </p:nvSpPr>
        <p:spPr bwMode="auto"/>
        <p:txBody>
          <a:bodyPr/>
          <a:lstStyle/>
          <a:p>
            <a:r>
              <a:rPr lang="en-GB" altLang="en-US" sz="3200" smtClean="0">
                <a:ln>
                  <a:noFill/>
                </a:ln>
                <a:solidFill>
                  <a:srgbClr val="9A92C6"/>
                </a:solidFill>
                <a:effectLst/>
              </a:rPr>
              <a:t>Find the service in Biocatalogue</a:t>
            </a:r>
          </a:p>
        </p:txBody>
      </p:sp>
      <p:sp>
        <p:nvSpPr>
          <p:cNvPr id="12291" name="Rectangle 3"/>
          <p:cNvSpPr>
            <a:spLocks noGrp="1" noChangeArrowheads="1"/>
          </p:cNvSpPr>
          <p:nvPr>
            <p:ph sz="quarter" idx="1"/>
          </p:nvPr>
        </p:nvSpPr>
        <p:spPr>
          <a:xfrm>
            <a:off x="323850" y="1700213"/>
            <a:ext cx="8604250" cy="4495800"/>
          </a:xfrm>
        </p:spPr>
        <p:txBody>
          <a:bodyPr/>
          <a:lstStyle/>
          <a:p>
            <a:pPr eaLnBrk="1" hangingPunct="1"/>
            <a:r>
              <a:rPr lang="en-GB" altLang="en-US" sz="2300" smtClean="0"/>
              <a:t>Go to </a:t>
            </a:r>
            <a:r>
              <a:rPr lang="en-GB" altLang="en-US" sz="2300" smtClean="0">
                <a:hlinkClick r:id="rId3"/>
              </a:rPr>
              <a:t>http://biocatalogue.org</a:t>
            </a:r>
            <a:endParaRPr lang="en-GB" altLang="en-US" sz="2300" smtClean="0"/>
          </a:p>
          <a:p>
            <a:pPr eaLnBrk="1" hangingPunct="1"/>
            <a:r>
              <a:rPr lang="en-GB" altLang="en-US" sz="2300" smtClean="0"/>
              <a:t>Search for occurrence </a:t>
            </a:r>
          </a:p>
          <a:p>
            <a:pPr eaLnBrk="1" hangingPunct="1"/>
            <a:r>
              <a:rPr lang="en-GB" altLang="en-US" sz="2300" smtClean="0"/>
              <a:t>Find the GBIF occurrence service and copy the address where the web page shows the ‘base URL’</a:t>
            </a:r>
          </a:p>
          <a:p>
            <a:pPr lvl="1" eaLnBrk="1" hangingPunct="1"/>
            <a:r>
              <a:rPr lang="en-GB" altLang="en-US" sz="1900" smtClean="0">
                <a:ea typeface="ＭＳ Ｐゴシック" panose="020B0600070205080204" pitchFamily="34" charset="-128"/>
              </a:rPr>
              <a:t>GBIF have several different REST services (or REST endpoints)</a:t>
            </a:r>
            <a:endParaRPr lang="en-GB" altLang="en-US" sz="2300" smtClean="0">
              <a:ea typeface="ＭＳ Ｐゴシック" panose="020B0600070205080204" pitchFamily="34" charset="-128"/>
            </a:endParaRPr>
          </a:p>
          <a:p>
            <a:pPr eaLnBrk="1" hangingPunct="1"/>
            <a:r>
              <a:rPr lang="en-GB" altLang="en-US" sz="2300" smtClean="0"/>
              <a:t>(It should look like this: </a:t>
            </a:r>
          </a:p>
          <a:p>
            <a:pPr eaLnBrk="1" hangingPunct="1">
              <a:buFont typeface="Wingdings" panose="05000000000000000000" pitchFamily="2" charset="2"/>
              <a:buNone/>
            </a:pPr>
            <a:r>
              <a:rPr lang="en-GB" altLang="en-US" sz="2400" smtClean="0">
                <a:hlinkClick r:id="rId4"/>
              </a:rPr>
              <a:t>http://data.gbif.org/ws/rest/occurrence</a:t>
            </a:r>
            <a:r>
              <a:rPr lang="en-GB" altLang="en-US" sz="2300" smtClean="0"/>
              <a:t> )</a:t>
            </a:r>
          </a:p>
          <a:p>
            <a:pPr eaLnBrk="1" hangingPunct="1"/>
            <a:r>
              <a:rPr lang="en-GB" altLang="en-US" sz="2300" smtClean="0"/>
              <a:t>Hint: Sometime opening the base URL in a web browser will open a useful help page</a:t>
            </a:r>
          </a:p>
          <a:p>
            <a:pPr lvl="1" eaLnBrk="1" hangingPunct="1"/>
            <a:r>
              <a:rPr lang="en-GB" altLang="en-US" sz="1900" smtClean="0">
                <a:ea typeface="ＭＳ Ｐゴシック" panose="020B0600070205080204" pitchFamily="34" charset="-128"/>
              </a:rPr>
              <a:t>We used this information to get the parameters used on the next slides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0" name="Rectangle 2"/>
          <p:cNvSpPr>
            <a:spLocks noGrp="1"/>
          </p:cNvSpPr>
          <p:nvPr>
            <p:ph type="title"/>
          </p:nvPr>
        </p:nvSpPr>
        <p:spPr bwMode="auto"/>
        <p:txBody>
          <a:bodyPr/>
          <a:lstStyle/>
          <a:p>
            <a:r>
              <a:rPr lang="en-GB" altLang="en-US" smtClean="0">
                <a:ln>
                  <a:noFill/>
                </a:ln>
                <a:solidFill>
                  <a:srgbClr val="9A92C6"/>
                </a:solidFill>
                <a:effectLst/>
              </a:rPr>
              <a:t>Putting the Workflow Together</a:t>
            </a:r>
          </a:p>
        </p:txBody>
      </p:sp>
      <p:sp>
        <p:nvSpPr>
          <p:cNvPr id="104451" name="Rectangle 3"/>
          <p:cNvSpPr>
            <a:spLocks noGrp="1"/>
          </p:cNvSpPr>
          <p:nvPr>
            <p:ph sz="quarter" idx="1"/>
          </p:nvPr>
        </p:nvSpPr>
        <p:spPr>
          <a:xfrm>
            <a:off x="179388" y="1589088"/>
            <a:ext cx="8785225" cy="4572000"/>
          </a:xfrm>
        </p:spPr>
        <p:txBody>
          <a:bodyPr/>
          <a:lstStyle/>
          <a:p>
            <a:endParaRPr lang="en-GB" altLang="en-US" sz="2400" smtClean="0"/>
          </a:p>
          <a:p>
            <a:r>
              <a:rPr lang="en-GB" altLang="en-US" sz="2400" smtClean="0"/>
              <a:t>Before we run the workflow, we will change some settings in Taverna to ensure this larger workflow doesn’t use up all your Java virtual memory</a:t>
            </a:r>
          </a:p>
          <a:p>
            <a:endParaRPr lang="en-GB" altLang="en-US" sz="2400" smtClean="0"/>
          </a:p>
          <a:p>
            <a:r>
              <a:rPr lang="en-GB" altLang="en-US" sz="2400" smtClean="0"/>
              <a:t>Go to File -&gt; Preferences </a:t>
            </a:r>
          </a:p>
          <a:p>
            <a:endParaRPr lang="en-GB" altLang="en-US" sz="2400" smtClean="0"/>
          </a:p>
          <a:p>
            <a:r>
              <a:rPr lang="en-GB" altLang="en-US" sz="2400" smtClean="0"/>
              <a:t>In the pop-up menu un-tick the ‘in-memory storage’ option. We will now run the workflow using a database to capture intermediate results. In-memory usage is fine for testing, but not recommended when the workflows get bigger</a:t>
            </a:r>
          </a:p>
          <a:p>
            <a:pPr lvl="1"/>
            <a:endParaRPr lang="en-GB" altLang="en-US" sz="2000" smtClean="0">
              <a:ea typeface="ＭＳ Ｐゴシック" panose="020B0600070205080204" pitchFamily="34" charset="-128"/>
            </a:endParaRPr>
          </a:p>
          <a:p>
            <a:pPr>
              <a:buFont typeface="Wingdings" panose="05000000000000000000" pitchFamily="2" charset="2"/>
              <a:buNone/>
            </a:pPr>
            <a:endParaRPr lang="en-GB" altLang="en-US" sz="2400" smtClean="0"/>
          </a:p>
          <a:p>
            <a:pPr algn="just"/>
            <a:endParaRPr lang="en-GB" altLang="en-US" sz="2400" smtClean="0"/>
          </a:p>
          <a:p>
            <a:pPr algn="just"/>
            <a:endParaRPr lang="en-GB" altLang="en-US" sz="2400" smtClean="0"/>
          </a:p>
        </p:txBody>
      </p: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6498" name="Rectangle 2"/>
          <p:cNvSpPr>
            <a:spLocks noGrp="1"/>
          </p:cNvSpPr>
          <p:nvPr>
            <p:ph type="title"/>
          </p:nvPr>
        </p:nvSpPr>
        <p:spPr bwMode="auto"/>
        <p:txBody>
          <a:bodyPr/>
          <a:lstStyle/>
          <a:p>
            <a:r>
              <a:rPr lang="en-GB" altLang="en-US" smtClean="0">
                <a:ln>
                  <a:noFill/>
                </a:ln>
                <a:solidFill>
                  <a:srgbClr val="9A92C6"/>
                </a:solidFill>
                <a:effectLst/>
              </a:rPr>
              <a:t> Running the Whole Workflow </a:t>
            </a:r>
          </a:p>
        </p:txBody>
      </p:sp>
      <p:sp>
        <p:nvSpPr>
          <p:cNvPr id="106499" name="Rectangle 3"/>
          <p:cNvSpPr>
            <a:spLocks noGrp="1"/>
          </p:cNvSpPr>
          <p:nvPr>
            <p:ph sz="quarter" idx="1"/>
          </p:nvPr>
        </p:nvSpPr>
        <p:spPr>
          <a:xfrm>
            <a:off x="179388" y="1196975"/>
            <a:ext cx="8642350" cy="4791075"/>
          </a:xfrm>
        </p:spPr>
        <p:txBody>
          <a:bodyPr/>
          <a:lstStyle/>
          <a:p>
            <a:endParaRPr lang="en-GB" altLang="en-US" sz="2400" smtClean="0"/>
          </a:p>
          <a:p>
            <a:pPr>
              <a:spcBef>
                <a:spcPts val="1000"/>
              </a:spcBef>
            </a:pPr>
            <a:r>
              <a:rPr lang="en-GB" altLang="en-US" sz="2400" smtClean="0"/>
              <a:t> Run the complete workflow with species Marmota marmota and with the suggested lat, long co-ordinates</a:t>
            </a:r>
          </a:p>
          <a:p>
            <a:pPr>
              <a:spcBef>
                <a:spcPts val="1000"/>
              </a:spcBef>
            </a:pPr>
            <a:endParaRPr lang="en-GB" altLang="en-US" sz="2400" smtClean="0"/>
          </a:p>
          <a:p>
            <a:pPr>
              <a:spcBef>
                <a:spcPts val="1000"/>
              </a:spcBef>
            </a:pPr>
            <a:r>
              <a:rPr lang="en-GB" altLang="en-US" sz="2400" smtClean="0"/>
              <a:t>Us the Maximum Entropy algorithm with the default parameters, and select a couple of layers from worldclim</a:t>
            </a:r>
          </a:p>
          <a:p>
            <a:pPr>
              <a:spcBef>
                <a:spcPts val="1000"/>
              </a:spcBef>
            </a:pPr>
            <a:endParaRPr lang="en-GB" altLang="en-US" sz="2400" smtClean="0"/>
          </a:p>
          <a:p>
            <a:pPr>
              <a:spcBef>
                <a:spcPts val="1000"/>
              </a:spcBef>
            </a:pPr>
            <a:r>
              <a:rPr lang="en-GB" altLang="en-US" sz="2400" smtClean="0"/>
              <a:t>For each workflow section, think about other functionality and extensions you would like to see</a:t>
            </a:r>
          </a:p>
          <a:p>
            <a:pPr>
              <a:spcBef>
                <a:spcPts val="1000"/>
              </a:spcBef>
            </a:pPr>
            <a:endParaRPr lang="en-GB" altLang="en-US" sz="2400" smtClean="0"/>
          </a:p>
          <a:p>
            <a:pPr>
              <a:spcBef>
                <a:spcPts val="1000"/>
              </a:spcBef>
            </a:pPr>
            <a:r>
              <a:rPr lang="en-GB" altLang="en-US" sz="2400" smtClean="0"/>
              <a:t>In the next section, we will examine some of these and discuss other possibilities </a:t>
            </a:r>
          </a:p>
          <a:p>
            <a:pPr lvl="1"/>
            <a:endParaRPr lang="en-GB" altLang="en-US" sz="2000" smtClean="0">
              <a:ea typeface="ＭＳ Ｐゴシック" panose="020B0600070205080204" pitchFamily="34" charset="-128"/>
            </a:endParaRPr>
          </a:p>
          <a:p>
            <a:pPr>
              <a:buFont typeface="Wingdings" panose="05000000000000000000" pitchFamily="2" charset="2"/>
              <a:buNone/>
            </a:pPr>
            <a:endParaRPr lang="en-GB" altLang="en-US" sz="2400" smtClean="0"/>
          </a:p>
          <a:p>
            <a:pPr algn="just"/>
            <a:endParaRPr lang="en-GB" altLang="en-US" sz="2400" smtClean="0"/>
          </a:p>
          <a:p>
            <a:pPr algn="just"/>
            <a:endParaRPr lang="en-GB" altLang="en-US" sz="2400" smtClean="0"/>
          </a:p>
        </p:txBody>
      </p:sp>
    </p:spTree>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546" name="Subtitle 5"/>
          <p:cNvSpPr>
            <a:spLocks noGrp="1"/>
          </p:cNvSpPr>
          <p:nvPr>
            <p:ph sz="quarter" idx="1"/>
          </p:nvPr>
        </p:nvSpPr>
        <p:spPr>
          <a:xfrm>
            <a:off x="2362200" y="6143625"/>
            <a:ext cx="6781800" cy="571500"/>
          </a:xfrm>
        </p:spPr>
        <p:txBody>
          <a:bodyPr anchor="ctr"/>
          <a:lstStyle/>
          <a:p>
            <a:pPr marL="0" indent="0" eaLnBrk="1" hangingPunct="1">
              <a:buFont typeface="Wingdings" panose="05000000000000000000" pitchFamily="2" charset="2"/>
              <a:buNone/>
            </a:pPr>
            <a:r>
              <a:rPr lang="en-US" altLang="en-US" sz="2500" smtClean="0">
                <a:solidFill>
                  <a:srgbClr val="FFFFFF"/>
                </a:solidFill>
              </a:rPr>
              <a:t> </a:t>
            </a:r>
            <a:endParaRPr lang="en-GB" altLang="en-US" sz="2500" smtClean="0">
              <a:solidFill>
                <a:srgbClr val="FFFFFF"/>
              </a:solidFill>
            </a:endParaRPr>
          </a:p>
        </p:txBody>
      </p:sp>
      <p:sp>
        <p:nvSpPr>
          <p:cNvPr id="108547" name="Text Box 5"/>
          <p:cNvSpPr txBox="1">
            <a:spLocks noChangeArrowheads="1"/>
          </p:cNvSpPr>
          <p:nvPr/>
        </p:nvSpPr>
        <p:spPr bwMode="auto">
          <a:xfrm>
            <a:off x="971550" y="2276475"/>
            <a:ext cx="7561263"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50000"/>
              </a:spcBef>
              <a:buClrTx/>
              <a:buSzTx/>
              <a:buFontTx/>
              <a:buNone/>
            </a:pPr>
            <a:endParaRPr lang="en-GB" altLang="en-US" sz="3200" b="1">
              <a:solidFill>
                <a:schemeClr val="tx2"/>
              </a:solidFill>
            </a:endParaRPr>
          </a:p>
          <a:p>
            <a:pPr algn="r" eaLnBrk="1" hangingPunct="1">
              <a:spcBef>
                <a:spcPct val="50000"/>
              </a:spcBef>
              <a:buClrTx/>
              <a:buSzTx/>
              <a:buFontTx/>
              <a:buNone/>
            </a:pPr>
            <a:r>
              <a:rPr lang="en-GB" altLang="en-US" sz="3200" b="1">
                <a:solidFill>
                  <a:schemeClr val="tx2"/>
                </a:solidFill>
              </a:rPr>
              <a:t>Exploring the Workflow in Depth</a:t>
            </a:r>
            <a:endParaRPr lang="en-GB" altLang="en-US" sz="3200">
              <a:solidFill>
                <a:schemeClr val="tx2"/>
              </a:solidFill>
            </a:endParaRPr>
          </a:p>
          <a:p>
            <a:pPr algn="r" eaLnBrk="1" hangingPunct="1">
              <a:spcBef>
                <a:spcPct val="50000"/>
              </a:spcBef>
              <a:buClrTx/>
              <a:buSzTx/>
              <a:buFontTx/>
              <a:buNone/>
            </a:pPr>
            <a:endParaRPr lang="en-US" altLang="en-US" sz="3200">
              <a:solidFill>
                <a:schemeClr val="tx2"/>
              </a:solidFill>
            </a:endParaRPr>
          </a:p>
        </p:txBody>
      </p:sp>
      <p:pic>
        <p:nvPicPr>
          <p:cNvPr id="108548" name="Picture 5" descr="H:\home\tom\Desktop\mygrid_large_masthead.png"/>
          <p:cNvPicPr>
            <a:picLocks noChangeAspect="1" noChangeArrowheads="1"/>
          </p:cNvPicPr>
          <p:nvPr/>
        </p:nvPicPr>
        <p:blipFill>
          <a:blip r:embed="rId3">
            <a:extLst>
              <a:ext uri="{28A0092B-C50C-407E-A947-70E740481C1C}">
                <a14:useLocalDpi xmlns:a14="http://schemas.microsoft.com/office/drawing/2010/main" val="0"/>
              </a:ext>
            </a:extLst>
          </a:blip>
          <a:srcRect l="7629" r="8438"/>
          <a:stretch>
            <a:fillRect/>
          </a:stretch>
        </p:blipFill>
        <p:spPr bwMode="auto">
          <a:xfrm>
            <a:off x="6000750" y="0"/>
            <a:ext cx="314325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0594" name="Rectangle 4"/>
          <p:cNvSpPr>
            <a:spLocks noGrp="1"/>
          </p:cNvSpPr>
          <p:nvPr>
            <p:ph type="title"/>
          </p:nvPr>
        </p:nvSpPr>
        <p:spPr bwMode="auto"/>
        <p:txBody>
          <a:bodyPr/>
          <a:lstStyle/>
          <a:p>
            <a:r>
              <a:rPr lang="en-GB" altLang="en-US" sz="3200" smtClean="0">
                <a:ln>
                  <a:noFill/>
                </a:ln>
                <a:solidFill>
                  <a:srgbClr val="9A92C6"/>
                </a:solidFill>
                <a:effectLst/>
              </a:rPr>
              <a:t>Adding your Own Data</a:t>
            </a:r>
          </a:p>
        </p:txBody>
      </p:sp>
      <p:sp>
        <p:nvSpPr>
          <p:cNvPr id="110595" name="Rectangle 3"/>
          <p:cNvSpPr>
            <a:spLocks noGrp="1" noChangeArrowheads="1"/>
          </p:cNvSpPr>
          <p:nvPr>
            <p:ph sz="quarter" idx="1"/>
          </p:nvPr>
        </p:nvSpPr>
        <p:spPr>
          <a:xfrm>
            <a:off x="323850" y="1700213"/>
            <a:ext cx="8604250" cy="4897437"/>
          </a:xfrm>
        </p:spPr>
        <p:txBody>
          <a:bodyPr/>
          <a:lstStyle/>
          <a:p>
            <a:pPr eaLnBrk="1" hangingPunct="1">
              <a:buFont typeface="Wingdings" panose="05000000000000000000" pitchFamily="2" charset="2"/>
              <a:buNone/>
            </a:pPr>
            <a:r>
              <a:rPr lang="en-GB" altLang="en-US" sz="2400" smtClean="0"/>
              <a:t>	Earlier, we assumed we were looking for only one species (which had one name) and we assumed that we were only interested in data held in GBIF. However, you may also want to analyse your own data, or you may want to add your data to data available in GBIF.</a:t>
            </a:r>
          </a:p>
          <a:p>
            <a:pPr eaLnBrk="1" hangingPunct="1">
              <a:buFont typeface="Wingdings" panose="05000000000000000000" pitchFamily="2" charset="2"/>
              <a:buNone/>
            </a:pPr>
            <a:endParaRPr lang="en-GB" altLang="en-US" sz="2400" smtClean="0"/>
          </a:p>
          <a:p>
            <a:pPr eaLnBrk="1" hangingPunct="1">
              <a:buFont typeface="Wingdings" panose="05000000000000000000" pitchFamily="2" charset="2"/>
              <a:buNone/>
            </a:pPr>
            <a:r>
              <a:rPr lang="en-GB" altLang="en-US" sz="2400" smtClean="0"/>
              <a:t>	The spreadsheet import tool in Taverna can make it easy to add your own data</a:t>
            </a:r>
          </a:p>
          <a:p>
            <a:pPr eaLnBrk="1" hangingPunct="1"/>
            <a:r>
              <a:rPr lang="en-GB" altLang="en-US" sz="2400" smtClean="0"/>
              <a:t>From the BioVel workshop group, download the excel file called ‘limulus_locations.xls’</a:t>
            </a:r>
          </a:p>
          <a:p>
            <a:pPr eaLnBrk="1" hangingPunct="1"/>
            <a:r>
              <a:rPr lang="en-GB" altLang="en-US" sz="2400" smtClean="0"/>
              <a:t>Look at the data. This is occurrence data for the horseshoe crab</a:t>
            </a:r>
          </a:p>
        </p:txBody>
      </p:sp>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42" name="Rectangle 4"/>
          <p:cNvSpPr>
            <a:spLocks noGrp="1"/>
          </p:cNvSpPr>
          <p:nvPr>
            <p:ph type="title"/>
          </p:nvPr>
        </p:nvSpPr>
        <p:spPr bwMode="auto"/>
        <p:txBody>
          <a:bodyPr/>
          <a:lstStyle/>
          <a:p>
            <a:r>
              <a:rPr lang="en-GB" altLang="en-US" sz="3200" smtClean="0">
                <a:ln>
                  <a:noFill/>
                </a:ln>
                <a:solidFill>
                  <a:srgbClr val="9A92C6"/>
                </a:solidFill>
                <a:effectLst/>
              </a:rPr>
              <a:t>Adding your Own Data</a:t>
            </a:r>
          </a:p>
        </p:txBody>
      </p:sp>
      <p:sp>
        <p:nvSpPr>
          <p:cNvPr id="112643" name="Rectangle 3"/>
          <p:cNvSpPr>
            <a:spLocks noGrp="1" noChangeArrowheads="1"/>
          </p:cNvSpPr>
          <p:nvPr>
            <p:ph sz="quarter" idx="1"/>
          </p:nvPr>
        </p:nvSpPr>
        <p:spPr>
          <a:xfrm>
            <a:off x="0" y="1700213"/>
            <a:ext cx="8928100" cy="4495800"/>
          </a:xfrm>
        </p:spPr>
        <p:txBody>
          <a:bodyPr/>
          <a:lstStyle/>
          <a:p>
            <a:pPr eaLnBrk="1" hangingPunct="1"/>
            <a:r>
              <a:rPr lang="en-GB" altLang="en-US" sz="2400" smtClean="0"/>
              <a:t>In a new workflow, find and import the spreadsheet import service from the services panel</a:t>
            </a:r>
          </a:p>
          <a:p>
            <a:pPr eaLnBrk="1" hangingPunct="1"/>
            <a:r>
              <a:rPr lang="en-GB" altLang="en-US" sz="2400" smtClean="0"/>
              <a:t>We can configure which columns should be read into the workflow from the spreadsheet</a:t>
            </a:r>
          </a:p>
          <a:p>
            <a:pPr eaLnBrk="1" hangingPunct="1"/>
            <a:r>
              <a:rPr lang="en-GB" altLang="en-US" sz="2400" smtClean="0"/>
              <a:t>Enter columns  A to D</a:t>
            </a:r>
          </a:p>
          <a:p>
            <a:pPr eaLnBrk="1" hangingPunct="1"/>
            <a:r>
              <a:rPr lang="en-GB" altLang="en-US" sz="2400" smtClean="0"/>
              <a:t>Tick the option to exclude</a:t>
            </a:r>
          </a:p>
          <a:p>
            <a:pPr eaLnBrk="1" hangingPunct="1">
              <a:buFont typeface="Wingdings" panose="05000000000000000000" pitchFamily="2" charset="2"/>
              <a:buNone/>
            </a:pPr>
            <a:r>
              <a:rPr lang="en-GB" altLang="en-US" sz="2400" smtClean="0"/>
              <a:t>	 the header row</a:t>
            </a:r>
          </a:p>
          <a:p>
            <a:pPr eaLnBrk="1" hangingPunct="1"/>
            <a:r>
              <a:rPr lang="en-GB" altLang="en-US" sz="2400" smtClean="0"/>
              <a:t>Tick the option to</a:t>
            </a:r>
          </a:p>
          <a:p>
            <a:pPr eaLnBrk="1" hangingPunct="1">
              <a:buFont typeface="Wingdings" panose="05000000000000000000" pitchFamily="2" charset="2"/>
              <a:buNone/>
            </a:pPr>
            <a:r>
              <a:rPr lang="en-GB" altLang="en-US" sz="2400" smtClean="0"/>
              <a:t>	 ignore blank rows</a:t>
            </a:r>
          </a:p>
          <a:p>
            <a:pPr eaLnBrk="1" hangingPunct="1"/>
            <a:r>
              <a:rPr lang="en-GB" altLang="en-US" sz="2400" smtClean="0"/>
              <a:t>Click ‘finish’</a:t>
            </a:r>
          </a:p>
        </p:txBody>
      </p:sp>
      <p:pic>
        <p:nvPicPr>
          <p:cNvPr id="112644" name="Picture 4" descr="Spreadsheet_Impor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2924175"/>
            <a:ext cx="4105275"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4690" name="Rectangle 4"/>
          <p:cNvSpPr>
            <a:spLocks noGrp="1"/>
          </p:cNvSpPr>
          <p:nvPr>
            <p:ph type="title"/>
          </p:nvPr>
        </p:nvSpPr>
        <p:spPr bwMode="auto"/>
        <p:txBody>
          <a:bodyPr/>
          <a:lstStyle/>
          <a:p>
            <a:r>
              <a:rPr lang="en-GB" altLang="en-US" sz="3200" smtClean="0">
                <a:ln>
                  <a:noFill/>
                </a:ln>
                <a:solidFill>
                  <a:srgbClr val="9A92C6"/>
                </a:solidFill>
                <a:effectLst/>
              </a:rPr>
              <a:t>Adding your Own Data</a:t>
            </a:r>
          </a:p>
        </p:txBody>
      </p:sp>
      <p:sp>
        <p:nvSpPr>
          <p:cNvPr id="114691" name="Rectangle 3"/>
          <p:cNvSpPr>
            <a:spLocks noGrp="1" noChangeArrowheads="1"/>
          </p:cNvSpPr>
          <p:nvPr>
            <p:ph sz="quarter" idx="1"/>
          </p:nvPr>
        </p:nvSpPr>
        <p:spPr>
          <a:xfrm>
            <a:off x="323850" y="1700213"/>
            <a:ext cx="8604250" cy="4495800"/>
          </a:xfrm>
        </p:spPr>
        <p:txBody>
          <a:bodyPr/>
          <a:lstStyle/>
          <a:p>
            <a:pPr eaLnBrk="1" hangingPunct="1">
              <a:spcBef>
                <a:spcPts val="1400"/>
              </a:spcBef>
            </a:pPr>
            <a:r>
              <a:rPr lang="en-GB" altLang="en-US" sz="2400" smtClean="0"/>
              <a:t>In the workflow diagram, change the view to show all ports</a:t>
            </a:r>
          </a:p>
          <a:p>
            <a:pPr eaLnBrk="1" hangingPunct="1">
              <a:spcBef>
                <a:spcPts val="1400"/>
              </a:spcBef>
            </a:pPr>
            <a:r>
              <a:rPr lang="en-GB" altLang="en-US" sz="2400" smtClean="0"/>
              <a:t>Create an input port and an output port for each of the new outputs</a:t>
            </a:r>
          </a:p>
          <a:p>
            <a:pPr eaLnBrk="1" hangingPunct="1">
              <a:spcBef>
                <a:spcPts val="1400"/>
              </a:spcBef>
            </a:pPr>
            <a:r>
              <a:rPr lang="en-GB" altLang="en-US" sz="2400" smtClean="0"/>
              <a:t>Run the workflow</a:t>
            </a:r>
          </a:p>
          <a:p>
            <a:pPr eaLnBrk="1" hangingPunct="1">
              <a:spcBef>
                <a:spcPts val="1400"/>
              </a:spcBef>
            </a:pPr>
            <a:r>
              <a:rPr lang="en-GB" altLang="en-US" sz="2400" smtClean="0"/>
              <a:t>In the input window, enter the path to the excel file on your filesystem (e.g. C:\Users\katy\Downloads\Limulus locations_Manchester.xls)</a:t>
            </a:r>
          </a:p>
          <a:p>
            <a:pPr eaLnBrk="1" hangingPunct="1">
              <a:spcBef>
                <a:spcPts val="1400"/>
              </a:spcBef>
            </a:pPr>
            <a:r>
              <a:rPr lang="en-GB" altLang="en-US" sz="2400" smtClean="0"/>
              <a:t>Each column is imported separately. This means you can feed the data easily into other services</a:t>
            </a:r>
          </a:p>
          <a:p>
            <a:pPr eaLnBrk="1" hangingPunct="1">
              <a:spcBef>
                <a:spcPts val="1400"/>
              </a:spcBef>
            </a:pPr>
            <a:r>
              <a:rPr lang="en-GB" altLang="en-US" sz="2400" smtClean="0"/>
              <a:t>We can add this capability to our completed workflow</a:t>
            </a:r>
          </a:p>
        </p:txBody>
      </p:sp>
    </p:spTree>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6738" name="Rectangle 4"/>
          <p:cNvSpPr>
            <a:spLocks noGrp="1"/>
          </p:cNvSpPr>
          <p:nvPr>
            <p:ph type="title"/>
          </p:nvPr>
        </p:nvSpPr>
        <p:spPr bwMode="auto"/>
        <p:txBody>
          <a:bodyPr/>
          <a:lstStyle/>
          <a:p>
            <a:r>
              <a:rPr lang="en-GB" altLang="en-US" sz="3200" smtClean="0">
                <a:ln>
                  <a:noFill/>
                </a:ln>
                <a:solidFill>
                  <a:srgbClr val="9A92C6"/>
                </a:solidFill>
                <a:effectLst/>
              </a:rPr>
              <a:t>Adding your Own Data</a:t>
            </a:r>
          </a:p>
        </p:txBody>
      </p:sp>
      <p:sp>
        <p:nvSpPr>
          <p:cNvPr id="116739" name="Rectangle 3"/>
          <p:cNvSpPr>
            <a:spLocks noGrp="1" noChangeArrowheads="1"/>
          </p:cNvSpPr>
          <p:nvPr>
            <p:ph sz="quarter" idx="1"/>
          </p:nvPr>
        </p:nvSpPr>
        <p:spPr>
          <a:xfrm>
            <a:off x="468313" y="1484313"/>
            <a:ext cx="8315325" cy="4495800"/>
          </a:xfrm>
        </p:spPr>
        <p:txBody>
          <a:bodyPr/>
          <a:lstStyle/>
          <a:p>
            <a:pPr eaLnBrk="1" hangingPunct="1"/>
            <a:r>
              <a:rPr lang="en-GB" altLang="en-US" sz="2400" smtClean="0"/>
              <a:t>Load the ‘BioVel workshop workflow’ from the BioVel workshop group</a:t>
            </a:r>
          </a:p>
          <a:p>
            <a:pPr eaLnBrk="1" hangingPunct="1"/>
            <a:endParaRPr lang="en-GB" altLang="en-US" sz="2400" smtClean="0"/>
          </a:p>
          <a:p>
            <a:pPr eaLnBrk="1" hangingPunct="1"/>
            <a:r>
              <a:rPr lang="en-GB" altLang="en-US" sz="2400" smtClean="0"/>
              <a:t>Drag and drop a new spreadsheet import tool</a:t>
            </a:r>
          </a:p>
          <a:p>
            <a:pPr eaLnBrk="1" hangingPunct="1"/>
            <a:endParaRPr lang="en-GB" altLang="en-US" sz="2400" smtClean="0"/>
          </a:p>
          <a:p>
            <a:pPr eaLnBrk="1" hangingPunct="1"/>
            <a:r>
              <a:rPr lang="en-GB" altLang="en-US" sz="2400" smtClean="0"/>
              <a:t>We only need the latitude and longitude figures to incorporate the data</a:t>
            </a:r>
          </a:p>
          <a:p>
            <a:pPr eaLnBrk="1" hangingPunct="1"/>
            <a:endParaRPr lang="en-GB" altLang="en-US" sz="2400" smtClean="0"/>
          </a:p>
          <a:p>
            <a:pPr eaLnBrk="1" hangingPunct="1"/>
            <a:r>
              <a:rPr lang="en-GB" altLang="en-US" sz="2400" smtClean="0"/>
              <a:t>Locate this column in the horseshoe crab spreadsheet (it should have both values separated by a comma) and configure the import tool accordingly (again, make sure you ignore the header and blank lines).</a:t>
            </a:r>
          </a:p>
          <a:p>
            <a:pPr eaLnBrk="1" hangingPunct="1">
              <a:buFont typeface="Wingdings" panose="05000000000000000000" pitchFamily="2" charset="2"/>
              <a:buNone/>
            </a:pPr>
            <a:endParaRPr lang="en-GB" altLang="en-US" sz="2400" smtClean="0"/>
          </a:p>
        </p:txBody>
      </p:sp>
    </p:spTree>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8786" name="Rectangle 4"/>
          <p:cNvSpPr>
            <a:spLocks noGrp="1"/>
          </p:cNvSpPr>
          <p:nvPr>
            <p:ph type="title"/>
          </p:nvPr>
        </p:nvSpPr>
        <p:spPr bwMode="auto"/>
        <p:txBody>
          <a:bodyPr/>
          <a:lstStyle/>
          <a:p>
            <a:r>
              <a:rPr lang="en-GB" altLang="en-US" sz="3200" smtClean="0">
                <a:ln>
                  <a:noFill/>
                </a:ln>
                <a:solidFill>
                  <a:srgbClr val="9A92C6"/>
                </a:solidFill>
                <a:effectLst/>
              </a:rPr>
              <a:t>Adding your Own Data</a:t>
            </a:r>
          </a:p>
        </p:txBody>
      </p:sp>
      <p:sp>
        <p:nvSpPr>
          <p:cNvPr id="118787" name="Rectangle 3"/>
          <p:cNvSpPr>
            <a:spLocks noGrp="1" noChangeArrowheads="1"/>
          </p:cNvSpPr>
          <p:nvPr>
            <p:ph sz="quarter" idx="1"/>
          </p:nvPr>
        </p:nvSpPr>
        <p:spPr>
          <a:xfrm>
            <a:off x="107950" y="1484313"/>
            <a:ext cx="9036050" cy="4495800"/>
          </a:xfrm>
        </p:spPr>
        <p:txBody>
          <a:bodyPr/>
          <a:lstStyle/>
          <a:p>
            <a:pPr eaLnBrk="1" hangingPunct="1"/>
            <a:r>
              <a:rPr lang="en-GB" altLang="en-US" sz="2400" smtClean="0"/>
              <a:t>Locate this column in the horseshoe crab spreadsheet (it should have both values separated by a comma) and configure the import tool accordingly (again, make sure you ignore the header and blank lines).</a:t>
            </a:r>
          </a:p>
          <a:p>
            <a:pPr eaLnBrk="1" hangingPunct="1"/>
            <a:r>
              <a:rPr lang="en-GB" altLang="en-US" sz="2400" smtClean="0"/>
              <a:t>This time, instead of clicking ‘Finish’ in the spreadsheet configuration window, click ‘next’</a:t>
            </a:r>
          </a:p>
          <a:p>
            <a:pPr eaLnBrk="1" hangingPunct="1"/>
            <a:r>
              <a:rPr lang="en-GB" altLang="en-US" sz="2400" smtClean="0"/>
              <a:t>In the second window, select ‘A single CSV formatted output’</a:t>
            </a:r>
          </a:p>
          <a:p>
            <a:pPr eaLnBrk="1" hangingPunct="1"/>
            <a:r>
              <a:rPr lang="en-GB" altLang="en-US" sz="2400" smtClean="0"/>
              <a:t>Change the value delimiter character to ‘:’ and click ‘Finish’</a:t>
            </a:r>
          </a:p>
          <a:p>
            <a:pPr eaLnBrk="1" hangingPunct="1"/>
            <a:r>
              <a:rPr lang="en-GB" altLang="en-US" sz="2400" smtClean="0"/>
              <a:t>Create an input port for the spreadsheet import</a:t>
            </a:r>
          </a:p>
          <a:p>
            <a:pPr eaLnBrk="1" hangingPunct="1"/>
            <a:r>
              <a:rPr lang="en-GB" altLang="en-US" sz="2400" smtClean="0"/>
              <a:t>Substitute the new spreadsheet input tool for the ‘extra points’ input, by deleting the ‘extra points’ input and attaching the spreadsheet import</a:t>
            </a:r>
            <a:endParaRPr lang="en-GB" altLang="en-US" sz="2300" smtClean="0"/>
          </a:p>
        </p:txBody>
      </p:sp>
    </p:spTree>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0834" name="Rectangle 4"/>
          <p:cNvSpPr>
            <a:spLocks noGrp="1"/>
          </p:cNvSpPr>
          <p:nvPr>
            <p:ph type="title"/>
          </p:nvPr>
        </p:nvSpPr>
        <p:spPr bwMode="auto"/>
        <p:txBody>
          <a:bodyPr/>
          <a:lstStyle/>
          <a:p>
            <a:r>
              <a:rPr lang="en-GB" altLang="en-US" sz="3200" smtClean="0">
                <a:ln>
                  <a:noFill/>
                </a:ln>
                <a:solidFill>
                  <a:srgbClr val="9A92C6"/>
                </a:solidFill>
                <a:effectLst/>
              </a:rPr>
              <a:t>Adding your Own Data</a:t>
            </a:r>
          </a:p>
        </p:txBody>
      </p:sp>
      <p:sp>
        <p:nvSpPr>
          <p:cNvPr id="120835" name="Rectangle 3"/>
          <p:cNvSpPr>
            <a:spLocks noGrp="1" noChangeArrowheads="1"/>
          </p:cNvSpPr>
          <p:nvPr>
            <p:ph sz="quarter" idx="1"/>
          </p:nvPr>
        </p:nvSpPr>
        <p:spPr>
          <a:xfrm>
            <a:off x="323850" y="1700213"/>
            <a:ext cx="8604250" cy="4495800"/>
          </a:xfrm>
        </p:spPr>
        <p:txBody>
          <a:bodyPr/>
          <a:lstStyle/>
          <a:p>
            <a:pPr eaLnBrk="1" hangingPunct="1">
              <a:spcBef>
                <a:spcPts val="1800"/>
              </a:spcBef>
            </a:pPr>
            <a:r>
              <a:rPr lang="en-GB" altLang="en-US" sz="2400" smtClean="0"/>
              <a:t>Run the workflow. Select ‘Limulus polyphemus’ as the species name. </a:t>
            </a:r>
          </a:p>
          <a:p>
            <a:pPr eaLnBrk="1" hangingPunct="1">
              <a:spcBef>
                <a:spcPts val="1800"/>
              </a:spcBef>
            </a:pPr>
            <a:r>
              <a:rPr lang="en-GB" altLang="en-US" sz="2400" smtClean="0"/>
              <a:t>When prompted, select the SVM algorithm with the default parameters</a:t>
            </a:r>
          </a:p>
          <a:p>
            <a:pPr eaLnBrk="1" hangingPunct="1">
              <a:spcBef>
                <a:spcPts val="1800"/>
              </a:spcBef>
            </a:pPr>
            <a:r>
              <a:rPr lang="en-GB" altLang="en-US" sz="2400" smtClean="0"/>
              <a:t>When prompted, select the following marine layers:</a:t>
            </a:r>
          </a:p>
          <a:p>
            <a:pPr lvl="1" eaLnBrk="1" hangingPunct="1">
              <a:spcBef>
                <a:spcPts val="1800"/>
              </a:spcBef>
            </a:pPr>
            <a:r>
              <a:rPr lang="en-GB" altLang="en-US" sz="2000" smtClean="0">
                <a:ea typeface="ＭＳ Ｐゴシック" panose="020B0600070205080204" pitchFamily="34" charset="-128"/>
              </a:rPr>
              <a:t>'ice concentration', 'salinity-bottom', 'temperature-bottom’</a:t>
            </a:r>
          </a:p>
          <a:p>
            <a:pPr eaLnBrk="1" hangingPunct="1">
              <a:spcBef>
                <a:spcPts val="1800"/>
              </a:spcBef>
            </a:pPr>
            <a:r>
              <a:rPr lang="en-GB" altLang="en-US" sz="2400" smtClean="0"/>
              <a:t>This time, you will see GBIF data combined with the data you just added</a:t>
            </a:r>
          </a:p>
          <a:p>
            <a:pPr eaLnBrk="1" hangingPunct="1"/>
            <a:endParaRPr lang="en-GB" altLang="en-US" sz="2400" smtClean="0"/>
          </a:p>
          <a:p>
            <a:pPr eaLnBrk="1" hangingPunct="1">
              <a:buFont typeface="Wingdings" panose="05000000000000000000" pitchFamily="2" charset="2"/>
              <a:buNone/>
            </a:pPr>
            <a:r>
              <a:rPr lang="en-GB" altLang="en-US" sz="2400" smtClean="0"/>
              <a:t> </a:t>
            </a:r>
          </a:p>
        </p:txBody>
      </p:sp>
    </p:spTree>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882" name="Rectangle 4"/>
          <p:cNvSpPr>
            <a:spLocks noGrp="1"/>
          </p:cNvSpPr>
          <p:nvPr>
            <p:ph type="title"/>
          </p:nvPr>
        </p:nvSpPr>
        <p:spPr bwMode="auto"/>
        <p:txBody>
          <a:bodyPr/>
          <a:lstStyle/>
          <a:p>
            <a:r>
              <a:rPr lang="en-GB" altLang="en-US" sz="3200" smtClean="0">
                <a:ln>
                  <a:noFill/>
                </a:ln>
                <a:solidFill>
                  <a:srgbClr val="9A92C6"/>
                </a:solidFill>
                <a:effectLst/>
              </a:rPr>
              <a:t>Iterating over model choices</a:t>
            </a:r>
          </a:p>
        </p:txBody>
      </p:sp>
      <p:sp>
        <p:nvSpPr>
          <p:cNvPr id="122883" name="Rectangle 3"/>
          <p:cNvSpPr>
            <a:spLocks noGrp="1" noChangeArrowheads="1"/>
          </p:cNvSpPr>
          <p:nvPr>
            <p:ph sz="quarter" idx="1"/>
          </p:nvPr>
        </p:nvSpPr>
        <p:spPr>
          <a:xfrm>
            <a:off x="323850" y="1700213"/>
            <a:ext cx="8604250" cy="4495800"/>
          </a:xfrm>
        </p:spPr>
        <p:txBody>
          <a:bodyPr/>
          <a:lstStyle/>
          <a:p>
            <a:pPr eaLnBrk="1" hangingPunct="1"/>
            <a:endParaRPr lang="en-GB" altLang="en-US" sz="2400" smtClean="0"/>
          </a:p>
          <a:p>
            <a:pPr eaLnBrk="1" hangingPunct="1">
              <a:spcBef>
                <a:spcPts val="1800"/>
              </a:spcBef>
            </a:pPr>
            <a:r>
              <a:rPr lang="en-GB" altLang="en-US" sz="2400" smtClean="0"/>
              <a:t> In the original workflow, we assumed that you were happy with your first choice of algorithm, parameters and layers. In reality, this is an iterative process. </a:t>
            </a:r>
          </a:p>
          <a:p>
            <a:pPr eaLnBrk="1" hangingPunct="1">
              <a:spcBef>
                <a:spcPts val="1800"/>
              </a:spcBef>
            </a:pPr>
            <a:r>
              <a:rPr lang="en-GB" altLang="en-US" sz="2400" smtClean="0"/>
              <a:t>Future versions of the workflow will allow you to automatically loop around and change model properties, but for now, this is a manual process.</a:t>
            </a:r>
          </a:p>
          <a:p>
            <a:pPr eaLnBrk="1" hangingPunct="1">
              <a:spcBef>
                <a:spcPts val="1800"/>
              </a:spcBef>
            </a:pPr>
            <a:r>
              <a:rPr lang="en-GB" altLang="en-US" sz="2400" smtClean="0"/>
              <a:t> In this exercise, we will explore the effects of changing the algorithms, parameters and layers in the model</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p:cNvSpPr>
          <p:nvPr>
            <p:ph type="title"/>
          </p:nvPr>
        </p:nvSpPr>
        <p:spPr bwMode="auto"/>
        <p:txBody>
          <a:bodyPr/>
          <a:lstStyle/>
          <a:p>
            <a:r>
              <a:rPr lang="en-GB" altLang="en-US" sz="3200" smtClean="0">
                <a:ln>
                  <a:noFill/>
                </a:ln>
                <a:solidFill>
                  <a:srgbClr val="9A92C6"/>
                </a:solidFill>
                <a:effectLst/>
              </a:rPr>
              <a:t>Configure the Service</a:t>
            </a:r>
          </a:p>
        </p:txBody>
      </p:sp>
      <p:sp>
        <p:nvSpPr>
          <p:cNvPr id="14339" name="Rectangle 3"/>
          <p:cNvSpPr>
            <a:spLocks noGrp="1" noChangeArrowheads="1"/>
          </p:cNvSpPr>
          <p:nvPr>
            <p:ph sz="quarter" idx="1"/>
          </p:nvPr>
        </p:nvSpPr>
        <p:spPr>
          <a:xfrm>
            <a:off x="323850" y="1700213"/>
            <a:ext cx="8604250" cy="4495800"/>
          </a:xfrm>
        </p:spPr>
        <p:txBody>
          <a:bodyPr/>
          <a:lstStyle/>
          <a:p>
            <a:pPr eaLnBrk="1" hangingPunct="1"/>
            <a:endParaRPr lang="en-GB" altLang="en-US" sz="2400" smtClean="0"/>
          </a:p>
          <a:p>
            <a:pPr eaLnBrk="1" hangingPunct="1"/>
            <a:r>
              <a:rPr lang="en-GB" altLang="en-US" sz="2400" smtClean="0"/>
              <a:t>In Taverna, paste the GBIF base URL into the REST pop-up window (this should already be open – if not, right-click on the REST service in the workflow diagram and select ‘Configure REST Service’ in the drop-down menu).</a:t>
            </a:r>
          </a:p>
          <a:p>
            <a:pPr eaLnBrk="1" hangingPunct="1"/>
            <a:r>
              <a:rPr lang="en-GB" altLang="en-US" sz="2400" smtClean="0"/>
              <a:t>To the end of the address, add </a:t>
            </a:r>
            <a:r>
              <a:rPr lang="en-GB" altLang="en-US" sz="2400" u="sng" smtClean="0"/>
              <a:t>/list?scientificname={species_name}</a:t>
            </a:r>
          </a:p>
          <a:p>
            <a:pPr eaLnBrk="1" hangingPunct="1"/>
            <a:r>
              <a:rPr lang="en-GB" altLang="en-US" sz="2400" smtClean="0"/>
              <a:t>Make sure the HTTP Method is set to ‘GET’, click ‘apply’ and close the pop up window.</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930" name="Rectangle 4"/>
          <p:cNvSpPr>
            <a:spLocks noGrp="1"/>
          </p:cNvSpPr>
          <p:nvPr>
            <p:ph type="title"/>
          </p:nvPr>
        </p:nvSpPr>
        <p:spPr bwMode="auto"/>
        <p:txBody>
          <a:bodyPr/>
          <a:lstStyle/>
          <a:p>
            <a:r>
              <a:rPr lang="en-GB" altLang="en-US" sz="3200" smtClean="0">
                <a:ln>
                  <a:noFill/>
                </a:ln>
                <a:solidFill>
                  <a:srgbClr val="9A92C6"/>
                </a:solidFill>
                <a:effectLst/>
              </a:rPr>
              <a:t>Using Different Algorithms</a:t>
            </a:r>
          </a:p>
        </p:txBody>
      </p:sp>
      <p:sp>
        <p:nvSpPr>
          <p:cNvPr id="124931" name="Rectangle 3"/>
          <p:cNvSpPr>
            <a:spLocks noGrp="1" noChangeArrowheads="1"/>
          </p:cNvSpPr>
          <p:nvPr>
            <p:ph sz="quarter" idx="1"/>
          </p:nvPr>
        </p:nvSpPr>
        <p:spPr>
          <a:xfrm>
            <a:off x="323850" y="1700213"/>
            <a:ext cx="8604250" cy="4495800"/>
          </a:xfrm>
        </p:spPr>
        <p:txBody>
          <a:bodyPr/>
          <a:lstStyle/>
          <a:p>
            <a:pPr eaLnBrk="1" hangingPunct="1">
              <a:spcBef>
                <a:spcPts val="1200"/>
              </a:spcBef>
            </a:pPr>
            <a:r>
              <a:rPr lang="en-GB" altLang="en-US" sz="2400" smtClean="0"/>
              <a:t>First, we will explore the effects of changing the algorithm.</a:t>
            </a:r>
          </a:p>
          <a:p>
            <a:pPr eaLnBrk="1" hangingPunct="1">
              <a:spcBef>
                <a:spcPts val="1200"/>
              </a:spcBef>
            </a:pPr>
            <a:r>
              <a:rPr lang="en-GB" altLang="en-US" sz="2400" smtClean="0"/>
              <a:t>Like the previous exercise, we will use the following layers</a:t>
            </a:r>
          </a:p>
          <a:p>
            <a:pPr lvl="1" eaLnBrk="1" hangingPunct="1">
              <a:spcBef>
                <a:spcPts val="1200"/>
              </a:spcBef>
            </a:pPr>
            <a:r>
              <a:rPr lang="en-GB" altLang="en-US" sz="2000" smtClean="0">
                <a:ea typeface="ＭＳ Ｐゴシック" panose="020B0600070205080204" pitchFamily="34" charset="-128"/>
              </a:rPr>
              <a:t>'ice concentration', 'salinity-bottom', 'temperature-bottom’</a:t>
            </a:r>
          </a:p>
          <a:p>
            <a:pPr eaLnBrk="1" hangingPunct="1">
              <a:spcBef>
                <a:spcPts val="1200"/>
              </a:spcBef>
            </a:pPr>
            <a:r>
              <a:rPr lang="en-GB" altLang="en-US" sz="2400" smtClean="0"/>
              <a:t>Run the workflow using the SVM algorithm again, but this time, select different parameters. You may want to get a better spread of parameter choices by working with other groups, each choosing different values</a:t>
            </a:r>
          </a:p>
          <a:p>
            <a:pPr eaLnBrk="1" hangingPunct="1">
              <a:spcBef>
                <a:spcPts val="1200"/>
              </a:spcBef>
            </a:pPr>
            <a:r>
              <a:rPr lang="en-GB" altLang="en-US" sz="2400" smtClean="0"/>
              <a:t>Repeat the exercise with the aquamaps algorithm</a:t>
            </a:r>
          </a:p>
          <a:p>
            <a:pPr eaLnBrk="1" hangingPunct="1">
              <a:spcBef>
                <a:spcPts val="1200"/>
              </a:spcBef>
            </a:pPr>
            <a:r>
              <a:rPr lang="en-GB" altLang="en-US" sz="2400" smtClean="0"/>
              <a:t>How different are your results? How would you test which is better?</a:t>
            </a:r>
          </a:p>
        </p:txBody>
      </p:sp>
    </p:spTree>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6978" name="Rectangle 4"/>
          <p:cNvSpPr>
            <a:spLocks noGrp="1"/>
          </p:cNvSpPr>
          <p:nvPr>
            <p:ph type="title"/>
          </p:nvPr>
        </p:nvSpPr>
        <p:spPr bwMode="auto"/>
        <p:txBody>
          <a:bodyPr/>
          <a:lstStyle/>
          <a:p>
            <a:r>
              <a:rPr lang="en-GB" altLang="en-US" sz="3200" smtClean="0">
                <a:ln>
                  <a:noFill/>
                </a:ln>
                <a:solidFill>
                  <a:srgbClr val="9A92C6"/>
                </a:solidFill>
                <a:effectLst/>
              </a:rPr>
              <a:t>Using Different Layers</a:t>
            </a:r>
          </a:p>
        </p:txBody>
      </p:sp>
      <p:sp>
        <p:nvSpPr>
          <p:cNvPr id="126979" name="Rectangle 3"/>
          <p:cNvSpPr>
            <a:spLocks noGrp="1" noChangeArrowheads="1"/>
          </p:cNvSpPr>
          <p:nvPr>
            <p:ph sz="quarter" idx="1"/>
          </p:nvPr>
        </p:nvSpPr>
        <p:spPr>
          <a:xfrm>
            <a:off x="323850" y="1700213"/>
            <a:ext cx="8604250" cy="4495800"/>
          </a:xfrm>
        </p:spPr>
        <p:txBody>
          <a:bodyPr/>
          <a:lstStyle/>
          <a:p>
            <a:pPr eaLnBrk="1" hangingPunct="1"/>
            <a:endParaRPr lang="en-GB" altLang="en-US" sz="2400" smtClean="0"/>
          </a:p>
          <a:p>
            <a:pPr eaLnBrk="1" hangingPunct="1">
              <a:spcBef>
                <a:spcPts val="1800"/>
              </a:spcBef>
            </a:pPr>
            <a:r>
              <a:rPr lang="en-GB" altLang="en-US" sz="2400" smtClean="0"/>
              <a:t> Repeat the previous exercise, only this time, use the Abraxis data available on myExperiment. Fix the algorithm to BioClim with its default parameters.</a:t>
            </a:r>
          </a:p>
          <a:p>
            <a:pPr eaLnBrk="1" hangingPunct="1">
              <a:spcBef>
                <a:spcPts val="1800"/>
              </a:spcBef>
            </a:pPr>
            <a:r>
              <a:rPr lang="en-GB" altLang="en-US" sz="2400" smtClean="0"/>
              <a:t>Run the workflow twice – once with all BioClim layers and then again with a smaller subset</a:t>
            </a:r>
          </a:p>
          <a:p>
            <a:pPr eaLnBrk="1" hangingPunct="1">
              <a:spcBef>
                <a:spcPts val="1800"/>
              </a:spcBef>
            </a:pPr>
            <a:r>
              <a:rPr lang="en-GB" altLang="en-US" sz="2400" smtClean="0"/>
              <a:t>How does the layer choice influence the results?</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3" descr="firstWorkshee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989138"/>
            <a:ext cx="44164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Rectangle 4"/>
          <p:cNvSpPr>
            <a:spLocks noGrp="1"/>
          </p:cNvSpPr>
          <p:nvPr>
            <p:ph type="title"/>
          </p:nvPr>
        </p:nvSpPr>
        <p:spPr bwMode="auto"/>
        <p:txBody>
          <a:bodyPr/>
          <a:lstStyle/>
          <a:p>
            <a:r>
              <a:rPr lang="en-US" altLang="en-US" sz="3200" smtClean="0">
                <a:ln>
                  <a:noFill/>
                </a:ln>
                <a:solidFill>
                  <a:srgbClr val="9A92C6"/>
                </a:solidFill>
                <a:effectLst/>
              </a:rPr>
              <a:t>Input &amp; Output Ports</a:t>
            </a:r>
            <a:endParaRPr lang="en-GB" altLang="en-US" sz="3200" smtClean="0">
              <a:ln>
                <a:noFill/>
              </a:ln>
              <a:solidFill>
                <a:srgbClr val="9A92C6"/>
              </a:solidFill>
              <a:effectLst/>
            </a:endParaRPr>
          </a:p>
        </p:txBody>
      </p:sp>
      <p:sp>
        <p:nvSpPr>
          <p:cNvPr id="16388" name="Rectangle 3"/>
          <p:cNvSpPr>
            <a:spLocks noGrp="1" noChangeArrowheads="1"/>
          </p:cNvSpPr>
          <p:nvPr>
            <p:ph sz="quarter" idx="1"/>
          </p:nvPr>
        </p:nvSpPr>
        <p:spPr>
          <a:xfrm>
            <a:off x="323850" y="1700213"/>
            <a:ext cx="4608513" cy="4495800"/>
          </a:xfrm>
        </p:spPr>
        <p:txBody>
          <a:bodyPr/>
          <a:lstStyle/>
          <a:p>
            <a:pPr eaLnBrk="1" hangingPunct="1"/>
            <a:r>
              <a:rPr lang="en-GB" altLang="en-US" sz="2400" smtClean="0"/>
              <a:t>In a blank area of the workflow diagram, right-click and select ‘</a:t>
            </a:r>
            <a:r>
              <a:rPr lang="en-GB" altLang="en-US" sz="2400" u="sng" smtClean="0"/>
              <a:t>add workflow input port</a:t>
            </a:r>
            <a:r>
              <a:rPr lang="en-GB" altLang="en-US" sz="2400" smtClean="0"/>
              <a:t>’ and name it ‘species’</a:t>
            </a:r>
          </a:p>
          <a:p>
            <a:pPr eaLnBrk="1" hangingPunct="1"/>
            <a:r>
              <a:rPr lang="en-GB" altLang="en-US" sz="2400" smtClean="0"/>
              <a:t>Link the new input to the REST service by clicking and dragging the arrow across</a:t>
            </a:r>
          </a:p>
          <a:p>
            <a:pPr eaLnBrk="1" hangingPunct="1"/>
            <a:r>
              <a:rPr lang="en-GB" altLang="en-US" sz="2400" smtClean="0"/>
              <a:t>Repeat the process to add an output port to the responseBody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p:cNvSpPr>
          <p:nvPr>
            <p:ph type="title"/>
          </p:nvPr>
        </p:nvSpPr>
        <p:spPr bwMode="auto"/>
        <p:txBody>
          <a:bodyPr/>
          <a:lstStyle/>
          <a:p>
            <a:r>
              <a:rPr lang="en-GB" altLang="en-US" sz="3200" smtClean="0">
                <a:ln>
                  <a:noFill/>
                </a:ln>
                <a:solidFill>
                  <a:srgbClr val="9A92C6"/>
                </a:solidFill>
                <a:effectLst/>
              </a:rPr>
              <a:t>Test Run the Workflow</a:t>
            </a:r>
          </a:p>
        </p:txBody>
      </p:sp>
      <p:sp>
        <p:nvSpPr>
          <p:cNvPr id="18435" name="Rectangle 3"/>
          <p:cNvSpPr>
            <a:spLocks noGrp="1" noChangeArrowheads="1"/>
          </p:cNvSpPr>
          <p:nvPr>
            <p:ph sz="quarter" idx="1"/>
          </p:nvPr>
        </p:nvSpPr>
        <p:spPr>
          <a:xfrm>
            <a:off x="323850" y="1700213"/>
            <a:ext cx="8604250" cy="4495800"/>
          </a:xfrm>
        </p:spPr>
        <p:txBody>
          <a:bodyPr/>
          <a:lstStyle/>
          <a:p>
            <a:pPr eaLnBrk="1" hangingPunct="1"/>
            <a:r>
              <a:rPr lang="en-GB" altLang="en-US" sz="2400" smtClean="0"/>
              <a:t>Save the workflow by going to ‘file -&gt; save’</a:t>
            </a:r>
          </a:p>
          <a:p>
            <a:pPr eaLnBrk="1" hangingPunct="1"/>
            <a:r>
              <a:rPr lang="en-GB" altLang="en-US" sz="2400" smtClean="0"/>
              <a:t>Run the workflow by going to ‘file -&gt; run’</a:t>
            </a:r>
          </a:p>
          <a:p>
            <a:pPr eaLnBrk="1" hangingPunct="1"/>
            <a:r>
              <a:rPr lang="en-GB" altLang="en-US" sz="2400" smtClean="0"/>
              <a:t>In the pop-up ‘run workflow’ window, click-on ‘set value’ and type ‘Marmota marmota’ where it says ‘some data goes here’</a:t>
            </a:r>
          </a:p>
          <a:p>
            <a:pPr eaLnBrk="1" hangingPunct="1">
              <a:buFont typeface="Wingdings" panose="05000000000000000000" pitchFamily="2" charset="2"/>
              <a:buNone/>
            </a:pPr>
            <a:r>
              <a:rPr lang="en-GB" altLang="en-US" sz="2400" smtClean="0"/>
              <a:t>As the workflow runs, you can see the progress in the Results window, which you are automatically switched to</a:t>
            </a:r>
          </a:p>
          <a:p>
            <a:pPr eaLnBrk="1" hangingPunct="1"/>
            <a:r>
              <a:rPr lang="en-GB" altLang="en-US" sz="2400" smtClean="0"/>
              <a:t>View the results by clicking ‘value’ in the bottom left panel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p:cNvSpPr>
          <p:nvPr>
            <p:ph type="title"/>
          </p:nvPr>
        </p:nvSpPr>
        <p:spPr bwMode="auto"/>
        <p:txBody>
          <a:bodyPr/>
          <a:lstStyle/>
          <a:p>
            <a:r>
              <a:rPr lang="en-GB" altLang="en-US" sz="3200" smtClean="0">
                <a:ln>
                  <a:noFill/>
                </a:ln>
                <a:solidFill>
                  <a:srgbClr val="9A92C6"/>
                </a:solidFill>
                <a:effectLst/>
              </a:rPr>
              <a:t>Add More Parameters</a:t>
            </a:r>
          </a:p>
        </p:txBody>
      </p:sp>
      <p:sp>
        <p:nvSpPr>
          <p:cNvPr id="20483" name="Rectangle 3"/>
          <p:cNvSpPr>
            <a:spLocks noGrp="1" noChangeArrowheads="1"/>
          </p:cNvSpPr>
          <p:nvPr>
            <p:ph sz="quarter" idx="1"/>
          </p:nvPr>
        </p:nvSpPr>
        <p:spPr>
          <a:xfrm>
            <a:off x="323850" y="1700213"/>
            <a:ext cx="8604250" cy="4495800"/>
          </a:xfrm>
        </p:spPr>
        <p:txBody>
          <a:bodyPr/>
          <a:lstStyle/>
          <a:p>
            <a:pPr eaLnBrk="1" hangingPunct="1"/>
            <a:r>
              <a:rPr lang="en-GB" altLang="en-US" sz="2400" smtClean="0"/>
              <a:t>These results show all the occurrence data. To restrict it to a particular geographical area, substitute the simple GBIF endpoint for one that will allow you to add latitude and longitude values.</a:t>
            </a:r>
          </a:p>
          <a:p>
            <a:pPr eaLnBrk="1" hangingPunct="1"/>
            <a:r>
              <a:rPr lang="en-GB" altLang="en-US" sz="2400" smtClean="0"/>
              <a:t> We do this by adding more parameters to the REST service address.</a:t>
            </a:r>
          </a:p>
          <a:p>
            <a:pPr eaLnBrk="1" hangingPunct="1"/>
            <a:r>
              <a:rPr lang="en-GB" altLang="en-US" sz="2400" smtClean="0"/>
              <a:t>You could find this by going to the BioCatalogue web page, or by going to the BioCatalogue plugin in Taverna.</a:t>
            </a:r>
          </a:p>
          <a:p>
            <a:pPr eaLnBrk="1" hangingPunct="1"/>
            <a:r>
              <a:rPr lang="en-GB" altLang="en-US" sz="2400" smtClean="0"/>
              <a:t>Go to the top of the workbench and click on ‘Service Catalogue’ and search for “occurrence” again.</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yGridTheme">
  <a:themeElements>
    <a:clrScheme name="myGrid">
      <a:dk1>
        <a:sysClr val="windowText" lastClr="000000"/>
      </a:dk1>
      <a:lt1>
        <a:sysClr val="window" lastClr="FFFFFF"/>
      </a:lt1>
      <a:dk2>
        <a:srgbClr val="443C72"/>
      </a:dk2>
      <a:lt2>
        <a:srgbClr val="FFFFFF"/>
      </a:lt2>
      <a:accent1>
        <a:srgbClr val="F29400"/>
      </a:accent1>
      <a:accent2>
        <a:srgbClr val="FDC300"/>
      </a:accent2>
      <a:accent3>
        <a:srgbClr val="A5C249"/>
      </a:accent3>
      <a:accent4>
        <a:srgbClr val="009EE0"/>
      </a:accent4>
      <a:accent5>
        <a:srgbClr val="5B5099"/>
      </a:accent5>
      <a:accent6>
        <a:srgbClr val="006AB2"/>
      </a:accent6>
      <a:hlink>
        <a:srgbClr val="0070C0"/>
      </a:hlink>
      <a:folHlink>
        <a:srgbClr val="00B0F0"/>
      </a:folHlink>
    </a:clrScheme>
    <a:fontScheme name="myGridT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34386</TotalTime>
  <Words>3689</Words>
  <Application>Microsoft Office PowerPoint</Application>
  <PresentationFormat>On-screen Show (4:3)</PresentationFormat>
  <Paragraphs>431</Paragraphs>
  <Slides>61</Slides>
  <Notes>59</Notes>
  <HiddenSlides>46</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ＭＳ Ｐゴシック</vt:lpstr>
      <vt:lpstr>Arial</vt:lpstr>
      <vt:lpstr>Calibri</vt:lpstr>
      <vt:lpstr>Wingdings</vt:lpstr>
      <vt:lpstr>Wingdings 2</vt:lpstr>
      <vt:lpstr>myGridTheme</vt:lpstr>
      <vt:lpstr>PowerPoint Presentation</vt:lpstr>
      <vt:lpstr>The Overall Workflow</vt:lpstr>
      <vt:lpstr> Select Species of Interest</vt:lpstr>
      <vt:lpstr>Bio-diversity research example</vt:lpstr>
      <vt:lpstr>Find the service in Biocatalogue</vt:lpstr>
      <vt:lpstr>Configure the Service</vt:lpstr>
      <vt:lpstr>Input &amp; Output Ports</vt:lpstr>
      <vt:lpstr>Test Run the Workflow</vt:lpstr>
      <vt:lpstr>Add More Parameters</vt:lpstr>
      <vt:lpstr>Add More Parameters</vt:lpstr>
      <vt:lpstr>Explore the Ports</vt:lpstr>
      <vt:lpstr>Redesign the Workflow</vt:lpstr>
      <vt:lpstr>Provide co-ordinates</vt:lpstr>
      <vt:lpstr>Handle XML</vt:lpstr>
      <vt:lpstr>Google Earth Plot </vt:lpstr>
      <vt:lpstr>Google Earth Plot</vt:lpstr>
      <vt:lpstr>Test the Workflow with other Species</vt:lpstr>
      <vt:lpstr>Test the Workflow with other Species</vt:lpstr>
      <vt:lpstr>Select algorithms</vt:lpstr>
      <vt:lpstr>Add New WSDL Services</vt:lpstr>
      <vt:lpstr>Configure New WSDL Services</vt:lpstr>
      <vt:lpstr>Adding New Services via BioCatalogue Plugin</vt:lpstr>
      <vt:lpstr>Biocatalogue Plugin</vt:lpstr>
      <vt:lpstr>Select algorithms</vt:lpstr>
      <vt:lpstr>Handle XML with the XPath query</vt:lpstr>
      <vt:lpstr>Configure XPath Query</vt:lpstr>
      <vt:lpstr>Configure XPath Query</vt:lpstr>
      <vt:lpstr>Connect XPath in the Workflow </vt:lpstr>
      <vt:lpstr>XPaths and Shims</vt:lpstr>
      <vt:lpstr>Interactive Choice of Shims</vt:lpstr>
      <vt:lpstr>Interactive Algorithm Selection</vt:lpstr>
      <vt:lpstr>Interactive Algorithm Selection</vt:lpstr>
      <vt:lpstr>Getting Algorithm Parameters</vt:lpstr>
      <vt:lpstr>Exploring myExperiment</vt:lpstr>
      <vt:lpstr>Using Workflows from myExperiment</vt:lpstr>
      <vt:lpstr>Selecting Layers</vt:lpstr>
      <vt:lpstr>Selecting Layers</vt:lpstr>
      <vt:lpstr>Selecting and Configuring Layers</vt:lpstr>
      <vt:lpstr>Selecting and Configuring Layers</vt:lpstr>
      <vt:lpstr>Create Model</vt:lpstr>
      <vt:lpstr>Create Model</vt:lpstr>
      <vt:lpstr>Create Model - Looping</vt:lpstr>
      <vt:lpstr>Create Model - Looping</vt:lpstr>
      <vt:lpstr>Create Model – Control Links</vt:lpstr>
      <vt:lpstr>Create Model – Retries</vt:lpstr>
      <vt:lpstr>Testing and Projecting the Model</vt:lpstr>
      <vt:lpstr>Putting the Workflow Together</vt:lpstr>
      <vt:lpstr>Putting the Workflow Together</vt:lpstr>
      <vt:lpstr>Putting the Workflow Together</vt:lpstr>
      <vt:lpstr>Putting the Workflow Together</vt:lpstr>
      <vt:lpstr> Running the Whole Workflow </vt:lpstr>
      <vt:lpstr>PowerPoint Presentation</vt:lpstr>
      <vt:lpstr>Adding your Own Data</vt:lpstr>
      <vt:lpstr>Adding your Own Data</vt:lpstr>
      <vt:lpstr>Adding your Own Data</vt:lpstr>
      <vt:lpstr>Adding your Own Data</vt:lpstr>
      <vt:lpstr>Adding your Own Data</vt:lpstr>
      <vt:lpstr>Adding your Own Data</vt:lpstr>
      <vt:lpstr>Iterating over model choices</vt:lpstr>
      <vt:lpstr>Using Different Algorithms</vt:lpstr>
      <vt:lpstr>Using Different Layers</vt:lpstr>
    </vt:vector>
  </TitlesOfParts>
  <Company>Department of Computer Science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dc:title>
  <dc:creator>Katy</dc:creator>
  <cp:lastModifiedBy>Christian brenninkmeijer</cp:lastModifiedBy>
  <cp:revision>602</cp:revision>
  <cp:lastPrinted>2013-09-02T18:08:59Z</cp:lastPrinted>
  <dcterms:created xsi:type="dcterms:W3CDTF">2013-09-04T14:28:46Z</dcterms:created>
  <dcterms:modified xsi:type="dcterms:W3CDTF">2014-08-31T10:36:28Z</dcterms:modified>
</cp:coreProperties>
</file>