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2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B5C6-094C-4318-BB53-34A84586AE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CF3C-F5F5-414E-8ECD-4C441080E0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-221382" y="0"/>
            <a:ext cx="1848051" cy="659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4937760"/>
            <a:ext cx="9538637" cy="2069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Utilité de la récupération d’énergie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Identification de différentes type de sources/technos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Verrous technologiques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17" y="659812"/>
            <a:ext cx="9242686" cy="31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440" y="1"/>
            <a:ext cx="10515600" cy="82777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>
                <a:latin typeface="Palatino Linotype" panose="02040502050505030304" pitchFamily="18" charset="0"/>
              </a:rPr>
              <a:t>Transition     V - VI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1268745"/>
            <a:ext cx="12965229" cy="212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Critère hydraulique et statique de la VH sont ok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Il vaut vérifier le couplage statique/cinématique/dynamique entre OB et VH expérimentalement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0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54864" y="-265175"/>
            <a:ext cx="1931790" cy="861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VI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grpSp>
        <p:nvGrpSpPr>
          <p:cNvPr id="6" name="Groupe 5"/>
          <p:cNvGrpSpPr>
            <a:grpSpLocks noChangeAspect="1"/>
          </p:cNvGrpSpPr>
          <p:nvPr/>
        </p:nvGrpSpPr>
        <p:grpSpPr>
          <a:xfrm>
            <a:off x="3264512" y="6134"/>
            <a:ext cx="8927488" cy="3134101"/>
            <a:chOff x="3233787" y="70346"/>
            <a:chExt cx="8874794" cy="311560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t="83901" b="-269"/>
            <a:stretch/>
          </p:blipFill>
          <p:spPr>
            <a:xfrm>
              <a:off x="3233787" y="2194556"/>
              <a:ext cx="8874793" cy="991392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b="64136"/>
            <a:stretch/>
          </p:blipFill>
          <p:spPr>
            <a:xfrm>
              <a:off x="3233788" y="70346"/>
              <a:ext cx="8874793" cy="2172340"/>
            </a:xfrm>
            <a:prstGeom prst="rect">
              <a:avLst/>
            </a:prstGeom>
          </p:spPr>
        </p:pic>
      </p:grpSp>
      <p:sp>
        <p:nvSpPr>
          <p:cNvPr id="7" name="Titre 1"/>
          <p:cNvSpPr txBox="1">
            <a:spLocks/>
          </p:cNvSpPr>
          <p:nvPr/>
        </p:nvSpPr>
        <p:spPr>
          <a:xfrm>
            <a:off x="0" y="3480171"/>
            <a:ext cx="9538637" cy="2300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Présentation banc d’essai OBVH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Correction de la cinématique expérimentale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Identification de l’impact de VH sur OB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Discussion et pistes </a:t>
            </a:r>
            <a:r>
              <a:rPr lang="fr-FR" sz="2400" dirty="0" smtClean="0">
                <a:latin typeface="Palatino Linotype" panose="02040502050505030304" pitchFamily="18" charset="0"/>
              </a:rPr>
              <a:t>d’améliorations</a:t>
            </a:r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1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644893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latin typeface="Palatino Linotype" panose="02040502050505030304" pitchFamily="18" charset="0"/>
              </a:rPr>
              <a:t>Transition     I - II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268745"/>
            <a:ext cx="11781322" cy="1484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Beaucoup d’appareils nomades autour du corps humain, nécessité de grappiller de l’énergie directement sur le corps humain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5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3" y="0"/>
            <a:ext cx="6224336" cy="20876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-67377" y="-208386"/>
            <a:ext cx="1751798" cy="824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II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268746"/>
            <a:ext cx="9538637" cy="4013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Energie disponible sur le corps humain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Energie disponible sur la tête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Besoin énergétique + récupération d’énergie dans l’oreille 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1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774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latin typeface="Palatino Linotype" panose="02040502050505030304" pitchFamily="18" charset="0"/>
              </a:rPr>
              <a:t>Transition     II - III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1268745"/>
            <a:ext cx="12192000" cy="3033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Possibilité d’utiliser des technologies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latin typeface="Palatino Linotype" panose="02040502050505030304" pitchFamily="18" charset="0"/>
              </a:rPr>
              <a:t> avec un meilleur rendement de conversion(</a:t>
            </a:r>
            <a:r>
              <a:rPr lang="fr-FR" sz="2400" dirty="0" err="1" smtClean="0">
                <a:latin typeface="Palatino Linotype" panose="02040502050505030304" pitchFamily="18" charset="0"/>
              </a:rPr>
              <a:t>Ch.I</a:t>
            </a:r>
            <a:r>
              <a:rPr lang="fr-FR" sz="2400" dirty="0" smtClean="0">
                <a:latin typeface="Palatino Linotype" panose="02040502050505030304" pitchFamily="18" charset="0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latin typeface="Palatino Linotype" panose="02040502050505030304" pitchFamily="18" charset="0"/>
              </a:rPr>
              <a:t> en usant d’architecture plus complexe (</a:t>
            </a:r>
            <a:r>
              <a:rPr lang="fr-FR" sz="2400" dirty="0" err="1" smtClean="0">
                <a:latin typeface="Palatino Linotype" panose="02040502050505030304" pitchFamily="18" charset="0"/>
              </a:rPr>
              <a:t>Ch.III</a:t>
            </a:r>
            <a:r>
              <a:rPr lang="fr-FR" sz="2400" dirty="0" smtClean="0">
                <a:latin typeface="Palatino Linotype" panose="020405020505050303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fr-FR" sz="2400" dirty="0" smtClean="0">
                <a:latin typeface="Palatino Linotype" panose="02040502050505030304" pitchFamily="18" charset="0"/>
              </a:rPr>
              <a:t> pour récupérer l’énergie disponible dans l’oreille(</a:t>
            </a:r>
            <a:r>
              <a:rPr lang="fr-FR" sz="2400" dirty="0" err="1" smtClean="0">
                <a:latin typeface="Palatino Linotype" panose="02040502050505030304" pitchFamily="18" charset="0"/>
              </a:rPr>
              <a:t>Ch.II</a:t>
            </a:r>
            <a:r>
              <a:rPr lang="fr-FR" sz="2400" dirty="0" smtClean="0">
                <a:latin typeface="Palatino Linotype" panose="02040502050505030304" pitchFamily="18" charset="0"/>
              </a:rPr>
              <a:t>)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>
            <a:grpSpLocks noChangeAspect="1"/>
          </p:cNvGrpSpPr>
          <p:nvPr/>
        </p:nvGrpSpPr>
        <p:grpSpPr>
          <a:xfrm>
            <a:off x="4415743" y="0"/>
            <a:ext cx="7776257" cy="4563908"/>
            <a:chOff x="0" y="0"/>
            <a:chExt cx="9285732" cy="544982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65" y="3411283"/>
              <a:ext cx="9130367" cy="2038541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b="4995"/>
            <a:stretch/>
          </p:blipFill>
          <p:spPr>
            <a:xfrm>
              <a:off x="0" y="0"/>
              <a:ext cx="9258300" cy="3493008"/>
            </a:xfrm>
            <a:prstGeom prst="rect">
              <a:avLst/>
            </a:prstGeom>
          </p:spPr>
        </p:pic>
      </p:grpSp>
      <p:sp>
        <p:nvSpPr>
          <p:cNvPr id="6" name="Titre 1"/>
          <p:cNvSpPr txBox="1">
            <a:spLocks/>
          </p:cNvSpPr>
          <p:nvPr/>
        </p:nvSpPr>
        <p:spPr>
          <a:xfrm>
            <a:off x="-310896" y="-73152"/>
            <a:ext cx="2486205" cy="79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III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113731"/>
            <a:ext cx="9538637" cy="4013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Présentation solution proposée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Mise en équation OB et VH partiel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Critères de dimensionnement = cahier des charges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Modèle système Matlab/Simulink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30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Palatino Linotype" panose="02040502050505030304" pitchFamily="18" charset="0"/>
              </a:rPr>
              <a:t>Transition     III - IV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1268745"/>
            <a:ext cx="12192000" cy="161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Le niveau d’énergie d’entrée étant « connu », il faut dimensionner l’OB et le fabriquer pour vérifier le modèle analytique /numérique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83" y="0"/>
            <a:ext cx="7561618" cy="4102662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-128016" y="-201168"/>
            <a:ext cx="2091570" cy="85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IV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2183146"/>
            <a:ext cx="9538637" cy="4013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Présentation architecture OB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Dimensionnement et conception OB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Caractérisions prototype OB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9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93018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latin typeface="Palatino Linotype" panose="02040502050505030304" pitchFamily="18" charset="0"/>
              </a:rPr>
              <a:t>Transition     IV - V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1268746"/>
            <a:ext cx="12070080" cy="159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Palatino Linotype" panose="02040502050505030304" pitchFamily="18" charset="0"/>
              </a:rPr>
              <a:t>Modèle OB ok, il faut maintenant se pencher sur l’actionnement hydraulique</a:t>
            </a:r>
          </a:p>
          <a:p>
            <a:pPr algn="l"/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3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182880" y="-265175"/>
            <a:ext cx="1973179" cy="919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latin typeface="Palatino Linotype" panose="02040502050505030304" pitchFamily="18" charset="0"/>
              </a:rPr>
              <a:t>CH   V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40" y="0"/>
            <a:ext cx="7972960" cy="45477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/>
              <p:cNvSpPr txBox="1">
                <a:spLocks/>
              </p:cNvSpPr>
              <p:nvPr/>
            </p:nvSpPr>
            <p:spPr>
              <a:xfrm>
                <a:off x="0" y="2272158"/>
                <a:ext cx="11916076" cy="48336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r-FR" sz="2400" dirty="0" smtClean="0">
                    <a:latin typeface="Palatino Linotype" panose="02040502050505030304" pitchFamily="18" charset="0"/>
                  </a:rPr>
                  <a:t>Simulations préliminaires donnant le </a:t>
                </a:r>
                <a:r>
                  <a:rPr lang="fr-FR" sz="2400" dirty="0" err="1" smtClean="0">
                    <a:latin typeface="Palatino Linotype" panose="02040502050505030304" pitchFamily="18" charset="0"/>
                  </a:rPr>
                  <a:t>CdC</a:t>
                </a:r>
                <a:r>
                  <a:rPr lang="fr-FR" sz="2400" dirty="0" smtClean="0">
                    <a:latin typeface="Palatino Linotype" panose="02040502050505030304" pitchFamily="18" charset="0"/>
                  </a:rPr>
                  <a:t> hydraulique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𝑓𝑒𝑟𝑚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𝑜𝑢𝑣𝑒𝑟𝑡</m:t>
                        </m:r>
                      </m:sub>
                    </m:sSub>
                  </m:oMath>
                </a14:m>
                <a:endParaRPr lang="fr-FR" sz="2400" dirty="0" smtClean="0">
                  <a:latin typeface="Palatino Linotype" panose="02040502050505030304" pitchFamily="18" charset="0"/>
                </a:endParaRP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r-FR" sz="2400" dirty="0" err="1" smtClean="0">
                    <a:latin typeface="Palatino Linotype" panose="02040502050505030304" pitchFamily="18" charset="0"/>
                  </a:rPr>
                  <a:t>Cf</a:t>
                </a:r>
                <a:r>
                  <a:rPr lang="fr-FR" sz="2400" dirty="0" smtClean="0">
                    <a:latin typeface="Palatino Linotype" panose="02040502050505030304" pitchFamily="18" charset="0"/>
                  </a:rPr>
                  <a:t> théorique = (Approximation analytique + Modèle EF du tube en flambement)</a:t>
                </a: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r-FR" sz="2400" dirty="0" smtClean="0">
                    <a:latin typeface="Palatino Linotype" panose="02040502050505030304" pitchFamily="18" charset="0"/>
                  </a:rPr>
                  <a:t>Impact VH sur OB</a:t>
                </a: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fr-FR" sz="2400" dirty="0" smtClean="0">
                    <a:latin typeface="Palatino Linotype" panose="02040502050505030304" pitchFamily="18" charset="0"/>
                  </a:rPr>
                  <a:t>Corrélation modèle-essai VH T100</a:t>
                </a:r>
              </a:p>
              <a:p>
                <a:pPr algn="l"/>
                <a:endParaRPr lang="fr-FR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Titr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2158"/>
                <a:ext cx="11916076" cy="4833671"/>
              </a:xfrm>
              <a:prstGeom prst="rect">
                <a:avLst/>
              </a:prstGeom>
              <a:blipFill>
                <a:blip r:embed="rId3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06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205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Palatino Linotype</vt:lpstr>
      <vt:lpstr>Wingdings</vt:lpstr>
      <vt:lpstr>Thème Office</vt:lpstr>
      <vt:lpstr>Présentation PowerPoint</vt:lpstr>
      <vt:lpstr>Transition     I - II</vt:lpstr>
      <vt:lpstr>Présentation PowerPoint</vt:lpstr>
      <vt:lpstr>Transition     II - III</vt:lpstr>
      <vt:lpstr>Présentation PowerPoint</vt:lpstr>
      <vt:lpstr>Transition     III - IV</vt:lpstr>
      <vt:lpstr>Présentation PowerPoint</vt:lpstr>
      <vt:lpstr>Transition     IV - V</vt:lpstr>
      <vt:lpstr>Présentation PowerPoint</vt:lpstr>
      <vt:lpstr>Transition     V - VI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Tigran Avetissian</dc:creator>
  <cp:lastModifiedBy>Tigran Avetissian</cp:lastModifiedBy>
  <cp:revision>28</cp:revision>
  <dcterms:created xsi:type="dcterms:W3CDTF">2022-03-24T20:28:31Z</dcterms:created>
  <dcterms:modified xsi:type="dcterms:W3CDTF">2022-03-25T18:03:21Z</dcterms:modified>
</cp:coreProperties>
</file>