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76" r:id="rId4"/>
    <p:sldId id="283" r:id="rId5"/>
    <p:sldId id="280" r:id="rId6"/>
    <p:sldId id="273" r:id="rId7"/>
    <p:sldId id="275" r:id="rId8"/>
    <p:sldId id="278" r:id="rId9"/>
    <p:sldId id="281" r:id="rId10"/>
    <p:sldId id="288" r:id="rId11"/>
    <p:sldId id="289" r:id="rId12"/>
    <p:sldId id="290" r:id="rId13"/>
    <p:sldId id="291" r:id="rId14"/>
    <p:sldId id="285" r:id="rId15"/>
    <p:sldId id="272" r:id="rId16"/>
    <p:sldId id="284" r:id="rId17"/>
    <p:sldId id="262" r:id="rId18"/>
    <p:sldId id="292" r:id="rId19"/>
    <p:sldId id="279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0BA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6B4DE-B9DE-4E96-BBF0-BE2716EBE7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EEF79D-7C72-4FBB-80BA-13A22182AB00}">
      <dgm:prSet/>
      <dgm:spPr>
        <a:solidFill>
          <a:srgbClr val="A8D0BA"/>
        </a:solidFill>
      </dgm:spPr>
      <dgm:t>
        <a:bodyPr/>
        <a:lstStyle/>
        <a:p>
          <a:r>
            <a:rPr lang="en-US" dirty="0"/>
            <a:t>			   Real World ML Process</a:t>
          </a:r>
          <a:endParaRPr lang="en-IN" dirty="0"/>
        </a:p>
      </dgm:t>
    </dgm:pt>
    <dgm:pt modelId="{D69DC094-A8E8-421E-99F9-E74747F62914}" type="parTrans" cxnId="{760169CB-FACA-4AC6-9FDB-F222F0D0A7EE}">
      <dgm:prSet/>
      <dgm:spPr/>
      <dgm:t>
        <a:bodyPr/>
        <a:lstStyle/>
        <a:p>
          <a:endParaRPr lang="en-IN"/>
        </a:p>
      </dgm:t>
    </dgm:pt>
    <dgm:pt modelId="{BC115140-7CF6-4B4B-B268-0F16A1439D0A}" type="sibTrans" cxnId="{760169CB-FACA-4AC6-9FDB-F222F0D0A7EE}">
      <dgm:prSet/>
      <dgm:spPr/>
      <dgm:t>
        <a:bodyPr/>
        <a:lstStyle/>
        <a:p>
          <a:endParaRPr lang="en-IN"/>
        </a:p>
      </dgm:t>
    </dgm:pt>
    <dgm:pt modelId="{AE64D560-E45A-4CAF-BFAA-102805FD9A53}" type="pres">
      <dgm:prSet presAssocID="{E626B4DE-B9DE-4E96-BBF0-BE2716EBE71A}" presName="linear" presStyleCnt="0">
        <dgm:presLayoutVars>
          <dgm:animLvl val="lvl"/>
          <dgm:resizeHandles val="exact"/>
        </dgm:presLayoutVars>
      </dgm:prSet>
      <dgm:spPr/>
    </dgm:pt>
    <dgm:pt modelId="{A285DA78-5141-413D-9033-557ED0C0DCF0}" type="pres">
      <dgm:prSet presAssocID="{ACEEF79D-7C72-4FBB-80BA-13A22182AB00}" presName="parentText" presStyleLbl="node1" presStyleIdx="0" presStyleCnt="1" custLinFactNeighborX="-11890" custLinFactNeighborY="-141">
        <dgm:presLayoutVars>
          <dgm:chMax val="0"/>
          <dgm:bulletEnabled val="1"/>
        </dgm:presLayoutVars>
      </dgm:prSet>
      <dgm:spPr/>
    </dgm:pt>
  </dgm:ptLst>
  <dgm:cxnLst>
    <dgm:cxn modelId="{AED4AB19-02E8-4CC7-8F2D-4E285A7C1905}" type="presOf" srcId="{E626B4DE-B9DE-4E96-BBF0-BE2716EBE71A}" destId="{AE64D560-E45A-4CAF-BFAA-102805FD9A53}" srcOrd="0" destOrd="0" presId="urn:microsoft.com/office/officeart/2005/8/layout/vList2"/>
    <dgm:cxn modelId="{DB302520-7737-4B57-AF66-EDEAAC8A4702}" type="presOf" srcId="{ACEEF79D-7C72-4FBB-80BA-13A22182AB00}" destId="{A285DA78-5141-413D-9033-557ED0C0DCF0}" srcOrd="0" destOrd="0" presId="urn:microsoft.com/office/officeart/2005/8/layout/vList2"/>
    <dgm:cxn modelId="{760169CB-FACA-4AC6-9FDB-F222F0D0A7EE}" srcId="{E626B4DE-B9DE-4E96-BBF0-BE2716EBE71A}" destId="{ACEEF79D-7C72-4FBB-80BA-13A22182AB00}" srcOrd="0" destOrd="0" parTransId="{D69DC094-A8E8-421E-99F9-E74747F62914}" sibTransId="{BC115140-7CF6-4B4B-B268-0F16A1439D0A}"/>
    <dgm:cxn modelId="{DB00B04B-38A4-4C7B-999D-837A1E85DB20}" type="presParOf" srcId="{AE64D560-E45A-4CAF-BFAA-102805FD9A53}" destId="{A285DA78-5141-413D-9033-557ED0C0DC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23ED3-F95F-4EA0-968A-7F7D5FF86C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970DB8-5049-4F61-9B67-F86BDE842366}">
      <dgm:prSet/>
      <dgm:spPr>
        <a:solidFill>
          <a:srgbClr val="A8D0BA"/>
        </a:solidFill>
      </dgm:spPr>
      <dgm:t>
        <a:bodyPr/>
        <a:lstStyle/>
        <a:p>
          <a:pPr algn="ctr"/>
          <a:r>
            <a:rPr lang="en-US" dirty="0"/>
            <a:t>Canary Build </a:t>
          </a:r>
          <a:endParaRPr lang="en-IN" dirty="0"/>
        </a:p>
      </dgm:t>
    </dgm:pt>
    <dgm:pt modelId="{9CC6AE7A-F22B-4EE9-99E1-71204992A520}" type="parTrans" cxnId="{D54B87CD-4B4D-4C4E-BFE5-37B1DA3EDE8B}">
      <dgm:prSet/>
      <dgm:spPr/>
      <dgm:t>
        <a:bodyPr/>
        <a:lstStyle/>
        <a:p>
          <a:endParaRPr lang="en-IN"/>
        </a:p>
      </dgm:t>
    </dgm:pt>
    <dgm:pt modelId="{05E6BCDE-A492-4703-A4E2-B0DC41EEB7DE}" type="sibTrans" cxnId="{D54B87CD-4B4D-4C4E-BFE5-37B1DA3EDE8B}">
      <dgm:prSet/>
      <dgm:spPr/>
      <dgm:t>
        <a:bodyPr/>
        <a:lstStyle/>
        <a:p>
          <a:endParaRPr lang="en-IN"/>
        </a:p>
      </dgm:t>
    </dgm:pt>
    <dgm:pt modelId="{E56C5A02-32B5-4FBD-8884-7BA4D55ED63E}" type="pres">
      <dgm:prSet presAssocID="{5AB23ED3-F95F-4EA0-968A-7F7D5FF86C80}" presName="linear" presStyleCnt="0">
        <dgm:presLayoutVars>
          <dgm:animLvl val="lvl"/>
          <dgm:resizeHandles val="exact"/>
        </dgm:presLayoutVars>
      </dgm:prSet>
      <dgm:spPr/>
    </dgm:pt>
    <dgm:pt modelId="{A02553D8-C51D-4586-8204-4D3B49F10E6F}" type="pres">
      <dgm:prSet presAssocID="{32970DB8-5049-4F61-9B67-F86BDE842366}" presName="parentText" presStyleLbl="node1" presStyleIdx="0" presStyleCnt="1" custLinFactY="100000" custLinFactNeighborX="788" custLinFactNeighborY="109994">
        <dgm:presLayoutVars>
          <dgm:chMax val="0"/>
          <dgm:bulletEnabled val="1"/>
        </dgm:presLayoutVars>
      </dgm:prSet>
      <dgm:spPr/>
    </dgm:pt>
  </dgm:ptLst>
  <dgm:cxnLst>
    <dgm:cxn modelId="{33E0A820-AD44-44FF-B4C1-C66279178C60}" type="presOf" srcId="{5AB23ED3-F95F-4EA0-968A-7F7D5FF86C80}" destId="{E56C5A02-32B5-4FBD-8884-7BA4D55ED63E}" srcOrd="0" destOrd="0" presId="urn:microsoft.com/office/officeart/2005/8/layout/vList2"/>
    <dgm:cxn modelId="{7E67E278-73E8-486F-BF18-D8200BE358E4}" type="presOf" srcId="{32970DB8-5049-4F61-9B67-F86BDE842366}" destId="{A02553D8-C51D-4586-8204-4D3B49F10E6F}" srcOrd="0" destOrd="0" presId="urn:microsoft.com/office/officeart/2005/8/layout/vList2"/>
    <dgm:cxn modelId="{D54B87CD-4B4D-4C4E-BFE5-37B1DA3EDE8B}" srcId="{5AB23ED3-F95F-4EA0-968A-7F7D5FF86C80}" destId="{32970DB8-5049-4F61-9B67-F86BDE842366}" srcOrd="0" destOrd="0" parTransId="{9CC6AE7A-F22B-4EE9-99E1-71204992A520}" sibTransId="{05E6BCDE-A492-4703-A4E2-B0DC41EEB7DE}"/>
    <dgm:cxn modelId="{01C95BC2-B8BE-497B-84C2-376D726DB8D3}" type="presParOf" srcId="{E56C5A02-32B5-4FBD-8884-7BA4D55ED63E}" destId="{A02553D8-C51D-4586-8204-4D3B49F10E6F}" srcOrd="0" destOrd="0" presId="urn:microsoft.com/office/officeart/2005/8/layout/vList2"/>
  </dgm:cxnLst>
  <dgm:bg>
    <a:solidFill>
      <a:srgbClr val="A8D0BA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09D7D-0CB6-4105-B9C1-FA9AE9FDF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09790D-F213-46BB-A7CB-E3A61DB53667}">
      <dgm:prSet/>
      <dgm:spPr>
        <a:solidFill>
          <a:srgbClr val="A8D0BA"/>
        </a:solidFill>
      </dgm:spPr>
      <dgm:t>
        <a:bodyPr/>
        <a:lstStyle/>
        <a:p>
          <a:pPr algn="ctr"/>
          <a:r>
            <a:rPr lang="en-IN" dirty="0"/>
            <a:t>Strategy for ML Model Monitoring</a:t>
          </a:r>
        </a:p>
      </dgm:t>
    </dgm:pt>
    <dgm:pt modelId="{CC0CB02E-4D77-43E0-8A81-0DF2748ABAE8}" type="parTrans" cxnId="{22ACD60E-8A21-4760-B7D3-AA6B38672A3B}">
      <dgm:prSet/>
      <dgm:spPr/>
      <dgm:t>
        <a:bodyPr/>
        <a:lstStyle/>
        <a:p>
          <a:endParaRPr lang="en-IN"/>
        </a:p>
      </dgm:t>
    </dgm:pt>
    <dgm:pt modelId="{9123A0EF-EBA8-4F66-8C59-A6263CD63D06}" type="sibTrans" cxnId="{22ACD60E-8A21-4760-B7D3-AA6B38672A3B}">
      <dgm:prSet/>
      <dgm:spPr/>
      <dgm:t>
        <a:bodyPr/>
        <a:lstStyle/>
        <a:p>
          <a:endParaRPr lang="en-IN"/>
        </a:p>
      </dgm:t>
    </dgm:pt>
    <dgm:pt modelId="{3A78602C-3CF9-4FF2-8C4A-22B90AE4066E}" type="pres">
      <dgm:prSet presAssocID="{0A209D7D-0CB6-4105-B9C1-FA9AE9FDFE21}" presName="linear" presStyleCnt="0">
        <dgm:presLayoutVars>
          <dgm:animLvl val="lvl"/>
          <dgm:resizeHandles val="exact"/>
        </dgm:presLayoutVars>
      </dgm:prSet>
      <dgm:spPr/>
    </dgm:pt>
    <dgm:pt modelId="{708A938D-0DEC-41E6-BDFC-E7191CA2A349}" type="pres">
      <dgm:prSet presAssocID="{2809790D-F213-46BB-A7CB-E3A61DB53667}" presName="parentText" presStyleLbl="node1" presStyleIdx="0" presStyleCnt="1" custLinFactNeighborY="16295">
        <dgm:presLayoutVars>
          <dgm:chMax val="0"/>
          <dgm:bulletEnabled val="1"/>
        </dgm:presLayoutVars>
      </dgm:prSet>
      <dgm:spPr/>
    </dgm:pt>
  </dgm:ptLst>
  <dgm:cxnLst>
    <dgm:cxn modelId="{22ACD60E-8A21-4760-B7D3-AA6B38672A3B}" srcId="{0A209D7D-0CB6-4105-B9C1-FA9AE9FDFE21}" destId="{2809790D-F213-46BB-A7CB-E3A61DB53667}" srcOrd="0" destOrd="0" parTransId="{CC0CB02E-4D77-43E0-8A81-0DF2748ABAE8}" sibTransId="{9123A0EF-EBA8-4F66-8C59-A6263CD63D06}"/>
    <dgm:cxn modelId="{B5DCBB3D-AE5A-4668-9750-2F3D7058AFD6}" type="presOf" srcId="{0A209D7D-0CB6-4105-B9C1-FA9AE9FDFE21}" destId="{3A78602C-3CF9-4FF2-8C4A-22B90AE4066E}" srcOrd="0" destOrd="0" presId="urn:microsoft.com/office/officeart/2005/8/layout/vList2"/>
    <dgm:cxn modelId="{AB071467-17FF-4E17-AE15-CCBEB4CD21FF}" type="presOf" srcId="{2809790D-F213-46BB-A7CB-E3A61DB53667}" destId="{708A938D-0DEC-41E6-BDFC-E7191CA2A349}" srcOrd="0" destOrd="0" presId="urn:microsoft.com/office/officeart/2005/8/layout/vList2"/>
    <dgm:cxn modelId="{555C5547-ED79-445B-A224-A798D4BB4B0F}" type="presParOf" srcId="{3A78602C-3CF9-4FF2-8C4A-22B90AE4066E}" destId="{708A938D-0DEC-41E6-BDFC-E7191CA2A3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C66E2-370F-4F9E-B670-F7544A8A8E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50E23E-B9A0-43FD-B041-FCE7C1ABD65E}">
      <dgm:prSet/>
      <dgm:spPr>
        <a:solidFill>
          <a:srgbClr val="A8D0BA"/>
        </a:solidFill>
      </dgm:spPr>
      <dgm:t>
        <a:bodyPr/>
        <a:lstStyle/>
        <a:p>
          <a:pPr algn="ctr"/>
          <a:r>
            <a:rPr lang="en-US" dirty="0"/>
            <a:t>Tracking, Monitoring and Auditing of ML Training</a:t>
          </a:r>
          <a:endParaRPr lang="en-IN" dirty="0"/>
        </a:p>
      </dgm:t>
    </dgm:pt>
    <dgm:pt modelId="{2617E29E-BD33-4465-B55E-CF549A66E1A5}" type="parTrans" cxnId="{83680607-EA54-453C-971E-C06726F182B0}">
      <dgm:prSet/>
      <dgm:spPr/>
      <dgm:t>
        <a:bodyPr/>
        <a:lstStyle/>
        <a:p>
          <a:endParaRPr lang="en-IN"/>
        </a:p>
      </dgm:t>
    </dgm:pt>
    <dgm:pt modelId="{F4A02F0C-E0C3-451F-A79D-9F3A55E0FFC9}" type="sibTrans" cxnId="{83680607-EA54-453C-971E-C06726F182B0}">
      <dgm:prSet/>
      <dgm:spPr/>
      <dgm:t>
        <a:bodyPr/>
        <a:lstStyle/>
        <a:p>
          <a:endParaRPr lang="en-IN"/>
        </a:p>
      </dgm:t>
    </dgm:pt>
    <dgm:pt modelId="{1CFF1EC5-9D24-4ABA-9A7A-439D0443788B}" type="pres">
      <dgm:prSet presAssocID="{3F3C66E2-370F-4F9E-B670-F7544A8A8E30}" presName="linear" presStyleCnt="0">
        <dgm:presLayoutVars>
          <dgm:animLvl val="lvl"/>
          <dgm:resizeHandles val="exact"/>
        </dgm:presLayoutVars>
      </dgm:prSet>
      <dgm:spPr/>
    </dgm:pt>
    <dgm:pt modelId="{24505CB7-84FF-430F-B039-FC2032627478}" type="pres">
      <dgm:prSet presAssocID="{6450E23E-B9A0-43FD-B041-FCE7C1ABD65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3680607-EA54-453C-971E-C06726F182B0}" srcId="{3F3C66E2-370F-4F9E-B670-F7544A8A8E30}" destId="{6450E23E-B9A0-43FD-B041-FCE7C1ABD65E}" srcOrd="0" destOrd="0" parTransId="{2617E29E-BD33-4465-B55E-CF549A66E1A5}" sibTransId="{F4A02F0C-E0C3-451F-A79D-9F3A55E0FFC9}"/>
    <dgm:cxn modelId="{CC8AAB0A-4A5D-480D-9AC1-75D5451340C7}" type="presOf" srcId="{3F3C66E2-370F-4F9E-B670-F7544A8A8E30}" destId="{1CFF1EC5-9D24-4ABA-9A7A-439D0443788B}" srcOrd="0" destOrd="0" presId="urn:microsoft.com/office/officeart/2005/8/layout/vList2"/>
    <dgm:cxn modelId="{7FFCA829-B035-47EF-AECB-341EC25757D3}" type="presOf" srcId="{6450E23E-B9A0-43FD-B041-FCE7C1ABD65E}" destId="{24505CB7-84FF-430F-B039-FC2032627478}" srcOrd="0" destOrd="0" presId="urn:microsoft.com/office/officeart/2005/8/layout/vList2"/>
    <dgm:cxn modelId="{49D5E0E8-1D9D-4040-B901-C556970A6E3B}" type="presParOf" srcId="{1CFF1EC5-9D24-4ABA-9A7A-439D0443788B}" destId="{24505CB7-84FF-430F-B039-FC20326274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206369-80FE-4E7C-95EE-A0CCCD27CF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21737E-0450-45A1-9042-23170FE6072E}">
      <dgm:prSet/>
      <dgm:spPr>
        <a:solidFill>
          <a:srgbClr val="A8D0BA"/>
        </a:solidFill>
      </dgm:spPr>
      <dgm:t>
        <a:bodyPr/>
        <a:lstStyle/>
        <a:p>
          <a:r>
            <a:rPr lang="en-US" dirty="0"/>
            <a:t>              Continuous Integration and Continuous Delivery Pipeline</a:t>
          </a:r>
          <a:endParaRPr lang="en-IN" dirty="0"/>
        </a:p>
      </dgm:t>
    </dgm:pt>
    <dgm:pt modelId="{541DED21-5E8D-463B-9B2C-6F7BB2642309}" type="parTrans" cxnId="{62DA06A2-4A60-47DE-9E08-A56B10DECC83}">
      <dgm:prSet/>
      <dgm:spPr/>
      <dgm:t>
        <a:bodyPr/>
        <a:lstStyle/>
        <a:p>
          <a:endParaRPr lang="en-IN"/>
        </a:p>
      </dgm:t>
    </dgm:pt>
    <dgm:pt modelId="{1B6513FD-5DA9-46FA-805F-D9528C83391C}" type="sibTrans" cxnId="{62DA06A2-4A60-47DE-9E08-A56B10DECC83}">
      <dgm:prSet/>
      <dgm:spPr/>
      <dgm:t>
        <a:bodyPr/>
        <a:lstStyle/>
        <a:p>
          <a:endParaRPr lang="en-IN"/>
        </a:p>
      </dgm:t>
    </dgm:pt>
    <dgm:pt modelId="{B9DC7315-094C-4900-8D7C-E88F57540E97}" type="pres">
      <dgm:prSet presAssocID="{74206369-80FE-4E7C-95EE-A0CCCD27CF1C}" presName="linear" presStyleCnt="0">
        <dgm:presLayoutVars>
          <dgm:animLvl val="lvl"/>
          <dgm:resizeHandles val="exact"/>
        </dgm:presLayoutVars>
      </dgm:prSet>
      <dgm:spPr/>
    </dgm:pt>
    <dgm:pt modelId="{00687E50-1A7C-4BC9-A98B-C8C460060DAB}" type="pres">
      <dgm:prSet presAssocID="{F521737E-0450-45A1-9042-23170FE607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A53A01D-0FD1-4858-94C2-94639D40ECE6}" type="presOf" srcId="{F521737E-0450-45A1-9042-23170FE6072E}" destId="{00687E50-1A7C-4BC9-A98B-C8C460060DAB}" srcOrd="0" destOrd="0" presId="urn:microsoft.com/office/officeart/2005/8/layout/vList2"/>
    <dgm:cxn modelId="{62DA06A2-4A60-47DE-9E08-A56B10DECC83}" srcId="{74206369-80FE-4E7C-95EE-A0CCCD27CF1C}" destId="{F521737E-0450-45A1-9042-23170FE6072E}" srcOrd="0" destOrd="0" parTransId="{541DED21-5E8D-463B-9B2C-6F7BB2642309}" sibTransId="{1B6513FD-5DA9-46FA-805F-D9528C83391C}"/>
    <dgm:cxn modelId="{D616ADEF-A840-4D98-8ED2-15217E80331E}" type="presOf" srcId="{74206369-80FE-4E7C-95EE-A0CCCD27CF1C}" destId="{B9DC7315-094C-4900-8D7C-E88F57540E97}" srcOrd="0" destOrd="0" presId="urn:microsoft.com/office/officeart/2005/8/layout/vList2"/>
    <dgm:cxn modelId="{FF0744A6-5431-49D0-A651-D567A23DA405}" type="presParOf" srcId="{B9DC7315-094C-4900-8D7C-E88F57540E97}" destId="{00687E50-1A7C-4BC9-A98B-C8C460060D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C473DA-F3D7-4BD1-821B-B36F06FE30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8A87FD-F775-4274-9B37-DE854B1874C7}">
      <dgm:prSet/>
      <dgm:spPr>
        <a:solidFill>
          <a:srgbClr val="A8D0BA"/>
        </a:solidFill>
      </dgm:spPr>
      <dgm:t>
        <a:bodyPr/>
        <a:lstStyle/>
        <a:p>
          <a:pPr algn="ctr"/>
          <a:r>
            <a:rPr lang="en-US" dirty="0"/>
            <a:t>Automatic and Manual CI/CD Pipeline</a:t>
          </a:r>
          <a:endParaRPr lang="en-IN" dirty="0"/>
        </a:p>
      </dgm:t>
    </dgm:pt>
    <dgm:pt modelId="{195C40A5-FBB3-45F8-BFCE-7930F155E53E}" type="parTrans" cxnId="{A70666DD-664C-46EA-92B5-221B9FA9D8A8}">
      <dgm:prSet/>
      <dgm:spPr/>
      <dgm:t>
        <a:bodyPr/>
        <a:lstStyle/>
        <a:p>
          <a:endParaRPr lang="en-IN"/>
        </a:p>
      </dgm:t>
    </dgm:pt>
    <dgm:pt modelId="{77A4861A-E3A9-402D-BBDB-1999FCB70215}" type="sibTrans" cxnId="{A70666DD-664C-46EA-92B5-221B9FA9D8A8}">
      <dgm:prSet/>
      <dgm:spPr/>
      <dgm:t>
        <a:bodyPr/>
        <a:lstStyle/>
        <a:p>
          <a:endParaRPr lang="en-IN"/>
        </a:p>
      </dgm:t>
    </dgm:pt>
    <dgm:pt modelId="{189A0E61-7D38-46B4-B650-27170485F46C}" type="pres">
      <dgm:prSet presAssocID="{8AC473DA-F3D7-4BD1-821B-B36F06FE30EB}" presName="linear" presStyleCnt="0">
        <dgm:presLayoutVars>
          <dgm:animLvl val="lvl"/>
          <dgm:resizeHandles val="exact"/>
        </dgm:presLayoutVars>
      </dgm:prSet>
      <dgm:spPr/>
    </dgm:pt>
    <dgm:pt modelId="{F34233BF-5772-44E6-BE01-1FF8C7B5B367}" type="pres">
      <dgm:prSet presAssocID="{7D8A87FD-F775-4274-9B37-DE854B1874C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4BF6B13-EA75-4E14-A794-582DCA1B7371}" type="presOf" srcId="{7D8A87FD-F775-4274-9B37-DE854B1874C7}" destId="{F34233BF-5772-44E6-BE01-1FF8C7B5B367}" srcOrd="0" destOrd="0" presId="urn:microsoft.com/office/officeart/2005/8/layout/vList2"/>
    <dgm:cxn modelId="{368BDC78-03D5-4A22-8021-1A0ADE5AE941}" type="presOf" srcId="{8AC473DA-F3D7-4BD1-821B-B36F06FE30EB}" destId="{189A0E61-7D38-46B4-B650-27170485F46C}" srcOrd="0" destOrd="0" presId="urn:microsoft.com/office/officeart/2005/8/layout/vList2"/>
    <dgm:cxn modelId="{A70666DD-664C-46EA-92B5-221B9FA9D8A8}" srcId="{8AC473DA-F3D7-4BD1-821B-B36F06FE30EB}" destId="{7D8A87FD-F775-4274-9B37-DE854B1874C7}" srcOrd="0" destOrd="0" parTransId="{195C40A5-FBB3-45F8-BFCE-7930F155E53E}" sibTransId="{77A4861A-E3A9-402D-BBDB-1999FCB70215}"/>
    <dgm:cxn modelId="{445548CB-9365-4276-A333-FB6B72AE32F4}" type="presParOf" srcId="{189A0E61-7D38-46B4-B650-27170485F46C}" destId="{F34233BF-5772-44E6-BE01-1FF8C7B5B3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13DE08-07A8-46D7-8F32-6F295B97F8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9F9288-655D-4F5D-826A-F94909100426}">
      <dgm:prSet/>
      <dgm:spPr>
        <a:solidFill>
          <a:srgbClr val="A8D0BA"/>
        </a:solidFill>
      </dgm:spPr>
      <dgm:t>
        <a:bodyPr/>
        <a:lstStyle/>
        <a:p>
          <a:pPr algn="ctr"/>
          <a:r>
            <a:rPr lang="en-US" dirty="0"/>
            <a:t>How I deployed the model to Google Cloud </a:t>
          </a:r>
          <a:endParaRPr lang="en-IN" dirty="0"/>
        </a:p>
      </dgm:t>
    </dgm:pt>
    <dgm:pt modelId="{85264B7C-E591-48ED-8246-C23B93DEC2F7}" type="parTrans" cxnId="{0DBD75E6-DF0B-469A-BA8C-4873DF772D5A}">
      <dgm:prSet/>
      <dgm:spPr/>
      <dgm:t>
        <a:bodyPr/>
        <a:lstStyle/>
        <a:p>
          <a:endParaRPr lang="en-IN"/>
        </a:p>
      </dgm:t>
    </dgm:pt>
    <dgm:pt modelId="{C4CAF349-D2A2-46A1-A7F1-D713D2F1428B}" type="sibTrans" cxnId="{0DBD75E6-DF0B-469A-BA8C-4873DF772D5A}">
      <dgm:prSet/>
      <dgm:spPr/>
      <dgm:t>
        <a:bodyPr/>
        <a:lstStyle/>
        <a:p>
          <a:endParaRPr lang="en-IN"/>
        </a:p>
      </dgm:t>
    </dgm:pt>
    <dgm:pt modelId="{619304E0-0DDF-4347-9EDE-54ABDB3CA9B6}" type="pres">
      <dgm:prSet presAssocID="{7313DE08-07A8-46D7-8F32-6F295B97F8BC}" presName="linear" presStyleCnt="0">
        <dgm:presLayoutVars>
          <dgm:animLvl val="lvl"/>
          <dgm:resizeHandles val="exact"/>
        </dgm:presLayoutVars>
      </dgm:prSet>
      <dgm:spPr/>
    </dgm:pt>
    <dgm:pt modelId="{FC2FDC7C-5A9D-455F-9334-5C129CEAAE9B}" type="pres">
      <dgm:prSet presAssocID="{F79F9288-655D-4F5D-826A-F9490910042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B906A8-C352-4A4B-93F5-B4C7C46A6D82}" type="presOf" srcId="{F79F9288-655D-4F5D-826A-F94909100426}" destId="{FC2FDC7C-5A9D-455F-9334-5C129CEAAE9B}" srcOrd="0" destOrd="0" presId="urn:microsoft.com/office/officeart/2005/8/layout/vList2"/>
    <dgm:cxn modelId="{A6F660B5-C184-41FA-BAA1-57FAD039FB23}" type="presOf" srcId="{7313DE08-07A8-46D7-8F32-6F295B97F8BC}" destId="{619304E0-0DDF-4347-9EDE-54ABDB3CA9B6}" srcOrd="0" destOrd="0" presId="urn:microsoft.com/office/officeart/2005/8/layout/vList2"/>
    <dgm:cxn modelId="{0DBD75E6-DF0B-469A-BA8C-4873DF772D5A}" srcId="{7313DE08-07A8-46D7-8F32-6F295B97F8BC}" destId="{F79F9288-655D-4F5D-826A-F94909100426}" srcOrd="0" destOrd="0" parTransId="{85264B7C-E591-48ED-8246-C23B93DEC2F7}" sibTransId="{C4CAF349-D2A2-46A1-A7F1-D713D2F1428B}"/>
    <dgm:cxn modelId="{CDCDEC8B-D39A-45BE-B23C-DC696005444F}" type="presParOf" srcId="{619304E0-0DDF-4347-9EDE-54ABDB3CA9B6}" destId="{FC2FDC7C-5A9D-455F-9334-5C129CEAA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5DA78-5141-413D-9033-557ED0C0DCF0}">
      <dsp:nvSpPr>
        <dsp:cNvPr id="0" name=""/>
        <dsp:cNvSpPr/>
      </dsp:nvSpPr>
      <dsp:spPr>
        <a:xfrm>
          <a:off x="0" y="1"/>
          <a:ext cx="10515600" cy="575639"/>
        </a:xfrm>
        <a:prstGeom prst="roundRect">
          <a:avLst/>
        </a:prstGeom>
        <a:solidFill>
          <a:srgbClr val="A8D0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			   Real World ML Process</a:t>
          </a:r>
          <a:endParaRPr lang="en-IN" sz="2400" kern="1200" dirty="0"/>
        </a:p>
      </dsp:txBody>
      <dsp:txXfrm>
        <a:off x="28100" y="28101"/>
        <a:ext cx="1045940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553D8-C51D-4586-8204-4D3B49F10E6F}">
      <dsp:nvSpPr>
        <dsp:cNvPr id="0" name=""/>
        <dsp:cNvSpPr/>
      </dsp:nvSpPr>
      <dsp:spPr>
        <a:xfrm>
          <a:off x="0" y="17568"/>
          <a:ext cx="10515600" cy="719549"/>
        </a:xfrm>
        <a:prstGeom prst="roundRect">
          <a:avLst/>
        </a:prstGeom>
        <a:solidFill>
          <a:srgbClr val="A8D0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Canary Build </a:t>
          </a:r>
          <a:endParaRPr lang="en-IN" sz="3000" kern="1200" dirty="0"/>
        </a:p>
      </dsp:txBody>
      <dsp:txXfrm>
        <a:off x="35125" y="52693"/>
        <a:ext cx="10445350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A938D-0DEC-41E6-BDFC-E7191CA2A349}">
      <dsp:nvSpPr>
        <dsp:cNvPr id="0" name=""/>
        <dsp:cNvSpPr/>
      </dsp:nvSpPr>
      <dsp:spPr>
        <a:xfrm>
          <a:off x="0" y="16337"/>
          <a:ext cx="10364755" cy="719549"/>
        </a:xfrm>
        <a:prstGeom prst="roundRect">
          <a:avLst/>
        </a:prstGeom>
        <a:solidFill>
          <a:srgbClr val="A8D0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Strategy for ML Model Monitoring</a:t>
          </a:r>
        </a:p>
      </dsp:txBody>
      <dsp:txXfrm>
        <a:off x="35125" y="51462"/>
        <a:ext cx="10294505" cy="649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5CB7-84FF-430F-B039-FC2032627478}">
      <dsp:nvSpPr>
        <dsp:cNvPr id="0" name=""/>
        <dsp:cNvSpPr/>
      </dsp:nvSpPr>
      <dsp:spPr>
        <a:xfrm>
          <a:off x="0" y="852"/>
          <a:ext cx="10445350" cy="647595"/>
        </a:xfrm>
        <a:prstGeom prst="roundRect">
          <a:avLst/>
        </a:prstGeom>
        <a:solidFill>
          <a:srgbClr val="A8D0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Tracking, Monitoring and Auditing of ML Training</a:t>
          </a:r>
          <a:endParaRPr lang="en-IN" sz="2700" kern="1200" dirty="0"/>
        </a:p>
      </dsp:txBody>
      <dsp:txXfrm>
        <a:off x="31613" y="32465"/>
        <a:ext cx="10382124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87E50-1A7C-4BC9-A98B-C8C460060DAB}">
      <dsp:nvSpPr>
        <dsp:cNvPr id="0" name=""/>
        <dsp:cNvSpPr/>
      </dsp:nvSpPr>
      <dsp:spPr>
        <a:xfrm>
          <a:off x="0" y="852"/>
          <a:ext cx="10445350" cy="647595"/>
        </a:xfrm>
        <a:prstGeom prst="roundRect">
          <a:avLst/>
        </a:prstGeom>
        <a:solidFill>
          <a:srgbClr val="A8D0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             Continuous Integration and Continuous Delivery Pipeline</a:t>
          </a:r>
          <a:endParaRPr lang="en-IN" sz="2700" kern="1200" dirty="0"/>
        </a:p>
      </dsp:txBody>
      <dsp:txXfrm>
        <a:off x="31613" y="32465"/>
        <a:ext cx="10382124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233BF-5772-44E6-BE01-1FF8C7B5B367}">
      <dsp:nvSpPr>
        <dsp:cNvPr id="0" name=""/>
        <dsp:cNvSpPr/>
      </dsp:nvSpPr>
      <dsp:spPr>
        <a:xfrm>
          <a:off x="0" y="852"/>
          <a:ext cx="10445350" cy="647595"/>
        </a:xfrm>
        <a:prstGeom prst="roundRect">
          <a:avLst/>
        </a:prstGeom>
        <a:solidFill>
          <a:srgbClr val="A8D0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Automatic and Manual CI/CD Pipeline</a:t>
          </a:r>
          <a:endParaRPr lang="en-IN" sz="2700" kern="1200" dirty="0"/>
        </a:p>
      </dsp:txBody>
      <dsp:txXfrm>
        <a:off x="31613" y="32465"/>
        <a:ext cx="10382124" cy="58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FDC7C-5A9D-455F-9334-5C129CEAAE9B}">
      <dsp:nvSpPr>
        <dsp:cNvPr id="0" name=""/>
        <dsp:cNvSpPr/>
      </dsp:nvSpPr>
      <dsp:spPr>
        <a:xfrm>
          <a:off x="0" y="852"/>
          <a:ext cx="10445350" cy="647595"/>
        </a:xfrm>
        <a:prstGeom prst="roundRect">
          <a:avLst/>
        </a:prstGeom>
        <a:solidFill>
          <a:srgbClr val="A8D0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I deployed the model to Google Cloud </a:t>
          </a:r>
          <a:endParaRPr lang="en-IN" sz="2700" kern="1200" dirty="0"/>
        </a:p>
      </dsp:txBody>
      <dsp:txXfrm>
        <a:off x="31613" y="32465"/>
        <a:ext cx="1038212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1B6E-EA1A-8B1E-507B-A62A3621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68FC-7095-E6ED-297D-B36CFF0D6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6B1D-CE8B-9BA2-6DA8-FC93EB8F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0E21-4AC5-C46A-A4D9-1ACE34B9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FADA-8A3D-EA19-B2B6-66050E00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3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2E3D-92F9-99BC-CA13-FB84E315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1D71B-DAFA-EEF2-A6F9-BD0AAF4B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141-E797-0FF1-5B05-F40F0D76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DD3D-096F-BC4A-5D88-84834244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05DD-3E10-0692-855A-D70DFACC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0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C9595-58A1-9D22-4F16-75D6B2180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5B880-6F66-ADA5-592E-4503B05C4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BFA6-3B7A-FB01-3C96-36AE51B7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A4C8-EB1E-44F4-7910-8B76446E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79E3-630C-16EA-7A88-E3F4D52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E396-DB21-9B78-4C2F-B8684514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F29B-6BC4-F612-4E92-5F6C03B9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319F-E3BF-BDFE-5B3E-A3966928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4B6F-0227-82F1-D5C9-8B9BE3AE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9606-6D95-2CBA-8A52-0488A6D9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8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28C9-F90E-0420-BA9F-770F1C68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B73F-5396-06F4-0C39-04F76C00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2236-6BA1-990A-8047-B7A0B46F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D3D8-8183-7873-2501-4B8C44C9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7E39-2633-5E0A-D560-D1DF153A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8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B838-E9BF-8352-9402-194A68CC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92E2-0F97-797A-9FC4-0B0185B27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573C0-2545-A7F3-FE08-5C32FC70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B2A9D-4E29-F8A5-0092-E8BDF818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CF11-14D7-929E-A459-741D8609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F6D0-0681-75D9-50F4-C3389A8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6E25-097E-C73A-73B2-4CEBCE7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9710-8C43-B50F-D60B-D837D453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15B0-F672-3A8A-AEBE-3776A3F5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4A6DD-B452-6E39-6664-52A9C76AB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0EAD3-5D3D-0F5B-E35D-F4D93F736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913D5-2043-78AD-D1CB-2ABEA9D9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557F1-1C64-214C-9ACE-8163FB5B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BFF6E-2EEA-06B6-BCFD-8032BCD1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70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FA90-77F7-2597-BE77-FFB2D684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3E80B-61E9-ADA8-E4A1-DA62429B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0C7E2-A2C9-72F3-7DBE-EACC32F2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0F12-8FF9-6E8A-57D2-E844E1CD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5156C-53B6-1B72-4F02-E95CFA08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7F976-1F1A-E959-CA1C-BFC02B6F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47A77-9968-0A16-28CC-FF38BA8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8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A57-B13F-A821-6FB1-8C7CF353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ECD8-C9B7-735D-8B7B-B671EC8C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81B83-DF43-3F8C-CB10-C0C9329B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3AB28-442F-D063-440D-25BD486F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22330-ED9B-DD6C-A873-9A91BFD9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2F7AD-A785-945A-1A30-1F6BFEC6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1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122D-315D-43E0-CAD3-FDF6F45C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5BE9A-BF81-42C7-8A91-5911B044A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AFDB1-6F22-C418-2E48-D4043A6A5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2214-5EF5-5BE3-F65E-AF96A59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E27F-569E-819D-F378-B193B3CD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2BD0-60EF-A5FB-9490-708BCC7C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3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FE4A8-89C8-A117-828C-D1D7590F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30241-EB20-C0E7-1E49-03BF3D187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1484-1FB6-7B5B-5800-4AAAB084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9748-7E64-440E-9537-F4C23BC6436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95C7-2E61-6C6C-2252-C2C1406EE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DB4B-3DBF-9A96-BA41-B19D9E81E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827C-ACE4-4D3D-A04C-E5FAE198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1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9B3EE4-8AD0-F8A0-A8BD-441FBB928372}"/>
              </a:ext>
            </a:extLst>
          </p:cNvPr>
          <p:cNvSpPr/>
          <p:nvPr/>
        </p:nvSpPr>
        <p:spPr>
          <a:xfrm>
            <a:off x="1388706" y="951722"/>
            <a:ext cx="9414588" cy="4945225"/>
          </a:xfrm>
          <a:prstGeom prst="rect">
            <a:avLst/>
          </a:prstGeom>
          <a:solidFill>
            <a:srgbClr val="A8D0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66F9-8B6D-6348-7DAE-870FC6A69AEC}"/>
              </a:ext>
            </a:extLst>
          </p:cNvPr>
          <p:cNvSpPr/>
          <p:nvPr/>
        </p:nvSpPr>
        <p:spPr>
          <a:xfrm>
            <a:off x="1966426" y="1614197"/>
            <a:ext cx="8259147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SYSTEM DESIGN TASKS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05A36-8601-45E6-4C48-461C0A513117}"/>
              </a:ext>
            </a:extLst>
          </p:cNvPr>
          <p:cNvSpPr/>
          <p:nvPr/>
        </p:nvSpPr>
        <p:spPr>
          <a:xfrm>
            <a:off x="1966426" y="3872204"/>
            <a:ext cx="8259147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By Tavishi Jaglan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2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697CC6-A9C8-2587-AB49-022A6F8549C2}"/>
              </a:ext>
            </a:extLst>
          </p:cNvPr>
          <p:cNvSpPr txBox="1"/>
          <p:nvPr/>
        </p:nvSpPr>
        <p:spPr>
          <a:xfrm>
            <a:off x="1033670" y="1512117"/>
            <a:ext cx="1075414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Experimental Tracking Tools:</a:t>
            </a:r>
            <a:r>
              <a:rPr lang="en-IN" dirty="0"/>
              <a:t> </a:t>
            </a:r>
            <a:r>
              <a:rPr lang="en-IN" dirty="0" err="1"/>
              <a:t>MLflow</a:t>
            </a:r>
            <a:r>
              <a:rPr lang="en-IN" dirty="0"/>
              <a:t>, Weights &amp; Biases (</a:t>
            </a:r>
            <a:r>
              <a:rPr lang="en-IN" dirty="0" err="1"/>
              <a:t>WandB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Data Versioning Tool:</a:t>
            </a:r>
            <a:r>
              <a:rPr lang="en-IN" dirty="0"/>
              <a:t> DVC (Data Version Control)</a:t>
            </a:r>
            <a:br>
              <a:rPr lang="en-IN" dirty="0"/>
            </a:br>
            <a:r>
              <a:rPr lang="en-IN" b="1" dirty="0"/>
              <a:t>Load Testing Tools:</a:t>
            </a:r>
            <a:r>
              <a:rPr lang="en-IN" dirty="0"/>
              <a:t> Locust, Azure Load Testing</a:t>
            </a:r>
            <a:br>
              <a:rPr lang="en-IN" dirty="0"/>
            </a:br>
            <a:r>
              <a:rPr lang="en-IN" b="1" dirty="0"/>
              <a:t>Data Drift Tools:</a:t>
            </a:r>
            <a:r>
              <a:rPr lang="en-IN" dirty="0"/>
              <a:t> Evidently AI, Vertex AI, Amazon </a:t>
            </a:r>
            <a:r>
              <a:rPr lang="en-IN" dirty="0" err="1"/>
              <a:t>SageMaker</a:t>
            </a:r>
            <a:r>
              <a:rPr lang="en-IN" dirty="0"/>
              <a:t> Model Monitor</a:t>
            </a:r>
            <a:br>
              <a:rPr lang="en-IN" dirty="0"/>
            </a:br>
            <a:r>
              <a:rPr lang="en-IN" b="1" dirty="0"/>
              <a:t>CI/CD Tools:</a:t>
            </a:r>
            <a:r>
              <a:rPr lang="en-IN" dirty="0"/>
              <a:t> Cloud Build, GitHub Actions, Gitlab Pipelines, Kubernetes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Logging Tools:</a:t>
            </a:r>
            <a:r>
              <a:rPr lang="en-IN" dirty="0"/>
              <a:t> Google Cloud Logging, Splunk, Amazon CloudWatch Logs, Azure Monitor Logs</a:t>
            </a:r>
            <a:br>
              <a:rPr lang="en-IN" dirty="0"/>
            </a:br>
            <a:r>
              <a:rPr lang="en-IN" b="1" dirty="0"/>
              <a:t>Auto</a:t>
            </a:r>
            <a:r>
              <a:rPr lang="en-IN" dirty="0"/>
              <a:t> </a:t>
            </a:r>
            <a:r>
              <a:rPr lang="en-IN" b="1" dirty="0"/>
              <a:t>Management Tools:</a:t>
            </a:r>
            <a:r>
              <a:rPr lang="en-IN" dirty="0"/>
              <a:t> Vertex AI, AWS </a:t>
            </a:r>
            <a:r>
              <a:rPr lang="en-IN" dirty="0" err="1"/>
              <a:t>SageMaker</a:t>
            </a:r>
            <a:r>
              <a:rPr lang="en-IN" dirty="0"/>
              <a:t>, Azure Machine Learning</a:t>
            </a:r>
            <a:br>
              <a:rPr lang="en-IN" dirty="0"/>
            </a:br>
            <a:r>
              <a:rPr lang="en-IN" b="1" dirty="0"/>
              <a:t>Orchestration Tools:</a:t>
            </a:r>
            <a:r>
              <a:rPr lang="en-IN" dirty="0"/>
              <a:t> Apache Airflow, Kubeflow Pipelines, Google Cloud Composer, AWS Step Functions, Azure Data Factory</a:t>
            </a:r>
          </a:p>
          <a:p>
            <a:pPr>
              <a:lnSpc>
                <a:spcPct val="150000"/>
              </a:lnSpc>
            </a:pPr>
            <a:r>
              <a:rPr lang="en-IN" b="1" dirty="0"/>
              <a:t>Monitoring and Alerting Tools:</a:t>
            </a:r>
            <a:r>
              <a:rPr lang="en-IN" dirty="0"/>
              <a:t> Prometheus, Grafana, Datadog, Google Cloud Monitoring, AWS CloudWatch, Azure Monitor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1BF776-ACAA-3A1C-3BC8-A817AE861229}"/>
              </a:ext>
            </a:extLst>
          </p:cNvPr>
          <p:cNvGrpSpPr/>
          <p:nvPr/>
        </p:nvGrpSpPr>
        <p:grpSpPr>
          <a:xfrm>
            <a:off x="838200" y="366254"/>
            <a:ext cx="10515600" cy="719549"/>
            <a:chOff x="0" y="17568"/>
            <a:chExt cx="10515600" cy="7195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F8512B-D3B3-863F-B4A7-10ADA215D4F6}"/>
                </a:ext>
              </a:extLst>
            </p:cNvPr>
            <p:cNvSpPr/>
            <p:nvPr/>
          </p:nvSpPr>
          <p:spPr>
            <a:xfrm>
              <a:off x="0" y="17568"/>
              <a:ext cx="10515600" cy="719549"/>
            </a:xfrm>
            <a:prstGeom prst="roundRect">
              <a:avLst/>
            </a:prstGeom>
            <a:solidFill>
              <a:srgbClr val="A8D0B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A738E32D-E443-5ABC-7F74-65C59479F53F}"/>
                </a:ext>
              </a:extLst>
            </p:cNvPr>
            <p:cNvSpPr txBox="1"/>
            <p:nvPr/>
          </p:nvSpPr>
          <p:spPr>
            <a:xfrm>
              <a:off x="35125" y="52693"/>
              <a:ext cx="1044535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Model Monitoring Tools </a:t>
              </a:r>
              <a:endParaRPr lang="en-IN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28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E9D40A-B734-973B-C424-BFA24300FDC2}"/>
              </a:ext>
            </a:extLst>
          </p:cNvPr>
          <p:cNvSpPr/>
          <p:nvPr/>
        </p:nvSpPr>
        <p:spPr>
          <a:xfrm>
            <a:off x="1017036" y="2636976"/>
            <a:ext cx="10470941" cy="11419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/>
              <a:t>How Do you perform the load and stress Testing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586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697CC6-A9C8-2587-AB49-022A6F8549C2}"/>
              </a:ext>
            </a:extLst>
          </p:cNvPr>
          <p:cNvSpPr txBox="1"/>
          <p:nvPr/>
        </p:nvSpPr>
        <p:spPr>
          <a:xfrm>
            <a:off x="838200" y="1531996"/>
            <a:ext cx="4492487" cy="506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1BF776-ACAA-3A1C-3BC8-A817AE861229}"/>
              </a:ext>
            </a:extLst>
          </p:cNvPr>
          <p:cNvGrpSpPr/>
          <p:nvPr/>
        </p:nvGrpSpPr>
        <p:grpSpPr>
          <a:xfrm>
            <a:off x="838200" y="366254"/>
            <a:ext cx="10515600" cy="719549"/>
            <a:chOff x="0" y="17568"/>
            <a:chExt cx="10515600" cy="7195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F8512B-D3B3-863F-B4A7-10ADA215D4F6}"/>
                </a:ext>
              </a:extLst>
            </p:cNvPr>
            <p:cNvSpPr/>
            <p:nvPr/>
          </p:nvSpPr>
          <p:spPr>
            <a:xfrm>
              <a:off x="0" y="17568"/>
              <a:ext cx="10515600" cy="719549"/>
            </a:xfrm>
            <a:prstGeom prst="roundRect">
              <a:avLst/>
            </a:prstGeom>
            <a:solidFill>
              <a:srgbClr val="A8D0B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A738E32D-E443-5ABC-7F74-65C59479F53F}"/>
                </a:ext>
              </a:extLst>
            </p:cNvPr>
            <p:cNvSpPr txBox="1"/>
            <p:nvPr/>
          </p:nvSpPr>
          <p:spPr>
            <a:xfrm>
              <a:off x="35125" y="52693"/>
              <a:ext cx="1044535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Load Testing and </a:t>
              </a:r>
              <a:r>
                <a:rPr lang="en-US" sz="3000" dirty="0"/>
                <a:t>S</a:t>
              </a:r>
              <a:r>
                <a:rPr lang="en-US" sz="3000" kern="1200" dirty="0"/>
                <a:t>tress </a:t>
              </a:r>
              <a:r>
                <a:rPr lang="en-US" sz="3000" dirty="0"/>
                <a:t>Testing</a:t>
              </a:r>
              <a:endParaRPr lang="en-IN" sz="3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97C1B2-91A6-63AF-FF0A-B2C051BE04FF}"/>
              </a:ext>
            </a:extLst>
          </p:cNvPr>
          <p:cNvSpPr txBox="1"/>
          <p:nvPr/>
        </p:nvSpPr>
        <p:spPr>
          <a:xfrm>
            <a:off x="873325" y="1531995"/>
            <a:ext cx="4492487" cy="209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	           Load Testing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Load testing is conducted to evaluate the system's behavior under expected load conditions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goal is to ensure that the application can handle the anticipated user traffic and workload without performance degradation.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B4C5C-6B95-CC9E-5802-4347BD10AF24}"/>
              </a:ext>
            </a:extLst>
          </p:cNvPr>
          <p:cNvSpPr txBox="1"/>
          <p:nvPr/>
        </p:nvSpPr>
        <p:spPr>
          <a:xfrm>
            <a:off x="6685721" y="1442543"/>
            <a:ext cx="4492487" cy="209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	            </a:t>
            </a:r>
            <a:r>
              <a:rPr lang="en-US" b="1" dirty="0"/>
              <a:t>Stress Testing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Stress testing is designed to evaluate the system's robustness and resilience under extreme conditions beyond normal operational limits.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helps identify the breaking point or failure threshold of the system.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EB32D-97B6-E784-05A5-96E7BCFC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9" y="3730279"/>
            <a:ext cx="2771355" cy="2529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2B226-276B-FFC9-61A9-162ED25A5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11" y="3730279"/>
            <a:ext cx="2784112" cy="25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697540-9802-700B-8B65-72432833A7C8}"/>
              </a:ext>
            </a:extLst>
          </p:cNvPr>
          <p:cNvSpPr/>
          <p:nvPr/>
        </p:nvSpPr>
        <p:spPr>
          <a:xfrm>
            <a:off x="1017036" y="2636976"/>
            <a:ext cx="10470941" cy="11419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/>
              <a:t>How do you track, monitor and audit ML training?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75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4060-FFD6-E145-4E1E-1F0C2486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3"/>
            <a:ext cx="10515600" cy="1792218"/>
          </a:xfrm>
        </p:spPr>
        <p:txBody>
          <a:bodyPr>
            <a:normAutofit/>
          </a:bodyPr>
          <a:lstStyle/>
          <a:p>
            <a:r>
              <a:rPr lang="en-US" sz="1800" b="1" dirty="0"/>
              <a:t>Tracking</a:t>
            </a:r>
            <a:r>
              <a:rPr lang="en-US" sz="1800" dirty="0"/>
              <a:t> involves recording information throughout the training process. </a:t>
            </a:r>
          </a:p>
          <a:p>
            <a:r>
              <a:rPr lang="en-US" sz="1800" b="1" dirty="0"/>
              <a:t>Monitoring</a:t>
            </a:r>
            <a:r>
              <a:rPr lang="en-US" sz="1800" dirty="0"/>
              <a:t> focuses on analyzing the tracked data to identify problems or areas for improvement. Tools like </a:t>
            </a:r>
            <a:r>
              <a:rPr lang="en-US" sz="1800" dirty="0" err="1"/>
              <a:t>Mlflow</a:t>
            </a:r>
            <a:r>
              <a:rPr lang="en-US" sz="1800" dirty="0"/>
              <a:t>, </a:t>
            </a:r>
            <a:r>
              <a:rPr lang="en-US" sz="1800" dirty="0" err="1"/>
              <a:t>WandB</a:t>
            </a:r>
            <a:r>
              <a:rPr lang="en-US" sz="1800" dirty="0"/>
              <a:t> can visualize metrics and help you spot anomalies.</a:t>
            </a:r>
          </a:p>
          <a:p>
            <a:r>
              <a:rPr lang="en-US" sz="1800" b="1" dirty="0"/>
              <a:t>Auditing</a:t>
            </a:r>
            <a:r>
              <a:rPr lang="en-US" sz="1800" dirty="0"/>
              <a:t> involves a more formal examination of the training process to ensure compliance with regulations or internal standards. </a:t>
            </a:r>
          </a:p>
          <a:p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851EB71-6FAA-0B35-69D4-FCF85151F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641200"/>
              </p:ext>
            </p:extLst>
          </p:nvPr>
        </p:nvGraphicFramePr>
        <p:xfrm>
          <a:off x="873325" y="401379"/>
          <a:ext cx="10445350" cy="64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MLflow | MLflow">
            <a:extLst>
              <a:ext uri="{FF2B5EF4-FFF2-40B4-BE49-F238E27FC236}">
                <a16:creationId xmlns:a16="http://schemas.microsoft.com/office/drawing/2014/main" id="{CA72A539-27F1-A046-C30A-1A16941C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43" y="3162211"/>
            <a:ext cx="7699513" cy="32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49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662131-D0ED-8DE4-463F-55FE2DF643EB}"/>
              </a:ext>
            </a:extLst>
          </p:cNvPr>
          <p:cNvSpPr/>
          <p:nvPr/>
        </p:nvSpPr>
        <p:spPr>
          <a:xfrm>
            <a:off x="1000124" y="2636976"/>
            <a:ext cx="10487853" cy="12125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/>
              <a:t>Design framework for continuous delivery and automation of machine learning tasks.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7809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72BB1-C4C4-BDEB-A87F-58C8467C4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0" y="1323885"/>
            <a:ext cx="10674000" cy="5421134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FB7DD9-2524-2F72-0625-13941AEFF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674765"/>
              </p:ext>
            </p:extLst>
          </p:nvPr>
        </p:nvGraphicFramePr>
        <p:xfrm>
          <a:off x="873325" y="311927"/>
          <a:ext cx="10445350" cy="64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5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6AE744-C200-0EF2-0660-B9ADD5314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1320551"/>
            <a:ext cx="8752116" cy="5099813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67FD7E-0706-7851-AC1A-57F2B009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231856"/>
              </p:ext>
            </p:extLst>
          </p:nvPr>
        </p:nvGraphicFramePr>
        <p:xfrm>
          <a:off x="873325" y="311927"/>
          <a:ext cx="10445350" cy="64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545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74136-327F-3A21-1710-B4A22D32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75" y="1642188"/>
            <a:ext cx="10225600" cy="446230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459E01-E70A-FD9A-2625-3BAE7D8A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363663"/>
              </p:ext>
            </p:extLst>
          </p:nvPr>
        </p:nvGraphicFramePr>
        <p:xfrm>
          <a:off x="873325" y="401379"/>
          <a:ext cx="10445350" cy="64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962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86C3B-EF04-2D8B-8D5D-65719114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8" y="0"/>
            <a:ext cx="10002623" cy="6735165"/>
          </a:xfrm>
        </p:spPr>
      </p:pic>
    </p:spTree>
    <p:extLst>
      <p:ext uri="{BB962C8B-B14F-4D97-AF65-F5344CB8AC3E}">
        <p14:creationId xmlns:p14="http://schemas.microsoft.com/office/powerpoint/2010/main" val="16332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1A5-E6D5-2C95-D360-15B9513C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22" y="1853617"/>
            <a:ext cx="10694437" cy="4351338"/>
          </a:xfrm>
        </p:spPr>
        <p:txBody>
          <a:bodyPr/>
          <a:lstStyle/>
          <a:p>
            <a:r>
              <a:rPr lang="en-US" dirty="0"/>
              <a:t>Design system architecture to deploy this ML Model in production.</a:t>
            </a:r>
          </a:p>
          <a:p>
            <a:r>
              <a:rPr lang="en-US" dirty="0"/>
              <a:t>How do you perform canary build?</a:t>
            </a:r>
          </a:p>
          <a:p>
            <a:r>
              <a:rPr lang="en-US" dirty="0"/>
              <a:t>What should be the strategy for ML Model Monitoring?</a:t>
            </a:r>
          </a:p>
          <a:p>
            <a:r>
              <a:rPr lang="en-US" dirty="0"/>
              <a:t>How do you perform load and stress testing?</a:t>
            </a:r>
          </a:p>
          <a:p>
            <a:r>
              <a:rPr lang="en-US" dirty="0"/>
              <a:t>How do you track, monitor and audit ML training?</a:t>
            </a:r>
          </a:p>
          <a:p>
            <a:r>
              <a:rPr lang="en-US" dirty="0"/>
              <a:t>Design framework for continuous delivery and automation of machine learning tasks.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F68DA-D7D1-EAC8-420E-20F61A4FB7B2}"/>
              </a:ext>
            </a:extLst>
          </p:cNvPr>
          <p:cNvSpPr/>
          <p:nvPr/>
        </p:nvSpPr>
        <p:spPr>
          <a:xfrm>
            <a:off x="818322" y="374480"/>
            <a:ext cx="10555356" cy="805390"/>
          </a:xfrm>
          <a:prstGeom prst="roundRect">
            <a:avLst/>
          </a:prstGeom>
          <a:solidFill>
            <a:srgbClr val="A8D0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/>
              <a:t>Objectives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666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033611-68FB-14BD-C5D3-737D892A1448}"/>
              </a:ext>
            </a:extLst>
          </p:cNvPr>
          <p:cNvSpPr/>
          <p:nvPr/>
        </p:nvSpPr>
        <p:spPr>
          <a:xfrm>
            <a:off x="1017036" y="2636976"/>
            <a:ext cx="10470941" cy="11419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/>
              <a:t>Any Questions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4737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Presentation Images | Template Presentation | Sample of PPT  Presentation | Presentation Background Images">
            <a:extLst>
              <a:ext uri="{FF2B5EF4-FFF2-40B4-BE49-F238E27FC236}">
                <a16:creationId xmlns:a16="http://schemas.microsoft.com/office/drawing/2014/main" id="{CF81B54D-F4E9-9795-EFE0-AB0AC034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37" y="558087"/>
            <a:ext cx="7655768" cy="57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3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FA5C0-46E8-BF72-1DE5-519961CA282A}"/>
              </a:ext>
            </a:extLst>
          </p:cNvPr>
          <p:cNvSpPr/>
          <p:nvPr/>
        </p:nvSpPr>
        <p:spPr>
          <a:xfrm>
            <a:off x="894522" y="2743199"/>
            <a:ext cx="10479156" cy="10933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/>
              <a:t>System architecture to deploy this ML Model in production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370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57950-31CA-7C6C-2454-92CC24ADC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55" y="1944982"/>
            <a:ext cx="10131490" cy="4408701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CEA3D0-CF92-0149-E8F8-F3B6DCF44253}"/>
              </a:ext>
            </a:extLst>
          </p:cNvPr>
          <p:cNvSpPr/>
          <p:nvPr/>
        </p:nvSpPr>
        <p:spPr>
          <a:xfrm>
            <a:off x="818322" y="374480"/>
            <a:ext cx="10555356" cy="805390"/>
          </a:xfrm>
          <a:prstGeom prst="roundRect">
            <a:avLst/>
          </a:prstGeom>
          <a:solidFill>
            <a:srgbClr val="A8D0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/>
              <a:t>Machine Learning Workflow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639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207FCD6-BC18-0442-0795-E607C0D00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21227"/>
              </p:ext>
            </p:extLst>
          </p:nvPr>
        </p:nvGraphicFramePr>
        <p:xfrm>
          <a:off x="838200" y="176367"/>
          <a:ext cx="10515600" cy="57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DE9E2A-27B6-B1A7-3CCE-B4109949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72" y="942392"/>
            <a:ext cx="8089662" cy="5739241"/>
          </a:xfrm>
        </p:spPr>
      </p:pic>
    </p:spTree>
    <p:extLst>
      <p:ext uri="{BB962C8B-B14F-4D97-AF65-F5344CB8AC3E}">
        <p14:creationId xmlns:p14="http://schemas.microsoft.com/office/powerpoint/2010/main" val="20203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715EB3-C060-575A-B759-24E7969FEDFC}"/>
              </a:ext>
            </a:extLst>
          </p:cNvPr>
          <p:cNvSpPr/>
          <p:nvPr/>
        </p:nvSpPr>
        <p:spPr>
          <a:xfrm>
            <a:off x="970384" y="2644257"/>
            <a:ext cx="10517593" cy="1104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/>
              <a:t>How do you perform canary build?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239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4EFBF2-7776-E675-43E7-88CB6A010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178600"/>
              </p:ext>
            </p:extLst>
          </p:nvPr>
        </p:nvGraphicFramePr>
        <p:xfrm>
          <a:off x="838200" y="223935"/>
          <a:ext cx="10515600" cy="73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36ED-2960-F08B-6810-CCF071AD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432774" cy="4984267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 canary build is a deployment strategy that releases a new version of software to a limited audience or subset of servers before a full-scale deployment.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7E45E-872E-DE45-2107-9254B176A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2236304"/>
            <a:ext cx="9146084" cy="39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72E15C-DD8F-A986-FDB9-0418F30D4759}"/>
              </a:ext>
            </a:extLst>
          </p:cNvPr>
          <p:cNvSpPr/>
          <p:nvPr/>
        </p:nvSpPr>
        <p:spPr>
          <a:xfrm>
            <a:off x="1017036" y="2636976"/>
            <a:ext cx="10470941" cy="11419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/>
              <a:t>What should be the strategy for ML Model Monitoring?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1807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76AECAA-01AA-3802-32E9-1ADDA35A9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619995"/>
              </p:ext>
            </p:extLst>
          </p:nvPr>
        </p:nvGraphicFramePr>
        <p:xfrm>
          <a:off x="989045" y="307722"/>
          <a:ext cx="10364755" cy="73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AB24DE-9AFF-0612-DF3A-AFD4BABE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5" y="1524743"/>
            <a:ext cx="4528930" cy="443873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Model Performance Monitoring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Versioning and Model Drift Analysis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Regular Alerting and Reporting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Logging and Auditing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Regular Retraining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Feature Importance Tracking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Robustness Testing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342900" indent="-342900" algn="just">
              <a:buFont typeface="Arial" panose="020B0604020202020204" pitchFamily="34" charset="0"/>
              <a:buAutoNum type="arabicPeriod" startAt="3"/>
            </a:pPr>
            <a:endParaRPr lang="en-US" sz="1800" b="1" dirty="0"/>
          </a:p>
          <a:p>
            <a:pPr marL="342900" indent="-342900" algn="just">
              <a:buFont typeface="Arial" panose="020B0604020202020204" pitchFamily="34" charset="0"/>
              <a:buAutoNum type="arabicPeriod" startAt="3"/>
            </a:pPr>
            <a:endParaRPr lang="en-US" sz="1800" b="1" dirty="0"/>
          </a:p>
          <a:p>
            <a:pPr marL="342900" indent="-342900" algn="just">
              <a:buAutoNum type="arabicPeriod" startAt="3"/>
            </a:pPr>
            <a:endParaRPr lang="en-US" sz="1800" b="1" dirty="0"/>
          </a:p>
          <a:p>
            <a:pPr marL="914400" lvl="2" indent="0" algn="just">
              <a:buNone/>
            </a:pPr>
            <a:endParaRPr lang="en-US" sz="1800" dirty="0"/>
          </a:p>
          <a:p>
            <a:pPr lvl="2" algn="just"/>
            <a:endParaRPr lang="en-US" sz="1400" dirty="0"/>
          </a:p>
          <a:p>
            <a:pPr lvl="1" algn="just"/>
            <a:endParaRPr lang="en-US" sz="1400" dirty="0">
              <a:latin typeface="source-serif-pro"/>
            </a:endParaRPr>
          </a:p>
          <a:p>
            <a:pPr lvl="1" algn="just"/>
            <a:endParaRPr lang="en-US" sz="1600" dirty="0"/>
          </a:p>
          <a:p>
            <a:pPr algn="just"/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87D2B2-4F64-23DF-6417-2E8E89C9CA69}"/>
              </a:ext>
            </a:extLst>
          </p:cNvPr>
          <p:cNvSpPr txBox="1">
            <a:spLocks/>
          </p:cNvSpPr>
          <p:nvPr/>
        </p:nvSpPr>
        <p:spPr>
          <a:xfrm>
            <a:off x="6960705" y="1425351"/>
            <a:ext cx="5542722" cy="453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/>
              <a:t>CI/CD Monitoring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Stress and Load Testing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Resource Utilization Monitoring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Security Monitoring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Visualization and Dashboards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Feedback Loops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Business Impact Evaluation</a:t>
            </a:r>
          </a:p>
          <a:p>
            <a:pPr algn="just">
              <a:lnSpc>
                <a:spcPct val="150000"/>
              </a:lnSpc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AutoNum type="arabicPeriod" startAt="3"/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AutoNum type="arabicPeriod" startAt="3"/>
            </a:pP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AutoNum type="arabicPeriod" startAt="3"/>
            </a:pPr>
            <a:endParaRPr lang="en-US" sz="1800" b="1" dirty="0"/>
          </a:p>
          <a:p>
            <a:pPr marL="914400" lvl="2" indent="0" algn="just">
              <a:buFont typeface="Arial" panose="020B0604020202020204" pitchFamily="34" charset="0"/>
              <a:buNone/>
            </a:pPr>
            <a:endParaRPr lang="en-US" sz="1800" dirty="0"/>
          </a:p>
          <a:p>
            <a:pPr lvl="2" algn="just"/>
            <a:endParaRPr lang="en-US" sz="1400" dirty="0"/>
          </a:p>
          <a:p>
            <a:pPr lvl="1" algn="just"/>
            <a:endParaRPr lang="en-US" sz="1400" dirty="0">
              <a:latin typeface="source-serif-pro"/>
            </a:endParaRPr>
          </a:p>
          <a:p>
            <a:pPr lvl="1" algn="just"/>
            <a:endParaRPr lang="en-US" sz="16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452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519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Tavishi Jaglan</dc:creator>
  <cp:lastModifiedBy>Tavishi Jaglan</cp:lastModifiedBy>
  <cp:revision>11</cp:revision>
  <dcterms:created xsi:type="dcterms:W3CDTF">2024-06-10T21:04:00Z</dcterms:created>
  <dcterms:modified xsi:type="dcterms:W3CDTF">2024-06-18T04:55:45Z</dcterms:modified>
</cp:coreProperties>
</file>