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7" r:id="rId2"/>
  </p:sldMasterIdLst>
  <p:notesMasterIdLst>
    <p:notesMasterId r:id="rId26"/>
  </p:notesMasterIdLst>
  <p:sldIdLst>
    <p:sldId id="258" r:id="rId3"/>
    <p:sldId id="259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71" r:id="rId12"/>
    <p:sldId id="272" r:id="rId13"/>
    <p:sldId id="273" r:id="rId14"/>
    <p:sldId id="270" r:id="rId15"/>
    <p:sldId id="269" r:id="rId16"/>
    <p:sldId id="274" r:id="rId17"/>
    <p:sldId id="275" r:id="rId18"/>
    <p:sldId id="276" r:id="rId19"/>
    <p:sldId id="282" r:id="rId20"/>
    <p:sldId id="277" r:id="rId21"/>
    <p:sldId id="278" r:id="rId22"/>
    <p:sldId id="281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85089-C2A5-4EEC-871C-1C7A575AB57B}" type="datetimeFigureOut">
              <a:rPr lang="en-US" smtClean="0"/>
              <a:t>07-Jun-23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9BCF7-994B-416C-97C8-59033C7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5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42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3467" y="952200"/>
            <a:ext cx="6203200" cy="2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30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9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953467" y="20629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734419" y="20629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4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953467" y="29665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734419" y="29665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953467" y="38701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734419" y="38701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953467" y="47737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734419" y="47737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28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87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953467" y="855633"/>
            <a:ext cx="5142400" cy="1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53467" y="2064333"/>
            <a:ext cx="51424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53467" y="4599800"/>
            <a:ext cx="51424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333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313419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34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51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18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9556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80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3467" y="2567800"/>
            <a:ext cx="10285200" cy="2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267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935800"/>
            <a:ext cx="2713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0422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35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53467" y="1656533"/>
            <a:ext cx="53508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9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953467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53461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6096000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6095995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8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02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3467" y="882967"/>
            <a:ext cx="10285200" cy="4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52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7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04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449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2893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datatheque/association-rules-mining-market-basket-analysis/notebook" TargetMode="External"/><Relationship Id="rId3" Type="http://schemas.openxmlformats.org/officeDocument/2006/relationships/hyperlink" Target="https://www.kaggle.com/datasets/irfanasrullah/groceries" TargetMode="External"/><Relationship Id="rId7" Type="http://schemas.openxmlformats.org/officeDocument/2006/relationships/hyperlink" Target="https://www.kaggle.com/code/carlkirstein/apriori-rule-association-for-groceries-set/notebook" TargetMode="External"/><Relationship Id="rId2" Type="http://schemas.openxmlformats.org/officeDocument/2006/relationships/hyperlink" Target="https://slidesgo.com/theme/artificial-intelligence#search-Slidesclass&amp;position-1&amp;results-9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code/gabrielsantello/groceries-apriori" TargetMode="External"/><Relationship Id="rId5" Type="http://schemas.openxmlformats.org/officeDocument/2006/relationships/hyperlink" Target="https://www.kaggle.com/code/ramakrishnanthiyagu/market-basket-analysis" TargetMode="External"/><Relationship Id="rId4" Type="http://schemas.openxmlformats.org/officeDocument/2006/relationships/hyperlink" Target="https://www.edrawsoft.com/supermarket-floor-plan-exampl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Smart Market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954900" y="2759400"/>
            <a:ext cx="7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8676664" y="3889998"/>
            <a:ext cx="4699285" cy="5995653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8946769" y="1282248"/>
            <a:ext cx="2291764" cy="1247465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4258733" y="3280815"/>
            <a:ext cx="5064949" cy="960393"/>
            <a:chOff x="315275" y="3124950"/>
            <a:chExt cx="658175" cy="413250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8444533" y="952215"/>
            <a:ext cx="992001" cy="551096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953467" y="5438084"/>
            <a:ext cx="1087000" cy="40150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WHAT?</a:t>
            </a:r>
            <a:endParaRPr sz="1600" b="1" dirty="0">
              <a:solidFill>
                <a:schemeClr val="accent4"/>
              </a:solidFill>
            </a:endParaRPr>
          </a:p>
        </p:txBody>
      </p:sp>
      <p:sp>
        <p:nvSpPr>
          <p:cNvPr id="180" name="Google Shape;82;p21"/>
          <p:cNvSpPr txBox="1">
            <a:spLocks/>
          </p:cNvSpPr>
          <p:nvPr/>
        </p:nvSpPr>
        <p:spPr>
          <a:xfrm>
            <a:off x="4602748" y="3329995"/>
            <a:ext cx="4434705" cy="6080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4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800" kern="0" dirty="0" err="1" smtClean="0"/>
              <a:t>Ungureanu</a:t>
            </a:r>
            <a:r>
              <a:rPr lang="en-US" sz="2800" kern="0" dirty="0" smtClean="0"/>
              <a:t> Octavian-Paul</a:t>
            </a:r>
            <a:endParaRPr lang="en-US" sz="2800" kern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63" y="1749084"/>
            <a:ext cx="10285200" cy="1987337"/>
          </a:xfrm>
        </p:spPr>
        <p:txBody>
          <a:bodyPr/>
          <a:lstStyle/>
          <a:p>
            <a:r>
              <a:rPr lang="en-US" sz="8800" dirty="0" smtClean="0"/>
              <a:t>How?</a:t>
            </a:r>
            <a:endParaRPr lang="en-US" sz="8800" dirty="0"/>
          </a:p>
        </p:txBody>
      </p:sp>
      <p:grpSp>
        <p:nvGrpSpPr>
          <p:cNvPr id="4" name="Google Shape;84;p21"/>
          <p:cNvGrpSpPr/>
          <p:nvPr/>
        </p:nvGrpSpPr>
        <p:grpSpPr>
          <a:xfrm>
            <a:off x="10712501" y="5174316"/>
            <a:ext cx="2616199" cy="3156967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7475319" y="4749674"/>
            <a:ext cx="3504664" cy="667709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6" name="Title 1"/>
          <p:cNvSpPr txBox="1">
            <a:spLocks/>
          </p:cNvSpPr>
          <p:nvPr/>
        </p:nvSpPr>
        <p:spPr>
          <a:xfrm>
            <a:off x="7787570" y="4733395"/>
            <a:ext cx="4432176" cy="7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000" kern="0" dirty="0" smtClean="0"/>
              <a:t>I don’t </a:t>
            </a:r>
            <a:r>
              <a:rPr lang="en-US" sz="2000" kern="0" dirty="0" smtClean="0"/>
              <a:t>want </a:t>
            </a:r>
            <a:r>
              <a:rPr lang="en-US" sz="2000" kern="0" dirty="0" smtClean="0"/>
              <a:t>to know…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5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16" y="178271"/>
            <a:ext cx="10285200" cy="943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1" y="1030779"/>
            <a:ext cx="10555699" cy="5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8" y="210168"/>
            <a:ext cx="2269551" cy="943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02" y="1552354"/>
            <a:ext cx="11069698" cy="43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499" y="160440"/>
            <a:ext cx="2661603" cy="943200"/>
          </a:xfrm>
        </p:spPr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07" y="1207819"/>
            <a:ext cx="9648589" cy="51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34" y="241733"/>
            <a:ext cx="2576543" cy="943200"/>
          </a:xfrm>
        </p:spPr>
        <p:txBody>
          <a:bodyPr/>
          <a:lstStyle/>
          <a:p>
            <a:r>
              <a:rPr lang="en-US" dirty="0" err="1" smtClean="0"/>
              <a:t>Apriori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65" y="1184933"/>
            <a:ext cx="9418630" cy="5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30" y="362459"/>
            <a:ext cx="10285200" cy="943200"/>
          </a:xfrm>
        </p:spPr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4" y="1305659"/>
            <a:ext cx="12194001" cy="70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00" y="203940"/>
            <a:ext cx="10285200" cy="9432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0713" y="968815"/>
            <a:ext cx="10285200" cy="1650193"/>
          </a:xfrm>
        </p:spPr>
        <p:txBody>
          <a:bodyPr/>
          <a:lstStyle/>
          <a:p>
            <a:r>
              <a:rPr lang="en-US" dirty="0" smtClean="0"/>
              <a:t>124 products -&gt; 20 clusters -&gt; 4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84" y="1552089"/>
            <a:ext cx="8952946" cy="5074985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7605624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6</a:t>
            </a:r>
            <a:endParaRPr lang="en-US" kern="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61521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58</a:t>
            </a:r>
            <a:endParaRPr lang="en-US" kern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67882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855380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05623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61521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425354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267881" y="3095659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880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952161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605622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9161520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/>
              <a:t>4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55379" y="3095659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7605621" y="414875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411277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2267879" y="421142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823778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9161520" y="418046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858921" y="4207795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5411276" y="4175912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grpSp>
        <p:nvGrpSpPr>
          <p:cNvPr id="28" name="Google Shape;84;p21"/>
          <p:cNvGrpSpPr/>
          <p:nvPr/>
        </p:nvGrpSpPr>
        <p:grpSpPr>
          <a:xfrm>
            <a:off x="11328597" y="6178367"/>
            <a:ext cx="2616199" cy="3156967"/>
            <a:chOff x="6483100" y="2237750"/>
            <a:chExt cx="898250" cy="1146075"/>
          </a:xfrm>
        </p:grpSpPr>
        <p:sp>
          <p:nvSpPr>
            <p:cNvPr id="29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4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9" y="1554124"/>
            <a:ext cx="8949915" cy="5068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92" y="252638"/>
            <a:ext cx="10834630" cy="943200"/>
          </a:xfrm>
        </p:spPr>
        <p:txBody>
          <a:bodyPr/>
          <a:lstStyle/>
          <a:p>
            <a:r>
              <a:rPr lang="en-US" dirty="0"/>
              <a:t>['herbs', 'turkey', 'beef', 'jam', 'root vegetables']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05624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6</a:t>
            </a:r>
            <a:endParaRPr lang="en-US" kern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161521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58</a:t>
            </a:r>
            <a:endParaRPr lang="en-US" kern="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267882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55380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605623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9161521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425354" y="202874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881" y="3095659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67880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952161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7605622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9161520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/>
              <a:t>4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3855379" y="3095659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7605621" y="414875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411277" y="313297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2267879" y="421142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823778" y="5597854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9161520" y="418046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858921" y="4207795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5411276" y="4175912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grpSp>
        <p:nvGrpSpPr>
          <p:cNvPr id="164" name="Google Shape;84;p21"/>
          <p:cNvGrpSpPr/>
          <p:nvPr/>
        </p:nvGrpSpPr>
        <p:grpSpPr>
          <a:xfrm>
            <a:off x="10988355" y="6034887"/>
            <a:ext cx="2616199" cy="3156967"/>
            <a:chOff x="6483100" y="2237750"/>
            <a:chExt cx="898250" cy="1146075"/>
          </a:xfrm>
        </p:grpSpPr>
        <p:sp>
          <p:nvSpPr>
            <p:cNvPr id="16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462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21" y="273902"/>
            <a:ext cx="4098829" cy="3426227"/>
          </a:xfrm>
        </p:spPr>
        <p:txBody>
          <a:bodyPr/>
          <a:lstStyle/>
          <a:p>
            <a:r>
              <a:rPr lang="en-US" dirty="0"/>
              <a:t>['herbs', </a:t>
            </a:r>
            <a:r>
              <a:rPr lang="en-US" dirty="0" smtClean="0"/>
              <a:t>'turkey</a:t>
            </a:r>
            <a:r>
              <a:rPr lang="en-US" dirty="0"/>
              <a:t>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'beef</a:t>
            </a:r>
            <a:r>
              <a:rPr lang="en-US" dirty="0"/>
              <a:t>', </a:t>
            </a:r>
            <a:r>
              <a:rPr lang="en-US" dirty="0" smtClean="0"/>
              <a:t>'jam</a:t>
            </a:r>
            <a:r>
              <a:rPr lang="en-US" dirty="0"/>
              <a:t>',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'root </a:t>
            </a:r>
            <a:r>
              <a:rPr lang="en-US" dirty="0"/>
              <a:t>vegetables']</a:t>
            </a:r>
            <a:br>
              <a:rPr lang="en-US" dirty="0"/>
            </a:br>
            <a:endParaRPr lang="en-US" b="1" dirty="0"/>
          </a:p>
        </p:txBody>
      </p:sp>
      <p:pic>
        <p:nvPicPr>
          <p:cNvPr id="93" name="Picture 2" descr="Free Editable Supermarket Floor Plan Examples &amp; Templates | Edraw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56" y="119568"/>
            <a:ext cx="7870401" cy="669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oogle Shape;84;p21"/>
          <p:cNvGrpSpPr/>
          <p:nvPr/>
        </p:nvGrpSpPr>
        <p:grpSpPr>
          <a:xfrm>
            <a:off x="10883900" y="5971092"/>
            <a:ext cx="2616199" cy="3156967"/>
            <a:chOff x="6483100" y="2237750"/>
            <a:chExt cx="898250" cy="1146075"/>
          </a:xfrm>
        </p:grpSpPr>
        <p:sp>
          <p:nvSpPr>
            <p:cNvPr id="16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26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17" y="1403232"/>
            <a:ext cx="8952946" cy="506079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7616257" y="187988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6</a:t>
            </a:r>
            <a:endParaRPr lang="en-US" kern="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72154" y="187988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58</a:t>
            </a:r>
            <a:endParaRPr lang="en-US" kern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78515" y="187988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866013" y="187988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16256" y="2984121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72154" y="2984121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435987" y="1879883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278514" y="2946802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78513" y="544899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962794" y="544899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616255" y="544899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5</a:t>
            </a:r>
            <a:endParaRPr lang="en-US" kern="0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9172153" y="544899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/>
              <a:t>4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66012" y="2946802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7616254" y="3999901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4</a:t>
            </a:r>
            <a:endParaRPr lang="en-US" kern="0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5421910" y="2984121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278512" y="4062570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834411" y="5448997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1</a:t>
            </a:r>
            <a:endParaRPr lang="en-US" kern="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9172153" y="4031606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3869554" y="4058938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2</a:t>
            </a:r>
            <a:endParaRPr lang="en-US" kern="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5421909" y="4027055"/>
            <a:ext cx="772831" cy="50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None/>
            </a:pPr>
            <a:r>
              <a:rPr lang="en-US" kern="0" dirty="0" smtClean="0"/>
              <a:t>3</a:t>
            </a:r>
            <a:endParaRPr lang="en-US" kern="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980461" y="257410"/>
            <a:ext cx="5297070" cy="943200"/>
          </a:xfrm>
        </p:spPr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grpSp>
        <p:nvGrpSpPr>
          <p:cNvPr id="27" name="Google Shape;84;p21"/>
          <p:cNvGrpSpPr/>
          <p:nvPr/>
        </p:nvGrpSpPr>
        <p:grpSpPr>
          <a:xfrm>
            <a:off x="10728051" y="5827492"/>
            <a:ext cx="2616199" cy="3156967"/>
            <a:chOff x="6483100" y="2237750"/>
            <a:chExt cx="898250" cy="1146075"/>
          </a:xfrm>
        </p:grpSpPr>
        <p:sp>
          <p:nvSpPr>
            <p:cNvPr id="28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6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953467" y="2062944"/>
            <a:ext cx="17808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794737" y="2066571"/>
            <a:ext cx="85044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smtClean="0"/>
              <a:t>What is this?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678667" y="2384733"/>
            <a:ext cx="7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953467" y="2966544"/>
            <a:ext cx="17808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794737" y="2968783"/>
            <a:ext cx="85044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smtClean="0"/>
              <a:t>Why?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953467" y="3870144"/>
            <a:ext cx="17808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794737" y="3872383"/>
            <a:ext cx="85044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smtClean="0"/>
              <a:t>How?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953467" y="4773744"/>
            <a:ext cx="17808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794737" y="4775983"/>
            <a:ext cx="8504400" cy="70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smtClean="0"/>
              <a:t>Next steps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678667" y="3288067"/>
            <a:ext cx="7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678667" y="4191400"/>
            <a:ext cx="7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678667" y="5094733"/>
            <a:ext cx="736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8729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67" y="500682"/>
            <a:ext cx="10285200" cy="943200"/>
          </a:xfrm>
        </p:spPr>
        <p:txBody>
          <a:bodyPr/>
          <a:lstStyle/>
          <a:p>
            <a:r>
              <a:rPr lang="en-US" sz="4400" dirty="0" smtClean="0"/>
              <a:t>Next steps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67" y="1879884"/>
            <a:ext cx="10285200" cy="4488000"/>
          </a:xfrm>
        </p:spPr>
        <p:txBody>
          <a:bodyPr/>
          <a:lstStyle/>
          <a:p>
            <a:r>
              <a:rPr lang="en-US" sz="2800" dirty="0" smtClean="0"/>
              <a:t>Fix the problem from the </a:t>
            </a:r>
            <a:r>
              <a:rPr lang="en-US" sz="2800" dirty="0" smtClean="0"/>
              <a:t>previous </a:t>
            </a:r>
            <a:r>
              <a:rPr lang="en-US" sz="2800" dirty="0" smtClean="0"/>
              <a:t>slide </a:t>
            </a:r>
          </a:p>
          <a:p>
            <a:r>
              <a:rPr lang="en-US" sz="2800" dirty="0" smtClean="0"/>
              <a:t>Some steps behind</a:t>
            </a:r>
          </a:p>
          <a:p>
            <a:r>
              <a:rPr lang="en-US" sz="2800" dirty="0" smtClean="0"/>
              <a:t>Some steps ahead</a:t>
            </a:r>
          </a:p>
        </p:txBody>
      </p:sp>
      <p:grpSp>
        <p:nvGrpSpPr>
          <p:cNvPr id="4" name="Google Shape;84;p21"/>
          <p:cNvGrpSpPr/>
          <p:nvPr/>
        </p:nvGrpSpPr>
        <p:grpSpPr>
          <a:xfrm>
            <a:off x="10712501" y="5174316"/>
            <a:ext cx="2616199" cy="3156967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7475319" y="4749674"/>
            <a:ext cx="3504664" cy="667709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6" name="Title 1"/>
          <p:cNvSpPr txBox="1">
            <a:spLocks/>
          </p:cNvSpPr>
          <p:nvPr/>
        </p:nvSpPr>
        <p:spPr>
          <a:xfrm>
            <a:off x="7787570" y="4733395"/>
            <a:ext cx="4432176" cy="7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000" kern="0" dirty="0" smtClean="0"/>
              <a:t>I’m not good enough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01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67" y="1656600"/>
            <a:ext cx="10285200" cy="4818628"/>
          </a:xfrm>
        </p:spPr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/>
              <a:t> template: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slidesgo.com/theme/artificial-intelligence#search-Slidesclass&amp;position-1&amp;results-92</a:t>
            </a:r>
            <a:endParaRPr lang="en-US" dirty="0" smtClean="0"/>
          </a:p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www.kaggle.com/datasets/irfanasrullah/groceries</a:t>
            </a:r>
            <a:endParaRPr lang="en-US" dirty="0" smtClean="0"/>
          </a:p>
          <a:p>
            <a:r>
              <a:rPr lang="en-US" dirty="0"/>
              <a:t>Market map: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www.edrawsoft.com/supermarket-floor-plan-example.html</a:t>
            </a:r>
            <a:endParaRPr lang="en-US" dirty="0" smtClean="0"/>
          </a:p>
          <a:p>
            <a:r>
              <a:rPr lang="en-US" dirty="0" err="1" smtClean="0"/>
              <a:t>Kaggle</a:t>
            </a:r>
            <a:r>
              <a:rPr lang="en-US" dirty="0" smtClean="0"/>
              <a:t> useful approaches: 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www.kaggle.com/code/ramakrishnanthiyagu/market-basket-analysis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www.kaggle.com/code/gabrielsantello/groceries-apriori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www.kaggle.com/code/carlkirstein/apriori-rule-association-for-groceries-set/notebook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www.kaggle.com/code/datatheque/association-rules-mining-market-basket-analysis/notebook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2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;p21"/>
          <p:cNvGrpSpPr/>
          <p:nvPr/>
        </p:nvGrpSpPr>
        <p:grpSpPr>
          <a:xfrm>
            <a:off x="7749510" y="2328530"/>
            <a:ext cx="3493584" cy="4322810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1956391" y="850605"/>
            <a:ext cx="6012356" cy="2278116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7" name="Text Placeholder 2"/>
          <p:cNvSpPr>
            <a:spLocks noGrp="1"/>
          </p:cNvSpPr>
          <p:nvPr>
            <p:ph type="body" idx="1"/>
          </p:nvPr>
        </p:nvSpPr>
        <p:spPr>
          <a:xfrm>
            <a:off x="2542848" y="1084497"/>
            <a:ext cx="4878677" cy="1244033"/>
          </a:xfrm>
        </p:spPr>
        <p:txBody>
          <a:bodyPr/>
          <a:lstStyle/>
          <a:p>
            <a:pPr marL="186262" indent="0">
              <a:buNone/>
            </a:pPr>
            <a:r>
              <a:rPr lang="en-US" sz="2800" dirty="0" smtClean="0"/>
              <a:t>I made the whole project, don’t listen to him.</a:t>
            </a:r>
          </a:p>
        </p:txBody>
      </p:sp>
    </p:spTree>
    <p:extLst>
      <p:ext uri="{BB962C8B-B14F-4D97-AF65-F5344CB8AC3E}">
        <p14:creationId xmlns:p14="http://schemas.microsoft.com/office/powerpoint/2010/main" val="36577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;p21"/>
          <p:cNvGrpSpPr/>
          <p:nvPr/>
        </p:nvGrpSpPr>
        <p:grpSpPr>
          <a:xfrm>
            <a:off x="7749510" y="2328530"/>
            <a:ext cx="3493584" cy="4322810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1956391" y="850605"/>
            <a:ext cx="6012356" cy="2278116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6" name="Text Placeholder 2"/>
          <p:cNvSpPr txBox="1">
            <a:spLocks/>
          </p:cNvSpPr>
          <p:nvPr/>
        </p:nvSpPr>
        <p:spPr>
          <a:xfrm>
            <a:off x="3080079" y="1301946"/>
            <a:ext cx="4878677" cy="124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867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86262" indent="0">
              <a:buFont typeface="Golos Text"/>
              <a:buNone/>
            </a:pPr>
            <a:r>
              <a:rPr lang="en-US" sz="3200" kern="0" dirty="0" smtClean="0"/>
              <a:t>Thank you! Bye!</a:t>
            </a:r>
          </a:p>
        </p:txBody>
      </p:sp>
    </p:spTree>
    <p:extLst>
      <p:ext uri="{BB962C8B-B14F-4D97-AF65-F5344CB8AC3E}">
        <p14:creationId xmlns:p14="http://schemas.microsoft.com/office/powerpoint/2010/main" val="2547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1668361" y="1735799"/>
            <a:ext cx="102852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000" dirty="0" smtClean="0"/>
              <a:t>Introduction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312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1647359" y="1011117"/>
            <a:ext cx="9719538" cy="5007638"/>
            <a:chOff x="1005155" y="756460"/>
            <a:chExt cx="9719538" cy="5007638"/>
          </a:xfrm>
        </p:grpSpPr>
        <p:grpSp>
          <p:nvGrpSpPr>
            <p:cNvPr id="6" name="Google Shape;297;p25"/>
            <p:cNvGrpSpPr/>
            <p:nvPr/>
          </p:nvGrpSpPr>
          <p:grpSpPr>
            <a:xfrm>
              <a:off x="6721605" y="1633627"/>
              <a:ext cx="4003088" cy="4130471"/>
              <a:chOff x="1304275" y="2258525"/>
              <a:chExt cx="1138300" cy="1208194"/>
            </a:xfrm>
          </p:grpSpPr>
          <p:sp>
            <p:nvSpPr>
              <p:cNvPr id="14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33;p25"/>
            <p:cNvGrpSpPr/>
            <p:nvPr/>
          </p:nvGrpSpPr>
          <p:grpSpPr>
            <a:xfrm>
              <a:off x="1005155" y="756460"/>
              <a:ext cx="7812496" cy="1178807"/>
              <a:chOff x="-5739690" y="3042535"/>
              <a:chExt cx="6844748" cy="1062474"/>
            </a:xfrm>
          </p:grpSpPr>
          <p:sp>
            <p:nvSpPr>
              <p:cNvPr id="9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6;p25"/>
              <p:cNvSpPr/>
              <p:nvPr/>
            </p:nvSpPr>
            <p:spPr>
              <a:xfrm>
                <a:off x="-5739101" y="3084694"/>
                <a:ext cx="6843570" cy="102031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34;p25"/>
              <p:cNvSpPr/>
              <p:nvPr/>
            </p:nvSpPr>
            <p:spPr>
              <a:xfrm>
                <a:off x="-5739690" y="3042535"/>
                <a:ext cx="6844748" cy="1002173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75" y="1040798"/>
            <a:ext cx="10285200" cy="9432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Smart market? What </a:t>
            </a:r>
            <a:r>
              <a:rPr lang="en-US" dirty="0">
                <a:solidFill>
                  <a:schemeClr val="accent6"/>
                </a:solidFill>
              </a:rPr>
              <a:t>is this?</a:t>
            </a:r>
          </a:p>
        </p:txBody>
      </p:sp>
      <p:grpSp>
        <p:nvGrpSpPr>
          <p:cNvPr id="161" name="Google Shape;84;p21"/>
          <p:cNvGrpSpPr/>
          <p:nvPr/>
        </p:nvGrpSpPr>
        <p:grpSpPr>
          <a:xfrm flipH="1">
            <a:off x="-681326" y="4496913"/>
            <a:ext cx="2552460" cy="3156967"/>
            <a:chOff x="6483100" y="2237750"/>
            <a:chExt cx="898250" cy="1146075"/>
          </a:xfrm>
        </p:grpSpPr>
        <p:sp>
          <p:nvSpPr>
            <p:cNvPr id="162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0" name="Google Shape;165;p21"/>
          <p:cNvGrpSpPr/>
          <p:nvPr/>
        </p:nvGrpSpPr>
        <p:grpSpPr>
          <a:xfrm flipH="1">
            <a:off x="878287" y="3370336"/>
            <a:ext cx="1704045" cy="1089663"/>
            <a:chOff x="315275" y="3124950"/>
            <a:chExt cx="658175" cy="413250"/>
          </a:xfrm>
        </p:grpSpPr>
        <p:sp>
          <p:nvSpPr>
            <p:cNvPr id="231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4" name="Google Shape;82;p21"/>
          <p:cNvSpPr txBox="1">
            <a:spLocks/>
          </p:cNvSpPr>
          <p:nvPr/>
        </p:nvSpPr>
        <p:spPr>
          <a:xfrm>
            <a:off x="1331892" y="3451554"/>
            <a:ext cx="1038776" cy="6080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4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6933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800" kern="0" dirty="0" smtClean="0"/>
              <a:t>Me!</a:t>
            </a:r>
            <a:endParaRPr lang="en-US" sz="2800" kern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759" y="3495075"/>
            <a:ext cx="10285200" cy="3779188"/>
          </a:xfrm>
        </p:spPr>
        <p:txBody>
          <a:bodyPr/>
          <a:lstStyle/>
          <a:p>
            <a:pPr marL="186262" indent="0">
              <a:buNone/>
            </a:pPr>
            <a:r>
              <a:rPr lang="en-US" sz="2400" dirty="0" smtClean="0"/>
              <a:t>What makes this market smart: </a:t>
            </a:r>
          </a:p>
          <a:p>
            <a:r>
              <a:rPr lang="en-US" sz="2400" dirty="0" smtClean="0"/>
              <a:t>The products are organized based on customers shopping lists</a:t>
            </a:r>
          </a:p>
        </p:txBody>
      </p:sp>
      <p:grpSp>
        <p:nvGrpSpPr>
          <p:cNvPr id="4" name="Google Shape;84;p21"/>
          <p:cNvGrpSpPr/>
          <p:nvPr/>
        </p:nvGrpSpPr>
        <p:grpSpPr>
          <a:xfrm>
            <a:off x="10822568" y="2278716"/>
            <a:ext cx="2616199" cy="3156967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2558331" y="913097"/>
            <a:ext cx="8934971" cy="1543289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33" y="1084617"/>
            <a:ext cx="7886419" cy="726537"/>
          </a:xfrm>
        </p:spPr>
        <p:txBody>
          <a:bodyPr/>
          <a:lstStyle/>
          <a:p>
            <a:r>
              <a:rPr lang="en-US" sz="3200" dirty="0" smtClean="0"/>
              <a:t>Smart market is a market, but smart.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24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16" y="178271"/>
            <a:ext cx="10285200" cy="943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1" y="1030779"/>
            <a:ext cx="10555699" cy="5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1" y="2417442"/>
            <a:ext cx="10972660" cy="2428878"/>
          </a:xfrm>
        </p:spPr>
        <p:txBody>
          <a:bodyPr/>
          <a:lstStyle/>
          <a:p>
            <a:r>
              <a:rPr lang="en-US" sz="6000" dirty="0" smtClean="0"/>
              <a:t>Why? </a:t>
            </a:r>
            <a:endParaRPr lang="en-US" sz="6000" dirty="0"/>
          </a:p>
        </p:txBody>
      </p:sp>
      <p:grpSp>
        <p:nvGrpSpPr>
          <p:cNvPr id="4" name="Google Shape;84;p21"/>
          <p:cNvGrpSpPr/>
          <p:nvPr/>
        </p:nvGrpSpPr>
        <p:grpSpPr>
          <a:xfrm>
            <a:off x="10712501" y="5174316"/>
            <a:ext cx="2616199" cy="3156967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>
            <a:off x="7475319" y="4749674"/>
            <a:ext cx="3504664" cy="667709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6" name="Title 1"/>
          <p:cNvSpPr txBox="1">
            <a:spLocks/>
          </p:cNvSpPr>
          <p:nvPr/>
        </p:nvSpPr>
        <p:spPr>
          <a:xfrm>
            <a:off x="7808213" y="4722033"/>
            <a:ext cx="4432176" cy="7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000" kern="0" dirty="0" smtClean="0"/>
              <a:t>…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77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49" y="211775"/>
            <a:ext cx="10285200" cy="943200"/>
          </a:xfrm>
        </p:spPr>
        <p:txBody>
          <a:bodyPr/>
          <a:lstStyle/>
          <a:p>
            <a:r>
              <a:rPr lang="en-US" dirty="0" smtClean="0"/>
              <a:t>A normal market</a:t>
            </a:r>
            <a:endParaRPr lang="en-US" dirty="0"/>
          </a:p>
        </p:txBody>
      </p:sp>
      <p:grpSp>
        <p:nvGrpSpPr>
          <p:cNvPr id="4" name="Google Shape;84;p21"/>
          <p:cNvGrpSpPr/>
          <p:nvPr/>
        </p:nvGrpSpPr>
        <p:grpSpPr>
          <a:xfrm flipH="1">
            <a:off x="-1268499" y="5959183"/>
            <a:ext cx="2489866" cy="3156967"/>
            <a:chOff x="6483100" y="2237750"/>
            <a:chExt cx="898250" cy="1146075"/>
          </a:xfrm>
        </p:grpSpPr>
        <p:sp>
          <p:nvSpPr>
            <p:cNvPr id="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2" name="Google Shape;165;p21"/>
          <p:cNvGrpSpPr/>
          <p:nvPr/>
        </p:nvGrpSpPr>
        <p:grpSpPr>
          <a:xfrm flipH="1">
            <a:off x="706593" y="5471762"/>
            <a:ext cx="3427740" cy="667709"/>
            <a:chOff x="315275" y="3124950"/>
            <a:chExt cx="658175" cy="413250"/>
          </a:xfrm>
        </p:grpSpPr>
        <p:sp>
          <p:nvSpPr>
            <p:cNvPr id="73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7" name="Title 1"/>
          <p:cNvSpPr txBox="1">
            <a:spLocks/>
          </p:cNvSpPr>
          <p:nvPr/>
        </p:nvSpPr>
        <p:spPr>
          <a:xfrm>
            <a:off x="988180" y="5438258"/>
            <a:ext cx="4432176" cy="7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000" kern="0" dirty="0" smtClean="0"/>
              <a:t>I am smarter than that.</a:t>
            </a:r>
            <a:endParaRPr lang="en-US" sz="2000" kern="0" dirty="0"/>
          </a:p>
        </p:txBody>
      </p:sp>
      <p:pic>
        <p:nvPicPr>
          <p:cNvPr id="1026" name="Picture 2" descr="Free Editable Supermarket Floor Plan Examples &amp; Templates | Edraw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67" y="256200"/>
            <a:ext cx="7568733" cy="64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07" y="266766"/>
            <a:ext cx="10285200" cy="943200"/>
          </a:xfrm>
        </p:spPr>
        <p:txBody>
          <a:bodyPr/>
          <a:lstStyle/>
          <a:p>
            <a:r>
              <a:rPr lang="en-US" dirty="0" smtClean="0"/>
              <a:t>Shopping list </a:t>
            </a:r>
            <a:br>
              <a:rPr lang="en-US" dirty="0" smtClean="0"/>
            </a:br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755" y="2370000"/>
            <a:ext cx="2417054" cy="4488000"/>
          </a:xfrm>
        </p:spPr>
        <p:txBody>
          <a:bodyPr/>
          <a:lstStyle/>
          <a:p>
            <a:r>
              <a:rPr lang="en-US" sz="3200" dirty="0" smtClean="0"/>
              <a:t>Bread </a:t>
            </a:r>
          </a:p>
          <a:p>
            <a:r>
              <a:rPr lang="en-US" sz="3200" dirty="0" smtClean="0"/>
              <a:t>Cheese</a:t>
            </a:r>
          </a:p>
          <a:p>
            <a:r>
              <a:rPr lang="en-US" sz="3200" dirty="0" smtClean="0"/>
              <a:t>Ham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38" y="128145"/>
            <a:ext cx="7684039" cy="6602264"/>
          </a:xfrm>
          <a:prstGeom prst="rect">
            <a:avLst/>
          </a:prstGeom>
        </p:spPr>
      </p:pic>
      <p:grpSp>
        <p:nvGrpSpPr>
          <p:cNvPr id="6" name="Google Shape;84;p21"/>
          <p:cNvGrpSpPr/>
          <p:nvPr/>
        </p:nvGrpSpPr>
        <p:grpSpPr>
          <a:xfrm flipH="1">
            <a:off x="-1268499" y="5959183"/>
            <a:ext cx="2489866" cy="3156967"/>
            <a:chOff x="6483100" y="2237750"/>
            <a:chExt cx="898250" cy="1146075"/>
          </a:xfrm>
        </p:grpSpPr>
        <p:sp>
          <p:nvSpPr>
            <p:cNvPr id="7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" name="Google Shape;165;p21"/>
          <p:cNvGrpSpPr/>
          <p:nvPr/>
        </p:nvGrpSpPr>
        <p:grpSpPr>
          <a:xfrm flipH="1">
            <a:off x="706593" y="5471762"/>
            <a:ext cx="2366216" cy="667709"/>
            <a:chOff x="315275" y="3124950"/>
            <a:chExt cx="658175" cy="413250"/>
          </a:xfrm>
        </p:grpSpPr>
        <p:sp>
          <p:nvSpPr>
            <p:cNvPr id="75" name="Google Shape;166;p21"/>
            <p:cNvSpPr/>
            <p:nvPr/>
          </p:nvSpPr>
          <p:spPr>
            <a:xfrm>
              <a:off x="315275" y="3124950"/>
              <a:ext cx="634175" cy="413250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988180" y="5438258"/>
            <a:ext cx="1946406" cy="7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2000" kern="0" dirty="0" smtClean="0"/>
              <a:t>Waste of time.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908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 Artificial Intelligence by Slidesgo</Template>
  <TotalTime>180</TotalTime>
  <Words>250</Words>
  <Application>Microsoft Office PowerPoint</Application>
  <PresentationFormat>Widescreen</PresentationFormat>
  <Paragraphs>116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Bebas Neue</vt:lpstr>
      <vt:lpstr>Calibri</vt:lpstr>
      <vt:lpstr>Gantari</vt:lpstr>
      <vt:lpstr>Golos Text</vt:lpstr>
      <vt:lpstr>Golos Text Medium</vt:lpstr>
      <vt:lpstr>Proxima Nova</vt:lpstr>
      <vt:lpstr>Artificial Intelligence by Slidesgo</vt:lpstr>
      <vt:lpstr>Slidesgo Final Pages</vt:lpstr>
      <vt:lpstr>Smart Market</vt:lpstr>
      <vt:lpstr>01</vt:lpstr>
      <vt:lpstr>Introduction</vt:lpstr>
      <vt:lpstr>Smart market? What is this?</vt:lpstr>
      <vt:lpstr>Smart market is a market, but smart. </vt:lpstr>
      <vt:lpstr>Dataset</vt:lpstr>
      <vt:lpstr>Why? </vt:lpstr>
      <vt:lpstr>A normal market</vt:lpstr>
      <vt:lpstr>Shopping list  example: </vt:lpstr>
      <vt:lpstr>How?</vt:lpstr>
      <vt:lpstr>Dataset</vt:lpstr>
      <vt:lpstr>Dataset</vt:lpstr>
      <vt:lpstr>Transform</vt:lpstr>
      <vt:lpstr>Apriori</vt:lpstr>
      <vt:lpstr>Association rules</vt:lpstr>
      <vt:lpstr>Clustering</vt:lpstr>
      <vt:lpstr>['herbs', 'turkey', 'beef', 'jam', 'root vegetables'] </vt:lpstr>
      <vt:lpstr>['herbs', 'turkey',  'beef', 'jam',  'root vegetables'] </vt:lpstr>
      <vt:lpstr>Problem?</vt:lpstr>
      <vt:lpstr>Next steps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market</dc:title>
  <dc:creator>Tavi</dc:creator>
  <cp:lastModifiedBy>Tavi</cp:lastModifiedBy>
  <cp:revision>16</cp:revision>
  <dcterms:created xsi:type="dcterms:W3CDTF">2023-06-04T22:04:21Z</dcterms:created>
  <dcterms:modified xsi:type="dcterms:W3CDTF">2023-06-07T18:21:13Z</dcterms:modified>
</cp:coreProperties>
</file>