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3" r:id="rId6"/>
    <p:sldId id="272" r:id="rId7"/>
    <p:sldId id="274" r:id="rId8"/>
    <p:sldId id="278" r:id="rId9"/>
    <p:sldId id="277" r:id="rId10"/>
    <p:sldId id="279" r:id="rId11"/>
    <p:sldId id="271" r:id="rId12"/>
    <p:sldId id="270" r:id="rId13"/>
    <p:sldId id="269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5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0F5E-DCBA-63EE-EB72-3114797D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1A6C2-1878-3C90-FDF5-C01A5BF3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E3CC-0891-BCD1-B76A-1B10A717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EBE4-FCF8-2989-5892-AE9C84B5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B751-B1CC-80E2-FB65-6DC631E2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6FC1-B7CA-DE94-CA0F-CD0E727E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49747-DD34-4A2C-34CA-D64168293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0650-7B95-9F81-3488-50CB6374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8955-43F4-701E-6BDB-346FA18C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7DDD-CCDD-3FA5-EDFD-F63AD291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28994-C8B5-AE11-ACCF-E8AFF4A53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1B78F-2E24-B918-1528-56F2B4C53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BB5C-55F2-146A-D311-B0CE5C4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FFAC-9ED5-3A89-BD66-33A9A75F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0466-B275-843D-9983-20EA6A40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7B03-77D7-4BA8-9F48-FBC6B574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AD84-F32F-5283-1B79-7FCDB50C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4A7D-1BE1-1696-7B31-BF2D657F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851B-6A03-01FC-800F-10B30BE6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9210-3887-1129-3327-0F8707BD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A17C-22A6-EBEB-4375-BC531B7A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9FDCD-55F4-59B8-49D8-1F2B5BA7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C6BC8-CA3E-1E0B-D076-DEE167FA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67E4-067F-3D92-21E8-A2631E5B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EBE1-7FEF-C538-080A-4B1095F0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0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7032-B7B3-7D19-EF1F-3F41A139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AFF8-C409-6312-F67A-0220B4ECD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C2F7-26BE-4E6B-FB54-A322F672F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09186-EAB3-09D2-7B24-5D7276D3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4256-892B-CA06-23A3-CDE2E451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1F62-C837-5A72-E046-598E81B5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C35C-E682-32F1-9BA9-10D54EFC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2F92-8F8D-A5E7-CE14-F3922690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2ECE4-DBFD-234F-CAD9-7D184069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C1C5E-0E5B-1EBC-2690-A127CE35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95376-7C56-8FC3-BDF1-AC141B6F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E5FF7-818E-721E-DCE7-FAC4B873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79DDC-1FD9-403D-C997-4681DF33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0CAAB-0B58-3FC3-DB76-1F0249DB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9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2884-43EF-0DEA-BE58-D4AC2DC2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29892-3509-4444-DCB1-43369B9F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5439-4EA9-E475-F81A-074D963B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21DFB-7BED-7CFE-097E-BDC8D25B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81E46-867E-6D33-BA5E-3E5F08A6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22E38-4E21-CCA0-AFCD-7D2D07E7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1410-1EFC-34A2-0456-EE563BC5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9757-F627-FB4C-9505-2BFBF02A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8274-A087-3BC0-6370-4DB20F0C4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8CFDD-DC66-3609-406C-155C64D5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EBEC-C934-E252-6A2B-4399F2A9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A0210-1211-4933-6277-F17A5F7D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ECF1-29FF-FA03-D4BC-EF3B8D40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2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AE7C-126F-261B-5D97-642FE7A8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27FDA-924D-CD01-02A6-0A67E4B79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72A11-1728-FD4B-73C3-8294CEF1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CF06-E590-A9D3-3411-6F039C85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84A30-BFFB-66AE-0032-05601C3F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0969D-BD96-067F-5BCD-B8F37B2A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0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CB4B9-655A-7082-AD62-62936372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0007C-27D6-D0FE-BBF1-D6E42BE3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1861-9169-2A91-F5AF-F31958202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9458-14DF-4132-9141-81BA31F1835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9770-18CE-24AA-9822-16E33F819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9430-4FBF-2DA1-C04B-E5D824274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C48F-CD1C-4D92-8F4A-6386D5F7F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0-32047-8_16" TargetMode="External"/><Relationship Id="rId2" Type="http://schemas.openxmlformats.org/officeDocument/2006/relationships/hyperlink" Target="https://doi.org/10.14419/ijet.v7i4.214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ticsindiamag.com/comprehensive-guide-to-clarans-clustering-algorithm/" TargetMode="External"/><Relationship Id="rId5" Type="http://schemas.openxmlformats.org/officeDocument/2006/relationships/hyperlink" Target="https://github.com/mariocastro73/ML2020-2021" TargetMode="External"/><Relationship Id="rId4" Type="http://schemas.openxmlformats.org/officeDocument/2006/relationships/hyperlink" Target="https://datanovia.com/en/lessons/clara-in-r-clustering-large-application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Freeform: Shape 1038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D1C4-71C6-5DA5-414B-6031A13E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 CLARA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88E7F-CE9E-FBFE-3147-0755E1213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3931920" cy="120700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Mitrica Octavian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K-Means Clustering: Explain It To Me Like I'm 10 | by Shreya Rao | Towards  Data Science">
            <a:extLst>
              <a:ext uri="{FF2B5EF4-FFF2-40B4-BE49-F238E27FC236}">
                <a16:creationId xmlns:a16="http://schemas.microsoft.com/office/drawing/2014/main" id="{6F7A0D0A-BC4E-D1A8-7E64-A066F7C0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3948" y="568146"/>
            <a:ext cx="5095236" cy="30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Cluster analysis - Wikipedia">
            <a:extLst>
              <a:ext uri="{FF2B5EF4-FFF2-40B4-BE49-F238E27FC236}">
                <a16:creationId xmlns:a16="http://schemas.microsoft.com/office/drawing/2014/main" id="{6293F34A-EAE5-7A89-A564-595258051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9354" y="4036325"/>
            <a:ext cx="2871216" cy="19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FE7E64-8222-9B78-1043-D0B33AEC4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4040344"/>
            <a:ext cx="2871216" cy="19156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90655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23BE8-CD9D-0C28-2DE3-13F51ACA7344}"/>
              </a:ext>
            </a:extLst>
          </p:cNvPr>
          <p:cNvSpPr txBox="1"/>
          <p:nvPr/>
        </p:nvSpPr>
        <p:spPr>
          <a:xfrm>
            <a:off x="1450428" y="2177724"/>
            <a:ext cx="78584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CLARA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indent="227013"/>
            <a:r>
              <a:rPr lang="en-US" dirty="0"/>
              <a:t>1. Create random multiple subsets with fixed size (</a:t>
            </a:r>
            <a:r>
              <a:rPr lang="en-US" dirty="0" err="1"/>
              <a:t>sampsize</a:t>
            </a:r>
            <a:r>
              <a:rPr lang="en-US" dirty="0"/>
              <a:t>) from the original data set.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indent="227013"/>
            <a:r>
              <a:rPr lang="en-US" dirty="0"/>
              <a:t>2. Compute PAM algorithm on each subset and choose the corresponding k representative objects (medoids). Assign each observation of the entire data set to the closest medoid.</a:t>
            </a:r>
          </a:p>
          <a:p>
            <a:pPr indent="227013"/>
            <a:endParaRPr lang="en-US" dirty="0"/>
          </a:p>
          <a:p>
            <a:pPr indent="227013"/>
            <a:r>
              <a:rPr lang="en-US" dirty="0"/>
              <a:t>3. Calculate the mean (or the sum) of the dissimilarities of the observations to their closest medoid.</a:t>
            </a:r>
          </a:p>
          <a:p>
            <a:pPr indent="227013"/>
            <a:endParaRPr lang="en-US" dirty="0"/>
          </a:p>
          <a:p>
            <a:pPr indent="227013"/>
            <a:r>
              <a:rPr lang="en-US" dirty="0"/>
              <a:t>4. Retain the sub-dataset for which the mean (or sum) is minimal. A further analysis is carried out on the final partition.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0558-92F7-3E52-656B-62D1F912846C}"/>
              </a:ext>
            </a:extLst>
          </p:cNvPr>
          <p:cNvSpPr/>
          <p:nvPr/>
        </p:nvSpPr>
        <p:spPr>
          <a:xfrm>
            <a:off x="1305386" y="2092015"/>
            <a:ext cx="8570134" cy="43970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DB836-8D8A-2CC5-0E69-7AFEEB1C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45" y="1949017"/>
            <a:ext cx="4773615" cy="4194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516F7-2200-D409-4AD9-19FB699CA659}"/>
              </a:ext>
            </a:extLst>
          </p:cNvPr>
          <p:cNvSpPr txBox="1"/>
          <p:nvPr/>
        </p:nvSpPr>
        <p:spPr>
          <a:xfrm>
            <a:off x="7871792" y="623527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Fig5. CLARA algorithm [4]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31E787-1638-2DB3-A321-CF5B2B7CF164}"/>
              </a:ext>
            </a:extLst>
          </p:cNvPr>
          <p:cNvSpPr txBox="1"/>
          <p:nvPr/>
        </p:nvSpPr>
        <p:spPr>
          <a:xfrm>
            <a:off x="1483542" y="6235271"/>
            <a:ext cx="31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Fig4. K-means-lite algorithm [4]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2F079-059B-0EFB-62E9-C5AAA427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0067"/>
            <a:ext cx="4475274" cy="43931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932E37-1DF0-C246-60CB-D9F703A0DA7E}"/>
              </a:ext>
            </a:extLst>
          </p:cNvPr>
          <p:cNvSpPr/>
          <p:nvPr/>
        </p:nvSpPr>
        <p:spPr>
          <a:xfrm>
            <a:off x="7321826" y="4227443"/>
            <a:ext cx="2372139" cy="477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7CE7E-0357-CB63-F026-98FCA0E6CBAE}"/>
              </a:ext>
            </a:extLst>
          </p:cNvPr>
          <p:cNvSpPr/>
          <p:nvPr/>
        </p:nvSpPr>
        <p:spPr>
          <a:xfrm>
            <a:off x="6985313" y="5165539"/>
            <a:ext cx="3576670" cy="477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DDC8A-903F-F8C3-D109-2844DC093DD2}"/>
              </a:ext>
            </a:extLst>
          </p:cNvPr>
          <p:cNvSpPr/>
          <p:nvPr/>
        </p:nvSpPr>
        <p:spPr>
          <a:xfrm>
            <a:off x="1212574" y="4151368"/>
            <a:ext cx="2372139" cy="698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18BA0-E99D-CDD1-245B-5B83B951D3C1}"/>
              </a:ext>
            </a:extLst>
          </p:cNvPr>
          <p:cNvSpPr/>
          <p:nvPr/>
        </p:nvSpPr>
        <p:spPr>
          <a:xfrm>
            <a:off x="835152" y="5245010"/>
            <a:ext cx="3471805" cy="477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3" grpId="0" animBg="1"/>
      <p:bldP spid="4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03E5-B83F-474F-5887-E27B4D1E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2802968"/>
          </a:xfrm>
        </p:spPr>
        <p:txBody>
          <a:bodyPr>
            <a:normAutofit/>
          </a:bodyPr>
          <a:lstStyle/>
          <a:p>
            <a:pPr marL="0" indent="231775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and PAM are good classifying algorithms but the problem with them is that they consume a lot of memory and resources.</a:t>
            </a:r>
          </a:p>
          <a:p>
            <a:pPr marL="0" indent="231775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need for CLARA comes in, using subsampling to reduce that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86769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1383E-1F10-FAB4-0AF7-4874526F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53" y="1526630"/>
            <a:ext cx="6089282" cy="46784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F4BC6C-C7FC-FEDA-BEF3-EB042163560F}"/>
              </a:ext>
            </a:extLst>
          </p:cNvPr>
          <p:cNvSpPr txBox="1"/>
          <p:nvPr/>
        </p:nvSpPr>
        <p:spPr>
          <a:xfrm>
            <a:off x="4495705" y="6308442"/>
            <a:ext cx="319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Fig6. CPU times comparation [4]</a:t>
            </a:r>
          </a:p>
        </p:txBody>
      </p:sp>
    </p:spTree>
    <p:extLst>
      <p:ext uri="{BB962C8B-B14F-4D97-AF65-F5344CB8AC3E}">
        <p14:creationId xmlns:p14="http://schemas.microsoft.com/office/powerpoint/2010/main" val="330318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issues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03E5-B83F-474F-5887-E27B4D1E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703"/>
            <a:ext cx="10515600" cy="4340087"/>
          </a:xfrm>
        </p:spPr>
        <p:txBody>
          <a:bodyPr>
            <a:normAutofit/>
          </a:bodyPr>
          <a:lstStyle/>
          <a:p>
            <a:pPr marL="0" indent="231775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better than K-means and PAM, CLARA leaves room for improvement as it is not the fastest. As seen in the last graph, K-means-lite and PAM-lite are faster once the data size increases.</a:t>
            </a:r>
          </a:p>
          <a:p>
            <a:pPr marL="0" indent="231775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algorithm may give wrong clustering results if one or more sampled medoids are away from the actual best medoids[6].</a:t>
            </a:r>
          </a:p>
          <a:p>
            <a:pPr marL="0" indent="231775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CLARANS takes care of the cons of CLARA, using random search.</a:t>
            </a:r>
          </a:p>
          <a:p>
            <a:pPr marL="0" indent="231775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1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03E5-B83F-474F-5887-E27B4D1E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Gupta, T., &amp; P. Panda, S. (2019). A Comparison of K-Means Clustering Algorithm and CLARA Clustering Algorithm on Iris Dataset. International Journal of Engineering &amp; Technology, 7(4), 4766–4768.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https://doi.org/10.14419/ijet.v7i4.21472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Schubert, E.,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Rousseeuw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P.J. (2019). Faster k-Medoids Clustering: Improving the PAM, CLARA, and CLARANS Algorithms. In: Amato, G., Gennaro, C., Oria, V.,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Radovanović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M. (eds) Similarity Search and Applications. SISAP 2019. Lecture Notes in Computer Science(), vol 11807. Springer, Cham.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https://doi.org/10.1007/978-3-030-32047-8_16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CLARA in R : Clustering Large Applications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https://datanovia.com/en/lessons/clara-in-r-clustering-large-applications/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Accessed on 20.11.2023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P. O.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Olukanmi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Nelwamondo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Marwala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"Performance evaluation of sampling-based large-scale clustering algorithms," 2019 Southern African Universities Power Engineering Conference/Robotics and Mechatronics/Pattern Recognition Association of South Africa (SAUPEC/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RobMech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/PRASA), Bloemfontein, South Africa, 2019, pp. 194-199,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10.1109/RoboMech.2019.8704854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M. Castro - Advanced Partitional clustering: medoids, PAM and CLARA and lite versions 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https://github.com/mariocastro73/ML2020-2021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Accessed on 20.11.2023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Comprehensive Guide To CLARANS Clustering Algorithm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https://analyticsindiamag.com/comprehensive-guide-to-clarans-clustering-algorithm/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Accessed on 20.11.2023</a:t>
            </a:r>
          </a:p>
        </p:txBody>
      </p:sp>
    </p:spTree>
    <p:extLst>
      <p:ext uri="{BB962C8B-B14F-4D97-AF65-F5344CB8AC3E}">
        <p14:creationId xmlns:p14="http://schemas.microsoft.com/office/powerpoint/2010/main" val="332573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8F5C-FABF-CF3F-051D-4F66D1E6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899601"/>
            <a:ext cx="11343860" cy="47050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is CLARA?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Algorithm presentation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and issues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References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072FDB6-7B61-A490-B419-1679DB8B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2410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7DA7C-F440-6FED-AB5D-3D106DC0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B642-B7FE-C43E-49D3-9218DACD5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510"/>
            <a:ext cx="10514076" cy="4695089"/>
          </a:xfrm>
        </p:spPr>
        <p:txBody>
          <a:bodyPr>
            <a:normAutofit/>
          </a:bodyPr>
          <a:lstStyle/>
          <a:p>
            <a:pPr marL="0" indent="231775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 process of unsupervised learning which denotes the task of grouping data based on how similar the new item is compared with existing ones.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F170FF-9751-8D23-5BF3-DA75FC363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16" y="3566416"/>
            <a:ext cx="3650725" cy="303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5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03E5-B83F-474F-5887-E27B4D1E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94452"/>
            <a:ext cx="11204713" cy="4863548"/>
          </a:xfrm>
        </p:spPr>
        <p:txBody>
          <a:bodyPr>
            <a:normAutofit/>
          </a:bodyPr>
          <a:lstStyle/>
          <a:p>
            <a:pPr indent="-115888" algn="just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types of clustering algorithms, including:</a:t>
            </a:r>
          </a:p>
          <a:p>
            <a:pPr lvl="1" indent="-115888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Centroid-based clustering</a:t>
            </a:r>
          </a:p>
          <a:p>
            <a:pPr lvl="1" indent="-115888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Hierarchical clustering</a:t>
            </a:r>
          </a:p>
          <a:p>
            <a:pPr lvl="1" indent="-115888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Distribution-based clustering</a:t>
            </a:r>
          </a:p>
          <a:p>
            <a:pPr lvl="1" indent="-115888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Density-based clustering</a:t>
            </a:r>
          </a:p>
          <a:p>
            <a:pPr lvl="1" indent="-115888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Grid-based clustering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2BD10-3212-5538-7F04-A4780224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4886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CLARA?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03E5-B83F-474F-5887-E27B4D1E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 fontScale="92500" lnSpcReduction="20000"/>
          </a:bodyPr>
          <a:lstStyle/>
          <a:p>
            <a:pPr marL="0" indent="231775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(Clustering Large Applications) is a centroid-based clustering algorithm used for handling large sets of data.</a:t>
            </a:r>
          </a:p>
          <a:p>
            <a:pPr marL="0" indent="231775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31775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shares some similarities with K-means, but instead of using means as the center points, we switch to medoids. We will also use Manhattan distance instead of Euclidian as in means [1].</a:t>
            </a:r>
          </a:p>
          <a:p>
            <a:pPr marL="0" indent="231775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31775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is called K-medoids and the best known algorithm for it is Partitioning Around Medoids (PAM).</a:t>
            </a:r>
          </a:p>
        </p:txBody>
      </p:sp>
    </p:spTree>
    <p:extLst>
      <p:ext uri="{BB962C8B-B14F-4D97-AF65-F5344CB8AC3E}">
        <p14:creationId xmlns:p14="http://schemas.microsoft.com/office/powerpoint/2010/main" val="31019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703E5-B83F-474F-5887-E27B4D1E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25" y="1899601"/>
            <a:ext cx="11034676" cy="4958399"/>
          </a:xfrm>
        </p:spPr>
        <p:txBody>
          <a:bodyPr>
            <a:normAutofit/>
          </a:bodyPr>
          <a:lstStyle/>
          <a:p>
            <a:pPr marL="0" indent="231775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is an extension of K-medoids, that uses the sampling approach in order to process large datasets with a lower computational cost.</a:t>
            </a:r>
          </a:p>
          <a:p>
            <a:pPr marL="0" indent="231775" algn="just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31775" algn="just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applying the calculating the medoids for the entire data set, CLARA considers a sample with fixed size and applies the PAM algorithm to generate an optimal set of medoids for the sample[3].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F693A5-D5BA-9BA8-D125-31B316A8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CLARA?</a:t>
            </a:r>
          </a:p>
        </p:txBody>
      </p:sp>
    </p:spTree>
    <p:extLst>
      <p:ext uri="{BB962C8B-B14F-4D97-AF65-F5344CB8AC3E}">
        <p14:creationId xmlns:p14="http://schemas.microsoft.com/office/powerpoint/2010/main" val="325378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8B80A-2290-8774-CF8D-27666A359A35}"/>
              </a:ext>
            </a:extLst>
          </p:cNvPr>
          <p:cNvSpPr txBox="1"/>
          <p:nvPr/>
        </p:nvSpPr>
        <p:spPr>
          <a:xfrm>
            <a:off x="715617" y="1899601"/>
            <a:ext cx="110324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177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better understand how CLARA works, we are going to do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 comparison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CLARA, K-means and PAM.</a:t>
            </a:r>
          </a:p>
          <a:p>
            <a:pPr indent="231775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simplified steps for each algorithm [5]: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D728E-87C9-9177-046F-8DF9BDABB986}"/>
              </a:ext>
            </a:extLst>
          </p:cNvPr>
          <p:cNvSpPr txBox="1"/>
          <p:nvPr/>
        </p:nvSpPr>
        <p:spPr>
          <a:xfrm>
            <a:off x="1080054" y="3615539"/>
            <a:ext cx="3710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K-means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Choose number of clusters K</a:t>
            </a:r>
          </a:p>
          <a:p>
            <a:pPr marL="342900" indent="-342900">
              <a:buAutoNum type="arabicPeriod"/>
            </a:pPr>
            <a:r>
              <a:rPr lang="en-US" sz="2000" dirty="0"/>
              <a:t>Initialize K centroids randomly</a:t>
            </a:r>
          </a:p>
          <a:p>
            <a:pPr marL="342900" indent="-342900">
              <a:buAutoNum type="arabicPeriod"/>
            </a:pPr>
            <a:r>
              <a:rPr lang="en-US" sz="2000" dirty="0"/>
              <a:t>Assign each point to the closest centroid</a:t>
            </a:r>
          </a:p>
          <a:p>
            <a:pPr marL="342900" indent="-342900">
              <a:buAutoNum type="arabicPeriod"/>
            </a:pPr>
            <a:r>
              <a:rPr lang="en-US" sz="2000" dirty="0"/>
              <a:t>Recalculate centroids</a:t>
            </a:r>
          </a:p>
          <a:p>
            <a:pPr marL="342900" indent="-342900">
              <a:buAutoNum type="arabicPeriod"/>
            </a:pPr>
            <a:r>
              <a:rPr lang="en-US" sz="2000" dirty="0"/>
              <a:t>Iteratively minimize total within sum of square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1B624-02E2-D1E3-F521-11CA7E10D27A}"/>
              </a:ext>
            </a:extLst>
          </p:cNvPr>
          <p:cNvSpPr txBox="1"/>
          <p:nvPr/>
        </p:nvSpPr>
        <p:spPr>
          <a:xfrm>
            <a:off x="6106073" y="3615539"/>
            <a:ext cx="37106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PAM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Choose number of clusters K</a:t>
            </a:r>
          </a:p>
          <a:p>
            <a:pPr marL="342900" indent="-342900">
              <a:buAutoNum type="arabicPeriod"/>
            </a:pPr>
            <a:r>
              <a:rPr lang="en-US" sz="2000" dirty="0"/>
              <a:t>Calculate distance matrix</a:t>
            </a:r>
          </a:p>
          <a:p>
            <a:pPr marL="342900" indent="-342900">
              <a:buAutoNum type="arabicPeriod"/>
            </a:pPr>
            <a:r>
              <a:rPr lang="en-US" sz="2000" dirty="0"/>
              <a:t>Assign each point to its closest medoid</a:t>
            </a:r>
          </a:p>
          <a:p>
            <a:pPr marL="342900" indent="-342900">
              <a:buAutoNum type="arabicPeriod"/>
            </a:pPr>
            <a:r>
              <a:rPr lang="en-US" sz="2000" dirty="0"/>
              <a:t>Select new medoid</a:t>
            </a:r>
          </a:p>
          <a:p>
            <a:pPr marL="342900" indent="-342900">
              <a:buAutoNum type="arabicPeriod"/>
            </a:pPr>
            <a:r>
              <a:rPr lang="en-US" sz="2000" dirty="0"/>
              <a:t>If at least one medoid has changed go to (3), else 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F66B3-A0AB-489B-53AC-2782B93B50B0}"/>
              </a:ext>
            </a:extLst>
          </p:cNvPr>
          <p:cNvSpPr/>
          <p:nvPr/>
        </p:nvSpPr>
        <p:spPr>
          <a:xfrm>
            <a:off x="838200" y="3529831"/>
            <a:ext cx="4141306" cy="31235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54811-6719-EB18-0D98-78E3C87F0795}"/>
              </a:ext>
            </a:extLst>
          </p:cNvPr>
          <p:cNvSpPr/>
          <p:nvPr/>
        </p:nvSpPr>
        <p:spPr>
          <a:xfrm>
            <a:off x="5913784" y="3529831"/>
            <a:ext cx="4141306" cy="31012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8B80A-2290-8774-CF8D-27666A359A35}"/>
              </a:ext>
            </a:extLst>
          </p:cNvPr>
          <p:cNvSpPr txBox="1"/>
          <p:nvPr/>
        </p:nvSpPr>
        <p:spPr>
          <a:xfrm>
            <a:off x="9097617" y="3065793"/>
            <a:ext cx="3094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1775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from this cluster representation, PAM is better at classifying outliers than K-means[5].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181F1-DD3A-11F6-FE39-3A3EAF6C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38" y="1994143"/>
            <a:ext cx="8376271" cy="4419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93EFC-017A-569E-1A64-9A9E2913368B}"/>
              </a:ext>
            </a:extLst>
          </p:cNvPr>
          <p:cNvSpPr txBox="1"/>
          <p:nvPr/>
        </p:nvSpPr>
        <p:spPr>
          <a:xfrm>
            <a:off x="2774092" y="6451201"/>
            <a:ext cx="391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Fig1. K-means VS PAM (K-medoids)[5]</a:t>
            </a:r>
          </a:p>
        </p:txBody>
      </p:sp>
    </p:spTree>
    <p:extLst>
      <p:ext uri="{BB962C8B-B14F-4D97-AF65-F5344CB8AC3E}">
        <p14:creationId xmlns:p14="http://schemas.microsoft.com/office/powerpoint/2010/main" val="27620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43A2-5650-12C3-ECE2-AFB0D8EE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35627-0A72-0F0A-BFAC-3EDA5196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" y="1780027"/>
            <a:ext cx="6013090" cy="4233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50E818-1FC0-FE20-064F-F9BCFB11A06B}"/>
              </a:ext>
            </a:extLst>
          </p:cNvPr>
          <p:cNvSpPr txBox="1"/>
          <p:nvPr/>
        </p:nvSpPr>
        <p:spPr>
          <a:xfrm>
            <a:off x="1687802" y="6082557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Fig2. K-means algorithm [4]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14A59-FFE2-DB3A-4465-C33D2E0BCFB3}"/>
              </a:ext>
            </a:extLst>
          </p:cNvPr>
          <p:cNvSpPr txBox="1"/>
          <p:nvPr/>
        </p:nvSpPr>
        <p:spPr>
          <a:xfrm>
            <a:off x="7646450" y="6082557"/>
            <a:ext cx="3131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Fig3. K-means-lite algorithm [4]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1B33CA-1A63-E429-43C2-C1591886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08" y="1526630"/>
            <a:ext cx="4475274" cy="4393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FD3E7C-054D-07A2-1525-D13FA4035C13}"/>
              </a:ext>
            </a:extLst>
          </p:cNvPr>
          <p:cNvSpPr/>
          <p:nvPr/>
        </p:nvSpPr>
        <p:spPr>
          <a:xfrm>
            <a:off x="7235687" y="3969026"/>
            <a:ext cx="2372139" cy="6427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0BB8D-50D8-B2D1-1448-E8C8E9AE932B}"/>
              </a:ext>
            </a:extLst>
          </p:cNvPr>
          <p:cNvSpPr/>
          <p:nvPr/>
        </p:nvSpPr>
        <p:spPr>
          <a:xfrm>
            <a:off x="6998060" y="5049078"/>
            <a:ext cx="3537418" cy="4276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906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Clustering: CLARA</vt:lpstr>
      <vt:lpstr>Key points</vt:lpstr>
      <vt:lpstr>Introduction</vt:lpstr>
      <vt:lpstr>Introduction</vt:lpstr>
      <vt:lpstr>What is CLARA?</vt:lpstr>
      <vt:lpstr>What is CLARA?</vt:lpstr>
      <vt:lpstr>Algorithm presentation</vt:lpstr>
      <vt:lpstr>Algorithm presentation</vt:lpstr>
      <vt:lpstr>Algorithm presentation</vt:lpstr>
      <vt:lpstr>Algorithm presentation</vt:lpstr>
      <vt:lpstr>Algorithm presentation</vt:lpstr>
      <vt:lpstr>Performance and issues</vt:lpstr>
      <vt:lpstr>Performance and issues</vt:lpstr>
      <vt:lpstr>Performance and issues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24. Clustering: CLARA</dc:title>
  <dc:creator>OCTAVIAN MITRICA</dc:creator>
  <cp:lastModifiedBy>Octavian Mitrica</cp:lastModifiedBy>
  <cp:revision>75</cp:revision>
  <dcterms:created xsi:type="dcterms:W3CDTF">2023-10-24T16:54:28Z</dcterms:created>
  <dcterms:modified xsi:type="dcterms:W3CDTF">2023-11-22T16:42:13Z</dcterms:modified>
</cp:coreProperties>
</file>