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068"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s,Tavion" userId="S::simst@oclc.org::c2b849ec-b7c8-4b13-b7b6-479a42f4d6b4" providerId="AD" clId="Web-{1CDD47B0-F180-3789-00C8-E792FAFBCBA2}"/>
    <pc:docChg chg="sldOrd">
      <pc:chgData name="Sims,Tavion" userId="S::simst@oclc.org::c2b849ec-b7c8-4b13-b7b6-479a42f4d6b4" providerId="AD" clId="Web-{1CDD47B0-F180-3789-00C8-E792FAFBCBA2}" dt="2024-08-07T11:53:56.886" v="0"/>
      <pc:docMkLst>
        <pc:docMk/>
      </pc:docMkLst>
      <pc:sldChg chg="ord">
        <pc:chgData name="Sims,Tavion" userId="S::simst@oclc.org::c2b849ec-b7c8-4b13-b7b6-479a42f4d6b4" providerId="AD" clId="Web-{1CDD47B0-F180-3789-00C8-E792FAFBCBA2}" dt="2024-08-07T11:53:56.886" v="0"/>
        <pc:sldMkLst>
          <pc:docMk/>
          <pc:sldMk cId="0" sldId="267"/>
        </pc:sldMkLst>
      </pc:sldChg>
    </pc:docChg>
  </pc:docChgLst>
  <pc:docChgLst>
    <pc:chgData name="Sims,Tavion" userId="c2b849ec-b7c8-4b13-b7b6-479a42f4d6b4" providerId="ADAL" clId="{C59B0DB1-A4EE-44CB-A58F-626DDAABCCB8}"/>
    <pc:docChg chg="modSld sldOrd">
      <pc:chgData name="Sims,Tavion" userId="c2b849ec-b7c8-4b13-b7b6-479a42f4d6b4" providerId="ADAL" clId="{C59B0DB1-A4EE-44CB-A58F-626DDAABCCB8}" dt="2024-08-30T20:21:15.558" v="1"/>
      <pc:docMkLst>
        <pc:docMk/>
      </pc:docMkLst>
      <pc:sldChg chg="ord modNotes">
        <pc:chgData name="Sims,Tavion" userId="c2b849ec-b7c8-4b13-b7b6-479a42f4d6b4" providerId="ADAL" clId="{C59B0DB1-A4EE-44CB-A58F-626DDAABCCB8}" dt="2024-08-30T20:21:15.558" v="1"/>
        <pc:sldMkLst>
          <pc:docMk/>
          <pc:sldMk cId="0"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8f68f59f0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8f68f59f0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8f68f59f0c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8f68f59f0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8f68f59f0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8f68f59f0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8f68f59f0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8f68f59f0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8f68f59f0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8f68f59f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8f68f59f0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8f68f59f0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f68f59f0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f68f59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f68f59f0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f68f59f0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8f68f59f0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8f68f59f0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f68f59f0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8f68f59f0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8f68f59f0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8f68f59f0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7163c29ea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7163c29ea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7163c29ea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7163c29ea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7163c29ea2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7163c29ea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nba.com/news/sixers-owners-buy-tickets-game-6-knicks-philadelphia"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hyperlink" Target="https://www.unitedstateszipcodes.org/19473/"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unitedstateszipcodes.org/11003/"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livesportsontv.com/news/the-nba-stadiums-with-largest-seating-capacity" TargetMode="External"/><Relationship Id="rId5" Type="http://schemas.openxmlformats.org/officeDocument/2006/relationships/hyperlink" Target="https://www.unitedstateszipcodes.org/19473/" TargetMode="External"/><Relationship Id="rId4" Type="http://schemas.openxmlformats.org/officeDocument/2006/relationships/hyperlink" Target="https://www.nba.com/news/sixers-owners-buy-tickets-game-6-knicks-philadelphi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NBA Zip Code</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dk1"/>
                </a:solidFill>
              </a:rPr>
              <a:t>By: Tavion Sims &amp; Quinton Lopez</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t>
            </a:r>
            <a:endParaRPr/>
          </a:p>
        </p:txBody>
      </p:sp>
      <p:sp>
        <p:nvSpPr>
          <p:cNvPr id="115" name="Google Shape;115;p22"/>
          <p:cNvSpPr txBox="1">
            <a:spLocks noGrp="1"/>
          </p:cNvSpPr>
          <p:nvPr>
            <p:ph type="body" idx="2"/>
          </p:nvPr>
        </p:nvSpPr>
        <p:spPr>
          <a:xfrm>
            <a:off x="5555275" y="1152475"/>
            <a:ext cx="17277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ct val="43865"/>
              <a:buFont typeface="Arial"/>
              <a:buNone/>
            </a:pPr>
            <a:r>
              <a:rPr lang="en" sz="2507" b="1" u="sng">
                <a:solidFill>
                  <a:schemeClr val="dk1"/>
                </a:solidFill>
              </a:rPr>
              <a:t>Zip Code            Team</a:t>
            </a:r>
            <a:endParaRPr sz="2507" b="1" u="sng">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85032             Phoenix Suns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30316            Atlanta Hawks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02148           Boston Celtics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10306            Brooklyn Nets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94066    Golden State Warriors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19130       Philadelphia 76ers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11003  New York Knickerbockers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10460  New York Knickerbockers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98052   Portland Trail Blazers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11704  New York Knickerbockers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85257             Phoenix Suns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20164       Washington Wizards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19454       Philadelphia 76ers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33309               Miami Heat</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11772  New York Knickerbockers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91304     Los Angeles Clippers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53406          Milwaukee Bucks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11418  New York Knickerbockers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94301    Golden State Warriors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94503    Golden State Warriors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91205       Los Angeles Lakers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33334               Miami Heat</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80465           Denver Nuggets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38122        Memphis Grizzlies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01201           Boston Celtics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53144          Milwaukee Bucks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21015       Washington Wizards</a:t>
            </a:r>
            <a:endParaRPr sz="2507" b="1">
              <a:solidFill>
                <a:schemeClr val="dk1"/>
              </a:solidFill>
            </a:endParaRPr>
          </a:p>
          <a:p>
            <a:pPr marL="0" lvl="0" indent="0" algn="l" rtl="0">
              <a:spcBef>
                <a:spcPts val="0"/>
              </a:spcBef>
              <a:spcAft>
                <a:spcPts val="0"/>
              </a:spcAft>
              <a:buClr>
                <a:schemeClr val="dk1"/>
              </a:buClr>
              <a:buSzPct val="43865"/>
              <a:buFont typeface="Arial"/>
              <a:buNone/>
            </a:pPr>
            <a:r>
              <a:rPr lang="en" sz="2507" b="1">
                <a:solidFill>
                  <a:schemeClr val="dk1"/>
                </a:solidFill>
              </a:rPr>
              <a:t>60192            Chicago Bulls</a:t>
            </a:r>
            <a:endParaRPr sz="2507" b="1">
              <a:solidFill>
                <a:schemeClr val="dk1"/>
              </a:solidFill>
            </a:endParaRPr>
          </a:p>
          <a:p>
            <a:pPr marL="0" lvl="0" indent="0" algn="l" rtl="0">
              <a:spcBef>
                <a:spcPts val="0"/>
              </a:spcBef>
              <a:spcAft>
                <a:spcPts val="0"/>
              </a:spcAft>
              <a:buNone/>
            </a:pPr>
            <a:r>
              <a:rPr lang="en" sz="2507" b="1">
                <a:solidFill>
                  <a:schemeClr val="dk1"/>
                </a:solidFill>
              </a:rPr>
              <a:t>73106    Oklahoma City Thunder</a:t>
            </a:r>
            <a:endParaRPr sz="2507" b="1">
              <a:solidFill>
                <a:schemeClr val="dk1"/>
              </a:solidFill>
            </a:endParaRPr>
          </a:p>
          <a:p>
            <a:pPr marL="0" lvl="0" indent="0" algn="l" rtl="0">
              <a:spcBef>
                <a:spcPts val="0"/>
              </a:spcBef>
              <a:spcAft>
                <a:spcPts val="0"/>
              </a:spcAft>
              <a:buNone/>
            </a:pPr>
            <a:r>
              <a:rPr lang="en" sz="2507" b="1">
                <a:solidFill>
                  <a:schemeClr val="dk1"/>
                </a:solidFill>
              </a:rPr>
              <a:t>11560  New York Knickerbockers</a:t>
            </a:r>
            <a:endParaRPr sz="2507" b="1">
              <a:solidFill>
                <a:schemeClr val="dk1"/>
              </a:solidFill>
            </a:endParaRPr>
          </a:p>
          <a:p>
            <a:pPr marL="0" lvl="0" indent="0" algn="l" rtl="0">
              <a:spcBef>
                <a:spcPts val="0"/>
              </a:spcBef>
              <a:spcAft>
                <a:spcPts val="0"/>
              </a:spcAft>
              <a:buNone/>
            </a:pPr>
            <a:r>
              <a:rPr lang="en" sz="2507" b="1">
                <a:solidFill>
                  <a:schemeClr val="dk1"/>
                </a:solidFill>
              </a:rPr>
              <a:t>84056                Utah Jazz</a:t>
            </a:r>
            <a:endParaRPr sz="2507" b="1">
              <a:solidFill>
                <a:schemeClr val="dk1"/>
              </a:solidFill>
            </a:endParaRPr>
          </a:p>
          <a:p>
            <a:pPr marL="0" lvl="0" indent="0" algn="l" rtl="0">
              <a:spcBef>
                <a:spcPts val="0"/>
              </a:spcBef>
              <a:spcAft>
                <a:spcPts val="0"/>
              </a:spcAft>
              <a:buNone/>
            </a:pPr>
            <a:r>
              <a:rPr lang="en" sz="2507" b="1">
                <a:solidFill>
                  <a:schemeClr val="dk1"/>
                </a:solidFill>
              </a:rPr>
              <a:t>82718           Denver Nuggets</a:t>
            </a:r>
            <a:endParaRPr sz="2507" b="1">
              <a:solidFill>
                <a:schemeClr val="dk1"/>
              </a:solidFill>
            </a:endParaRPr>
          </a:p>
          <a:p>
            <a:pPr marL="0" lvl="0" indent="0" algn="l" rtl="0">
              <a:spcBef>
                <a:spcPts val="0"/>
              </a:spcBef>
              <a:spcAft>
                <a:spcPts val="0"/>
              </a:spcAft>
              <a:buNone/>
            </a:pPr>
            <a:r>
              <a:rPr lang="en" sz="2507" b="1">
                <a:solidFill>
                  <a:schemeClr val="dk1"/>
                </a:solidFill>
              </a:rPr>
              <a:t>28752        Charlotte Hornets</a:t>
            </a:r>
            <a:endParaRPr sz="2507" b="1">
              <a:solidFill>
                <a:schemeClr val="dk1"/>
              </a:solidFill>
            </a:endParaRPr>
          </a:p>
          <a:p>
            <a:pPr marL="0" lvl="0" indent="0" algn="l" rtl="0">
              <a:spcBef>
                <a:spcPts val="0"/>
              </a:spcBef>
              <a:spcAft>
                <a:spcPts val="0"/>
              </a:spcAft>
              <a:buNone/>
            </a:pPr>
            <a:r>
              <a:rPr lang="en" sz="2507" b="1">
                <a:solidFill>
                  <a:schemeClr val="dk1"/>
                </a:solidFill>
              </a:rPr>
              <a:t>08083       Philadelphia 76ers</a:t>
            </a:r>
            <a:endParaRPr sz="2507" b="1">
              <a:solidFill>
                <a:schemeClr val="dk1"/>
              </a:solidFill>
            </a:endParaRPr>
          </a:p>
          <a:p>
            <a:pPr marL="0" lvl="0" indent="0" algn="l" rtl="0">
              <a:spcBef>
                <a:spcPts val="0"/>
              </a:spcBef>
              <a:spcAft>
                <a:spcPts val="0"/>
              </a:spcAft>
              <a:buClr>
                <a:schemeClr val="dk1"/>
              </a:buClr>
              <a:buSzPct val="43865"/>
              <a:buFont typeface="Arial"/>
              <a:buNone/>
            </a:pPr>
            <a:endParaRPr sz="2507" b="1">
              <a:solidFill>
                <a:schemeClr val="dk1"/>
              </a:solidFill>
            </a:endParaRPr>
          </a:p>
          <a:p>
            <a:pPr marL="0" lvl="0" indent="0" algn="l" rtl="0">
              <a:spcBef>
                <a:spcPts val="0"/>
              </a:spcBef>
              <a:spcAft>
                <a:spcPts val="0"/>
              </a:spcAft>
              <a:buClr>
                <a:schemeClr val="dk1"/>
              </a:buClr>
              <a:buSzPct val="73333"/>
              <a:buFont typeface="Arial"/>
              <a:buNone/>
            </a:pPr>
            <a:endParaRPr sz="1500" b="1">
              <a:solidFill>
                <a:schemeClr val="dk1"/>
              </a:solidFill>
            </a:endParaRPr>
          </a:p>
          <a:p>
            <a:pPr marL="0" lvl="0" indent="0" algn="l" rtl="0">
              <a:spcBef>
                <a:spcPts val="0"/>
              </a:spcBef>
              <a:spcAft>
                <a:spcPts val="1200"/>
              </a:spcAft>
              <a:buNone/>
            </a:pPr>
            <a:endParaRPr/>
          </a:p>
        </p:txBody>
      </p:sp>
      <p:pic>
        <p:nvPicPr>
          <p:cNvPr id="116" name="Google Shape;116;p22"/>
          <p:cNvPicPr preferRelativeResize="0"/>
          <p:nvPr/>
        </p:nvPicPr>
        <p:blipFill>
          <a:blip r:embed="rId3">
            <a:alphaModFix/>
          </a:blip>
          <a:stretch>
            <a:fillRect/>
          </a:stretch>
        </p:blipFill>
        <p:spPr>
          <a:xfrm>
            <a:off x="-7" y="1152475"/>
            <a:ext cx="5221882" cy="3547651"/>
          </a:xfrm>
          <a:prstGeom prst="rect">
            <a:avLst/>
          </a:prstGeom>
          <a:noFill/>
          <a:ln>
            <a:noFill/>
          </a:ln>
        </p:spPr>
      </p:pic>
      <p:sp>
        <p:nvSpPr>
          <p:cNvPr id="117" name="Google Shape;117;p22"/>
          <p:cNvSpPr txBox="1"/>
          <p:nvPr/>
        </p:nvSpPr>
        <p:spPr>
          <a:xfrm>
            <a:off x="7403600" y="1152475"/>
            <a:ext cx="2684400" cy="274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600" b="1" u="sng">
                <a:solidFill>
                  <a:schemeClr val="dk1"/>
                </a:solidFill>
              </a:rPr>
              <a:t>Zip Code            Team</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03053           Boston Celtics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32082            Orlando Magic</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48206          Detroit Pistons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17404       Washington Wizards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92881       Los Angeles Lakers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31406        Charlotte Hornets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06825  New York Knickerbockers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19473       Philadelphia 76ers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 93401     Los Angeles Clippers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49426          Milwaukee Bucks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99208   Portland Trail Blazers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78732        San Antonio Spurs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66502    Oklahoma City Thunder</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10570  New York Knickerbockers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21225       Washington Wizards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92116       Los Angeles Lakers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15235      Cleveland Cavaliers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06512  New York Knickerbockers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12020           Boston Celtics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76209         Dallas Mavericks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22485       Washington Wizards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19030       Philadelphia 76ers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19601       Philadelphia 76ers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 54911          Milwaukee Bucks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75237         Dallas Mavericks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 94925    Golden State Warriors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 10707  New York Knickerbockers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 49512          Milwaukee Bucks</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 </a:t>
            </a:r>
            <a:endParaRPr sz="6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600" b="1">
                <a:solidFill>
                  <a:schemeClr val="dk1"/>
                </a:solidFill>
              </a:rPr>
              <a:t> </a:t>
            </a:r>
            <a:endParaRPr sz="6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New York Knicks - High Opportunity</a:t>
            </a:r>
            <a:endParaRPr/>
          </a:p>
        </p:txBody>
      </p:sp>
      <p:sp>
        <p:nvSpPr>
          <p:cNvPr id="123" name="Google Shape;123;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25000" lnSpcReduction="20000"/>
          </a:bodyPr>
          <a:lstStyle/>
          <a:p>
            <a:pPr marL="457200" lvl="0" indent="-310600" algn="l" rtl="0">
              <a:spcBef>
                <a:spcPts val="0"/>
              </a:spcBef>
              <a:spcAft>
                <a:spcPts val="0"/>
              </a:spcAft>
              <a:buClr>
                <a:schemeClr val="dk1"/>
              </a:buClr>
              <a:buSzPct val="100000"/>
              <a:buChar char="●"/>
            </a:pPr>
            <a:r>
              <a:rPr lang="en" sz="5165">
                <a:solidFill>
                  <a:schemeClr val="dk1"/>
                </a:solidFill>
              </a:rPr>
              <a:t>New York Knicks </a:t>
            </a:r>
            <a:endParaRPr sz="5165">
              <a:solidFill>
                <a:schemeClr val="dk1"/>
              </a:solidFill>
            </a:endParaRPr>
          </a:p>
          <a:p>
            <a:pPr marL="914400" lvl="1" indent="-310600" algn="l" rtl="0">
              <a:spcBef>
                <a:spcPts val="0"/>
              </a:spcBef>
              <a:spcAft>
                <a:spcPts val="0"/>
              </a:spcAft>
              <a:buClr>
                <a:schemeClr val="dk1"/>
              </a:buClr>
              <a:buSzPct val="100000"/>
              <a:buChar char="○"/>
            </a:pPr>
            <a:r>
              <a:rPr lang="en" sz="5165">
                <a:solidFill>
                  <a:schemeClr val="dk1"/>
                </a:solidFill>
              </a:rPr>
              <a:t>Have ten(10) zip codes with high growth opportunity</a:t>
            </a:r>
            <a:endParaRPr sz="5165">
              <a:solidFill>
                <a:schemeClr val="dk1"/>
              </a:solidFill>
            </a:endParaRPr>
          </a:p>
          <a:p>
            <a:pPr marL="914400" lvl="1" indent="-310600" algn="l" rtl="0">
              <a:spcBef>
                <a:spcPts val="0"/>
              </a:spcBef>
              <a:spcAft>
                <a:spcPts val="0"/>
              </a:spcAft>
              <a:buClr>
                <a:schemeClr val="dk1"/>
              </a:buClr>
              <a:buSzPct val="100000"/>
              <a:buChar char="○"/>
            </a:pPr>
            <a:r>
              <a:rPr lang="en" sz="5165">
                <a:solidFill>
                  <a:schemeClr val="dk1"/>
                </a:solidFill>
              </a:rPr>
              <a:t>Current playoff success further increases advertising success</a:t>
            </a:r>
            <a:endParaRPr sz="5165">
              <a:solidFill>
                <a:schemeClr val="dk1"/>
              </a:solidFill>
            </a:endParaRPr>
          </a:p>
          <a:p>
            <a:pPr marL="457200" lvl="0" indent="-310600" algn="l" rtl="0">
              <a:spcBef>
                <a:spcPts val="0"/>
              </a:spcBef>
              <a:spcAft>
                <a:spcPts val="0"/>
              </a:spcAft>
              <a:buClr>
                <a:schemeClr val="dk1"/>
              </a:buClr>
              <a:buSzPct val="100000"/>
              <a:buChar char="●"/>
            </a:pPr>
            <a:r>
              <a:rPr lang="en" sz="5165">
                <a:solidFill>
                  <a:schemeClr val="dk1"/>
                </a:solidFill>
                <a:highlight>
                  <a:srgbClr val="FFFFFF"/>
                </a:highlight>
              </a:rPr>
              <a:t>Zip Code - 11003</a:t>
            </a:r>
            <a:endParaRPr sz="5165">
              <a:solidFill>
                <a:schemeClr val="dk1"/>
              </a:solidFill>
              <a:highlight>
                <a:srgbClr val="FFFFFF"/>
              </a:highlight>
            </a:endParaRPr>
          </a:p>
          <a:p>
            <a:pPr marL="914400" lvl="1" indent="-310600" algn="l" rtl="0">
              <a:spcBef>
                <a:spcPts val="0"/>
              </a:spcBef>
              <a:spcAft>
                <a:spcPts val="0"/>
              </a:spcAft>
              <a:buClr>
                <a:schemeClr val="dk1"/>
              </a:buClr>
              <a:buSzPct val="100000"/>
              <a:buChar char="○"/>
            </a:pPr>
            <a:r>
              <a:rPr lang="en" sz="5165">
                <a:solidFill>
                  <a:schemeClr val="dk1"/>
                </a:solidFill>
                <a:highlight>
                  <a:srgbClr val="FFFFFF"/>
                </a:highlight>
              </a:rPr>
              <a:t>Large population of people aged 20 - 40, representing NBA target audience</a:t>
            </a:r>
            <a:endParaRPr sz="5165">
              <a:solidFill>
                <a:schemeClr val="dk1"/>
              </a:solidFill>
              <a:highlight>
                <a:srgbClr val="FFFFFF"/>
              </a:highlight>
            </a:endParaRPr>
          </a:p>
          <a:p>
            <a:pPr marL="914400" lvl="1" indent="-310600" algn="l" rtl="0">
              <a:spcBef>
                <a:spcPts val="0"/>
              </a:spcBef>
              <a:spcAft>
                <a:spcPts val="0"/>
              </a:spcAft>
              <a:buClr>
                <a:schemeClr val="dk1"/>
              </a:buClr>
              <a:buSzPct val="100000"/>
              <a:buChar char="○"/>
            </a:pPr>
            <a:r>
              <a:rPr lang="en" sz="5165">
                <a:solidFill>
                  <a:schemeClr val="dk1"/>
                </a:solidFill>
                <a:highlight>
                  <a:srgbClr val="FFFFFF"/>
                </a:highlight>
              </a:rPr>
              <a:t>Higher median income compared to country</a:t>
            </a:r>
            <a:endParaRPr sz="5165">
              <a:solidFill>
                <a:schemeClr val="dk1"/>
              </a:solidFill>
              <a:highlight>
                <a:srgbClr val="FFFFFF"/>
              </a:highlight>
            </a:endParaRPr>
          </a:p>
          <a:p>
            <a:pPr marL="914400" lvl="1" indent="-310600" algn="l" rtl="0">
              <a:spcBef>
                <a:spcPts val="0"/>
              </a:spcBef>
              <a:spcAft>
                <a:spcPts val="0"/>
              </a:spcAft>
              <a:buClr>
                <a:schemeClr val="dk1"/>
              </a:buClr>
              <a:buSzPct val="100000"/>
              <a:buChar char="○"/>
            </a:pPr>
            <a:r>
              <a:rPr lang="en" sz="5165">
                <a:solidFill>
                  <a:schemeClr val="dk1"/>
                </a:solidFill>
                <a:highlight>
                  <a:srgbClr val="FFFFFF"/>
                </a:highlight>
              </a:rPr>
              <a:t>Slightly higher compared to nearby zip codes</a:t>
            </a:r>
            <a:endParaRPr sz="5165">
              <a:solidFill>
                <a:schemeClr val="dk1"/>
              </a:solidFill>
              <a:highlight>
                <a:srgbClr val="FFFFFF"/>
              </a:highlight>
            </a:endParaRPr>
          </a:p>
          <a:p>
            <a:pPr marL="914400" lvl="1" indent="-310600" algn="l" rtl="0">
              <a:spcBef>
                <a:spcPts val="0"/>
              </a:spcBef>
              <a:spcAft>
                <a:spcPts val="0"/>
              </a:spcAft>
              <a:buClr>
                <a:schemeClr val="dk1"/>
              </a:buClr>
              <a:buSzPct val="100000"/>
              <a:buChar char="○"/>
            </a:pPr>
            <a:r>
              <a:rPr lang="en" sz="5165">
                <a:solidFill>
                  <a:schemeClr val="dk1"/>
                </a:solidFill>
                <a:highlight>
                  <a:srgbClr val="FFFFFF"/>
                </a:highlight>
              </a:rPr>
              <a:t>Close proximity to arena</a:t>
            </a:r>
            <a:endParaRPr sz="5165">
              <a:solidFill>
                <a:schemeClr val="dk1"/>
              </a:solidFill>
              <a:highlight>
                <a:srgbClr val="FFFFFF"/>
              </a:highlight>
            </a:endParaRPr>
          </a:p>
          <a:p>
            <a:pPr marL="914400" lvl="1" indent="-310600" algn="l" rtl="0">
              <a:spcBef>
                <a:spcPts val="0"/>
              </a:spcBef>
              <a:spcAft>
                <a:spcPts val="0"/>
              </a:spcAft>
              <a:buClr>
                <a:schemeClr val="dk1"/>
              </a:buClr>
              <a:buSzPct val="100000"/>
              <a:buChar char="○"/>
            </a:pPr>
            <a:r>
              <a:rPr lang="en" sz="5165">
                <a:solidFill>
                  <a:schemeClr val="dk1"/>
                </a:solidFill>
                <a:highlight>
                  <a:srgbClr val="FFFFFF"/>
                </a:highlight>
              </a:rPr>
              <a:t>Cheap housing area with high median income suggest excess capital to spend on entertainment</a:t>
            </a:r>
            <a:endParaRPr sz="4400">
              <a:solidFill>
                <a:srgbClr val="333333"/>
              </a:solidFill>
              <a:highlight>
                <a:srgbClr val="FFFFFF"/>
              </a:highlight>
            </a:endParaRPr>
          </a:p>
          <a:p>
            <a:pPr marL="0" lvl="0" indent="0" algn="l" rtl="0">
              <a:spcBef>
                <a:spcPts val="1200"/>
              </a:spcBef>
              <a:spcAft>
                <a:spcPts val="1200"/>
              </a:spcAft>
              <a:buNone/>
            </a:pPr>
            <a:endParaRPr sz="1050">
              <a:solidFill>
                <a:srgbClr val="333333"/>
              </a:solidFill>
              <a:highlight>
                <a:srgbClr val="FFFFFF"/>
              </a:highlight>
            </a:endParaRPr>
          </a:p>
        </p:txBody>
      </p:sp>
      <p:pic>
        <p:nvPicPr>
          <p:cNvPr id="124" name="Google Shape;124;p23"/>
          <p:cNvPicPr preferRelativeResize="0"/>
          <p:nvPr/>
        </p:nvPicPr>
        <p:blipFill rotWithShape="1">
          <a:blip r:embed="rId3">
            <a:alphaModFix/>
          </a:blip>
          <a:srcRect b="3157"/>
          <a:stretch/>
        </p:blipFill>
        <p:spPr>
          <a:xfrm>
            <a:off x="152400" y="1170125"/>
            <a:ext cx="4527600" cy="3556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Philadelphia 76ers - High Opportunity</a:t>
            </a:r>
            <a:endParaRPr/>
          </a:p>
        </p:txBody>
      </p:sp>
      <p:sp>
        <p:nvSpPr>
          <p:cNvPr id="130" name="Google Shape;130;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250">
                <a:solidFill>
                  <a:schemeClr val="dk1"/>
                </a:solidFill>
              </a:rPr>
              <a:t>Philadelphia 76ers </a:t>
            </a:r>
            <a:endParaRPr sz="1250">
              <a:solidFill>
                <a:schemeClr val="dk1"/>
              </a:solidFill>
            </a:endParaRPr>
          </a:p>
          <a:p>
            <a:pPr marL="457200" lvl="0" indent="-296068" algn="l" rtl="0">
              <a:spcBef>
                <a:spcPts val="1200"/>
              </a:spcBef>
              <a:spcAft>
                <a:spcPts val="0"/>
              </a:spcAft>
              <a:buClr>
                <a:schemeClr val="dk1"/>
              </a:buClr>
              <a:buSzPct val="100000"/>
              <a:buChar char="●"/>
            </a:pPr>
            <a:r>
              <a:rPr lang="en" sz="1250">
                <a:solidFill>
                  <a:schemeClr val="dk1"/>
                </a:solidFill>
              </a:rPr>
              <a:t>2nd largest NBA arena </a:t>
            </a:r>
            <a:endParaRPr sz="1250">
              <a:solidFill>
                <a:schemeClr val="dk1"/>
              </a:solidFill>
            </a:endParaRPr>
          </a:p>
          <a:p>
            <a:pPr marL="457200" lvl="0" indent="-296068" algn="l" rtl="0">
              <a:spcBef>
                <a:spcPts val="0"/>
              </a:spcBef>
              <a:spcAft>
                <a:spcPts val="0"/>
              </a:spcAft>
              <a:buClr>
                <a:schemeClr val="dk1"/>
              </a:buClr>
              <a:buSzPct val="100000"/>
              <a:buChar char="●"/>
            </a:pPr>
            <a:r>
              <a:rPr lang="en" sz="1250">
                <a:solidFill>
                  <a:schemeClr val="dk1"/>
                </a:solidFill>
              </a:rPr>
              <a:t>Underrepresented in home arena in Game 4 of recent playoff series with New York Knicks</a:t>
            </a:r>
            <a:endParaRPr sz="1250">
              <a:solidFill>
                <a:schemeClr val="dk1"/>
              </a:solidFill>
            </a:endParaRPr>
          </a:p>
          <a:p>
            <a:pPr marL="457200" lvl="0" indent="-296068" algn="l" rtl="0">
              <a:spcBef>
                <a:spcPts val="0"/>
              </a:spcBef>
              <a:spcAft>
                <a:spcPts val="0"/>
              </a:spcAft>
              <a:buClr>
                <a:schemeClr val="dk1"/>
              </a:buClr>
              <a:buSzPct val="100000"/>
              <a:buChar char="●"/>
            </a:pPr>
            <a:r>
              <a:rPr lang="en" sz="1250" u="sng">
                <a:solidFill>
                  <a:schemeClr val="hlink"/>
                </a:solidFill>
                <a:hlinkClick r:id="rId3"/>
              </a:rPr>
              <a:t>https://www.nba.com/news/sixers-owners-buy-tickets-game-6-knicks-philadelphia</a:t>
            </a:r>
            <a:r>
              <a:rPr lang="en" sz="1250">
                <a:solidFill>
                  <a:schemeClr val="dk1"/>
                </a:solidFill>
              </a:rPr>
              <a:t> </a:t>
            </a:r>
            <a:endParaRPr sz="1250">
              <a:solidFill>
                <a:schemeClr val="dk1"/>
              </a:solidFill>
            </a:endParaRPr>
          </a:p>
          <a:p>
            <a:pPr marL="0" lvl="0" indent="0" algn="l" rtl="0">
              <a:spcBef>
                <a:spcPts val="1200"/>
              </a:spcBef>
              <a:spcAft>
                <a:spcPts val="0"/>
              </a:spcAft>
              <a:buNone/>
            </a:pPr>
            <a:r>
              <a:rPr lang="en" sz="1250">
                <a:solidFill>
                  <a:schemeClr val="dk1"/>
                </a:solidFill>
              </a:rPr>
              <a:t>Zip Code - 19473 </a:t>
            </a:r>
            <a:endParaRPr sz="1250">
              <a:solidFill>
                <a:schemeClr val="dk1"/>
              </a:solidFill>
            </a:endParaRPr>
          </a:p>
          <a:p>
            <a:pPr marL="457200" lvl="0" indent="-296068" algn="l" rtl="0">
              <a:spcBef>
                <a:spcPts val="1200"/>
              </a:spcBef>
              <a:spcAft>
                <a:spcPts val="0"/>
              </a:spcAft>
              <a:buClr>
                <a:schemeClr val="dk1"/>
              </a:buClr>
              <a:buSzPct val="100000"/>
              <a:buChar char="●"/>
            </a:pPr>
            <a:r>
              <a:rPr lang="en" sz="1250">
                <a:solidFill>
                  <a:schemeClr val="dk1"/>
                </a:solidFill>
                <a:highlight>
                  <a:srgbClr val="FFFFFF"/>
                </a:highlight>
              </a:rPr>
              <a:t>Above average total population </a:t>
            </a:r>
            <a:endParaRPr sz="1250">
              <a:solidFill>
                <a:schemeClr val="dk1"/>
              </a:solidFill>
              <a:highlight>
                <a:srgbClr val="FFFFFF"/>
              </a:highlight>
            </a:endParaRPr>
          </a:p>
          <a:p>
            <a:pPr marL="457200" lvl="0" indent="-296068" algn="l" rtl="0">
              <a:spcBef>
                <a:spcPts val="0"/>
              </a:spcBef>
              <a:spcAft>
                <a:spcPts val="0"/>
              </a:spcAft>
              <a:buClr>
                <a:schemeClr val="dk1"/>
              </a:buClr>
              <a:buSzPct val="100000"/>
              <a:buChar char="●"/>
            </a:pPr>
            <a:r>
              <a:rPr lang="en" sz="1250">
                <a:solidFill>
                  <a:schemeClr val="dk1"/>
                </a:solidFill>
                <a:highlight>
                  <a:srgbClr val="FFFFFF"/>
                </a:highlight>
              </a:rPr>
              <a:t>Large population of people aged 20 - 40, representing NBA target audience</a:t>
            </a:r>
            <a:endParaRPr sz="1250">
              <a:solidFill>
                <a:schemeClr val="dk1"/>
              </a:solidFill>
              <a:highlight>
                <a:srgbClr val="FFFFFF"/>
              </a:highlight>
            </a:endParaRPr>
          </a:p>
          <a:p>
            <a:pPr marL="457200" lvl="0" indent="-296068" algn="l" rtl="0">
              <a:spcBef>
                <a:spcPts val="0"/>
              </a:spcBef>
              <a:spcAft>
                <a:spcPts val="0"/>
              </a:spcAft>
              <a:buClr>
                <a:schemeClr val="dk1"/>
              </a:buClr>
              <a:buSzPct val="100000"/>
              <a:buChar char="●"/>
            </a:pPr>
            <a:r>
              <a:rPr lang="en" sz="1250">
                <a:solidFill>
                  <a:schemeClr val="dk1"/>
                </a:solidFill>
              </a:rPr>
              <a:t>Significant population of children under 18 for continued marketing success</a:t>
            </a:r>
            <a:endParaRPr sz="1250">
              <a:solidFill>
                <a:schemeClr val="dk1"/>
              </a:solidFill>
            </a:endParaRPr>
          </a:p>
          <a:p>
            <a:pPr marL="457200" lvl="0" indent="-296068" algn="l" rtl="0">
              <a:spcBef>
                <a:spcPts val="0"/>
              </a:spcBef>
              <a:spcAft>
                <a:spcPts val="0"/>
              </a:spcAft>
              <a:buClr>
                <a:schemeClr val="dk1"/>
              </a:buClr>
              <a:buSzPct val="100000"/>
              <a:buChar char="●"/>
            </a:pPr>
            <a:r>
              <a:rPr lang="en" sz="1250">
                <a:solidFill>
                  <a:schemeClr val="dk1"/>
                </a:solidFill>
              </a:rPr>
              <a:t>Strong median household income, $89k, compared to rest of country</a:t>
            </a:r>
            <a:endParaRPr sz="1250">
              <a:solidFill>
                <a:schemeClr val="dk1"/>
              </a:solidFill>
            </a:endParaRPr>
          </a:p>
          <a:p>
            <a:pPr marL="457200" lvl="0" indent="-296068" algn="l" rtl="0">
              <a:spcBef>
                <a:spcPts val="0"/>
              </a:spcBef>
              <a:spcAft>
                <a:spcPts val="0"/>
              </a:spcAft>
              <a:buClr>
                <a:schemeClr val="dk1"/>
              </a:buClr>
              <a:buSzPct val="100000"/>
              <a:buChar char="●"/>
            </a:pPr>
            <a:r>
              <a:rPr lang="en" sz="1250" u="sng">
                <a:solidFill>
                  <a:schemeClr val="hlink"/>
                </a:solidFill>
                <a:hlinkClick r:id="rId4"/>
              </a:rPr>
              <a:t>https://www.unitedstateszipcodes.org/19473/</a:t>
            </a:r>
            <a:endParaRPr sz="1250">
              <a:solidFill>
                <a:schemeClr val="dk1"/>
              </a:solidFill>
            </a:endParaRPr>
          </a:p>
          <a:p>
            <a:pPr marL="0" lvl="0" indent="0" algn="l" rtl="0">
              <a:spcBef>
                <a:spcPts val="1200"/>
              </a:spcBef>
              <a:spcAft>
                <a:spcPts val="1200"/>
              </a:spcAft>
              <a:buNone/>
            </a:pPr>
            <a:endParaRPr/>
          </a:p>
        </p:txBody>
      </p:sp>
      <p:pic>
        <p:nvPicPr>
          <p:cNvPr id="131" name="Google Shape;131;p24"/>
          <p:cNvPicPr preferRelativeResize="0"/>
          <p:nvPr/>
        </p:nvPicPr>
        <p:blipFill rotWithShape="1">
          <a:blip r:embed="rId5">
            <a:alphaModFix/>
          </a:blip>
          <a:srcRect b="3984"/>
          <a:stretch/>
        </p:blipFill>
        <p:spPr>
          <a:xfrm>
            <a:off x="160900" y="1152475"/>
            <a:ext cx="4527601" cy="2400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137" name="Google Shape;13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solidFill>
                  <a:schemeClr val="dk1"/>
                </a:solidFill>
              </a:rPr>
              <a:t>Identifying optimal zip codes for targeted marketing can attract new fans and increase revenue streams for the NBA</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High opportunity area consist of an area with NBA target median age, above average median/mean income and geographic location to arena</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There are a multiple zip codes the NBA can target for NBA teams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An F1-score of 0.79 indicates the harmonic mean of precision and recall for the model</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Reflection</a:t>
            </a:r>
            <a:endParaRPr/>
          </a:p>
        </p:txBody>
      </p:sp>
      <p:sp>
        <p:nvSpPr>
          <p:cNvPr id="143" name="Google Shape;143;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Key Learning</a:t>
            </a:r>
            <a:endParaRPr>
              <a:solidFill>
                <a:schemeClr val="dk1"/>
              </a:solidFill>
            </a:endParaRPr>
          </a:p>
          <a:p>
            <a:pPr marL="457200" lvl="0" indent="-314325" algn="l" rtl="0">
              <a:lnSpc>
                <a:spcPct val="120000"/>
              </a:lnSpc>
              <a:spcBef>
                <a:spcPts val="1200"/>
              </a:spcBef>
              <a:spcAft>
                <a:spcPts val="0"/>
              </a:spcAft>
              <a:buClr>
                <a:schemeClr val="dk1"/>
              </a:buClr>
              <a:buSzPts val="1350"/>
              <a:buChar char="●"/>
            </a:pPr>
            <a:r>
              <a:rPr lang="en" sz="1350">
                <a:solidFill>
                  <a:schemeClr val="dk1"/>
                </a:solidFill>
              </a:rPr>
              <a:t>The success and reliability of outcomes heavily hinge on a robust, clean dataset</a:t>
            </a:r>
            <a:endParaRPr sz="1350">
              <a:solidFill>
                <a:schemeClr val="dk1"/>
              </a:solidFill>
            </a:endParaRPr>
          </a:p>
          <a:p>
            <a:pPr marL="457200" lvl="0" indent="-314325" algn="l" rtl="0">
              <a:spcBef>
                <a:spcPts val="0"/>
              </a:spcBef>
              <a:spcAft>
                <a:spcPts val="0"/>
              </a:spcAft>
              <a:buClr>
                <a:schemeClr val="dk1"/>
              </a:buClr>
              <a:buSzPts val="1350"/>
              <a:buChar char="●"/>
            </a:pPr>
            <a:r>
              <a:rPr lang="en" sz="1350">
                <a:solidFill>
                  <a:schemeClr val="dk1"/>
                </a:solidFill>
              </a:rPr>
              <a:t>Combining datasets add value but must be done correctly</a:t>
            </a:r>
            <a:endParaRPr sz="1350">
              <a:solidFill>
                <a:schemeClr val="dk1"/>
              </a:solidFill>
            </a:endParaRPr>
          </a:p>
          <a:p>
            <a:pPr marL="457200" lvl="0" indent="-314325" algn="l" rtl="0">
              <a:spcBef>
                <a:spcPts val="0"/>
              </a:spcBef>
              <a:spcAft>
                <a:spcPts val="0"/>
              </a:spcAft>
              <a:buClr>
                <a:schemeClr val="dk1"/>
              </a:buClr>
              <a:buSzPts val="1350"/>
              <a:buChar char="●"/>
            </a:pPr>
            <a:r>
              <a:rPr lang="en" sz="1350">
                <a:solidFill>
                  <a:schemeClr val="dk1"/>
                </a:solidFill>
              </a:rPr>
              <a:t>Correctly identifying and implementing a machine learning model tailored to the business use case </a:t>
            </a:r>
            <a:endParaRPr sz="1350">
              <a:solidFill>
                <a:schemeClr val="dk1"/>
              </a:solidFill>
            </a:endParaRPr>
          </a:p>
          <a:p>
            <a:pPr marL="457200" lvl="0" indent="-314325" algn="l" rtl="0">
              <a:spcBef>
                <a:spcPts val="0"/>
              </a:spcBef>
              <a:spcAft>
                <a:spcPts val="0"/>
              </a:spcAft>
              <a:buClr>
                <a:schemeClr val="dk1"/>
              </a:buClr>
              <a:buSzPts val="1350"/>
              <a:buChar char="●"/>
            </a:pPr>
            <a:r>
              <a:rPr lang="en" sz="1350">
                <a:solidFill>
                  <a:schemeClr val="dk1"/>
                </a:solidFill>
              </a:rPr>
              <a:t>Understanding continuous improvement within a project and data model like parameter tuning</a:t>
            </a:r>
            <a:endParaRPr sz="1350">
              <a:solidFill>
                <a:schemeClr val="dk1"/>
              </a:solidFill>
            </a:endParaRPr>
          </a:p>
          <a:p>
            <a:pPr marL="457200" lvl="0" indent="-314325" algn="l" rtl="0">
              <a:spcBef>
                <a:spcPts val="0"/>
              </a:spcBef>
              <a:spcAft>
                <a:spcPts val="0"/>
              </a:spcAft>
              <a:buClr>
                <a:schemeClr val="dk1"/>
              </a:buClr>
              <a:buSzPts val="1350"/>
              <a:buChar char="●"/>
            </a:pPr>
            <a:r>
              <a:rPr lang="en" sz="1350">
                <a:solidFill>
                  <a:schemeClr val="dk1"/>
                </a:solidFill>
              </a:rPr>
              <a:t>Applying strategic analysis and decision support for users or stakeholders</a:t>
            </a:r>
            <a:endParaRPr sz="1350">
              <a:solidFill>
                <a:schemeClr val="dk1"/>
              </a:solidFill>
            </a:endParaRPr>
          </a:p>
        </p:txBody>
      </p:sp>
      <p:sp>
        <p:nvSpPr>
          <p:cNvPr id="144" name="Google Shape;144;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900" b="1">
                <a:solidFill>
                  <a:schemeClr val="dk1"/>
                </a:solidFill>
              </a:rPr>
              <a:t>Improvements</a:t>
            </a:r>
            <a:endParaRPr sz="2900" b="1">
              <a:solidFill>
                <a:schemeClr val="dk1"/>
              </a:solidFill>
            </a:endParaRPr>
          </a:p>
          <a:p>
            <a:pPr marL="457200" lvl="0" indent="-308927" algn="l" rtl="0">
              <a:spcBef>
                <a:spcPts val="1200"/>
              </a:spcBef>
              <a:spcAft>
                <a:spcPts val="0"/>
              </a:spcAft>
              <a:buClr>
                <a:schemeClr val="dk1"/>
              </a:buClr>
              <a:buSzPct val="100000"/>
              <a:buChar char="●"/>
            </a:pPr>
            <a:r>
              <a:rPr lang="en" sz="2300">
                <a:solidFill>
                  <a:schemeClr val="dk1"/>
                </a:solidFill>
              </a:rPr>
              <a:t>With a continuation and improvement of the dataset and modeling, the following variables would potentially be valuable </a:t>
            </a:r>
            <a:endParaRPr sz="2300">
              <a:solidFill>
                <a:schemeClr val="dk1"/>
              </a:solidFill>
              <a:highlight>
                <a:srgbClr val="FFFFFF"/>
              </a:highlight>
            </a:endParaRPr>
          </a:p>
          <a:p>
            <a:pPr marL="914400" lvl="1" indent="-308927" algn="l" rtl="0">
              <a:spcBef>
                <a:spcPts val="0"/>
              </a:spcBef>
              <a:spcAft>
                <a:spcPts val="0"/>
              </a:spcAft>
              <a:buClr>
                <a:schemeClr val="dk1"/>
              </a:buClr>
              <a:buSzPct val="100000"/>
              <a:buChar char="○"/>
            </a:pPr>
            <a:r>
              <a:rPr lang="en" sz="2300" b="1">
                <a:solidFill>
                  <a:schemeClr val="dk1"/>
                </a:solidFill>
                <a:highlight>
                  <a:srgbClr val="FFFFFF"/>
                </a:highlight>
              </a:rPr>
              <a:t>Rank </a:t>
            </a:r>
            <a:r>
              <a:rPr lang="en" sz="2300">
                <a:solidFill>
                  <a:schemeClr val="dk1"/>
                </a:solidFill>
                <a:highlight>
                  <a:srgbClr val="FFFFFF"/>
                </a:highlight>
              </a:rPr>
              <a:t>- Better performing teams will have increased fan participation</a:t>
            </a:r>
            <a:endParaRPr sz="2300">
              <a:solidFill>
                <a:schemeClr val="dk1"/>
              </a:solidFill>
              <a:highlight>
                <a:srgbClr val="FFFFFF"/>
              </a:highlight>
            </a:endParaRPr>
          </a:p>
          <a:p>
            <a:pPr marL="914400" lvl="1" indent="-308927" algn="l" rtl="0">
              <a:spcBef>
                <a:spcPts val="0"/>
              </a:spcBef>
              <a:spcAft>
                <a:spcPts val="0"/>
              </a:spcAft>
              <a:buClr>
                <a:schemeClr val="dk1"/>
              </a:buClr>
              <a:buSzPct val="100000"/>
              <a:buChar char="○"/>
            </a:pPr>
            <a:r>
              <a:rPr lang="en" sz="2300" b="1">
                <a:solidFill>
                  <a:schemeClr val="dk1"/>
                </a:solidFill>
                <a:highlight>
                  <a:srgbClr val="FFFFFF"/>
                </a:highlight>
              </a:rPr>
              <a:t>Schedule Strength</a:t>
            </a:r>
            <a:r>
              <a:rPr lang="en" sz="2300">
                <a:solidFill>
                  <a:schemeClr val="dk1"/>
                </a:solidFill>
                <a:highlight>
                  <a:srgbClr val="FFFFFF"/>
                </a:highlight>
              </a:rPr>
              <a:t> - Having a moderate schedule can contribute to better winning percentage</a:t>
            </a:r>
            <a:endParaRPr sz="2300">
              <a:solidFill>
                <a:schemeClr val="dk1"/>
              </a:solidFill>
              <a:highlight>
                <a:srgbClr val="FFFFFF"/>
              </a:highlight>
            </a:endParaRPr>
          </a:p>
          <a:p>
            <a:pPr marL="914400" lvl="1" indent="-308927" algn="l" rtl="0">
              <a:spcBef>
                <a:spcPts val="0"/>
              </a:spcBef>
              <a:spcAft>
                <a:spcPts val="0"/>
              </a:spcAft>
              <a:buClr>
                <a:schemeClr val="dk1"/>
              </a:buClr>
              <a:buSzPct val="100000"/>
              <a:buChar char="○"/>
            </a:pPr>
            <a:r>
              <a:rPr lang="en" sz="2300" b="1">
                <a:solidFill>
                  <a:schemeClr val="dk1"/>
                </a:solidFill>
                <a:highlight>
                  <a:srgbClr val="FFFFFF"/>
                </a:highlight>
              </a:rPr>
              <a:t>Draft Score</a:t>
            </a:r>
            <a:r>
              <a:rPr lang="en" sz="2300">
                <a:solidFill>
                  <a:schemeClr val="dk1"/>
                </a:solidFill>
                <a:highlight>
                  <a:srgbClr val="FFFFFF"/>
                </a:highlight>
              </a:rPr>
              <a:t> - A promising draft prospect can revitalize a fan base and substantially improve a team</a:t>
            </a:r>
            <a:endParaRPr sz="2300">
              <a:solidFill>
                <a:schemeClr val="dk1"/>
              </a:solidFill>
              <a:highlight>
                <a:srgbClr val="FFFFFF"/>
              </a:highlight>
            </a:endParaRPr>
          </a:p>
          <a:p>
            <a:pPr marL="914400" lvl="1" indent="-308927" algn="l" rtl="0">
              <a:spcBef>
                <a:spcPts val="0"/>
              </a:spcBef>
              <a:spcAft>
                <a:spcPts val="0"/>
              </a:spcAft>
              <a:buClr>
                <a:schemeClr val="dk1"/>
              </a:buClr>
              <a:buSzPct val="100000"/>
              <a:buChar char="○"/>
            </a:pPr>
            <a:r>
              <a:rPr lang="en" sz="2300" b="1">
                <a:solidFill>
                  <a:schemeClr val="dk1"/>
                </a:solidFill>
                <a:highlight>
                  <a:srgbClr val="FFFFFF"/>
                </a:highlight>
              </a:rPr>
              <a:t>Playoff Appearances</a:t>
            </a:r>
            <a:r>
              <a:rPr lang="en" sz="2300">
                <a:solidFill>
                  <a:schemeClr val="dk1"/>
                </a:solidFill>
                <a:highlight>
                  <a:srgbClr val="FFFFFF"/>
                </a:highlight>
              </a:rPr>
              <a:t> - It may provide insight to future performance based on recent appearances</a:t>
            </a:r>
            <a:endParaRPr sz="2300">
              <a:solidFill>
                <a:schemeClr val="dk1"/>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50" name="Google Shape;15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Clr>
                <a:schemeClr val="dk1"/>
              </a:buClr>
              <a:buSzPts val="1100"/>
              <a:buAutoNum type="arabicPeriod"/>
            </a:pPr>
            <a:r>
              <a:rPr lang="en" sz="1100">
                <a:solidFill>
                  <a:schemeClr val="dk1"/>
                </a:solidFill>
                <a:highlight>
                  <a:srgbClr val="FFFFFF"/>
                </a:highlight>
                <a:uFill>
                  <a:noFill/>
                </a:uFill>
                <a:hlinkClick r:id="rId3">
                  <a:extLst>
                    <a:ext uri="{A12FA001-AC4F-418D-AE19-62706E023703}">
                      <ahyp:hlinkClr xmlns:ahyp="http://schemas.microsoft.com/office/drawing/2018/hyperlinkcolor" val="tx"/>
                    </a:ext>
                  </a:extLst>
                </a:hlinkClick>
              </a:rPr>
              <a:t>https://www.unitedstateszipcodes.org/11003/</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uFill>
                  <a:noFill/>
                </a:uFill>
                <a:hlinkClick r:id="rId4">
                  <a:extLst>
                    <a:ext uri="{A12FA001-AC4F-418D-AE19-62706E023703}">
                      <ahyp:hlinkClr xmlns:ahyp="http://schemas.microsoft.com/office/drawing/2018/hyperlinkcolor" val="tx"/>
                    </a:ext>
                  </a:extLst>
                </a:hlinkClick>
              </a:rPr>
              <a:t>https://www.nba.com/news/sixers-owners-buy-tickets-game-6-knicks-philadelphia</a:t>
            </a:r>
            <a:r>
              <a:rPr lang="en" sz="1100">
                <a:solidFill>
                  <a:schemeClr val="dk1"/>
                </a:solidFill>
              </a:rPr>
              <a:t> </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uFill>
                  <a:noFill/>
                </a:uFill>
                <a:hlinkClick r:id="rId5">
                  <a:extLst>
                    <a:ext uri="{A12FA001-AC4F-418D-AE19-62706E023703}">
                      <ahyp:hlinkClr xmlns:ahyp="http://schemas.microsoft.com/office/drawing/2018/hyperlinkcolor" val="tx"/>
                    </a:ext>
                  </a:extLst>
                </a:hlinkClick>
              </a:rPr>
              <a:t>https://www.unitedstateszipcodes.org/19473</a:t>
            </a:r>
            <a:r>
              <a:rPr lang="en" sz="1100">
                <a:solidFill>
                  <a:schemeClr val="dk1"/>
                </a:solidFill>
              </a:rPr>
              <a:t>/</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uFill>
                  <a:noFill/>
                </a:uFill>
                <a:hlinkClick r:id="rId6">
                  <a:extLst>
                    <a:ext uri="{A12FA001-AC4F-418D-AE19-62706E023703}">
                      <ahyp:hlinkClr xmlns:ahyp="http://schemas.microsoft.com/office/drawing/2018/hyperlinkcolor" val="tx"/>
                    </a:ext>
                  </a:extLst>
                </a:hlinkClick>
              </a:rPr>
              <a:t>https://www.livesportsontv.com/news/the-nba-stadiums-with-largest-seating-capacity</a:t>
            </a:r>
            <a:endParaRPr sz="11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 </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61111"/>
              <a:buFont typeface="Arial"/>
              <a:buNone/>
            </a:pPr>
            <a:r>
              <a:rPr lang="en">
                <a:solidFill>
                  <a:schemeClr val="dk1"/>
                </a:solidFill>
              </a:rPr>
              <a:t>In the pursuit of expanding its fan base and revenue domestically, the National Basketball Association (NBA) seeks to identify optimal zip codes for targeted marketing campaigns. Leveraging publicly available demographic and economic data, this study aims to pinpoint zip codes with the highest potential for attracting new fans and increasing revenue streams for the NBA. By analyzing key factors such as population demographics, household income, and other relevant metrics, this research endeavors to provide actionable insights into which zip codes hold the most promising opportunities for the NBA's growth initiatives. Through strategic identification and targeting of these high-potential zip codes, the NBA can enhance its presence and engagement within specific geographical areas, ultimately driving greater fan participation and financial success.</a:t>
            </a:r>
            <a:endParaRPr>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 Contents </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Introduction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Analytics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Exploratory Data Analysis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Preprocessing</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Model</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Model Performance Evaluation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Results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Summary</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Reflection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References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600"/>
              </a:spcBef>
              <a:spcAft>
                <a:spcPts val="0"/>
              </a:spcAft>
              <a:buClr>
                <a:schemeClr val="dk1"/>
              </a:buClr>
              <a:buSzPts val="1800"/>
              <a:buFont typeface="Roboto"/>
              <a:buChar char="●"/>
            </a:pPr>
            <a:r>
              <a:rPr lang="en">
                <a:solidFill>
                  <a:schemeClr val="dk1"/>
                </a:solidFill>
                <a:latin typeface="Roboto"/>
                <a:ea typeface="Roboto"/>
                <a:cs typeface="Roboto"/>
                <a:sym typeface="Roboto"/>
              </a:rPr>
              <a:t>Identify growth areas near NBA zip codes by:</a:t>
            </a:r>
            <a:endParaRPr>
              <a:solidFill>
                <a:schemeClr val="dk1"/>
              </a:solidFill>
              <a:latin typeface="Roboto"/>
              <a:ea typeface="Roboto"/>
              <a:cs typeface="Roboto"/>
              <a:sym typeface="Roboto"/>
            </a:endParaRPr>
          </a:p>
          <a:p>
            <a:pPr marL="914400" lvl="1" indent="-330200" algn="l" rtl="0">
              <a:spcBef>
                <a:spcPts val="0"/>
              </a:spcBef>
              <a:spcAft>
                <a:spcPts val="0"/>
              </a:spcAft>
              <a:buClr>
                <a:schemeClr val="dk1"/>
              </a:buClr>
              <a:buSzPts val="1600"/>
              <a:buAutoNum type="alphaLcPeriod"/>
            </a:pPr>
            <a:r>
              <a:rPr lang="en" sz="1600">
                <a:solidFill>
                  <a:schemeClr val="dk1"/>
                </a:solidFill>
                <a:latin typeface="Roboto"/>
                <a:ea typeface="Roboto"/>
                <a:cs typeface="Roboto"/>
                <a:sym typeface="Roboto"/>
              </a:rPr>
              <a:t>Conduct exploratory data analysis (EDA) </a:t>
            </a:r>
            <a:endParaRPr sz="1600">
              <a:solidFill>
                <a:schemeClr val="dk1"/>
              </a:solidFill>
              <a:latin typeface="Roboto"/>
              <a:ea typeface="Roboto"/>
              <a:cs typeface="Roboto"/>
              <a:sym typeface="Roboto"/>
            </a:endParaRPr>
          </a:p>
          <a:p>
            <a:pPr marL="914400" lvl="1" indent="-330200" algn="l" rtl="0">
              <a:spcBef>
                <a:spcPts val="0"/>
              </a:spcBef>
              <a:spcAft>
                <a:spcPts val="0"/>
              </a:spcAft>
              <a:buClr>
                <a:schemeClr val="dk1"/>
              </a:buClr>
              <a:buSzPts val="1600"/>
              <a:buAutoNum type="alphaLcPeriod"/>
            </a:pPr>
            <a:r>
              <a:rPr lang="en" sz="1600">
                <a:solidFill>
                  <a:schemeClr val="dk1"/>
                </a:solidFill>
                <a:latin typeface="Roboto"/>
                <a:ea typeface="Roboto"/>
                <a:cs typeface="Roboto"/>
                <a:sym typeface="Roboto"/>
              </a:rPr>
              <a:t>Categorization into low, medium, and high opportunity classes</a:t>
            </a:r>
            <a:endParaRPr sz="1600">
              <a:solidFill>
                <a:schemeClr val="dk1"/>
              </a:solidFill>
              <a:latin typeface="Roboto"/>
              <a:ea typeface="Roboto"/>
              <a:cs typeface="Roboto"/>
              <a:sym typeface="Roboto"/>
            </a:endParaRPr>
          </a:p>
          <a:p>
            <a:pPr marL="914400" lvl="1" indent="-330200" algn="l" rtl="0">
              <a:spcBef>
                <a:spcPts val="0"/>
              </a:spcBef>
              <a:spcAft>
                <a:spcPts val="0"/>
              </a:spcAft>
              <a:buClr>
                <a:schemeClr val="dk1"/>
              </a:buClr>
              <a:buSzPts val="1600"/>
              <a:buAutoNum type="alphaLcPeriod"/>
            </a:pPr>
            <a:r>
              <a:rPr lang="en" sz="1600">
                <a:solidFill>
                  <a:schemeClr val="dk1"/>
                </a:solidFill>
                <a:latin typeface="Roboto"/>
                <a:ea typeface="Roboto"/>
                <a:cs typeface="Roboto"/>
                <a:sym typeface="Roboto"/>
              </a:rPr>
              <a:t>Validate findings with secondary research</a:t>
            </a:r>
            <a:endParaRPr sz="1600">
              <a:solidFill>
                <a:schemeClr val="dk1"/>
              </a:solidFill>
              <a:latin typeface="Roboto"/>
              <a:ea typeface="Roboto"/>
              <a:cs typeface="Roboto"/>
              <a:sym typeface="Roboto"/>
            </a:endParaRPr>
          </a:p>
          <a:p>
            <a:pPr marL="0" lvl="0" indent="0" algn="l" rtl="0">
              <a:spcBef>
                <a:spcPts val="6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Analytics - Exploratory Data Analysis</a:t>
            </a:r>
            <a:endParaRPr/>
          </a:p>
          <a:p>
            <a:pPr marL="0" lvl="0" indent="0" algn="l" rtl="0">
              <a:spcBef>
                <a:spcPts val="0"/>
              </a:spcBef>
              <a:spcAft>
                <a:spcPts val="0"/>
              </a:spcAft>
              <a:buNone/>
            </a:pPr>
            <a:endParaRPr/>
          </a:p>
        </p:txBody>
      </p:sp>
      <p:sp>
        <p:nvSpPr>
          <p:cNvPr id="79" name="Google Shape;79;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During the exploratory data analysis phase we went through several steps to look at the data and identify trends, errors, anomalies and relationships. We first:</a:t>
            </a:r>
            <a:endParaRPr/>
          </a:p>
          <a:p>
            <a:pPr marL="457200" lvl="0" indent="-310832" algn="l" rtl="0">
              <a:spcBef>
                <a:spcPts val="1200"/>
              </a:spcBef>
              <a:spcAft>
                <a:spcPts val="0"/>
              </a:spcAft>
              <a:buSzPct val="100000"/>
              <a:buAutoNum type="arabicPeriod"/>
            </a:pPr>
            <a:r>
              <a:rPr lang="en"/>
              <a:t>Did some feature engineering to identify zip codes by high, medium and low opportunities.</a:t>
            </a:r>
            <a:endParaRPr/>
          </a:p>
          <a:p>
            <a:pPr marL="457200" lvl="0" indent="-310832" algn="l" rtl="0">
              <a:spcBef>
                <a:spcPts val="0"/>
              </a:spcBef>
              <a:spcAft>
                <a:spcPts val="0"/>
              </a:spcAft>
              <a:buSzPct val="100000"/>
              <a:buAutoNum type="arabicPeriod"/>
            </a:pPr>
            <a:r>
              <a:rPr lang="en"/>
              <a:t>For example: for a high opportunity zipcode we Identified the zip codes by proximity to NBA arenas based off zip code, State, and a NBA concentration above 0.50</a:t>
            </a:r>
            <a:endParaRPr/>
          </a:p>
          <a:p>
            <a:pPr marL="457200" lvl="0" indent="-310832" algn="l" rtl="0">
              <a:spcBef>
                <a:spcPts val="0"/>
              </a:spcBef>
              <a:spcAft>
                <a:spcPts val="0"/>
              </a:spcAft>
              <a:buSzPct val="100000"/>
              <a:buAutoNum type="arabicPeriod"/>
            </a:pPr>
            <a:r>
              <a:rPr lang="en"/>
              <a:t>We also addressed any missing values by employing robust techniques to columns by replacing nulls with the mean, median, or researched values.</a:t>
            </a:r>
            <a:endParaRPr/>
          </a:p>
          <a:p>
            <a:pPr marL="457200" lvl="0" indent="0" algn="l" rtl="0">
              <a:spcBef>
                <a:spcPts val="1200"/>
              </a:spcBef>
              <a:spcAft>
                <a:spcPts val="1200"/>
              </a:spcAft>
              <a:buNone/>
            </a:pPr>
            <a:endParaRPr/>
          </a:p>
        </p:txBody>
      </p:sp>
      <p:sp>
        <p:nvSpPr>
          <p:cNvPr id="80" name="Google Shape;80;p17"/>
          <p:cNvSpPr txBox="1">
            <a:spLocks noGrp="1"/>
          </p:cNvSpPr>
          <p:nvPr>
            <p:ph type="body" idx="2"/>
          </p:nvPr>
        </p:nvSpPr>
        <p:spPr>
          <a:xfrm>
            <a:off x="4787025" y="1108450"/>
            <a:ext cx="39999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Data visualization: In the visualization phase we leveraged different techniques to gain insights into the distribution of economic demographic and economic factors.</a:t>
            </a:r>
            <a:endParaRPr/>
          </a:p>
          <a:p>
            <a:pPr marL="457200" lvl="0" indent="-317500" algn="l" rtl="0">
              <a:spcBef>
                <a:spcPts val="1200"/>
              </a:spcBef>
              <a:spcAft>
                <a:spcPts val="0"/>
              </a:spcAft>
              <a:buSzPts val="1400"/>
              <a:buAutoNum type="arabicPeriod"/>
            </a:pPr>
            <a:r>
              <a:rPr lang="en"/>
              <a:t>We added a histogram visual which represents our numerical columns and the distributions. Which offer insights into variability.</a:t>
            </a:r>
            <a:endParaRPr/>
          </a:p>
          <a:p>
            <a:pPr marL="457200" lvl="0" indent="-317500" algn="l" rtl="0">
              <a:spcBef>
                <a:spcPts val="0"/>
              </a:spcBef>
              <a:spcAft>
                <a:spcPts val="0"/>
              </a:spcAft>
              <a:buSzPts val="1400"/>
              <a:buAutoNum type="arabicPeriod"/>
            </a:pPr>
            <a:r>
              <a:rPr lang="en"/>
              <a:t>We used word clouds to see view the frequency each state and city were mentioned in the dataset </a:t>
            </a:r>
            <a:endParaRPr/>
          </a:p>
          <a:p>
            <a:pPr marL="457200" lvl="0" indent="-317500" algn="l" rtl="0">
              <a:spcBef>
                <a:spcPts val="0"/>
              </a:spcBef>
              <a:spcAft>
                <a:spcPts val="0"/>
              </a:spcAft>
              <a:buSzPts val="1400"/>
              <a:buAutoNum type="arabicPeriod"/>
            </a:pPr>
            <a:r>
              <a:rPr lang="en"/>
              <a:t>Then we constructed a correlation heatmap to uncover relationships between variables.</a:t>
            </a:r>
            <a:endParaRPr/>
          </a:p>
        </p:txBody>
      </p:sp>
      <p:pic>
        <p:nvPicPr>
          <p:cNvPr id="81" name="Google Shape;81;p17"/>
          <p:cNvPicPr preferRelativeResize="0"/>
          <p:nvPr/>
        </p:nvPicPr>
        <p:blipFill>
          <a:blip r:embed="rId3">
            <a:alphaModFix/>
          </a:blip>
          <a:stretch>
            <a:fillRect/>
          </a:stretch>
        </p:blipFill>
        <p:spPr>
          <a:xfrm>
            <a:off x="7883075" y="69100"/>
            <a:ext cx="1182000" cy="103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Prepossessing</a:t>
            </a:r>
            <a:endParaRPr/>
          </a:p>
        </p:txBody>
      </p:sp>
      <p:sp>
        <p:nvSpPr>
          <p:cNvPr id="87" name="Google Shape;87;p18"/>
          <p:cNvSpPr txBox="1">
            <a:spLocks noGrp="1"/>
          </p:cNvSpPr>
          <p:nvPr>
            <p:ph type="body" idx="1"/>
          </p:nvPr>
        </p:nvSpPr>
        <p:spPr>
          <a:xfrm>
            <a:off x="311700" y="1152475"/>
            <a:ext cx="57207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Since we are using a classification model:</a:t>
            </a:r>
            <a:endParaRPr/>
          </a:p>
          <a:p>
            <a:pPr marL="457200" lvl="0" indent="-342900" algn="l" rtl="0">
              <a:spcBef>
                <a:spcPts val="1200"/>
              </a:spcBef>
              <a:spcAft>
                <a:spcPts val="0"/>
              </a:spcAft>
              <a:buSzPts val="1800"/>
              <a:buAutoNum type="arabicPeriod"/>
            </a:pPr>
            <a:r>
              <a:rPr lang="en"/>
              <a:t>Re-checked the data to look at data types and to make sure there were no null values before moving forward</a:t>
            </a:r>
            <a:endParaRPr/>
          </a:p>
          <a:p>
            <a:pPr marL="457200" lvl="0" indent="-342900" algn="l" rtl="0">
              <a:spcBef>
                <a:spcPts val="0"/>
              </a:spcBef>
              <a:spcAft>
                <a:spcPts val="0"/>
              </a:spcAft>
              <a:buSzPts val="1800"/>
              <a:buAutoNum type="arabicPeriod"/>
            </a:pPr>
            <a:r>
              <a:rPr lang="en"/>
              <a:t>Categorical Encoding: to facilitate model training, we used OneHotEncoder and Labelencoder to ensure compatibility with the model.</a:t>
            </a:r>
            <a:endParaRPr/>
          </a:p>
          <a:p>
            <a:pPr marL="457200" lvl="0" indent="-342900" algn="l" rtl="0">
              <a:spcBef>
                <a:spcPts val="0"/>
              </a:spcBef>
              <a:spcAft>
                <a:spcPts val="0"/>
              </a:spcAft>
              <a:buSzPts val="1800"/>
              <a:buAutoNum type="arabicPeriod"/>
            </a:pPr>
            <a:r>
              <a:rPr lang="en"/>
              <a:t>Data Splitting: Where we partitioned the data into training and testing sets to enable model evaluation and validation </a:t>
            </a:r>
            <a:endParaRPr/>
          </a:p>
        </p:txBody>
      </p:sp>
      <p:pic>
        <p:nvPicPr>
          <p:cNvPr id="88" name="Google Shape;88;p18"/>
          <p:cNvPicPr preferRelativeResize="0"/>
          <p:nvPr/>
        </p:nvPicPr>
        <p:blipFill rotWithShape="1">
          <a:blip r:embed="rId3">
            <a:alphaModFix/>
          </a:blip>
          <a:srcRect/>
          <a:stretch/>
        </p:blipFill>
        <p:spPr>
          <a:xfrm>
            <a:off x="5932725" y="946950"/>
            <a:ext cx="3147775" cy="370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a:t>
            </a:r>
            <a:endParaRPr/>
          </a:p>
        </p:txBody>
      </p:sp>
      <p:sp>
        <p:nvSpPr>
          <p:cNvPr id="94" name="Google Shape;94;p19"/>
          <p:cNvSpPr txBox="1">
            <a:spLocks noGrp="1"/>
          </p:cNvSpPr>
          <p:nvPr>
            <p:ph type="body" idx="1"/>
          </p:nvPr>
        </p:nvSpPr>
        <p:spPr>
          <a:xfrm>
            <a:off x="311700" y="1152475"/>
            <a:ext cx="59658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t>Champion Model:</a:t>
            </a:r>
            <a:r>
              <a:rPr lang="en"/>
              <a:t> K Nearest Neighbor(KNN)</a:t>
            </a:r>
            <a:endParaRPr/>
          </a:p>
          <a:p>
            <a:pPr marL="457200" lvl="0" indent="-342900" algn="l" rtl="0">
              <a:spcBef>
                <a:spcPts val="1200"/>
              </a:spcBef>
              <a:spcAft>
                <a:spcPts val="0"/>
              </a:spcAft>
              <a:buSzPts val="1800"/>
              <a:buAutoNum type="arabicPeriod"/>
            </a:pPr>
            <a:r>
              <a:rPr lang="en"/>
              <a:t>Trained the model: To predict fan and revenue opportunities based on demographic and economic variables</a:t>
            </a:r>
            <a:endParaRPr/>
          </a:p>
          <a:p>
            <a:pPr marL="457200" lvl="0" indent="-342900" algn="l" rtl="0">
              <a:spcBef>
                <a:spcPts val="0"/>
              </a:spcBef>
              <a:spcAft>
                <a:spcPts val="0"/>
              </a:spcAft>
              <a:buSzPts val="1800"/>
              <a:buAutoNum type="arabicPeriod"/>
            </a:pPr>
            <a:r>
              <a:rPr lang="en"/>
              <a:t>Performance Evaluation: where we used evaluation metrics such as confusion matrix, classification report, and accuracy score, to assess the model's effectiveness.</a:t>
            </a:r>
            <a:endParaRPr/>
          </a:p>
          <a:p>
            <a:pPr marL="457200" lvl="0" indent="-342900" algn="l" rtl="0">
              <a:spcBef>
                <a:spcPts val="0"/>
              </a:spcBef>
              <a:spcAft>
                <a:spcPts val="0"/>
              </a:spcAft>
              <a:buSzPts val="1800"/>
              <a:buAutoNum type="arabicPeriod"/>
            </a:pPr>
            <a:r>
              <a:rPr lang="en"/>
              <a:t>Parameter Tuning: Where we used cross-validation techniques and fine tune parameters to optimize performances</a:t>
            </a:r>
            <a:endParaRPr/>
          </a:p>
        </p:txBody>
      </p:sp>
      <p:pic>
        <p:nvPicPr>
          <p:cNvPr id="95" name="Google Shape;95;p19"/>
          <p:cNvPicPr preferRelativeResize="0"/>
          <p:nvPr/>
        </p:nvPicPr>
        <p:blipFill>
          <a:blip r:embed="rId3">
            <a:alphaModFix/>
          </a:blip>
          <a:stretch>
            <a:fillRect/>
          </a:stretch>
        </p:blipFill>
        <p:spPr>
          <a:xfrm>
            <a:off x="6105075" y="607775"/>
            <a:ext cx="2993575" cy="4263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Performance Evaluation</a:t>
            </a:r>
            <a:endParaRPr/>
          </a:p>
        </p:txBody>
      </p:sp>
      <p:sp>
        <p:nvSpPr>
          <p:cNvPr id="101" name="Google Shape;101;p20"/>
          <p:cNvSpPr txBox="1">
            <a:spLocks noGrp="1"/>
          </p:cNvSpPr>
          <p:nvPr>
            <p:ph type="body" idx="1"/>
          </p:nvPr>
        </p:nvSpPr>
        <p:spPr>
          <a:xfrm>
            <a:off x="311700" y="1152475"/>
            <a:ext cx="5076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Performance Metrics:</a:t>
            </a:r>
            <a:endParaRPr/>
          </a:p>
          <a:p>
            <a:pPr marL="457200" lvl="0" indent="-325755" algn="l" rtl="0">
              <a:spcBef>
                <a:spcPts val="1200"/>
              </a:spcBef>
              <a:spcAft>
                <a:spcPts val="0"/>
              </a:spcAft>
              <a:buSzPct val="100000"/>
              <a:buAutoNum type="arabicPeriod"/>
            </a:pPr>
            <a:r>
              <a:rPr lang="en"/>
              <a:t>The confusion matrix provided insights into true positives, true negatives, false positives and false negatives</a:t>
            </a:r>
            <a:endParaRPr/>
          </a:p>
          <a:p>
            <a:pPr marL="457200" lvl="0" indent="-325755" algn="l" rtl="0">
              <a:spcBef>
                <a:spcPts val="0"/>
              </a:spcBef>
              <a:spcAft>
                <a:spcPts val="0"/>
              </a:spcAft>
              <a:buSzPct val="100000"/>
              <a:buAutoNum type="arabicPeriod"/>
            </a:pPr>
            <a:r>
              <a:rPr lang="en"/>
              <a:t>Classification Report: Offers metrics such as precision, recall, F1-score, and support for each class (High, Medium, and Low opportunity).</a:t>
            </a:r>
            <a:endParaRPr/>
          </a:p>
          <a:p>
            <a:pPr marL="457200" lvl="0" indent="-325755" algn="l" rtl="0">
              <a:spcBef>
                <a:spcPts val="0"/>
              </a:spcBef>
              <a:spcAft>
                <a:spcPts val="0"/>
              </a:spcAft>
              <a:buSzPct val="100000"/>
              <a:buAutoNum type="arabicPeriod"/>
            </a:pPr>
            <a:r>
              <a:rPr lang="en"/>
              <a:t>Accuracy Score: Achieved an accuracy score of </a:t>
            </a:r>
            <a:r>
              <a:rPr lang="en" b="1"/>
              <a:t>79%</a:t>
            </a:r>
            <a:r>
              <a:rPr lang="en"/>
              <a:t>, indicating the model's overall correctness in predicting fan opportunities.</a:t>
            </a:r>
            <a:endParaRPr/>
          </a:p>
          <a:p>
            <a:pPr marL="457200" lvl="0" indent="-325755" algn="l" rtl="0">
              <a:spcBef>
                <a:spcPts val="0"/>
              </a:spcBef>
              <a:spcAft>
                <a:spcPts val="0"/>
              </a:spcAft>
              <a:buSzPct val="100000"/>
              <a:buAutoNum type="arabicPeriod"/>
            </a:pPr>
            <a:r>
              <a:rPr lang="en"/>
              <a:t>We also used the optimal neighbors that was specified in the misclassification error chart which was </a:t>
            </a:r>
            <a:r>
              <a:rPr lang="en" b="1"/>
              <a:t>7</a:t>
            </a:r>
            <a:endParaRPr b="1"/>
          </a:p>
        </p:txBody>
      </p:sp>
      <p:pic>
        <p:nvPicPr>
          <p:cNvPr id="102" name="Google Shape;102;p20"/>
          <p:cNvPicPr preferRelativeResize="0"/>
          <p:nvPr/>
        </p:nvPicPr>
        <p:blipFill>
          <a:blip r:embed="rId3">
            <a:alphaModFix/>
          </a:blip>
          <a:stretch>
            <a:fillRect/>
          </a:stretch>
        </p:blipFill>
        <p:spPr>
          <a:xfrm>
            <a:off x="5388300" y="979725"/>
            <a:ext cx="3655926" cy="3719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Post Processing Analysis</a:t>
            </a:r>
            <a:endParaRPr/>
          </a:p>
        </p:txBody>
      </p:sp>
      <p:sp>
        <p:nvSpPr>
          <p:cNvPr id="108" name="Google Shape;108;p21"/>
          <p:cNvSpPr txBox="1">
            <a:spLocks noGrp="1"/>
          </p:cNvSpPr>
          <p:nvPr>
            <p:ph type="body" idx="1"/>
          </p:nvPr>
        </p:nvSpPr>
        <p:spPr>
          <a:xfrm>
            <a:off x="311700" y="1152475"/>
            <a:ext cx="5076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After model prediction, the post-processing analysis involved visualizing the predicted opportunity levels across different demographic and economic factors. This step aimed to provide deeper insights into regions with high and medium potential for NBA fan engagement and revenue generation.</a:t>
            </a:r>
            <a:endParaRPr/>
          </a:p>
          <a:p>
            <a:pPr marL="0" lvl="0" indent="0" algn="l" rtl="0">
              <a:spcBef>
                <a:spcPts val="1200"/>
              </a:spcBef>
              <a:spcAft>
                <a:spcPts val="0"/>
              </a:spcAft>
              <a:buNone/>
            </a:pPr>
            <a:r>
              <a:rPr lang="en"/>
              <a:t>We used scatter plots to illustrate the distributions</a:t>
            </a:r>
            <a:endParaRPr/>
          </a:p>
          <a:p>
            <a:pPr marL="457200" lvl="0" indent="-317182" algn="l" rtl="0">
              <a:spcBef>
                <a:spcPts val="1200"/>
              </a:spcBef>
              <a:spcAft>
                <a:spcPts val="0"/>
              </a:spcAft>
              <a:buSzPct val="100000"/>
              <a:buAutoNum type="arabicPeriod"/>
            </a:pPr>
            <a:r>
              <a:rPr lang="en"/>
              <a:t>Mean Household Income vs. Predicted Opportunity (High &amp; Medium)</a:t>
            </a:r>
            <a:endParaRPr/>
          </a:p>
          <a:p>
            <a:pPr marL="457200" lvl="0" indent="-317182" algn="l" rtl="0">
              <a:spcBef>
                <a:spcPts val="0"/>
              </a:spcBef>
              <a:spcAft>
                <a:spcPts val="0"/>
              </a:spcAft>
              <a:buSzPct val="100000"/>
              <a:buAutoNum type="arabicPeriod"/>
            </a:pPr>
            <a:r>
              <a:rPr lang="en"/>
              <a:t>Mean Household Income vs. Predicted High Opportunity</a:t>
            </a:r>
            <a:endParaRPr/>
          </a:p>
          <a:p>
            <a:pPr marL="457200" lvl="0" indent="-317182" algn="l" rtl="0">
              <a:spcBef>
                <a:spcPts val="0"/>
              </a:spcBef>
              <a:spcAft>
                <a:spcPts val="0"/>
              </a:spcAft>
              <a:buSzPct val="100000"/>
              <a:buAutoNum type="arabicPeriod"/>
            </a:pPr>
            <a:r>
              <a:rPr lang="en"/>
              <a:t>Mean Household Income vs. Predicted Medium Opportunity (Income &gt; $300,000)</a:t>
            </a:r>
            <a:endParaRPr/>
          </a:p>
          <a:p>
            <a:pPr marL="457200" lvl="0" indent="-317182" algn="l" rtl="0">
              <a:spcBef>
                <a:spcPts val="0"/>
              </a:spcBef>
              <a:spcAft>
                <a:spcPts val="0"/>
              </a:spcAft>
              <a:buSzPct val="100000"/>
              <a:buAutoNum type="arabicPeriod"/>
            </a:pPr>
            <a:r>
              <a:rPr lang="en"/>
              <a:t>Median Household Income vs. Predicted High Opportunity</a:t>
            </a:r>
            <a:endParaRPr/>
          </a:p>
          <a:p>
            <a:pPr marL="457200" lvl="0" indent="-317182" algn="l" rtl="0">
              <a:spcBef>
                <a:spcPts val="0"/>
              </a:spcBef>
              <a:spcAft>
                <a:spcPts val="0"/>
              </a:spcAft>
              <a:buSzPct val="100000"/>
              <a:buAutoNum type="arabicPeriod"/>
            </a:pPr>
            <a:r>
              <a:rPr lang="en"/>
              <a:t>Fan Concentration vs. Predicted High Opportunity</a:t>
            </a:r>
            <a:endParaRPr/>
          </a:p>
        </p:txBody>
      </p:sp>
      <p:pic>
        <p:nvPicPr>
          <p:cNvPr id="109" name="Google Shape;109;p21"/>
          <p:cNvPicPr preferRelativeResize="0"/>
          <p:nvPr/>
        </p:nvPicPr>
        <p:blipFill>
          <a:blip r:embed="rId3">
            <a:alphaModFix/>
          </a:blip>
          <a:stretch>
            <a:fillRect/>
          </a:stretch>
        </p:blipFill>
        <p:spPr>
          <a:xfrm>
            <a:off x="5388300" y="698500"/>
            <a:ext cx="3664975" cy="40549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1335</Words>
  <Application>Microsoft Office PowerPoint</Application>
  <PresentationFormat>On-screen Show (16:9)</PresentationFormat>
  <Paragraphs>165</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Roboto</vt:lpstr>
      <vt:lpstr>Arial</vt:lpstr>
      <vt:lpstr>Simple Light</vt:lpstr>
      <vt:lpstr>NBA Zip Code</vt:lpstr>
      <vt:lpstr>Abstract </vt:lpstr>
      <vt:lpstr>Table Contents </vt:lpstr>
      <vt:lpstr>Introduction </vt:lpstr>
      <vt:lpstr>Analytics - Exploratory Data Analysis </vt:lpstr>
      <vt:lpstr>Prepossessing</vt:lpstr>
      <vt:lpstr>Model</vt:lpstr>
      <vt:lpstr>Model Performance Evaluation</vt:lpstr>
      <vt:lpstr>Post Processing Analysis</vt:lpstr>
      <vt:lpstr>Results </vt:lpstr>
      <vt:lpstr>New York Knicks - High Opportunity</vt:lpstr>
      <vt:lpstr>Philadelphia 76ers - High Opportunity</vt:lpstr>
      <vt:lpstr>Summary</vt:lpstr>
      <vt:lpstr>Reflection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Zip Code</dc:title>
  <dc:creator>Sims,Tavion</dc:creator>
  <cp:lastModifiedBy>Sims,Tavion</cp:lastModifiedBy>
  <cp:revision>3</cp:revision>
  <dcterms:modified xsi:type="dcterms:W3CDTF">2024-08-30T20:21:26Z</dcterms:modified>
</cp:coreProperties>
</file>