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7" r:id="rId7"/>
    <p:sldId id="268" r:id="rId8"/>
    <p:sldId id="269"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4BD436-12DB-44F9-A589-E601EEA402BB}" v="25" dt="2024-04-18T20:53:5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0" d="100"/>
          <a:sy n="5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EBAF6-000F-41DD-94B9-6014763ED59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7B8B32F-3EA9-47B6-8DBF-FCBBD379DF12}">
      <dgm:prSet/>
      <dgm:spPr/>
      <dgm:t>
        <a:bodyPr/>
        <a:lstStyle/>
        <a:p>
          <a:r>
            <a:rPr lang="en-US" b="1"/>
            <a:t>Relationship between TS% and USG% Visual:</a:t>
          </a:r>
          <a:endParaRPr lang="en-US"/>
        </a:p>
      </dgm:t>
    </dgm:pt>
    <dgm:pt modelId="{F3CC2774-1D44-43DA-A65F-A543F02E0427}" type="parTrans" cxnId="{C5E7BD59-523D-4D1C-B516-2041C741C7BB}">
      <dgm:prSet/>
      <dgm:spPr/>
      <dgm:t>
        <a:bodyPr/>
        <a:lstStyle/>
        <a:p>
          <a:endParaRPr lang="en-US"/>
        </a:p>
      </dgm:t>
    </dgm:pt>
    <dgm:pt modelId="{84286BF2-E042-4DA3-A416-BADB9072BE34}" type="sibTrans" cxnId="{C5E7BD59-523D-4D1C-B516-2041C741C7BB}">
      <dgm:prSet/>
      <dgm:spPr/>
      <dgm:t>
        <a:bodyPr/>
        <a:lstStyle/>
        <a:p>
          <a:endParaRPr lang="en-US"/>
        </a:p>
      </dgm:t>
    </dgm:pt>
    <dgm:pt modelId="{84B15D6F-3D1D-4FF6-9EED-82324520919C}">
      <dgm:prSet/>
      <dgm:spPr/>
      <dgm:t>
        <a:bodyPr/>
        <a:lstStyle/>
        <a:p>
          <a:r>
            <a:rPr lang="en-US"/>
            <a:t>- After the correlation I wanted to explore the relationship between True Shooting Percentage (TS%) and Usage Percentage (USG%)</a:t>
          </a:r>
        </a:p>
      </dgm:t>
    </dgm:pt>
    <dgm:pt modelId="{859B0A68-7F27-4B5A-A0A1-F0444A65A0D6}" type="parTrans" cxnId="{9CAB4FCC-B831-498A-BB02-C2B58D1F3F4D}">
      <dgm:prSet/>
      <dgm:spPr/>
      <dgm:t>
        <a:bodyPr/>
        <a:lstStyle/>
        <a:p>
          <a:endParaRPr lang="en-US"/>
        </a:p>
      </dgm:t>
    </dgm:pt>
    <dgm:pt modelId="{68AF0929-396B-474F-8091-04D3D8FD931D}" type="sibTrans" cxnId="{9CAB4FCC-B831-498A-BB02-C2B58D1F3F4D}">
      <dgm:prSet/>
      <dgm:spPr/>
      <dgm:t>
        <a:bodyPr/>
        <a:lstStyle/>
        <a:p>
          <a:endParaRPr lang="en-US"/>
        </a:p>
      </dgm:t>
    </dgm:pt>
    <dgm:pt modelId="{B86D9855-B3BB-4B12-95C4-E1B10C4FB5EF}">
      <dgm:prSet/>
      <dgm:spPr/>
      <dgm:t>
        <a:bodyPr/>
        <a:lstStyle/>
        <a:p>
          <a:r>
            <a:rPr lang="en-US"/>
            <a:t>- Line graph illustrates trend in the data</a:t>
          </a:r>
        </a:p>
      </dgm:t>
    </dgm:pt>
    <dgm:pt modelId="{796D5333-58D5-447D-8427-979D5DA62649}" type="parTrans" cxnId="{2FDDB38C-7DCE-454E-831F-7218F05F4D1E}">
      <dgm:prSet/>
      <dgm:spPr/>
      <dgm:t>
        <a:bodyPr/>
        <a:lstStyle/>
        <a:p>
          <a:endParaRPr lang="en-US"/>
        </a:p>
      </dgm:t>
    </dgm:pt>
    <dgm:pt modelId="{0E6FA94D-FBBF-4110-9449-9E52E3656964}" type="sibTrans" cxnId="{2FDDB38C-7DCE-454E-831F-7218F05F4D1E}">
      <dgm:prSet/>
      <dgm:spPr/>
      <dgm:t>
        <a:bodyPr/>
        <a:lstStyle/>
        <a:p>
          <a:endParaRPr lang="en-US"/>
        </a:p>
      </dgm:t>
    </dgm:pt>
    <dgm:pt modelId="{9A971B42-0303-4F06-9FF0-A24968B24892}">
      <dgm:prSet/>
      <dgm:spPr/>
      <dgm:t>
        <a:bodyPr/>
        <a:lstStyle/>
        <a:p>
          <a:r>
            <a:rPr lang="en-US"/>
            <a:t>- Provides insights into the trade-off between usage and efficiency &amp; Facilitates strategic decision-making for coaches and analysts </a:t>
          </a:r>
        </a:p>
      </dgm:t>
    </dgm:pt>
    <dgm:pt modelId="{A58E041A-2598-44C3-8DB2-0D5B7F589978}" type="parTrans" cxnId="{A7FE06D0-4109-4F6B-A30B-C5A65386119C}">
      <dgm:prSet/>
      <dgm:spPr/>
      <dgm:t>
        <a:bodyPr/>
        <a:lstStyle/>
        <a:p>
          <a:endParaRPr lang="en-US"/>
        </a:p>
      </dgm:t>
    </dgm:pt>
    <dgm:pt modelId="{54C082BB-254E-44BC-B487-EC9C70BE5BDF}" type="sibTrans" cxnId="{A7FE06D0-4109-4F6B-A30B-C5A65386119C}">
      <dgm:prSet/>
      <dgm:spPr/>
      <dgm:t>
        <a:bodyPr/>
        <a:lstStyle/>
        <a:p>
          <a:endParaRPr lang="en-US"/>
        </a:p>
      </dgm:t>
    </dgm:pt>
    <dgm:pt modelId="{5083BAEC-8B10-4704-867F-2F48728AF83C}">
      <dgm:prSet/>
      <dgm:spPr/>
      <dgm:t>
        <a:bodyPr/>
        <a:lstStyle/>
        <a:p>
          <a:r>
            <a:rPr lang="en-US" b="1"/>
            <a:t>Top 20 Players by Predicted TS% and Minutes Per Game:</a:t>
          </a:r>
          <a:endParaRPr lang="en-US"/>
        </a:p>
      </dgm:t>
    </dgm:pt>
    <dgm:pt modelId="{CA626925-3145-463A-8606-B89E382C6BE6}" type="parTrans" cxnId="{167D8BF6-85CD-4052-AF50-D968B6D53AA4}">
      <dgm:prSet/>
      <dgm:spPr/>
      <dgm:t>
        <a:bodyPr/>
        <a:lstStyle/>
        <a:p>
          <a:endParaRPr lang="en-US"/>
        </a:p>
      </dgm:t>
    </dgm:pt>
    <dgm:pt modelId="{6D58C53B-5AF1-493E-A9BC-5C212FB6933A}" type="sibTrans" cxnId="{167D8BF6-85CD-4052-AF50-D968B6D53AA4}">
      <dgm:prSet/>
      <dgm:spPr/>
      <dgm:t>
        <a:bodyPr/>
        <a:lstStyle/>
        <a:p>
          <a:endParaRPr lang="en-US"/>
        </a:p>
      </dgm:t>
    </dgm:pt>
    <dgm:pt modelId="{438D07F8-E657-444D-ACAD-E5F68E2CC276}">
      <dgm:prSet/>
      <dgm:spPr/>
      <dgm:t>
        <a:bodyPr/>
        <a:lstStyle/>
        <a:p>
          <a:r>
            <a:rPr lang="en-US"/>
            <a:t>- </a:t>
          </a:r>
          <a:r>
            <a:rPr lang="it-IT"/>
            <a:t>Linear regression model scatter plot with Best fit line</a:t>
          </a:r>
          <a:endParaRPr lang="en-US"/>
        </a:p>
      </dgm:t>
    </dgm:pt>
    <dgm:pt modelId="{1CA9C0E6-1531-4CF2-B925-E7E44E7A0F9A}" type="parTrans" cxnId="{10849AF8-9B09-4A9B-8082-2144B27ACF0F}">
      <dgm:prSet/>
      <dgm:spPr/>
      <dgm:t>
        <a:bodyPr/>
        <a:lstStyle/>
        <a:p>
          <a:endParaRPr lang="en-US"/>
        </a:p>
      </dgm:t>
    </dgm:pt>
    <dgm:pt modelId="{6B4B469E-58EA-4AA3-AC94-7EE715F0156F}" type="sibTrans" cxnId="{10849AF8-9B09-4A9B-8082-2144B27ACF0F}">
      <dgm:prSet/>
      <dgm:spPr/>
      <dgm:t>
        <a:bodyPr/>
        <a:lstStyle/>
        <a:p>
          <a:endParaRPr lang="en-US"/>
        </a:p>
      </dgm:t>
    </dgm:pt>
    <dgm:pt modelId="{A6F1F7C5-70B4-459F-9A17-A84CFBB58CCB}">
      <dgm:prSet/>
      <dgm:spPr/>
      <dgm:t>
        <a:bodyPr/>
        <a:lstStyle/>
        <a:p>
          <a:r>
            <a:rPr lang="it-IT"/>
            <a:t>- </a:t>
          </a:r>
          <a:r>
            <a:rPr lang="en-US"/>
            <a:t>Visualization depicts relationship between mpg and predicted TS%</a:t>
          </a:r>
        </a:p>
      </dgm:t>
    </dgm:pt>
    <dgm:pt modelId="{77400A2F-C148-4EA6-B42B-DA5F3747EF62}" type="parTrans" cxnId="{4521BD1F-F76D-41A8-B195-F34DCF353A29}">
      <dgm:prSet/>
      <dgm:spPr/>
      <dgm:t>
        <a:bodyPr/>
        <a:lstStyle/>
        <a:p>
          <a:endParaRPr lang="en-US"/>
        </a:p>
      </dgm:t>
    </dgm:pt>
    <dgm:pt modelId="{7A622879-8BE5-4F8B-B180-E46D484CEE58}" type="sibTrans" cxnId="{4521BD1F-F76D-41A8-B195-F34DCF353A29}">
      <dgm:prSet/>
      <dgm:spPr/>
      <dgm:t>
        <a:bodyPr/>
        <a:lstStyle/>
        <a:p>
          <a:endParaRPr lang="en-US"/>
        </a:p>
      </dgm:t>
    </dgm:pt>
    <dgm:pt modelId="{5237DFB4-9E70-446D-A321-C732242830ED}">
      <dgm:prSet/>
      <dgm:spPr/>
      <dgm:t>
        <a:bodyPr/>
        <a:lstStyle/>
        <a:p>
          <a:r>
            <a:rPr lang="en-US"/>
            <a:t>- Each data point represents a player</a:t>
          </a:r>
        </a:p>
      </dgm:t>
    </dgm:pt>
    <dgm:pt modelId="{7BF663FC-AFA6-4D5D-978C-75C5C5DAEDDC}" type="parTrans" cxnId="{3B7DEDC9-56A6-446F-A2D3-CE542D2D9970}">
      <dgm:prSet/>
      <dgm:spPr/>
      <dgm:t>
        <a:bodyPr/>
        <a:lstStyle/>
        <a:p>
          <a:endParaRPr lang="en-US"/>
        </a:p>
      </dgm:t>
    </dgm:pt>
    <dgm:pt modelId="{83130ABA-5AF7-47CF-83CC-604757C4E27C}" type="sibTrans" cxnId="{3B7DEDC9-56A6-446F-A2D3-CE542D2D9970}">
      <dgm:prSet/>
      <dgm:spPr/>
      <dgm:t>
        <a:bodyPr/>
        <a:lstStyle/>
        <a:p>
          <a:endParaRPr lang="en-US"/>
        </a:p>
      </dgm:t>
    </dgm:pt>
    <dgm:pt modelId="{45C04B34-DA30-465B-A8DE-23C12BBBB67B}">
      <dgm:prSet/>
      <dgm:spPr/>
      <dgm:t>
        <a:bodyPr/>
        <a:lstStyle/>
        <a:p>
          <a:r>
            <a:rPr lang="en-US"/>
            <a:t>- Helps identify players with high efficiency despite limited playing time</a:t>
          </a:r>
        </a:p>
      </dgm:t>
    </dgm:pt>
    <dgm:pt modelId="{7039B8CD-7308-4EC8-A6BC-12BAB87959D7}" type="parTrans" cxnId="{579A8DD6-334C-477B-9B22-117170F16650}">
      <dgm:prSet/>
      <dgm:spPr/>
      <dgm:t>
        <a:bodyPr/>
        <a:lstStyle/>
        <a:p>
          <a:endParaRPr lang="en-US"/>
        </a:p>
      </dgm:t>
    </dgm:pt>
    <dgm:pt modelId="{EF69D4CB-B01E-4B39-98B1-BAE22B743618}" type="sibTrans" cxnId="{579A8DD6-334C-477B-9B22-117170F16650}">
      <dgm:prSet/>
      <dgm:spPr/>
      <dgm:t>
        <a:bodyPr/>
        <a:lstStyle/>
        <a:p>
          <a:endParaRPr lang="en-US"/>
        </a:p>
      </dgm:t>
    </dgm:pt>
    <dgm:pt modelId="{721A4114-9A71-4106-8C2D-CE8D1581CB12}" type="pres">
      <dgm:prSet presAssocID="{22CEBAF6-000F-41DD-94B9-6014763ED596}" presName="linear" presStyleCnt="0">
        <dgm:presLayoutVars>
          <dgm:dir/>
          <dgm:animLvl val="lvl"/>
          <dgm:resizeHandles val="exact"/>
        </dgm:presLayoutVars>
      </dgm:prSet>
      <dgm:spPr/>
    </dgm:pt>
    <dgm:pt modelId="{66C8EE12-8A6A-4307-BFD9-3BF7DAAE7136}" type="pres">
      <dgm:prSet presAssocID="{F7B8B32F-3EA9-47B6-8DBF-FCBBD379DF12}" presName="parentLin" presStyleCnt="0"/>
      <dgm:spPr/>
    </dgm:pt>
    <dgm:pt modelId="{93A9E761-6BB1-42C8-A39B-2F3BF9AF285F}" type="pres">
      <dgm:prSet presAssocID="{F7B8B32F-3EA9-47B6-8DBF-FCBBD379DF12}" presName="parentLeftMargin" presStyleLbl="node1" presStyleIdx="0" presStyleCnt="2"/>
      <dgm:spPr/>
    </dgm:pt>
    <dgm:pt modelId="{C936120A-D3E7-4DF8-8DBB-673AB60C382A}" type="pres">
      <dgm:prSet presAssocID="{F7B8B32F-3EA9-47B6-8DBF-FCBBD379DF12}" presName="parentText" presStyleLbl="node1" presStyleIdx="0" presStyleCnt="2">
        <dgm:presLayoutVars>
          <dgm:chMax val="0"/>
          <dgm:bulletEnabled val="1"/>
        </dgm:presLayoutVars>
      </dgm:prSet>
      <dgm:spPr/>
    </dgm:pt>
    <dgm:pt modelId="{000DCA90-39A2-4940-B975-E991226F4642}" type="pres">
      <dgm:prSet presAssocID="{F7B8B32F-3EA9-47B6-8DBF-FCBBD379DF12}" presName="negativeSpace" presStyleCnt="0"/>
      <dgm:spPr/>
    </dgm:pt>
    <dgm:pt modelId="{64227F5C-E464-4834-89EB-E3D0CBBFA6A9}" type="pres">
      <dgm:prSet presAssocID="{F7B8B32F-3EA9-47B6-8DBF-FCBBD379DF12}" presName="childText" presStyleLbl="conFgAcc1" presStyleIdx="0" presStyleCnt="2">
        <dgm:presLayoutVars>
          <dgm:bulletEnabled val="1"/>
        </dgm:presLayoutVars>
      </dgm:prSet>
      <dgm:spPr/>
    </dgm:pt>
    <dgm:pt modelId="{92E21CCA-705F-4061-B905-74A33333921F}" type="pres">
      <dgm:prSet presAssocID="{84286BF2-E042-4DA3-A416-BADB9072BE34}" presName="spaceBetweenRectangles" presStyleCnt="0"/>
      <dgm:spPr/>
    </dgm:pt>
    <dgm:pt modelId="{AFADDDB3-7282-4DF0-BE5F-742CA2204998}" type="pres">
      <dgm:prSet presAssocID="{5083BAEC-8B10-4704-867F-2F48728AF83C}" presName="parentLin" presStyleCnt="0"/>
      <dgm:spPr/>
    </dgm:pt>
    <dgm:pt modelId="{0771E5CC-8FFD-4040-B746-139A70558760}" type="pres">
      <dgm:prSet presAssocID="{5083BAEC-8B10-4704-867F-2F48728AF83C}" presName="parentLeftMargin" presStyleLbl="node1" presStyleIdx="0" presStyleCnt="2"/>
      <dgm:spPr/>
    </dgm:pt>
    <dgm:pt modelId="{B5123BB4-4733-4ADD-BB04-2BB5B36497A1}" type="pres">
      <dgm:prSet presAssocID="{5083BAEC-8B10-4704-867F-2F48728AF83C}" presName="parentText" presStyleLbl="node1" presStyleIdx="1" presStyleCnt="2">
        <dgm:presLayoutVars>
          <dgm:chMax val="0"/>
          <dgm:bulletEnabled val="1"/>
        </dgm:presLayoutVars>
      </dgm:prSet>
      <dgm:spPr/>
    </dgm:pt>
    <dgm:pt modelId="{563CAC56-C6F8-43F8-9C7B-8E87648A2C9F}" type="pres">
      <dgm:prSet presAssocID="{5083BAEC-8B10-4704-867F-2F48728AF83C}" presName="negativeSpace" presStyleCnt="0"/>
      <dgm:spPr/>
    </dgm:pt>
    <dgm:pt modelId="{0BB8FEC6-B149-4334-BC7F-CF6FC2213C65}" type="pres">
      <dgm:prSet presAssocID="{5083BAEC-8B10-4704-867F-2F48728AF83C}" presName="childText" presStyleLbl="conFgAcc1" presStyleIdx="1" presStyleCnt="2">
        <dgm:presLayoutVars>
          <dgm:bulletEnabled val="1"/>
        </dgm:presLayoutVars>
      </dgm:prSet>
      <dgm:spPr/>
    </dgm:pt>
  </dgm:ptLst>
  <dgm:cxnLst>
    <dgm:cxn modelId="{B0047818-C8F2-4AC8-BF62-8A4FF8373A56}" type="presOf" srcId="{9A971B42-0303-4F06-9FF0-A24968B24892}" destId="{64227F5C-E464-4834-89EB-E3D0CBBFA6A9}" srcOrd="0" destOrd="2" presId="urn:microsoft.com/office/officeart/2005/8/layout/list1"/>
    <dgm:cxn modelId="{44F87E1A-2B87-4FF3-8FC6-E97BCC920AC4}" type="presOf" srcId="{22CEBAF6-000F-41DD-94B9-6014763ED596}" destId="{721A4114-9A71-4106-8C2D-CE8D1581CB12}" srcOrd="0" destOrd="0" presId="urn:microsoft.com/office/officeart/2005/8/layout/list1"/>
    <dgm:cxn modelId="{A7D7DC1E-2F00-4D09-8F22-A998076F9C75}" type="presOf" srcId="{B86D9855-B3BB-4B12-95C4-E1B10C4FB5EF}" destId="{64227F5C-E464-4834-89EB-E3D0CBBFA6A9}" srcOrd="0" destOrd="1" presId="urn:microsoft.com/office/officeart/2005/8/layout/list1"/>
    <dgm:cxn modelId="{4521BD1F-F76D-41A8-B195-F34DCF353A29}" srcId="{5083BAEC-8B10-4704-867F-2F48728AF83C}" destId="{A6F1F7C5-70B4-459F-9A17-A84CFBB58CCB}" srcOrd="1" destOrd="0" parTransId="{77400A2F-C148-4EA6-B42B-DA5F3747EF62}" sibTransId="{7A622879-8BE5-4F8B-B180-E46D484CEE58}"/>
    <dgm:cxn modelId="{FCF72526-9A49-4825-8692-AEE1807F8ACE}" type="presOf" srcId="{F7B8B32F-3EA9-47B6-8DBF-FCBBD379DF12}" destId="{93A9E761-6BB1-42C8-A39B-2F3BF9AF285F}" srcOrd="0" destOrd="0" presId="urn:microsoft.com/office/officeart/2005/8/layout/list1"/>
    <dgm:cxn modelId="{F089DA51-E85B-4F2A-AEB3-6DA91A5B4EBE}" type="presOf" srcId="{84B15D6F-3D1D-4FF6-9EED-82324520919C}" destId="{64227F5C-E464-4834-89EB-E3D0CBBFA6A9}" srcOrd="0" destOrd="0" presId="urn:microsoft.com/office/officeart/2005/8/layout/list1"/>
    <dgm:cxn modelId="{C5E7BD59-523D-4D1C-B516-2041C741C7BB}" srcId="{22CEBAF6-000F-41DD-94B9-6014763ED596}" destId="{F7B8B32F-3EA9-47B6-8DBF-FCBBD379DF12}" srcOrd="0" destOrd="0" parTransId="{F3CC2774-1D44-43DA-A65F-A543F02E0427}" sibTransId="{84286BF2-E042-4DA3-A416-BADB9072BE34}"/>
    <dgm:cxn modelId="{B7D14F85-23F3-4A7E-9CFE-B422CA61CC12}" type="presOf" srcId="{F7B8B32F-3EA9-47B6-8DBF-FCBBD379DF12}" destId="{C936120A-D3E7-4DF8-8DBB-673AB60C382A}" srcOrd="1" destOrd="0" presId="urn:microsoft.com/office/officeart/2005/8/layout/list1"/>
    <dgm:cxn modelId="{1C48DE86-DBD3-4B47-9917-6B3D70C61FF9}" type="presOf" srcId="{5083BAEC-8B10-4704-867F-2F48728AF83C}" destId="{0771E5CC-8FFD-4040-B746-139A70558760}" srcOrd="0" destOrd="0" presId="urn:microsoft.com/office/officeart/2005/8/layout/list1"/>
    <dgm:cxn modelId="{2FDDB38C-7DCE-454E-831F-7218F05F4D1E}" srcId="{F7B8B32F-3EA9-47B6-8DBF-FCBBD379DF12}" destId="{B86D9855-B3BB-4B12-95C4-E1B10C4FB5EF}" srcOrd="1" destOrd="0" parTransId="{796D5333-58D5-447D-8427-979D5DA62649}" sibTransId="{0E6FA94D-FBBF-4110-9449-9E52E3656964}"/>
    <dgm:cxn modelId="{4A3FB9A2-A19D-4969-8525-B733AC5C0891}" type="presOf" srcId="{A6F1F7C5-70B4-459F-9A17-A84CFBB58CCB}" destId="{0BB8FEC6-B149-4334-BC7F-CF6FC2213C65}" srcOrd="0" destOrd="1" presId="urn:microsoft.com/office/officeart/2005/8/layout/list1"/>
    <dgm:cxn modelId="{1EA061AB-4E2A-4D36-9F56-031E2ADA47B3}" type="presOf" srcId="{45C04B34-DA30-465B-A8DE-23C12BBBB67B}" destId="{0BB8FEC6-B149-4334-BC7F-CF6FC2213C65}" srcOrd="0" destOrd="3" presId="urn:microsoft.com/office/officeart/2005/8/layout/list1"/>
    <dgm:cxn modelId="{92B85AB2-B821-41EA-A143-B34694E48C62}" type="presOf" srcId="{438D07F8-E657-444D-ACAD-E5F68E2CC276}" destId="{0BB8FEC6-B149-4334-BC7F-CF6FC2213C65}" srcOrd="0" destOrd="0" presId="urn:microsoft.com/office/officeart/2005/8/layout/list1"/>
    <dgm:cxn modelId="{3B7DEDC9-56A6-446F-A2D3-CE542D2D9970}" srcId="{5083BAEC-8B10-4704-867F-2F48728AF83C}" destId="{5237DFB4-9E70-446D-A321-C732242830ED}" srcOrd="2" destOrd="0" parTransId="{7BF663FC-AFA6-4D5D-978C-75C5C5DAEDDC}" sibTransId="{83130ABA-5AF7-47CF-83CC-604757C4E27C}"/>
    <dgm:cxn modelId="{9CAB4FCC-B831-498A-BB02-C2B58D1F3F4D}" srcId="{F7B8B32F-3EA9-47B6-8DBF-FCBBD379DF12}" destId="{84B15D6F-3D1D-4FF6-9EED-82324520919C}" srcOrd="0" destOrd="0" parTransId="{859B0A68-7F27-4B5A-A0A1-F0444A65A0D6}" sibTransId="{68AF0929-396B-474F-8091-04D3D8FD931D}"/>
    <dgm:cxn modelId="{3DE678CD-3756-42C5-8563-ED8BAA810269}" type="presOf" srcId="{5237DFB4-9E70-446D-A321-C732242830ED}" destId="{0BB8FEC6-B149-4334-BC7F-CF6FC2213C65}" srcOrd="0" destOrd="2" presId="urn:microsoft.com/office/officeart/2005/8/layout/list1"/>
    <dgm:cxn modelId="{A7FE06D0-4109-4F6B-A30B-C5A65386119C}" srcId="{F7B8B32F-3EA9-47B6-8DBF-FCBBD379DF12}" destId="{9A971B42-0303-4F06-9FF0-A24968B24892}" srcOrd="2" destOrd="0" parTransId="{A58E041A-2598-44C3-8DB2-0D5B7F589978}" sibTransId="{54C082BB-254E-44BC-B487-EC9C70BE5BDF}"/>
    <dgm:cxn modelId="{579A8DD6-334C-477B-9B22-117170F16650}" srcId="{5083BAEC-8B10-4704-867F-2F48728AF83C}" destId="{45C04B34-DA30-465B-A8DE-23C12BBBB67B}" srcOrd="3" destOrd="0" parTransId="{7039B8CD-7308-4EC8-A6BC-12BAB87959D7}" sibTransId="{EF69D4CB-B01E-4B39-98B1-BAE22B743618}"/>
    <dgm:cxn modelId="{491B86DD-3C35-405F-9726-1FECE55C97D9}" type="presOf" srcId="{5083BAEC-8B10-4704-867F-2F48728AF83C}" destId="{B5123BB4-4733-4ADD-BB04-2BB5B36497A1}" srcOrd="1" destOrd="0" presId="urn:microsoft.com/office/officeart/2005/8/layout/list1"/>
    <dgm:cxn modelId="{167D8BF6-85CD-4052-AF50-D968B6D53AA4}" srcId="{22CEBAF6-000F-41DD-94B9-6014763ED596}" destId="{5083BAEC-8B10-4704-867F-2F48728AF83C}" srcOrd="1" destOrd="0" parTransId="{CA626925-3145-463A-8606-B89E382C6BE6}" sibTransId="{6D58C53B-5AF1-493E-A9BC-5C212FB6933A}"/>
    <dgm:cxn modelId="{10849AF8-9B09-4A9B-8082-2144B27ACF0F}" srcId="{5083BAEC-8B10-4704-867F-2F48728AF83C}" destId="{438D07F8-E657-444D-ACAD-E5F68E2CC276}" srcOrd="0" destOrd="0" parTransId="{1CA9C0E6-1531-4CF2-B925-E7E44E7A0F9A}" sibTransId="{6B4B469E-58EA-4AA3-AC94-7EE715F0156F}"/>
    <dgm:cxn modelId="{D92D76B6-C636-43EE-A525-1F87E9D9CE44}" type="presParOf" srcId="{721A4114-9A71-4106-8C2D-CE8D1581CB12}" destId="{66C8EE12-8A6A-4307-BFD9-3BF7DAAE7136}" srcOrd="0" destOrd="0" presId="urn:microsoft.com/office/officeart/2005/8/layout/list1"/>
    <dgm:cxn modelId="{6663C563-6612-4BFF-927B-287185D0E217}" type="presParOf" srcId="{66C8EE12-8A6A-4307-BFD9-3BF7DAAE7136}" destId="{93A9E761-6BB1-42C8-A39B-2F3BF9AF285F}" srcOrd="0" destOrd="0" presId="urn:microsoft.com/office/officeart/2005/8/layout/list1"/>
    <dgm:cxn modelId="{90816013-5D9B-49F8-A498-9059C230DEB3}" type="presParOf" srcId="{66C8EE12-8A6A-4307-BFD9-3BF7DAAE7136}" destId="{C936120A-D3E7-4DF8-8DBB-673AB60C382A}" srcOrd="1" destOrd="0" presId="urn:microsoft.com/office/officeart/2005/8/layout/list1"/>
    <dgm:cxn modelId="{857B1B36-518F-40F7-9BC6-C639280B6CF3}" type="presParOf" srcId="{721A4114-9A71-4106-8C2D-CE8D1581CB12}" destId="{000DCA90-39A2-4940-B975-E991226F4642}" srcOrd="1" destOrd="0" presId="urn:microsoft.com/office/officeart/2005/8/layout/list1"/>
    <dgm:cxn modelId="{43789C30-3AA3-4475-960C-7FB367445E60}" type="presParOf" srcId="{721A4114-9A71-4106-8C2D-CE8D1581CB12}" destId="{64227F5C-E464-4834-89EB-E3D0CBBFA6A9}" srcOrd="2" destOrd="0" presId="urn:microsoft.com/office/officeart/2005/8/layout/list1"/>
    <dgm:cxn modelId="{D43D58E2-EF24-4F5D-8362-3E5498CD3B45}" type="presParOf" srcId="{721A4114-9A71-4106-8C2D-CE8D1581CB12}" destId="{92E21CCA-705F-4061-B905-74A33333921F}" srcOrd="3" destOrd="0" presId="urn:microsoft.com/office/officeart/2005/8/layout/list1"/>
    <dgm:cxn modelId="{CAF8FD01-4141-4943-85D5-6AE0E5D4E134}" type="presParOf" srcId="{721A4114-9A71-4106-8C2D-CE8D1581CB12}" destId="{AFADDDB3-7282-4DF0-BE5F-742CA2204998}" srcOrd="4" destOrd="0" presId="urn:microsoft.com/office/officeart/2005/8/layout/list1"/>
    <dgm:cxn modelId="{F0D7B7C0-2BBD-425B-932F-21216A6C48AA}" type="presParOf" srcId="{AFADDDB3-7282-4DF0-BE5F-742CA2204998}" destId="{0771E5CC-8FFD-4040-B746-139A70558760}" srcOrd="0" destOrd="0" presId="urn:microsoft.com/office/officeart/2005/8/layout/list1"/>
    <dgm:cxn modelId="{9D06EA45-B8A1-4607-9595-C73BA953C5ED}" type="presParOf" srcId="{AFADDDB3-7282-4DF0-BE5F-742CA2204998}" destId="{B5123BB4-4733-4ADD-BB04-2BB5B36497A1}" srcOrd="1" destOrd="0" presId="urn:microsoft.com/office/officeart/2005/8/layout/list1"/>
    <dgm:cxn modelId="{6FD8837A-C721-4C17-9C7A-F612FA4766D8}" type="presParOf" srcId="{721A4114-9A71-4106-8C2D-CE8D1581CB12}" destId="{563CAC56-C6F8-43F8-9C7B-8E87648A2C9F}" srcOrd="5" destOrd="0" presId="urn:microsoft.com/office/officeart/2005/8/layout/list1"/>
    <dgm:cxn modelId="{621802AF-0C8F-4896-BC59-E629689208E8}" type="presParOf" srcId="{721A4114-9A71-4106-8C2D-CE8D1581CB12}" destId="{0BB8FEC6-B149-4334-BC7F-CF6FC2213C6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27F5C-E464-4834-89EB-E3D0CBBFA6A9}">
      <dsp:nvSpPr>
        <dsp:cNvPr id="0" name=""/>
        <dsp:cNvSpPr/>
      </dsp:nvSpPr>
      <dsp:spPr>
        <a:xfrm>
          <a:off x="0" y="280259"/>
          <a:ext cx="5276428" cy="27783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9509" tIns="374904" rIns="40950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 After the correlation I wanted to explore the relationship between True Shooting Percentage (TS%) and Usage Percentage (USG%)</a:t>
          </a:r>
        </a:p>
        <a:p>
          <a:pPr marL="171450" lvl="1" indent="-171450" algn="l" defTabSz="800100">
            <a:lnSpc>
              <a:spcPct val="90000"/>
            </a:lnSpc>
            <a:spcBef>
              <a:spcPct val="0"/>
            </a:spcBef>
            <a:spcAft>
              <a:spcPct val="15000"/>
            </a:spcAft>
            <a:buChar char="•"/>
          </a:pPr>
          <a:r>
            <a:rPr lang="en-US" sz="1800" kern="1200"/>
            <a:t>- Line graph illustrates trend in the data</a:t>
          </a:r>
        </a:p>
        <a:p>
          <a:pPr marL="171450" lvl="1" indent="-171450" algn="l" defTabSz="800100">
            <a:lnSpc>
              <a:spcPct val="90000"/>
            </a:lnSpc>
            <a:spcBef>
              <a:spcPct val="0"/>
            </a:spcBef>
            <a:spcAft>
              <a:spcPct val="15000"/>
            </a:spcAft>
            <a:buChar char="•"/>
          </a:pPr>
          <a:r>
            <a:rPr lang="en-US" sz="1800" kern="1200"/>
            <a:t>- Provides insights into the trade-off between usage and efficiency &amp; Facilitates strategic decision-making for coaches and analysts </a:t>
          </a:r>
        </a:p>
      </dsp:txBody>
      <dsp:txXfrm>
        <a:off x="0" y="280259"/>
        <a:ext cx="5276428" cy="2778300"/>
      </dsp:txXfrm>
    </dsp:sp>
    <dsp:sp modelId="{C936120A-D3E7-4DF8-8DBB-673AB60C382A}">
      <dsp:nvSpPr>
        <dsp:cNvPr id="0" name=""/>
        <dsp:cNvSpPr/>
      </dsp:nvSpPr>
      <dsp:spPr>
        <a:xfrm>
          <a:off x="263821" y="14579"/>
          <a:ext cx="3693499"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605" tIns="0" rIns="139605" bIns="0" numCol="1" spcCol="1270" anchor="ctr" anchorCtr="0">
          <a:noAutofit/>
        </a:bodyPr>
        <a:lstStyle/>
        <a:p>
          <a:pPr marL="0" lvl="0" indent="0" algn="l" defTabSz="800100">
            <a:lnSpc>
              <a:spcPct val="90000"/>
            </a:lnSpc>
            <a:spcBef>
              <a:spcPct val="0"/>
            </a:spcBef>
            <a:spcAft>
              <a:spcPct val="35000"/>
            </a:spcAft>
            <a:buNone/>
          </a:pPr>
          <a:r>
            <a:rPr lang="en-US" sz="1800" b="1" kern="1200"/>
            <a:t>Relationship between TS% and USG% Visual:</a:t>
          </a:r>
          <a:endParaRPr lang="en-US" sz="1800" kern="1200"/>
        </a:p>
      </dsp:txBody>
      <dsp:txXfrm>
        <a:off x="289760" y="40518"/>
        <a:ext cx="3641621" cy="479482"/>
      </dsp:txXfrm>
    </dsp:sp>
    <dsp:sp modelId="{0BB8FEC6-B149-4334-BC7F-CF6FC2213C65}">
      <dsp:nvSpPr>
        <dsp:cNvPr id="0" name=""/>
        <dsp:cNvSpPr/>
      </dsp:nvSpPr>
      <dsp:spPr>
        <a:xfrm>
          <a:off x="0" y="3421439"/>
          <a:ext cx="5276428" cy="23247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9509" tIns="374904" rIns="40950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 </a:t>
          </a:r>
          <a:r>
            <a:rPr lang="it-IT" sz="1800" kern="1200"/>
            <a:t>Linear regression model scatter plot with Best fit line</a:t>
          </a:r>
          <a:endParaRPr lang="en-US" sz="1800" kern="1200"/>
        </a:p>
        <a:p>
          <a:pPr marL="171450" lvl="1" indent="-171450" algn="l" defTabSz="800100">
            <a:lnSpc>
              <a:spcPct val="90000"/>
            </a:lnSpc>
            <a:spcBef>
              <a:spcPct val="0"/>
            </a:spcBef>
            <a:spcAft>
              <a:spcPct val="15000"/>
            </a:spcAft>
            <a:buChar char="•"/>
          </a:pPr>
          <a:r>
            <a:rPr lang="it-IT" sz="1800" kern="1200"/>
            <a:t>- </a:t>
          </a:r>
          <a:r>
            <a:rPr lang="en-US" sz="1800" kern="1200"/>
            <a:t>Visualization depicts relationship between mpg and predicted TS%</a:t>
          </a:r>
        </a:p>
        <a:p>
          <a:pPr marL="171450" lvl="1" indent="-171450" algn="l" defTabSz="800100">
            <a:lnSpc>
              <a:spcPct val="90000"/>
            </a:lnSpc>
            <a:spcBef>
              <a:spcPct val="0"/>
            </a:spcBef>
            <a:spcAft>
              <a:spcPct val="15000"/>
            </a:spcAft>
            <a:buChar char="•"/>
          </a:pPr>
          <a:r>
            <a:rPr lang="en-US" sz="1800" kern="1200"/>
            <a:t>- Each data point represents a player</a:t>
          </a:r>
        </a:p>
        <a:p>
          <a:pPr marL="171450" lvl="1" indent="-171450" algn="l" defTabSz="800100">
            <a:lnSpc>
              <a:spcPct val="90000"/>
            </a:lnSpc>
            <a:spcBef>
              <a:spcPct val="0"/>
            </a:spcBef>
            <a:spcAft>
              <a:spcPct val="15000"/>
            </a:spcAft>
            <a:buChar char="•"/>
          </a:pPr>
          <a:r>
            <a:rPr lang="en-US" sz="1800" kern="1200"/>
            <a:t>- Helps identify players with high efficiency despite limited playing time</a:t>
          </a:r>
        </a:p>
      </dsp:txBody>
      <dsp:txXfrm>
        <a:off x="0" y="3421439"/>
        <a:ext cx="5276428" cy="2324700"/>
      </dsp:txXfrm>
    </dsp:sp>
    <dsp:sp modelId="{B5123BB4-4733-4ADD-BB04-2BB5B36497A1}">
      <dsp:nvSpPr>
        <dsp:cNvPr id="0" name=""/>
        <dsp:cNvSpPr/>
      </dsp:nvSpPr>
      <dsp:spPr>
        <a:xfrm>
          <a:off x="263821" y="3155759"/>
          <a:ext cx="3693499"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605" tIns="0" rIns="139605" bIns="0" numCol="1" spcCol="1270" anchor="ctr" anchorCtr="0">
          <a:noAutofit/>
        </a:bodyPr>
        <a:lstStyle/>
        <a:p>
          <a:pPr marL="0" lvl="0" indent="0" algn="l" defTabSz="800100">
            <a:lnSpc>
              <a:spcPct val="90000"/>
            </a:lnSpc>
            <a:spcBef>
              <a:spcPct val="0"/>
            </a:spcBef>
            <a:spcAft>
              <a:spcPct val="35000"/>
            </a:spcAft>
            <a:buNone/>
          </a:pPr>
          <a:r>
            <a:rPr lang="en-US" sz="1800" b="1" kern="1200"/>
            <a:t>Top 20 Players by Predicted TS% and Minutes Per Game:</a:t>
          </a:r>
          <a:endParaRPr lang="en-US" sz="1800" kern="1200"/>
        </a:p>
      </dsp:txBody>
      <dsp:txXfrm>
        <a:off x="289760" y="3181698"/>
        <a:ext cx="364162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2202/1559-0410.1070" TargetMode="External"/><Relationship Id="rId3" Type="http://schemas.openxmlformats.org/officeDocument/2006/relationships/hyperlink" Target="https://doi.org/10.2478/v10237-012-0006-6" TargetMode="External"/><Relationship Id="rId7" Type="http://schemas.openxmlformats.org/officeDocument/2006/relationships/hyperlink" Target="https://arxiv.org/ftp/arxiv/papers/2112/2112.14861.pdf#:~:text=Word%20clouds%20represent%20a%20powerful,without%20reading%20them%20at%20all" TargetMode="External"/><Relationship Id="rId12" Type="http://schemas.openxmlformats.org/officeDocument/2006/relationships/hyperlink" Target="https://doi.org/10.3390/ijerph20031924"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vldb.org/conf/2003/papers/S02P01.pdf" TargetMode="External"/><Relationship Id="rId11" Type="http://schemas.openxmlformats.org/officeDocument/2006/relationships/hyperlink" Target="https://sabr.org/journal/article/baseballs-first-publicist-henry-chadwick/" TargetMode="External"/><Relationship Id="rId5" Type="http://schemas.openxmlformats.org/officeDocument/2006/relationships/hyperlink" Target="https://scholar.google.com/scholar?q=DOI+10.1007/978-1-4614-7138-7&amp;hl=en&amp;as_sdt=0&amp;as_vis=1&amp;oi=scholart" TargetMode="External"/><Relationship Id="rId10" Type="http://schemas.openxmlformats.org/officeDocument/2006/relationships/hyperlink" Target="https://doi.org/10.3389/fpsyg.2015.01673" TargetMode="External"/><Relationship Id="rId4" Type="http://schemas.openxmlformats.org/officeDocument/2006/relationships/hyperlink" Target="https://doi.org/10.1201/9781315139470" TargetMode="External"/><Relationship Id="rId9" Type="http://schemas.openxmlformats.org/officeDocument/2006/relationships/hyperlink" Target="https://www.nbastuffer.com/analytics-10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3" name="Straight Connector 32">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ctrTitle"/>
          </p:nvPr>
        </p:nvSpPr>
        <p:spPr>
          <a:xfrm>
            <a:off x="2849562" y="59057"/>
            <a:ext cx="6424440" cy="1341120"/>
          </a:xfrm>
        </p:spPr>
        <p:txBody>
          <a:bodyPr vert="horz" lIns="91440" tIns="45720" rIns="91440" bIns="45720" rtlCol="0" anchor="t">
            <a:normAutofit/>
          </a:bodyPr>
          <a:lstStyle/>
          <a:p>
            <a:pPr algn="l"/>
            <a:r>
              <a:rPr lang="en-US" sz="3600" dirty="0"/>
              <a:t>Predicting NBA Player’s True Shooting% </a:t>
            </a:r>
          </a:p>
        </p:txBody>
      </p:sp>
      <p:pic>
        <p:nvPicPr>
          <p:cNvPr id="4" name="Picture 3">
            <a:extLst>
              <a:ext uri="{FF2B5EF4-FFF2-40B4-BE49-F238E27FC236}">
                <a16:creationId xmlns:a16="http://schemas.microsoft.com/office/drawing/2014/main" id="{B04DAB5E-0B5A-AF3D-B226-7EF0D0615891}"/>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44" name="Isosceles Triangle 43">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subTitle" idx="1"/>
          </p:nvPr>
        </p:nvSpPr>
        <p:spPr>
          <a:xfrm>
            <a:off x="2775589" y="1786257"/>
            <a:ext cx="6424440" cy="3456303"/>
          </a:xfrm>
        </p:spPr>
        <p:txBody>
          <a:bodyPr vert="horz" lIns="91440" tIns="45720" rIns="91440" bIns="45720" rtlCol="0">
            <a:normAutofit/>
          </a:bodyPr>
          <a:lstStyle/>
          <a:p>
            <a:pPr algn="l">
              <a:buFont typeface="Wingdings 3" charset="2"/>
              <a:buChar char=""/>
            </a:pPr>
            <a:r>
              <a:rPr lang="en-US" b="1" dirty="0">
                <a:solidFill>
                  <a:schemeClr val="tx1">
                    <a:lumMod val="75000"/>
                    <a:lumOff val="25000"/>
                  </a:schemeClr>
                </a:solidFill>
              </a:rPr>
              <a:t>Data 495 Data Science Capstone</a:t>
            </a:r>
          </a:p>
          <a:p>
            <a:pPr algn="l">
              <a:buFont typeface="Wingdings 3" charset="2"/>
              <a:buChar char=""/>
            </a:pPr>
            <a:r>
              <a:rPr lang="en-US" b="1" dirty="0">
                <a:solidFill>
                  <a:schemeClr val="tx1">
                    <a:lumMod val="75000"/>
                    <a:lumOff val="25000"/>
                  </a:schemeClr>
                </a:solidFill>
              </a:rPr>
              <a:t>Final Project Presentation</a:t>
            </a:r>
            <a:endParaRPr lang="en-US" dirty="0">
              <a:solidFill>
                <a:schemeClr val="tx1">
                  <a:lumMod val="75000"/>
                  <a:lumOff val="25000"/>
                </a:schemeClr>
              </a:solidFill>
            </a:endParaRPr>
          </a:p>
          <a:p>
            <a:pPr algn="l">
              <a:buFont typeface="Wingdings 3" charset="2"/>
              <a:buChar char=""/>
            </a:pPr>
            <a:r>
              <a:rPr lang="en-US" b="1" i="1" dirty="0">
                <a:solidFill>
                  <a:schemeClr val="tx1">
                    <a:lumMod val="75000"/>
                    <a:lumOff val="25000"/>
                  </a:schemeClr>
                </a:solidFill>
              </a:rPr>
              <a:t>Tavion Sims</a:t>
            </a:r>
            <a:endParaRPr lang="en-US" dirty="0">
              <a:solidFill>
                <a:schemeClr val="tx1">
                  <a:lumMod val="75000"/>
                  <a:lumOff val="25000"/>
                </a:schemeClr>
              </a:solidFill>
            </a:endParaRPr>
          </a:p>
          <a:p>
            <a:pPr algn="l">
              <a:buFont typeface="Wingdings 3" charset="2"/>
              <a:buChar char=""/>
            </a:pPr>
            <a:r>
              <a:rPr lang="en-US" b="1" dirty="0">
                <a:solidFill>
                  <a:schemeClr val="tx1">
                    <a:lumMod val="75000"/>
                    <a:lumOff val="25000"/>
                  </a:schemeClr>
                </a:solidFill>
              </a:rPr>
              <a:t>Professor: Steve Chesney</a:t>
            </a:r>
          </a:p>
        </p:txBody>
      </p:sp>
    </p:spTree>
    <p:extLst>
      <p:ext uri="{BB962C8B-B14F-4D97-AF65-F5344CB8AC3E}">
        <p14:creationId xmlns:p14="http://schemas.microsoft.com/office/powerpoint/2010/main" val="327564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5940" y="0"/>
            <a:ext cx="6424440" cy="771331"/>
          </a:xfrm>
        </p:spPr>
        <p:txBody>
          <a:bodyPr>
            <a:normAutofit/>
          </a:bodyPr>
          <a:lstStyle/>
          <a:p>
            <a:r>
              <a:rPr lang="en-US" dirty="0"/>
              <a:t>References</a:t>
            </a:r>
          </a:p>
        </p:txBody>
      </p:sp>
      <p:pic>
        <p:nvPicPr>
          <p:cNvPr id="4" name="Picture 3">
            <a:extLst>
              <a:ext uri="{FF2B5EF4-FFF2-40B4-BE49-F238E27FC236}">
                <a16:creationId xmlns:a16="http://schemas.microsoft.com/office/drawing/2014/main" id="{3945F0AB-76C7-1184-7DDA-A5C09A1E165B}"/>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734056" y="771331"/>
            <a:ext cx="6424440" cy="6086659"/>
          </a:xfrm>
        </p:spPr>
        <p:txBody>
          <a:bodyPr>
            <a:normAutofit/>
          </a:bodyPr>
          <a:lstStyle/>
          <a:p>
            <a:pPr>
              <a:lnSpc>
                <a:spcPct val="90000"/>
              </a:lnSpc>
            </a:pPr>
            <a:r>
              <a:rPr lang="en-US" sz="1050" dirty="0"/>
              <a:t>1.	Bal, B. (2012, April). Hawk-Eye: A Logical Innovative Technology Use in Sports for Effective Decision Making. Sport Science Review, XXI(1-2). </a:t>
            </a:r>
            <a:r>
              <a:rPr lang="en-US" sz="1050" dirty="0">
                <a:hlinkClick r:id="rId3"/>
              </a:rPr>
              <a:t>https://doi.org/10.2478/v10237-012-0006-6</a:t>
            </a:r>
            <a:endParaRPr lang="en-US" sz="1050" dirty="0"/>
          </a:p>
          <a:p>
            <a:pPr>
              <a:lnSpc>
                <a:spcPct val="90000"/>
              </a:lnSpc>
            </a:pPr>
            <a:r>
              <a:rPr lang="en-US" sz="1050" dirty="0"/>
              <a:t>2.	</a:t>
            </a:r>
            <a:r>
              <a:rPr lang="en-US" sz="1050" dirty="0" err="1"/>
              <a:t>Breiman</a:t>
            </a:r>
            <a:r>
              <a:rPr lang="en-US" sz="1050" dirty="0"/>
              <a:t>, L., Friedman, J. H., </a:t>
            </a:r>
            <a:r>
              <a:rPr lang="en-US" sz="1050" dirty="0" err="1"/>
              <a:t>Olshen</a:t>
            </a:r>
            <a:r>
              <a:rPr lang="en-US" sz="1050" dirty="0"/>
              <a:t>, R. A., &amp; Stone, C. J. (1984). Classification and regression trees. CRC press. </a:t>
            </a:r>
            <a:r>
              <a:rPr lang="en-US" sz="1050" dirty="0">
                <a:hlinkClick r:id="rId4"/>
              </a:rPr>
              <a:t>https://doi.org/10.1201/9781315139470</a:t>
            </a:r>
            <a:endParaRPr lang="en-US" sz="1050" dirty="0"/>
          </a:p>
          <a:p>
            <a:pPr>
              <a:lnSpc>
                <a:spcPct val="90000"/>
              </a:lnSpc>
            </a:pPr>
            <a:r>
              <a:rPr lang="en-US" sz="1050" dirty="0"/>
              <a:t>3.	James, G., Witten, D., Hastie, T., &amp; </a:t>
            </a:r>
            <a:r>
              <a:rPr lang="en-US" sz="1050" dirty="0" err="1"/>
              <a:t>Tibshirani</a:t>
            </a:r>
            <a:r>
              <a:rPr lang="en-US" sz="1050" dirty="0"/>
              <a:t>, R. (2013). An introduction to statistical learning (Vol. 112). Springer. </a:t>
            </a:r>
            <a:r>
              <a:rPr lang="en-US" sz="1050" dirty="0">
                <a:hlinkClick r:id="rId5"/>
              </a:rPr>
              <a:t>https://scholar.google.com/scholar?q=DOI+10.1007/978-1-4614-7138-7&amp;hl=en&amp;as_sdt=0&amp;as_vis=1&amp;oi=scholart</a:t>
            </a:r>
            <a:endParaRPr lang="en-US" sz="1050" dirty="0"/>
          </a:p>
          <a:p>
            <a:pPr>
              <a:lnSpc>
                <a:spcPct val="90000"/>
              </a:lnSpc>
            </a:pPr>
            <a:r>
              <a:rPr lang="en-US" sz="1050" dirty="0"/>
              <a:t>4.	Ioannidis, Y. (2003). The History of Histograms (abridged). Retrieved from </a:t>
            </a:r>
            <a:r>
              <a:rPr lang="en-US" sz="1050" dirty="0">
                <a:hlinkClick r:id="rId6"/>
              </a:rPr>
              <a:t>https://www.vldb.org/conf/2003/papers/S02P01.pdf</a:t>
            </a:r>
            <a:endParaRPr lang="en-US" sz="1050" dirty="0"/>
          </a:p>
          <a:p>
            <a:pPr>
              <a:lnSpc>
                <a:spcPct val="90000"/>
              </a:lnSpc>
            </a:pPr>
            <a:r>
              <a:rPr lang="en-US" sz="1050" dirty="0"/>
              <a:t>5.	</a:t>
            </a:r>
            <a:r>
              <a:rPr lang="en-US" sz="1050" dirty="0" err="1"/>
              <a:t>Kalmukov</a:t>
            </a:r>
            <a:r>
              <a:rPr lang="en-US" sz="1050" dirty="0"/>
              <a:t>, Y. (2021). Using word clouds for fast identification of papers' subject domain and reviewers' competences. Retrieved from </a:t>
            </a:r>
            <a:r>
              <a:rPr lang="en-US" sz="1050" dirty="0">
                <a:hlinkClick r:id="rId7"/>
              </a:rPr>
              <a:t>https://arxiv.org/ftp/arxiv/papers/2112/2112.14861.pdf#:~:text=Word%20clouds%20represent%20a%20powerful,without%20reading%20them%20at%20all</a:t>
            </a:r>
            <a:r>
              <a:rPr lang="en-US" sz="1050" dirty="0"/>
              <a:t>.</a:t>
            </a:r>
          </a:p>
          <a:p>
            <a:pPr>
              <a:lnSpc>
                <a:spcPct val="90000"/>
              </a:lnSpc>
            </a:pPr>
            <a:r>
              <a:rPr lang="en-US" sz="1050" dirty="0"/>
              <a:t>6.	</a:t>
            </a:r>
            <a:r>
              <a:rPr lang="en-US" sz="1050" dirty="0" err="1"/>
              <a:t>Kubatko</a:t>
            </a:r>
            <a:r>
              <a:rPr lang="en-US" sz="1050" dirty="0"/>
              <a:t>, J. (2007, February). A Starting Point for Analyzing Basketball Statistics. Journal of Quantitative Analysis in Sports, 3(3), 1-1. </a:t>
            </a:r>
            <a:r>
              <a:rPr lang="en-US" sz="1050" dirty="0">
                <a:hlinkClick r:id="rId8"/>
              </a:rPr>
              <a:t>https://doi.org/10.2202/1559-0410.1070</a:t>
            </a:r>
            <a:endParaRPr lang="en-US" sz="1050" dirty="0"/>
          </a:p>
          <a:p>
            <a:pPr>
              <a:lnSpc>
                <a:spcPct val="90000"/>
              </a:lnSpc>
            </a:pPr>
            <a:r>
              <a:rPr lang="en-US" sz="1050" dirty="0"/>
              <a:t>7.	NBA Stuffer. (n.d.). Analytics 101. Retrieved from </a:t>
            </a:r>
            <a:r>
              <a:rPr lang="en-US" sz="1050" dirty="0">
                <a:hlinkClick r:id="rId9"/>
              </a:rPr>
              <a:t>https://www.nbastuffer.com/analytics-101/</a:t>
            </a:r>
            <a:endParaRPr lang="en-US" sz="1050" dirty="0"/>
          </a:p>
          <a:p>
            <a:pPr>
              <a:lnSpc>
                <a:spcPct val="90000"/>
              </a:lnSpc>
            </a:pPr>
            <a:r>
              <a:rPr lang="en-US" sz="1050" dirty="0"/>
              <a:t>8.	Peebles, D., &amp; Ali, N. (2015). Expert interpretation of bar and line graphs: the role of graphicacy in reducing the effect of graph format. Frontiers in Psychology, 6, 1673. </a:t>
            </a:r>
            <a:r>
              <a:rPr lang="en-US" sz="1050" dirty="0">
                <a:hlinkClick r:id="rId10"/>
              </a:rPr>
              <a:t>https://doi.org/10.3389/fpsyg.2015.01673</a:t>
            </a:r>
            <a:endParaRPr lang="en-US" sz="1050" dirty="0"/>
          </a:p>
          <a:p>
            <a:pPr>
              <a:lnSpc>
                <a:spcPct val="90000"/>
              </a:lnSpc>
            </a:pPr>
            <a:r>
              <a:rPr lang="en-US" sz="1050" dirty="0"/>
              <a:t>9.	Sampaio, J., McGarry, T., Calleja-González, J., Jiménez </a:t>
            </a:r>
            <a:r>
              <a:rPr lang="en-US" sz="1050" dirty="0" err="1"/>
              <a:t>Sáiz</a:t>
            </a:r>
            <a:r>
              <a:rPr lang="en-US" sz="1050" dirty="0"/>
              <a:t>, S., Schelling </a:t>
            </a:r>
            <a:r>
              <a:rPr lang="en-US" sz="1050" dirty="0" err="1"/>
              <a:t>i</a:t>
            </a:r>
            <a:r>
              <a:rPr lang="en-US" sz="1050" dirty="0"/>
              <a:t> del </a:t>
            </a:r>
            <a:r>
              <a:rPr lang="en-US" sz="1050" dirty="0" err="1"/>
              <a:t>Alcázar</a:t>
            </a:r>
            <a:r>
              <a:rPr lang="en-US" sz="1050" dirty="0"/>
              <a:t>, X., &amp; </a:t>
            </a:r>
            <a:r>
              <a:rPr lang="en-US" sz="1050" dirty="0" err="1"/>
              <a:t>Balciunas</a:t>
            </a:r>
            <a:r>
              <a:rPr lang="en-US" sz="1050" dirty="0"/>
              <a:t>, M. (2015). Exploring Game Performance in the National Basketball Association Using Player Tracking Data. </a:t>
            </a:r>
            <a:r>
              <a:rPr lang="en-US" sz="1050" dirty="0" err="1"/>
              <a:t>PLoS</a:t>
            </a:r>
            <a:r>
              <a:rPr lang="en-US" sz="1050" dirty="0"/>
              <a:t> One, 10(7), e0132894. https://doi.org/10.1371/journal.pone.0132894</a:t>
            </a:r>
          </a:p>
          <a:p>
            <a:pPr>
              <a:lnSpc>
                <a:spcPct val="90000"/>
              </a:lnSpc>
            </a:pPr>
            <a:r>
              <a:rPr lang="en-US" sz="1050" dirty="0"/>
              <a:t>10.	</a:t>
            </a:r>
            <a:r>
              <a:rPr lang="en-US" sz="1050" dirty="0" err="1"/>
              <a:t>Souders</a:t>
            </a:r>
            <a:r>
              <a:rPr lang="en-US" sz="1050" dirty="0"/>
              <a:t>, M. (1986). Baseball’s First Publicist: Henry Chadwick. Baseball Research Journal, 15, 2-6. Retrieved from </a:t>
            </a:r>
            <a:r>
              <a:rPr lang="en-US" sz="1050" dirty="0">
                <a:hlinkClick r:id="rId11"/>
              </a:rPr>
              <a:t>https://sabr.org/journal/article/baseballs-first-publicist-henry-chadwick/</a:t>
            </a:r>
            <a:endParaRPr lang="en-US" sz="1050" dirty="0"/>
          </a:p>
          <a:p>
            <a:pPr>
              <a:lnSpc>
                <a:spcPct val="90000"/>
              </a:lnSpc>
            </a:pPr>
            <a:r>
              <a:rPr lang="en-US" sz="1050" dirty="0"/>
              <a:t>11.	</a:t>
            </a:r>
            <a:r>
              <a:rPr lang="en-US" sz="1050" dirty="0" err="1"/>
              <a:t>Zając</a:t>
            </a:r>
            <a:r>
              <a:rPr lang="en-US" sz="1050" dirty="0"/>
              <a:t>, T., </a:t>
            </a:r>
            <a:r>
              <a:rPr lang="en-US" sz="1050" dirty="0" err="1"/>
              <a:t>Mikołajec</a:t>
            </a:r>
            <a:r>
              <a:rPr lang="en-US" sz="1050" dirty="0"/>
              <a:t>, K., Chmura, P., </a:t>
            </a:r>
            <a:r>
              <a:rPr lang="en-US" sz="1050" dirty="0" err="1"/>
              <a:t>Konefał</a:t>
            </a:r>
            <a:r>
              <a:rPr lang="en-US" sz="1050" dirty="0"/>
              <a:t>, M., </a:t>
            </a:r>
            <a:r>
              <a:rPr lang="en-US" sz="1050" dirty="0" err="1"/>
              <a:t>Krzysztofik</a:t>
            </a:r>
            <a:r>
              <a:rPr lang="en-US" sz="1050" dirty="0"/>
              <a:t>, M., &amp; Makar, P. (2023). Long-Term Trends in Shooting Performance in the NBA: An Analysis of Two- and Three-Point Shooting across 40 Consecutive Seasons. International Journal of Environmental Research and Public Health, 20(3), 1924. </a:t>
            </a:r>
            <a:r>
              <a:rPr lang="en-US" sz="1050" dirty="0">
                <a:hlinkClick r:id="rId12"/>
              </a:rPr>
              <a:t>https://doi.org/10.3390/ijerph20031924</a:t>
            </a:r>
            <a:endParaRPr lang="en-US" sz="1050" dirty="0"/>
          </a:p>
          <a:p>
            <a:pPr>
              <a:lnSpc>
                <a:spcPct val="90000"/>
              </a:lnSpc>
            </a:pPr>
            <a:endParaRPr lang="en-US" sz="700" dirty="0"/>
          </a:p>
          <a:p>
            <a:pPr>
              <a:lnSpc>
                <a:spcPct val="90000"/>
              </a:lnSpc>
            </a:pPr>
            <a:endParaRPr lang="en-US" sz="700" dirty="0"/>
          </a:p>
        </p:txBody>
      </p:sp>
    </p:spTree>
    <p:extLst>
      <p:ext uri="{BB962C8B-B14F-4D97-AF65-F5344CB8AC3E}">
        <p14:creationId xmlns:p14="http://schemas.microsoft.com/office/powerpoint/2010/main" val="237797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156238"/>
            <a:ext cx="6424440" cy="660400"/>
          </a:xfrm>
        </p:spPr>
        <p:txBody>
          <a:bodyPr>
            <a:normAutofit fontScale="90000"/>
          </a:bodyPr>
          <a:lstStyle/>
          <a:p>
            <a:r>
              <a:rPr lang="en-US" dirty="0"/>
              <a:t>Data Analysis Project Description</a:t>
            </a:r>
          </a:p>
        </p:txBody>
      </p:sp>
      <p:pic>
        <p:nvPicPr>
          <p:cNvPr id="4" name="Picture 3">
            <a:extLst>
              <a:ext uri="{FF2B5EF4-FFF2-40B4-BE49-F238E27FC236}">
                <a16:creationId xmlns:a16="http://schemas.microsoft.com/office/drawing/2014/main" id="{9FBB47C4-3F5A-F6B0-1E4A-F1885C533075}"/>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4"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2" y="965200"/>
            <a:ext cx="6424440" cy="5736561"/>
          </a:xfrm>
        </p:spPr>
        <p:txBody>
          <a:bodyPr>
            <a:noAutofit/>
          </a:bodyPr>
          <a:lstStyle/>
          <a:p>
            <a:pPr>
              <a:lnSpc>
                <a:spcPct val="90000"/>
              </a:lnSpc>
            </a:pPr>
            <a:r>
              <a:rPr lang="en-US" dirty="0"/>
              <a:t>The data analytics problem that I am analyzing is focused on leveraging historical NBA player statistics and advanced metrics to predict True Shooting Percentage for the upcoming season. </a:t>
            </a:r>
          </a:p>
          <a:p>
            <a:pPr>
              <a:lnSpc>
                <a:spcPct val="90000"/>
              </a:lnSpc>
            </a:pPr>
            <a:r>
              <a:rPr lang="en-US" dirty="0"/>
              <a:t>You can think of True Shooting Percentage as assessing how well a player performs any time one of his possessions ends in a shot attempt. TS% considers not just </a:t>
            </a:r>
            <a:r>
              <a:rPr lang="en-US" b="1" dirty="0"/>
              <a:t>field goals</a:t>
            </a:r>
            <a:r>
              <a:rPr lang="en-US" dirty="0"/>
              <a:t>, but also </a:t>
            </a:r>
            <a:r>
              <a:rPr lang="en-US" b="1" dirty="0"/>
              <a:t>free throws </a:t>
            </a:r>
            <a:r>
              <a:rPr lang="en-US" dirty="0"/>
              <a:t>and </a:t>
            </a:r>
            <a:r>
              <a:rPr lang="en-US" b="1" dirty="0"/>
              <a:t>three-pointers</a:t>
            </a:r>
            <a:r>
              <a:rPr lang="en-US" dirty="0"/>
              <a:t>, providing a comprehensive measure of a player's offensive contribution.</a:t>
            </a:r>
          </a:p>
          <a:p>
            <a:pPr>
              <a:lnSpc>
                <a:spcPct val="90000"/>
              </a:lnSpc>
            </a:pPr>
            <a:r>
              <a:rPr lang="en-US" dirty="0"/>
              <a:t>Accurate TS% predictions empower teams to optimize offensive strategies, enhance their competitive edge, and increase their chances of success in the highly competitive NBA environment.</a:t>
            </a:r>
          </a:p>
          <a:p>
            <a:pPr>
              <a:lnSpc>
                <a:spcPct val="90000"/>
              </a:lnSpc>
            </a:pPr>
            <a:r>
              <a:rPr lang="en-US" dirty="0"/>
              <a:t>TS% serves as a key indicative of a player and team’s success. It directly impacts a team's ability to outscore opponents and secure victories on the court, making it a crucial metric for evaluating player performance and potential roster rotations.</a:t>
            </a:r>
          </a:p>
        </p:txBody>
      </p:sp>
    </p:spTree>
    <p:extLst>
      <p:ext uri="{BB962C8B-B14F-4D97-AF65-F5344CB8AC3E}">
        <p14:creationId xmlns:p14="http://schemas.microsoft.com/office/powerpoint/2010/main" val="271564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4056" y="0"/>
            <a:ext cx="6424440" cy="711200"/>
          </a:xfrm>
        </p:spPr>
        <p:txBody>
          <a:bodyPr>
            <a:normAutofit/>
          </a:bodyPr>
          <a:lstStyle/>
          <a:p>
            <a:r>
              <a:rPr lang="en-US" dirty="0"/>
              <a:t>Data Set Description</a:t>
            </a:r>
          </a:p>
        </p:txBody>
      </p:sp>
      <p:pic>
        <p:nvPicPr>
          <p:cNvPr id="4" name="Picture 3">
            <a:extLst>
              <a:ext uri="{FF2B5EF4-FFF2-40B4-BE49-F238E27FC236}">
                <a16:creationId xmlns:a16="http://schemas.microsoft.com/office/drawing/2014/main" id="{C6FDB8EC-F58F-140F-5FA2-6FE854DA56AC}"/>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734056" y="711200"/>
            <a:ext cx="6539946" cy="5943599"/>
          </a:xfrm>
        </p:spPr>
        <p:txBody>
          <a:bodyPr>
            <a:normAutofit/>
          </a:bodyPr>
          <a:lstStyle/>
          <a:p>
            <a:pPr>
              <a:lnSpc>
                <a:spcPct val="90000"/>
              </a:lnSpc>
            </a:pPr>
            <a:r>
              <a:rPr lang="en-US" dirty="0"/>
              <a:t>The dataset utilized for this project encompasses NBA player statistics from the 2022-2023 season, providing a comprehensive overview of player performance.</a:t>
            </a:r>
          </a:p>
          <a:p>
            <a:pPr>
              <a:lnSpc>
                <a:spcPct val="90000"/>
              </a:lnSpc>
            </a:pPr>
            <a:r>
              <a:rPr lang="en-US" dirty="0"/>
              <a:t>Structured in a tabular format, the dataset comprises 29 columns and 610 rows, with each row representing an individual player and columns including player name, team affiliation, and position.</a:t>
            </a:r>
          </a:p>
          <a:p>
            <a:pPr>
              <a:lnSpc>
                <a:spcPct val="90000"/>
              </a:lnSpc>
            </a:pPr>
            <a:r>
              <a:rPr lang="en-US" dirty="0"/>
              <a:t>Basic performance metrics such as Points per game, Rebounds per game, Assists per game, Steals per game, and Blocks per game are included, offering fundamental insights into player contributions on the court.</a:t>
            </a:r>
          </a:p>
          <a:p>
            <a:pPr>
              <a:lnSpc>
                <a:spcPct val="90000"/>
              </a:lnSpc>
            </a:pPr>
            <a:r>
              <a:rPr lang="en-US" dirty="0"/>
              <a:t>Advanced statistics such as True Shooting Percentage, Efficiency Field Goal Percentage, Usage Percentage, and Offensive Rating are also incorporated, providing a deeper understanding of player efficiency and impact on team success.</a:t>
            </a:r>
          </a:p>
        </p:txBody>
      </p:sp>
    </p:spTree>
    <p:extLst>
      <p:ext uri="{BB962C8B-B14F-4D97-AF65-F5344CB8AC3E}">
        <p14:creationId xmlns:p14="http://schemas.microsoft.com/office/powerpoint/2010/main" val="160090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4056" y="24158"/>
            <a:ext cx="6424440" cy="792480"/>
          </a:xfrm>
        </p:spPr>
        <p:txBody>
          <a:bodyPr>
            <a:normAutofit/>
          </a:bodyPr>
          <a:lstStyle/>
          <a:p>
            <a:r>
              <a:rPr lang="en-US" dirty="0"/>
              <a:t>Describe the Data</a:t>
            </a:r>
          </a:p>
        </p:txBody>
      </p:sp>
      <p:pic>
        <p:nvPicPr>
          <p:cNvPr id="4" name="Picture 3">
            <a:extLst>
              <a:ext uri="{FF2B5EF4-FFF2-40B4-BE49-F238E27FC236}">
                <a16:creationId xmlns:a16="http://schemas.microsoft.com/office/drawing/2014/main" id="{4DDB6478-07D9-96DD-2E65-73FE8B5EF9FF}"/>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2" y="816638"/>
            <a:ext cx="6424440" cy="5939761"/>
          </a:xfrm>
        </p:spPr>
        <p:txBody>
          <a:bodyPr>
            <a:normAutofit/>
          </a:bodyPr>
          <a:lstStyle/>
          <a:p>
            <a:r>
              <a:rPr lang="en-US" dirty="0"/>
              <a:t>The dataset consists of 29 columns and 610 rows, capturing NBA player statistics for the 2022-2023 season.</a:t>
            </a:r>
          </a:p>
          <a:p>
            <a:r>
              <a:rPr lang="en-US" dirty="0"/>
              <a:t>Key variables include Player Name, Team, Minutes Per Game (MPG), Points Per Game (PPG), Usage Percentage (USG%), Efficiency Field Goal (</a:t>
            </a:r>
            <a:r>
              <a:rPr lang="en-US" dirty="0" err="1"/>
              <a:t>eFG</a:t>
            </a:r>
            <a:r>
              <a:rPr lang="en-US" dirty="0"/>
              <a:t>%), Games Played, and true shooting percentage (TS%).Describe relationship of the variables</a:t>
            </a:r>
          </a:p>
          <a:p>
            <a:r>
              <a:rPr lang="en-US" dirty="0"/>
              <a:t>Relationships between variables reveal a positive correlation between PPG, </a:t>
            </a:r>
            <a:r>
              <a:rPr lang="en-US" dirty="0" err="1"/>
              <a:t>eFG</a:t>
            </a:r>
            <a:r>
              <a:rPr lang="en-US" dirty="0"/>
              <a:t>%,MPG, and USG%  against TS%. This influences our features for our Predictive model</a:t>
            </a:r>
          </a:p>
          <a:p>
            <a:r>
              <a:rPr lang="en-US" dirty="0"/>
              <a:t>I found that these relationships provides valuable insights into player performance and informs strategic decisions for NBA teams.</a:t>
            </a:r>
          </a:p>
        </p:txBody>
      </p:sp>
    </p:spTree>
    <p:extLst>
      <p:ext uri="{BB962C8B-B14F-4D97-AF65-F5344CB8AC3E}">
        <p14:creationId xmlns:p14="http://schemas.microsoft.com/office/powerpoint/2010/main" val="428389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2" y="146078"/>
            <a:ext cx="4250266" cy="951202"/>
          </a:xfrm>
        </p:spPr>
        <p:txBody>
          <a:bodyPr>
            <a:normAutofit/>
          </a:bodyPr>
          <a:lstStyle/>
          <a:p>
            <a:r>
              <a:rPr lang="en-US" dirty="0"/>
              <a:t>Visualizations</a:t>
            </a:r>
          </a:p>
        </p:txBody>
      </p:sp>
      <p:graphicFrame>
        <p:nvGraphicFramePr>
          <p:cNvPr id="9" name="Content Placeholder 2">
            <a:extLst>
              <a:ext uri="{FF2B5EF4-FFF2-40B4-BE49-F238E27FC236}">
                <a16:creationId xmlns:a16="http://schemas.microsoft.com/office/drawing/2014/main" id="{1343F7FC-21DA-A868-9F73-C419C78025F1}"/>
              </a:ext>
            </a:extLst>
          </p:cNvPr>
          <p:cNvGraphicFramePr>
            <a:graphicFrameLocks noGrp="1"/>
          </p:cNvGraphicFramePr>
          <p:nvPr>
            <p:ph idx="1"/>
          </p:nvPr>
        </p:nvGraphicFramePr>
        <p:xfrm>
          <a:off x="677332" y="833120"/>
          <a:ext cx="5276428" cy="5760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graph with red line&#10;&#10;Description automatically generated">
            <a:extLst>
              <a:ext uri="{FF2B5EF4-FFF2-40B4-BE49-F238E27FC236}">
                <a16:creationId xmlns:a16="http://schemas.microsoft.com/office/drawing/2014/main" id="{5B14A628-21DA-28A0-77E8-6AF40AA04969}"/>
              </a:ext>
            </a:extLst>
          </p:cNvPr>
          <p:cNvPicPr>
            <a:picLocks noChangeAspect="1"/>
          </p:cNvPicPr>
          <p:nvPr/>
        </p:nvPicPr>
        <p:blipFill rotWithShape="1">
          <a:blip r:embed="rId7"/>
          <a:srcRect l="6026" r="20919" b="1"/>
          <a:stretch/>
        </p:blipFill>
        <p:spPr>
          <a:xfrm>
            <a:off x="6238242" y="1097280"/>
            <a:ext cx="5819192" cy="5496559"/>
          </a:xfrm>
          <a:prstGeom prst="rect">
            <a:avLst/>
          </a:prstGeom>
        </p:spPr>
      </p:pic>
    </p:spTree>
    <p:extLst>
      <p:ext uri="{BB962C8B-B14F-4D97-AF65-F5344CB8AC3E}">
        <p14:creationId xmlns:p14="http://schemas.microsoft.com/office/powerpoint/2010/main" val="9838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44478"/>
            <a:ext cx="3876358" cy="772160"/>
          </a:xfrm>
        </p:spPr>
        <p:txBody>
          <a:bodyPr>
            <a:normAutofit/>
          </a:bodyPr>
          <a:lstStyle/>
          <a:p>
            <a:r>
              <a:rPr lang="en-US" dirty="0"/>
              <a:t>Models</a:t>
            </a:r>
          </a:p>
        </p:txBody>
      </p:sp>
      <p:pic>
        <p:nvPicPr>
          <p:cNvPr id="4" name="Picture 3">
            <a:extLst>
              <a:ext uri="{FF2B5EF4-FFF2-40B4-BE49-F238E27FC236}">
                <a16:creationId xmlns:a16="http://schemas.microsoft.com/office/drawing/2014/main" id="{BA2399A6-80EA-1203-AF7E-96C6F9B829EA}"/>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734056" y="816638"/>
            <a:ext cx="6424440" cy="5996884"/>
          </a:xfrm>
        </p:spPr>
        <p:txBody>
          <a:bodyPr>
            <a:normAutofit/>
          </a:bodyPr>
          <a:lstStyle/>
          <a:p>
            <a:pPr>
              <a:lnSpc>
                <a:spcPct val="90000"/>
              </a:lnSpc>
            </a:pPr>
            <a:r>
              <a:rPr lang="en-US" sz="1600" b="1" dirty="0"/>
              <a:t>Linear Regression Model:</a:t>
            </a:r>
          </a:p>
          <a:p>
            <a:pPr marL="0" indent="0">
              <a:lnSpc>
                <a:spcPct val="90000"/>
              </a:lnSpc>
              <a:buNone/>
            </a:pPr>
            <a:r>
              <a:rPr lang="en-US" sz="1600" dirty="0"/>
              <a:t>	- </a:t>
            </a:r>
            <a:r>
              <a:rPr lang="en-US" sz="1600" b="1" dirty="0"/>
              <a:t>Method: </a:t>
            </a:r>
            <a:r>
              <a:rPr lang="en-US" sz="1600" dirty="0"/>
              <a:t>Utilized linear regression to predict True Shooting Percentage (TS%) based on various player attributes.</a:t>
            </a:r>
          </a:p>
          <a:p>
            <a:pPr marL="0" indent="0">
              <a:lnSpc>
                <a:spcPct val="90000"/>
              </a:lnSpc>
              <a:buNone/>
            </a:pPr>
            <a:r>
              <a:rPr lang="en-US" sz="1600" dirty="0"/>
              <a:t>	- </a:t>
            </a:r>
            <a:r>
              <a:rPr lang="en-US" sz="1600" b="1" dirty="0"/>
              <a:t>Features: </a:t>
            </a:r>
            <a:r>
              <a:rPr lang="en-US" sz="1600" dirty="0"/>
              <a:t>Offensive Rating (</a:t>
            </a:r>
            <a:r>
              <a:rPr lang="en-US" sz="1600" dirty="0" err="1"/>
              <a:t>ORtg</a:t>
            </a:r>
            <a:r>
              <a:rPr lang="en-US" sz="1600" dirty="0"/>
              <a:t>), Usage Percentage (USG%), Minutes Per Game (MPG), Efficiency Field Goal Percentage (</a:t>
            </a:r>
            <a:r>
              <a:rPr lang="en-US" sz="1600" dirty="0" err="1"/>
              <a:t>eFG</a:t>
            </a:r>
            <a:r>
              <a:rPr lang="en-US" sz="1600" dirty="0"/>
              <a:t>%).</a:t>
            </a:r>
          </a:p>
          <a:p>
            <a:pPr marL="0" indent="0">
              <a:lnSpc>
                <a:spcPct val="90000"/>
              </a:lnSpc>
              <a:buNone/>
            </a:pPr>
            <a:r>
              <a:rPr lang="en-US" sz="1600" dirty="0"/>
              <a:t>	- </a:t>
            </a:r>
            <a:r>
              <a:rPr lang="en-US" sz="1600" b="1" dirty="0"/>
              <a:t>Visualization: </a:t>
            </a:r>
            <a:r>
              <a:rPr lang="en-US" sz="1600" dirty="0"/>
              <a:t>Scatter plot comparing predicted TS% with actual TS%, accompanied by a best-fit line.</a:t>
            </a:r>
          </a:p>
          <a:p>
            <a:pPr marL="0" indent="0">
              <a:lnSpc>
                <a:spcPct val="90000"/>
              </a:lnSpc>
              <a:buNone/>
            </a:pPr>
            <a:r>
              <a:rPr lang="en-US" sz="1600" dirty="0"/>
              <a:t>	- </a:t>
            </a:r>
            <a:r>
              <a:rPr lang="en-US" sz="1600" b="1" dirty="0"/>
              <a:t>Performance: </a:t>
            </a:r>
            <a:r>
              <a:rPr lang="en-US" sz="1600" dirty="0"/>
              <a:t>Model demonstrated high accuracy with low errors (RMSE: 0.0319, R-squared: 0.923).</a:t>
            </a:r>
          </a:p>
          <a:p>
            <a:pPr>
              <a:lnSpc>
                <a:spcPct val="90000"/>
              </a:lnSpc>
            </a:pPr>
            <a:r>
              <a:rPr lang="en-US" sz="1600" b="1" dirty="0"/>
              <a:t>Decision Tree Regressor Model:</a:t>
            </a:r>
          </a:p>
          <a:p>
            <a:pPr marL="0" indent="0">
              <a:lnSpc>
                <a:spcPct val="90000"/>
              </a:lnSpc>
              <a:buNone/>
            </a:pPr>
            <a:r>
              <a:rPr lang="en-US" sz="1600" dirty="0"/>
              <a:t>	- </a:t>
            </a:r>
            <a:r>
              <a:rPr lang="en-US" sz="1600" b="1" dirty="0"/>
              <a:t>Method: </a:t>
            </a:r>
            <a:r>
              <a:rPr lang="en-US" sz="1600" dirty="0"/>
              <a:t>Employed decision tree regression to predict TS% by partitioning data into subsets based on features.</a:t>
            </a:r>
          </a:p>
          <a:p>
            <a:pPr marL="0" indent="0">
              <a:lnSpc>
                <a:spcPct val="90000"/>
              </a:lnSpc>
              <a:buNone/>
            </a:pPr>
            <a:r>
              <a:rPr lang="en-US" sz="1600" dirty="0"/>
              <a:t>	- </a:t>
            </a:r>
            <a:r>
              <a:rPr lang="en-US" sz="1600" b="1" dirty="0"/>
              <a:t>Features: </a:t>
            </a:r>
            <a:r>
              <a:rPr lang="en-US" sz="1600" dirty="0" err="1"/>
              <a:t>ORtg</a:t>
            </a:r>
            <a:r>
              <a:rPr lang="en-US" sz="1600" dirty="0"/>
              <a:t>, USG%, MPG, </a:t>
            </a:r>
            <a:r>
              <a:rPr lang="en-US" sz="1600" dirty="0" err="1"/>
              <a:t>eFG</a:t>
            </a:r>
            <a:r>
              <a:rPr lang="en-US" sz="1600" dirty="0"/>
              <a:t>%, PPG.</a:t>
            </a:r>
          </a:p>
          <a:p>
            <a:pPr marL="0" indent="0">
              <a:lnSpc>
                <a:spcPct val="90000"/>
              </a:lnSpc>
              <a:buNone/>
            </a:pPr>
            <a:r>
              <a:rPr lang="en-US" sz="1600" dirty="0"/>
              <a:t>	- </a:t>
            </a:r>
            <a:r>
              <a:rPr lang="en-US" sz="1600" b="1" dirty="0"/>
              <a:t>Process: </a:t>
            </a:r>
            <a:r>
              <a:rPr lang="en-US" sz="1600" dirty="0"/>
              <a:t>Generated a tree-like structure where nodes represent decisions based on features and leaves represent predicted TS%.</a:t>
            </a:r>
          </a:p>
          <a:p>
            <a:pPr marL="0" indent="0">
              <a:lnSpc>
                <a:spcPct val="90000"/>
              </a:lnSpc>
              <a:buNone/>
            </a:pPr>
            <a:r>
              <a:rPr lang="en-US" sz="1600" dirty="0"/>
              <a:t>	-</a:t>
            </a:r>
            <a:r>
              <a:rPr lang="en-US" sz="1600" b="1" dirty="0"/>
              <a:t>Performance: </a:t>
            </a:r>
            <a:r>
              <a:rPr lang="en-US" sz="1600" dirty="0"/>
              <a:t>Achieved respectable results with mean squared error of 0.00299 and R-squared of 0.7781.</a:t>
            </a:r>
          </a:p>
        </p:txBody>
      </p:sp>
    </p:spTree>
    <p:extLst>
      <p:ext uri="{BB962C8B-B14F-4D97-AF65-F5344CB8AC3E}">
        <p14:creationId xmlns:p14="http://schemas.microsoft.com/office/powerpoint/2010/main" val="311691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4056" y="0"/>
            <a:ext cx="6424440" cy="816638"/>
          </a:xfrm>
        </p:spPr>
        <p:txBody>
          <a:bodyPr>
            <a:normAutofit/>
          </a:bodyPr>
          <a:lstStyle/>
          <a:p>
            <a:r>
              <a:rPr lang="en-US" dirty="0"/>
              <a:t>Findings</a:t>
            </a:r>
          </a:p>
        </p:txBody>
      </p:sp>
      <p:pic>
        <p:nvPicPr>
          <p:cNvPr id="4" name="Picture 3">
            <a:extLst>
              <a:ext uri="{FF2B5EF4-FFF2-40B4-BE49-F238E27FC236}">
                <a16:creationId xmlns:a16="http://schemas.microsoft.com/office/drawing/2014/main" id="{73D64C3C-42F8-FBA3-392B-99358886BE7A}"/>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734056" y="816638"/>
            <a:ext cx="6424440" cy="6041352"/>
          </a:xfrm>
        </p:spPr>
        <p:txBody>
          <a:bodyPr>
            <a:normAutofit/>
          </a:bodyPr>
          <a:lstStyle/>
          <a:p>
            <a:pPr>
              <a:lnSpc>
                <a:spcPct val="90000"/>
              </a:lnSpc>
            </a:pPr>
            <a:r>
              <a:rPr lang="en-US" sz="1600" b="1" dirty="0"/>
              <a:t>Champion model selection: </a:t>
            </a:r>
          </a:p>
          <a:p>
            <a:pPr marL="0" indent="0">
              <a:lnSpc>
                <a:spcPct val="90000"/>
              </a:lnSpc>
              <a:buNone/>
            </a:pPr>
            <a:r>
              <a:rPr lang="en-US" sz="1600" dirty="0"/>
              <a:t>	- The linear regression model emerged as the champion model due to its superior predictive accuracy, evidenced by a high R-squared value (0.923) and low root mean squared error (RMSE) of 0.0319. This model effectively captured the relationships between player attributes (</a:t>
            </a:r>
            <a:r>
              <a:rPr lang="en-US" sz="1600" dirty="0" err="1"/>
              <a:t>ORtg</a:t>
            </a:r>
            <a:r>
              <a:rPr lang="en-US" sz="1600" dirty="0"/>
              <a:t>, USG%, MPG, </a:t>
            </a:r>
            <a:r>
              <a:rPr lang="en-US" sz="1600" dirty="0" err="1"/>
              <a:t>eFG</a:t>
            </a:r>
            <a:r>
              <a:rPr lang="en-US" sz="1600" dirty="0"/>
              <a:t>%) and True Shooting Percentage (TS%), providing valuable insights for player evaluation and strategy development.</a:t>
            </a:r>
          </a:p>
          <a:p>
            <a:pPr>
              <a:lnSpc>
                <a:spcPct val="90000"/>
              </a:lnSpc>
            </a:pPr>
            <a:r>
              <a:rPr lang="en-US" sz="1600" b="1" dirty="0"/>
              <a:t>Visualization Impact:</a:t>
            </a:r>
          </a:p>
          <a:p>
            <a:pPr marL="0" indent="0">
              <a:lnSpc>
                <a:spcPct val="90000"/>
              </a:lnSpc>
              <a:buNone/>
            </a:pPr>
            <a:r>
              <a:rPr lang="en-US" sz="1600" b="1" dirty="0"/>
              <a:t>	</a:t>
            </a:r>
            <a:r>
              <a:rPr lang="en-US" sz="1600" dirty="0"/>
              <a:t>- The scatter plot comparing predicted TS% with actual TS% revealed a strong alignment between the predicted and observed values</a:t>
            </a:r>
          </a:p>
          <a:p>
            <a:pPr marL="0" indent="0">
              <a:lnSpc>
                <a:spcPct val="90000"/>
              </a:lnSpc>
              <a:buNone/>
            </a:pPr>
            <a:r>
              <a:rPr lang="en-US" sz="1600" dirty="0"/>
              <a:t>	- the scatter plot showcasing the relationship between TS% and Usage Percentage (USG%) highlighted a negative correlation, suggesting that higher usage rates may lead to lower shooting efficiency.</a:t>
            </a:r>
          </a:p>
          <a:p>
            <a:pPr>
              <a:lnSpc>
                <a:spcPct val="90000"/>
              </a:lnSpc>
            </a:pPr>
            <a:r>
              <a:rPr lang="en-US" sz="1600" b="1" dirty="0"/>
              <a:t>Undervalued player Evaluation:</a:t>
            </a:r>
          </a:p>
          <a:p>
            <a:pPr marL="0" indent="0">
              <a:lnSpc>
                <a:spcPct val="90000"/>
              </a:lnSpc>
              <a:buNone/>
            </a:pPr>
            <a:r>
              <a:rPr lang="en-US" sz="1600" dirty="0"/>
              <a:t>	- The linear regression model led us to identify top performing players who exhibited high TS% and scoring ability while playing under 25 minutes per game. Notable players such as </a:t>
            </a:r>
            <a:r>
              <a:rPr lang="en-US" sz="1600" b="1" dirty="0"/>
              <a:t>Luke Kennard</a:t>
            </a:r>
            <a:r>
              <a:rPr lang="en-US" sz="1600" dirty="0"/>
              <a:t>, </a:t>
            </a:r>
            <a:r>
              <a:rPr lang="en-US" sz="1600" b="1" dirty="0"/>
              <a:t>Thomas Bryant</a:t>
            </a:r>
            <a:r>
              <a:rPr lang="en-US" sz="1600" dirty="0"/>
              <a:t>, and </a:t>
            </a:r>
            <a:r>
              <a:rPr lang="en-US" sz="1600" b="1" dirty="0"/>
              <a:t>Brandon Clarke </a:t>
            </a:r>
            <a:r>
              <a:rPr lang="en-US" sz="1600" dirty="0"/>
              <a:t>were identified as impactful contributors, offering valuable insights for Free Agency, Roster rotations, and Trades.</a:t>
            </a:r>
          </a:p>
        </p:txBody>
      </p:sp>
    </p:spTree>
    <p:extLst>
      <p:ext uri="{BB962C8B-B14F-4D97-AF65-F5344CB8AC3E}">
        <p14:creationId xmlns:p14="http://schemas.microsoft.com/office/powerpoint/2010/main" val="212739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4056" y="0"/>
            <a:ext cx="6424440" cy="1320800"/>
          </a:xfrm>
        </p:spPr>
        <p:txBody>
          <a:bodyPr>
            <a:normAutofit/>
          </a:bodyPr>
          <a:lstStyle/>
          <a:p>
            <a:r>
              <a:rPr lang="en-US" dirty="0"/>
              <a:t>Recommendations</a:t>
            </a:r>
          </a:p>
        </p:txBody>
      </p:sp>
      <p:pic>
        <p:nvPicPr>
          <p:cNvPr id="4" name="Picture 3">
            <a:extLst>
              <a:ext uri="{FF2B5EF4-FFF2-40B4-BE49-F238E27FC236}">
                <a16:creationId xmlns:a16="http://schemas.microsoft.com/office/drawing/2014/main" id="{21BBE746-A5A9-0604-E0CA-C8C5A126CDE8}"/>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734056" y="798319"/>
            <a:ext cx="6424440" cy="5798423"/>
          </a:xfrm>
        </p:spPr>
        <p:txBody>
          <a:bodyPr>
            <a:normAutofit/>
          </a:bodyPr>
          <a:lstStyle/>
          <a:p>
            <a:pPr>
              <a:lnSpc>
                <a:spcPct val="90000"/>
              </a:lnSpc>
            </a:pPr>
            <a:r>
              <a:rPr lang="en-US" b="1" dirty="0"/>
              <a:t>Utilize Champion Model Insights: </a:t>
            </a:r>
          </a:p>
          <a:p>
            <a:pPr marL="0" indent="0">
              <a:lnSpc>
                <a:spcPct val="90000"/>
              </a:lnSpc>
              <a:buNone/>
            </a:pPr>
            <a:r>
              <a:rPr lang="en-US" dirty="0"/>
              <a:t>	- I would use the linear regression model to inform player evaluation, strategy development, and decision-making processes. The model's accurate predictions of True Shooting Percentage (TS%) based on player attributes provide actionable insights for optimizing team performance and maximizing offensive efficiency.</a:t>
            </a:r>
          </a:p>
          <a:p>
            <a:pPr>
              <a:lnSpc>
                <a:spcPct val="90000"/>
              </a:lnSpc>
            </a:pPr>
            <a:r>
              <a:rPr lang="en-US" b="1" dirty="0"/>
              <a:t>Use of Power BI:</a:t>
            </a:r>
          </a:p>
          <a:p>
            <a:pPr marL="0" indent="0">
              <a:lnSpc>
                <a:spcPct val="90000"/>
              </a:lnSpc>
              <a:buNone/>
            </a:pPr>
            <a:r>
              <a:rPr lang="en-US" dirty="0"/>
              <a:t>	- I would use Power Bi to create better visualizations By doing this, I could make the report more interactive and even give users the ability to view different players by there TS% along with other metrics.</a:t>
            </a:r>
          </a:p>
          <a:p>
            <a:pPr>
              <a:lnSpc>
                <a:spcPct val="90000"/>
              </a:lnSpc>
            </a:pPr>
            <a:r>
              <a:rPr lang="en-US" b="1" dirty="0"/>
              <a:t>Additional Data sources:</a:t>
            </a:r>
          </a:p>
          <a:p>
            <a:pPr marL="0" indent="0">
              <a:lnSpc>
                <a:spcPct val="90000"/>
              </a:lnSpc>
              <a:buNone/>
            </a:pPr>
            <a:r>
              <a:rPr lang="en-US" dirty="0"/>
              <a:t> 	-Lastly, I would use additional data sources. More historical data would better predict a player’s TS% and we could also predict other metrics as well.</a:t>
            </a:r>
          </a:p>
        </p:txBody>
      </p:sp>
    </p:spTree>
    <p:extLst>
      <p:ext uri="{BB962C8B-B14F-4D97-AF65-F5344CB8AC3E}">
        <p14:creationId xmlns:p14="http://schemas.microsoft.com/office/powerpoint/2010/main" val="173284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2950" y="0"/>
            <a:ext cx="6424440" cy="895739"/>
          </a:xfrm>
        </p:spPr>
        <p:txBody>
          <a:bodyPr>
            <a:normAutofit/>
          </a:bodyPr>
          <a:lstStyle/>
          <a:p>
            <a:r>
              <a:rPr lang="en-US" dirty="0"/>
              <a:t>Lessons Learned</a:t>
            </a:r>
          </a:p>
        </p:txBody>
      </p:sp>
      <p:pic>
        <p:nvPicPr>
          <p:cNvPr id="4" name="Picture 3">
            <a:extLst>
              <a:ext uri="{FF2B5EF4-FFF2-40B4-BE49-F238E27FC236}">
                <a16:creationId xmlns:a16="http://schemas.microsoft.com/office/drawing/2014/main" id="{85296414-164E-E045-60D2-4364328A181C}"/>
              </a:ext>
            </a:extLst>
          </p:cNvPr>
          <p:cNvPicPr>
            <a:picLocks noChangeAspect="1"/>
          </p:cNvPicPr>
          <p:nvPr/>
        </p:nvPicPr>
        <p:blipFill rotWithShape="1">
          <a:blip r:embed="rId2"/>
          <a:srcRect l="54381" r="17023" b="907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662950" y="895739"/>
            <a:ext cx="6424440" cy="5887616"/>
          </a:xfrm>
        </p:spPr>
        <p:txBody>
          <a:bodyPr>
            <a:normAutofit/>
          </a:bodyPr>
          <a:lstStyle/>
          <a:p>
            <a:pPr>
              <a:lnSpc>
                <a:spcPct val="90000"/>
              </a:lnSpc>
            </a:pPr>
            <a:r>
              <a:rPr lang="en-US" dirty="0"/>
              <a:t>I have learned the end-to-end process of a full data project. This was very extensive and insightful; I have learned so much through this process.</a:t>
            </a:r>
          </a:p>
          <a:p>
            <a:pPr>
              <a:lnSpc>
                <a:spcPct val="90000"/>
              </a:lnSpc>
            </a:pPr>
            <a:r>
              <a:rPr lang="en-US" b="1" dirty="0"/>
              <a:t>Data Selection: </a:t>
            </a:r>
            <a:r>
              <a:rPr lang="en-US" dirty="0"/>
              <a:t>it is important to select your data carefully and look for credible sources and that data is aligned with the 5 C’s</a:t>
            </a:r>
          </a:p>
          <a:p>
            <a:pPr>
              <a:lnSpc>
                <a:spcPct val="90000"/>
              </a:lnSpc>
            </a:pPr>
            <a:r>
              <a:rPr lang="en-US" b="1" dirty="0"/>
              <a:t>Hypothesis</a:t>
            </a:r>
            <a:r>
              <a:rPr lang="en-US" dirty="0"/>
              <a:t>: Make sure you question your project, and you list out the questions and predictions that you think are going to happen so you can research it more in your EDA or Post Processing Analysis</a:t>
            </a:r>
          </a:p>
          <a:p>
            <a:pPr>
              <a:lnSpc>
                <a:spcPct val="90000"/>
              </a:lnSpc>
            </a:pPr>
            <a:r>
              <a:rPr lang="en-US" b="1" dirty="0"/>
              <a:t>Model Selection: </a:t>
            </a:r>
            <a:r>
              <a:rPr lang="en-US" dirty="0"/>
              <a:t>Look into the Consideration of model interpretability, performance metrics, and domain relevance in selecting appropriate predictive models.</a:t>
            </a:r>
          </a:p>
          <a:p>
            <a:pPr>
              <a:lnSpc>
                <a:spcPct val="90000"/>
              </a:lnSpc>
            </a:pPr>
            <a:r>
              <a:rPr lang="en-US" b="1" dirty="0"/>
              <a:t>Iterate through different models: </a:t>
            </a:r>
            <a:r>
              <a:rPr lang="en-US" dirty="0"/>
              <a:t>It is very important to iterate through different models and evaluate their predictions to ultimately choose a champion model.</a:t>
            </a:r>
          </a:p>
          <a:p>
            <a:pPr>
              <a:lnSpc>
                <a:spcPct val="90000"/>
              </a:lnSpc>
            </a:pPr>
            <a:endParaRPr lang="en-US" sz="1500" dirty="0"/>
          </a:p>
        </p:txBody>
      </p:sp>
    </p:spTree>
    <p:extLst>
      <p:ext uri="{BB962C8B-B14F-4D97-AF65-F5344CB8AC3E}">
        <p14:creationId xmlns:p14="http://schemas.microsoft.com/office/powerpoint/2010/main" val="3706406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476</TotalTime>
  <Words>1746</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Predicting NBA Player’s True Shooting% </vt:lpstr>
      <vt:lpstr>Data Analysis Project Description</vt:lpstr>
      <vt:lpstr>Data Set Description</vt:lpstr>
      <vt:lpstr>Describe the Data</vt:lpstr>
      <vt:lpstr>Visualizations</vt:lpstr>
      <vt:lpstr>Models</vt:lpstr>
      <vt:lpstr>Findings</vt:lpstr>
      <vt:lpstr>Recommendations</vt:lpstr>
      <vt:lpstr>Lessons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for your Data Analysis Project</dc:title>
  <dc:creator>Jon McKeeby</dc:creator>
  <cp:lastModifiedBy>Sims,Tavion</cp:lastModifiedBy>
  <cp:revision>9</cp:revision>
  <dcterms:created xsi:type="dcterms:W3CDTF">2015-08-30T00:29:46Z</dcterms:created>
  <dcterms:modified xsi:type="dcterms:W3CDTF">2024-08-30T20:31:07Z</dcterms:modified>
</cp:coreProperties>
</file>