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26547-787B-44E7-8C1E-0B56220498E1}" v="839" dt="2023-12-04T04:55:36.559"/>
    <p1510:client id="{662E8058-862A-4DB8-B6B8-49FAFA43E706}" v="119" dt="2023-12-04T04:31:34.218"/>
    <p1510:client id="{A22319E6-A04F-4A98-8CC8-312455170918}" v="1127" dt="2023-12-04T04:52:33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5"/>
    <p:restoredTop sz="94354"/>
  </p:normalViewPr>
  <p:slideViewPr>
    <p:cSldViewPr snapToGrid="0" snapToObjects="1">
      <p:cViewPr varScale="1">
        <p:scale>
          <a:sx n="120" d="100"/>
          <a:sy n="120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8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5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5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2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EE69-2E78-1945-BC16-4D31710F65B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keras.io/api/application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8517754" y="3914361"/>
            <a:ext cx="3626415" cy="2940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548022" y="908808"/>
            <a:ext cx="4827078" cy="3520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8509437" y="908462"/>
            <a:ext cx="3626415" cy="2940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514650" y="4669643"/>
            <a:ext cx="4891862" cy="2053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6793" y="915260"/>
            <a:ext cx="3281725" cy="5534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436705" y="-674"/>
            <a:ext cx="1004153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>
                <a:latin typeface="Times New Roman"/>
                <a:ea typeface="Calibri"/>
                <a:cs typeface="Times New Roman"/>
              </a:rPr>
              <a:t>Image Denoising using Non-Local Means and Block Matching and 3D Filtering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48947" y="388259"/>
            <a:ext cx="308885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</a:rPr>
              <a:t>Tavish Vats, 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Sivakumar, Nikhil V</a:t>
            </a:r>
          </a:p>
          <a:p>
            <a:pPr algn="ctr"/>
            <a:endParaRPr lang="en-US">
              <a:solidFill>
                <a:schemeClr val="bg2">
                  <a:lumMod val="50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96793" y="801397"/>
            <a:ext cx="12095207" cy="4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49039" y="891343"/>
            <a:ext cx="318751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>
                <a:solidFill>
                  <a:srgbClr val="7A1410"/>
                </a:solidFill>
              </a:rPr>
              <a:t>BM3D and NLM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76949" y="6449411"/>
            <a:ext cx="25220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Pre-trained models obtained from:</a:t>
            </a:r>
          </a:p>
          <a:p>
            <a:r>
              <a:rPr lang="en-US" sz="1200">
                <a:solidFill>
                  <a:srgbClr val="7A1410"/>
                </a:solidFill>
                <a:ea typeface="+mn-lt"/>
                <a:cs typeface="+mn-lt"/>
                <a:hlinkClick r:id="rId2"/>
              </a:rPr>
              <a:t>Keras Applications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79708" y="864471"/>
            <a:ext cx="377460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>
                <a:solidFill>
                  <a:srgbClr val="7A1410"/>
                </a:solidFill>
              </a:rPr>
              <a:t>Results for SIDD and </a:t>
            </a:r>
            <a:r>
              <a:rPr lang="en-US" sz="1600" b="1" err="1">
                <a:solidFill>
                  <a:srgbClr val="7A1410"/>
                </a:solidFill>
              </a:rPr>
              <a:t>UPoly</a:t>
            </a:r>
            <a:r>
              <a:rPr lang="en-US" sz="1600" b="1">
                <a:solidFill>
                  <a:srgbClr val="7A1410"/>
                </a:solidFill>
              </a:rPr>
              <a:t> Datasets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950913" y="844732"/>
            <a:ext cx="2775888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rgbClr val="7A1410"/>
                </a:solidFill>
              </a:rPr>
              <a:t>Object Recognition – CURE-OR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8545414" y="1150952"/>
            <a:ext cx="3561741" cy="2491727"/>
            <a:chOff x="8545414" y="1150952"/>
            <a:chExt cx="3561741" cy="2491727"/>
          </a:xfrm>
        </p:grpSpPr>
        <p:sp>
          <p:nvSpPr>
            <p:cNvPr id="97" name="TextBox 96"/>
            <p:cNvSpPr txBox="1"/>
            <p:nvPr/>
          </p:nvSpPr>
          <p:spPr>
            <a:xfrm>
              <a:off x="11220917" y="1295368"/>
              <a:ext cx="886238" cy="16597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="t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/>
              </a:pPr>
              <a:endParaRPr lang="en-US" sz="1000" b="0" i="0" u="none" strike="noStrike" kern="1200">
                <a:ln>
                  <a:noFill/>
                </a:ln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796520" y="1291033"/>
              <a:ext cx="954170" cy="16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="t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/>
              </a:pPr>
              <a:endParaRPr lang="en-US" sz="1000" b="0" i="0" u="none" strike="noStrike" kern="1200">
                <a:ln>
                  <a:noFill/>
                </a:ln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261435" y="1299452"/>
              <a:ext cx="613550" cy="16621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="t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/>
              </a:pPr>
              <a:endParaRPr lang="en-US" sz="1000" b="0" i="0" u="none" strike="noStrike" kern="1200">
                <a:ln>
                  <a:noFill/>
                </a:ln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rot="16200000">
              <a:off x="8113245" y="2023449"/>
              <a:ext cx="1081842" cy="18620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="t" anchorCtr="0" compatLnSpc="0"/>
            <a:lstStyle/>
            <a:p>
              <a:pPr>
                <a:spcBef>
                  <a:spcPts val="1191"/>
                </a:spcBef>
                <a:spcAft>
                  <a:spcPts val="992"/>
                </a:spcAft>
              </a:pPr>
              <a:endParaRPr lang="en-US" sz="1000">
                <a:cs typeface="Calibri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1240440" y="2544522"/>
              <a:ext cx="613550" cy="16597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="t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/>
              </a:pPr>
              <a:endParaRPr lang="en-US" sz="1000" b="0" i="0" u="none" strike="noStrike" kern="1200">
                <a:ln>
                  <a:noFill/>
                </a:ln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8097959" y="3008532"/>
              <a:ext cx="1081602" cy="18669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="t" anchorCtr="0" compatLnSpc="0"/>
            <a:lstStyle/>
            <a:p>
              <a:pPr>
                <a:spcBef>
                  <a:spcPts val="1191"/>
                </a:spcBef>
                <a:spcAft>
                  <a:spcPts val="992"/>
                </a:spcAft>
              </a:pPr>
              <a:endParaRPr lang="en-US" sz="1050">
                <a:cs typeface="Calibri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140771" y="2557530"/>
              <a:ext cx="613550" cy="16597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="t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/>
              </a:pPr>
              <a:endParaRPr lang="en-US" sz="1000" b="0" i="0" u="none" strike="noStrike" kern="1200">
                <a:ln>
                  <a:noFill/>
                </a:ln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049052" y="2539944"/>
              <a:ext cx="613550" cy="16597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="t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/>
              </a:pPr>
              <a:endParaRPr lang="en-US" sz="1000" b="0" i="0" u="none" strike="noStrike" kern="1200">
                <a:ln>
                  <a:noFill/>
                </a:ln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915033" y="1150952"/>
              <a:ext cx="2811604" cy="30777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400">
                  <a:cs typeface="Calibri"/>
                </a:rPr>
                <a:t>Accuracy scores of ResNet50 model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415761" y="4617694"/>
            <a:ext cx="3052502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rgbClr val="7A1410"/>
                </a:solidFill>
              </a:rPr>
              <a:t>CURE-OR – BM3D denoises better</a:t>
            </a:r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566624" y="4896700"/>
            <a:ext cx="18473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1200">
              <a:cs typeface="Calibri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3467100" y="887822"/>
            <a:ext cx="0" cy="591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447594" y="887822"/>
            <a:ext cx="0" cy="591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9306123" y="3906075"/>
            <a:ext cx="202743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>
                <a:solidFill>
                  <a:srgbClr val="7A1410"/>
                </a:solidFill>
              </a:rPr>
              <a:t>Conclusions</a:t>
            </a:r>
            <a:endParaRPr lang="en-US" sz="24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4755" y="4075722"/>
            <a:ext cx="3400714" cy="2616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/>
              <a:t>NLM Equations: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5478" y="1105168"/>
            <a:ext cx="3484556" cy="12772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 b="1"/>
              <a:t>BM3D is a 3-D block-matching algorithm used primarily for noise reduction in images. It's an expansions of the non-local means (NLM) methodology.</a:t>
            </a:r>
          </a:p>
          <a:p>
            <a:r>
              <a:rPr lang="en-US" sz="1100" b="1"/>
              <a:t>NLM: </a:t>
            </a:r>
            <a:r>
              <a:rPr lang="en-US" sz="1100" b="1">
                <a:solidFill>
                  <a:srgbClr val="000000"/>
                </a:solidFill>
                <a:ea typeface="+mn-lt"/>
                <a:cs typeface="+mn-lt"/>
              </a:rPr>
              <a:t>this method computes each pixel's value as a weighted average of similar regions, providing robustness against noise.</a:t>
            </a:r>
          </a:p>
          <a:p>
            <a:endParaRPr lang="en-US" sz="1100">
              <a:ea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525" y="2361631"/>
            <a:ext cx="3495832" cy="2616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/>
              <a:t>BM3D Block Diagram: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14E1F7-C16F-B10F-1C51-0E971DBFD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36419"/>
              </p:ext>
            </p:extLst>
          </p:nvPr>
        </p:nvGraphicFramePr>
        <p:xfrm>
          <a:off x="8813209" y="1594884"/>
          <a:ext cx="3207038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47">
                  <a:extLst>
                    <a:ext uri="{9D8B030D-6E8A-4147-A177-3AD203B41FA5}">
                      <a16:colId xmlns:a16="http://schemas.microsoft.com/office/drawing/2014/main" val="3901122645"/>
                    </a:ext>
                  </a:extLst>
                </a:gridCol>
                <a:gridCol w="777191">
                  <a:extLst>
                    <a:ext uri="{9D8B030D-6E8A-4147-A177-3AD203B41FA5}">
                      <a16:colId xmlns:a16="http://schemas.microsoft.com/office/drawing/2014/main" val="4016059351"/>
                    </a:ext>
                  </a:extLst>
                </a:gridCol>
                <a:gridCol w="711884">
                  <a:extLst>
                    <a:ext uri="{9D8B030D-6E8A-4147-A177-3AD203B41FA5}">
                      <a16:colId xmlns:a16="http://schemas.microsoft.com/office/drawing/2014/main" val="3951930614"/>
                    </a:ext>
                  </a:extLst>
                </a:gridCol>
                <a:gridCol w="502891">
                  <a:extLst>
                    <a:ext uri="{9D8B030D-6E8A-4147-A177-3AD203B41FA5}">
                      <a16:colId xmlns:a16="http://schemas.microsoft.com/office/drawing/2014/main" val="1501386225"/>
                    </a:ext>
                  </a:extLst>
                </a:gridCol>
                <a:gridCol w="490125">
                  <a:extLst>
                    <a:ext uri="{9D8B030D-6E8A-4147-A177-3AD203B41FA5}">
                      <a16:colId xmlns:a16="http://schemas.microsoft.com/office/drawing/2014/main" val="1175896545"/>
                    </a:ext>
                  </a:extLst>
                </a:gridCol>
              </a:tblGrid>
              <a:tr h="360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Denoise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0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Under</a:t>
                      </a:r>
                      <a:endParaRPr lang="en-US" sz="1000" err="1"/>
                    </a:p>
                    <a:p>
                      <a:pPr lvl="0">
                        <a:buNone/>
                      </a:pPr>
                      <a:r>
                        <a:rPr lang="en-US" sz="1000"/>
                        <a:t>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Over 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Contrast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S&amp;P</a:t>
                      </a:r>
                      <a:endParaRPr lang="en-US" sz="1000" err="1"/>
                    </a:p>
                    <a:p>
                      <a:pPr lvl="0">
                        <a:buNone/>
                      </a:pPr>
                      <a:r>
                        <a:rPr lang="en-US" sz="1000"/>
                        <a:t>Noise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3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Distorted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62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Non-Local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</a:rPr>
                        <a:t>BM3D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FF0000"/>
                          </a:solidFill>
                        </a:rPr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FF0000"/>
                          </a:solidFill>
                        </a:rPr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FF0000"/>
                          </a:solidFill>
                        </a:rPr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FF0000"/>
                          </a:solidFill>
                        </a:rPr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198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CDE29D-6523-737D-4B0E-4BB852EE6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18806"/>
              </p:ext>
            </p:extLst>
          </p:nvPr>
        </p:nvGraphicFramePr>
        <p:xfrm>
          <a:off x="3749688" y="5010658"/>
          <a:ext cx="1234999" cy="1548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610">
                  <a:extLst>
                    <a:ext uri="{9D8B030D-6E8A-4147-A177-3AD203B41FA5}">
                      <a16:colId xmlns:a16="http://schemas.microsoft.com/office/drawing/2014/main" val="2445283011"/>
                    </a:ext>
                  </a:extLst>
                </a:gridCol>
                <a:gridCol w="386090">
                  <a:extLst>
                    <a:ext uri="{9D8B030D-6E8A-4147-A177-3AD203B41FA5}">
                      <a16:colId xmlns:a16="http://schemas.microsoft.com/office/drawing/2014/main" val="1696666224"/>
                    </a:ext>
                  </a:extLst>
                </a:gridCol>
                <a:gridCol w="427299">
                  <a:extLst>
                    <a:ext uri="{9D8B030D-6E8A-4147-A177-3AD203B41FA5}">
                      <a16:colId xmlns:a16="http://schemas.microsoft.com/office/drawing/2014/main" val="34583682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PSNR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(dB)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SSIM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CW-SSIM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352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10.12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0.20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0.43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18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10.01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0.21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0.44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698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9.74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0.19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0.46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747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PSNR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(dB)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SSIM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CW-SSIM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006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15.74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0.36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0.53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322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15.68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0.37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0.53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451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15.75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0.37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0.54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2154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80E2F0E-44E4-2320-9E74-7BCC26CB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5055272"/>
            <a:ext cx="723900" cy="1078156"/>
          </a:xfrm>
          <a:prstGeom prst="rect">
            <a:avLst/>
          </a:prstGeom>
        </p:spPr>
      </p:pic>
      <p:pic>
        <p:nvPicPr>
          <p:cNvPr id="2" name="Picture 1" descr="A heater on a coffee table&#10;&#10;Description automatically generated">
            <a:extLst>
              <a:ext uri="{FF2B5EF4-FFF2-40B4-BE49-F238E27FC236}">
                <a16:creationId xmlns:a16="http://schemas.microsoft.com/office/drawing/2014/main" id="{DCE891FC-EA89-D236-D9C9-388398A23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5055272"/>
            <a:ext cx="717550" cy="1065456"/>
          </a:xfrm>
          <a:prstGeom prst="rect">
            <a:avLst/>
          </a:prstGeom>
        </p:spPr>
      </p:pic>
      <p:pic>
        <p:nvPicPr>
          <p:cNvPr id="6" name="Picture 5" descr="A table with a heater on it&#10;&#10;Description automatically generated">
            <a:extLst>
              <a:ext uri="{FF2B5EF4-FFF2-40B4-BE49-F238E27FC236}">
                <a16:creationId xmlns:a16="http://schemas.microsoft.com/office/drawing/2014/main" id="{3573BCFA-A81F-DDE2-A629-404CD0C4C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700" y="5054600"/>
            <a:ext cx="698500" cy="1047750"/>
          </a:xfrm>
          <a:prstGeom prst="rect">
            <a:avLst/>
          </a:prstGeom>
        </p:spPr>
      </p:pic>
      <p:pic>
        <p:nvPicPr>
          <p:cNvPr id="8" name="Picture 7" descr="A heater on a table in a living room&#10;&#10;Description automatically generated">
            <a:extLst>
              <a:ext uri="{FF2B5EF4-FFF2-40B4-BE49-F238E27FC236}">
                <a16:creationId xmlns:a16="http://schemas.microsoft.com/office/drawing/2014/main" id="{CF7B59AB-53F8-2A8F-442A-0C687BEEAE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9850" y="5048250"/>
            <a:ext cx="71755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BA60C-A4E6-8823-12BF-F63B8FDC0E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50" y="2652354"/>
            <a:ext cx="2743200" cy="1146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07D8E8-D37E-35F9-3E6B-7834DF96CB0C}"/>
              </a:ext>
            </a:extLst>
          </p:cNvPr>
          <p:cNvSpPr txBox="1"/>
          <p:nvPr/>
        </p:nvSpPr>
        <p:spPr>
          <a:xfrm>
            <a:off x="5154705" y="6132673"/>
            <a:ext cx="7008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NLM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B2EB1-0CC1-115E-8901-29205BF7077F}"/>
              </a:ext>
            </a:extLst>
          </p:cNvPr>
          <p:cNvSpPr txBox="1"/>
          <p:nvPr/>
        </p:nvSpPr>
        <p:spPr>
          <a:xfrm>
            <a:off x="6870223" y="6132673"/>
            <a:ext cx="7008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NLM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32DF9-B0A8-F2E6-AE52-227359676C8D}"/>
              </a:ext>
            </a:extLst>
          </p:cNvPr>
          <p:cNvSpPr txBox="1"/>
          <p:nvPr/>
        </p:nvSpPr>
        <p:spPr>
          <a:xfrm>
            <a:off x="6002276" y="6132673"/>
            <a:ext cx="7864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BM3D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1B4B44-391D-E576-B79C-B288CE4BE5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4372417"/>
            <a:ext cx="1911350" cy="19930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D09533-0F78-E930-1A6B-EA42B61648E3}"/>
              </a:ext>
            </a:extLst>
          </p:cNvPr>
          <p:cNvSpPr txBox="1"/>
          <p:nvPr/>
        </p:nvSpPr>
        <p:spPr>
          <a:xfrm>
            <a:off x="7619998" y="6132673"/>
            <a:ext cx="7864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BM3D</a:t>
            </a:r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100D73C-0731-E2D8-3818-850580139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0379"/>
              </p:ext>
            </p:extLst>
          </p:nvPr>
        </p:nvGraphicFramePr>
        <p:xfrm>
          <a:off x="3717938" y="1334008"/>
          <a:ext cx="1955180" cy="1548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7933">
                  <a:extLst>
                    <a:ext uri="{9D8B030D-6E8A-4147-A177-3AD203B41FA5}">
                      <a16:colId xmlns:a16="http://schemas.microsoft.com/office/drawing/2014/main" val="1501241328"/>
                    </a:ext>
                  </a:extLst>
                </a:gridCol>
                <a:gridCol w="355026">
                  <a:extLst>
                    <a:ext uri="{9D8B030D-6E8A-4147-A177-3AD203B41FA5}">
                      <a16:colId xmlns:a16="http://schemas.microsoft.com/office/drawing/2014/main" val="1103735991"/>
                    </a:ext>
                  </a:extLst>
                </a:gridCol>
                <a:gridCol w="449489">
                  <a:extLst>
                    <a:ext uri="{9D8B030D-6E8A-4147-A177-3AD203B41FA5}">
                      <a16:colId xmlns:a16="http://schemas.microsoft.com/office/drawing/2014/main" val="1921657559"/>
                    </a:ext>
                  </a:extLst>
                </a:gridCol>
                <a:gridCol w="361366">
                  <a:extLst>
                    <a:ext uri="{9D8B030D-6E8A-4147-A177-3AD203B41FA5}">
                      <a16:colId xmlns:a16="http://schemas.microsoft.com/office/drawing/2014/main" val="2517983354"/>
                    </a:ext>
                  </a:extLst>
                </a:gridCol>
                <a:gridCol w="361366">
                  <a:extLst>
                    <a:ext uri="{9D8B030D-6E8A-4147-A177-3AD203B41FA5}">
                      <a16:colId xmlns:a16="http://schemas.microsoft.com/office/drawing/2014/main" val="16517486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BM3D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UNI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QUE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MS-UN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IQUE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CSV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SUMMER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627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mean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0.17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825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min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-0.15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-0.08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-1.25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225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max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0.39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0.44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0.21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51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NLM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UNI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QUE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MS-UN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IQUE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CSV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SUMMER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903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mean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0.18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0.11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0.05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242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min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-0.12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-0.06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-0.3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97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max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0.48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0.51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0.18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52601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7D3A781-1694-FD7F-AADB-0B9D3FA44D02}"/>
              </a:ext>
            </a:extLst>
          </p:cNvPr>
          <p:cNvSpPr txBox="1"/>
          <p:nvPr/>
        </p:nvSpPr>
        <p:spPr>
          <a:xfrm rot="-5400000">
            <a:off x="2823882" y="5578492"/>
            <a:ext cx="15769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Calibri"/>
                <a:cs typeface="Calibri"/>
              </a:rPr>
              <a:t>NLM              BM3D</a:t>
            </a:r>
            <a:endParaRPr lang="en-US" sz="120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29341A6-7D43-4924-F911-E27F98066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89725"/>
              </p:ext>
            </p:extLst>
          </p:nvPr>
        </p:nvGraphicFramePr>
        <p:xfrm>
          <a:off x="6191251" y="1334008"/>
          <a:ext cx="1888957" cy="1548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148">
                  <a:extLst>
                    <a:ext uri="{9D8B030D-6E8A-4147-A177-3AD203B41FA5}">
                      <a16:colId xmlns:a16="http://schemas.microsoft.com/office/drawing/2014/main" val="3416023334"/>
                    </a:ext>
                  </a:extLst>
                </a:gridCol>
                <a:gridCol w="360947">
                  <a:extLst>
                    <a:ext uri="{9D8B030D-6E8A-4147-A177-3AD203B41FA5}">
                      <a16:colId xmlns:a16="http://schemas.microsoft.com/office/drawing/2014/main" val="1193395284"/>
                    </a:ext>
                  </a:extLst>
                </a:gridCol>
                <a:gridCol w="448968">
                  <a:extLst>
                    <a:ext uri="{9D8B030D-6E8A-4147-A177-3AD203B41FA5}">
                      <a16:colId xmlns:a16="http://schemas.microsoft.com/office/drawing/2014/main" val="3001683997"/>
                    </a:ext>
                  </a:extLst>
                </a:gridCol>
                <a:gridCol w="360947">
                  <a:extLst>
                    <a:ext uri="{9D8B030D-6E8A-4147-A177-3AD203B41FA5}">
                      <a16:colId xmlns:a16="http://schemas.microsoft.com/office/drawing/2014/main" val="253158505"/>
                    </a:ext>
                  </a:extLst>
                </a:gridCol>
                <a:gridCol w="360947">
                  <a:extLst>
                    <a:ext uri="{9D8B030D-6E8A-4147-A177-3AD203B41FA5}">
                      <a16:colId xmlns:a16="http://schemas.microsoft.com/office/drawing/2014/main" val="10477399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BM3D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UNI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QUE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MS-UN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IQUE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CSV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SUM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MER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562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mean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0.16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0.07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0.08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66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min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-0.06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-0.04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-0.09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39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max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0.4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0.14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0.24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953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NLM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UNI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QUE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MS-UN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IQUE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CSV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SUM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MER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685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mean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0.16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0.08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0.06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443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min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-0.06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-0.04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-0.11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155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max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0.45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0.15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0.18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1371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3CF302E-E4DC-CBBC-132C-4887335A91A0}"/>
              </a:ext>
            </a:extLst>
          </p:cNvPr>
          <p:cNvSpPr txBox="1"/>
          <p:nvPr/>
        </p:nvSpPr>
        <p:spPr>
          <a:xfrm>
            <a:off x="8883208" y="4404930"/>
            <a:ext cx="2909454" cy="2169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>
                <a:ea typeface="Calibri" panose="020F0502020204030204"/>
                <a:cs typeface="Calibri" panose="020F0502020204030204"/>
              </a:rPr>
              <a:t>Both SIDD and </a:t>
            </a:r>
            <a:r>
              <a:rPr lang="en-US" sz="1500" err="1">
                <a:ea typeface="Calibri" panose="020F0502020204030204"/>
                <a:cs typeface="Calibri" panose="020F0502020204030204"/>
              </a:rPr>
              <a:t>UPoly</a:t>
            </a:r>
            <a:r>
              <a:rPr lang="en-US" sz="1500">
                <a:ea typeface="Calibri" panose="020F0502020204030204"/>
                <a:cs typeface="Calibri" panose="020F0502020204030204"/>
              </a:rPr>
              <a:t> dataset show improved IQA performance for BM3D and NLM.</a:t>
            </a:r>
          </a:p>
          <a:p>
            <a:pPr marL="285750" indent="-285750">
              <a:buFont typeface="Arial"/>
              <a:buChar char="•"/>
            </a:pPr>
            <a:r>
              <a:rPr lang="en-US" sz="1500">
                <a:ea typeface="Calibri" panose="020F0502020204030204"/>
                <a:cs typeface="Calibri" panose="020F0502020204030204"/>
              </a:rPr>
              <a:t>BM3D doesn't improve CURE-TSR's complex challenges</a:t>
            </a:r>
          </a:p>
          <a:p>
            <a:pPr marL="285750" indent="-285750">
              <a:buFont typeface="Arial"/>
              <a:buChar char="•"/>
            </a:pPr>
            <a:r>
              <a:rPr lang="en-US" sz="1500">
                <a:ea typeface="Calibri" panose="020F0502020204030204"/>
                <a:cs typeface="Calibri" panose="020F0502020204030204"/>
              </a:rPr>
              <a:t>Object Recognition for CURE-OR shows BM3D is better than NLM for RGB Images.</a:t>
            </a:r>
          </a:p>
        </p:txBody>
      </p:sp>
    </p:spTree>
    <p:extLst>
      <p:ext uri="{BB962C8B-B14F-4D97-AF65-F5344CB8AC3E}">
        <p14:creationId xmlns:p14="http://schemas.microsoft.com/office/powerpoint/2010/main" val="10514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294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BoleiZhou</dc:creator>
  <cp:lastModifiedBy>Bolei Zhou (IEG)</cp:lastModifiedBy>
  <cp:revision>438</cp:revision>
  <dcterms:created xsi:type="dcterms:W3CDTF">2016-06-16T04:05:27Z</dcterms:created>
  <dcterms:modified xsi:type="dcterms:W3CDTF">2023-12-04T04:56:05Z</dcterms:modified>
</cp:coreProperties>
</file>