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font" Target="fonts/RobotoThin-regular.fntdata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6dcc7dc91_1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6dcc7dc91_1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885a6f7b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b885a6f7b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dcc7dc91_1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dcc7dc91_1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fdd98ce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fdd98ce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5fdd98ced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5fdd98ce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6dcc7dc91_1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6dcc7dc91_1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5fdd98ced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5fdd98ced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73ec10b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73ec10b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6dcc7dc91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6dcc7dc91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6dcc7dc91_1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6dcc7dc91_1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73900" y="589900"/>
            <a:ext cx="56817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Aid Escalating Internet Coverage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60050" y="2241575"/>
            <a:ext cx="50595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 u="sng"/>
              <a:t>Final Evaluation -3</a:t>
            </a:r>
            <a:r>
              <a:rPr b="1" lang="en-GB" sz="2400"/>
              <a:t>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Team: Divergents </a:t>
            </a:r>
            <a:endParaRPr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279425" y="4015450"/>
            <a:ext cx="37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Submitted By: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Yogita Verma (PGDBD202204018)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Tavleen Bajwa (PGDBD202204017)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869325" y="155725"/>
            <a:ext cx="780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Hyperparameters for Voting Classifier (Final Model)</a:t>
            </a:r>
            <a:endParaRPr b="1"/>
          </a:p>
        </p:txBody>
      </p:sp>
      <p:pic>
        <p:nvPicPr>
          <p:cNvPr id="358" name="Google Shape;358;p22"/>
          <p:cNvPicPr preferRelativeResize="0"/>
          <p:nvPr/>
        </p:nvPicPr>
        <p:blipFill rotWithShape="1">
          <a:blip r:embed="rId3">
            <a:alphaModFix/>
          </a:blip>
          <a:srcRect b="24431" l="0" r="0" t="0"/>
          <a:stretch/>
        </p:blipFill>
        <p:spPr>
          <a:xfrm>
            <a:off x="499213" y="3643050"/>
            <a:ext cx="5040875" cy="12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 rotWithShape="1">
          <a:blip r:embed="rId4">
            <a:alphaModFix/>
          </a:blip>
          <a:srcRect b="3288" l="0" r="4113" t="0"/>
          <a:stretch/>
        </p:blipFill>
        <p:spPr>
          <a:xfrm>
            <a:off x="548500" y="869325"/>
            <a:ext cx="8124050" cy="2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5867925" y="3643050"/>
            <a:ext cx="301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params for Voting Classifier came out to be voting = “Hard”, weights = (1,1,2,1), Maximum weight to Random Forest Model (which was hyperparameter tuned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separately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997375" y="32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Teammates Contribution </a:t>
            </a:r>
            <a:endParaRPr b="1"/>
          </a:p>
        </p:txBody>
      </p:sp>
      <p:grpSp>
        <p:nvGrpSpPr>
          <p:cNvPr id="366" name="Google Shape;366;p23"/>
          <p:cNvGrpSpPr/>
          <p:nvPr/>
        </p:nvGrpSpPr>
        <p:grpSpPr>
          <a:xfrm>
            <a:off x="807251" y="993531"/>
            <a:ext cx="3647940" cy="3570514"/>
            <a:chOff x="2744034" y="1146343"/>
            <a:chExt cx="1827900" cy="2399700"/>
          </a:xfrm>
        </p:grpSpPr>
        <p:sp>
          <p:nvSpPr>
            <p:cNvPr id="367" name="Google Shape;367;p23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Tavleen Bajwa</a:t>
              </a:r>
              <a:endParaRPr b="1" i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&amp; EDA of Continuous </a:t>
              </a: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columns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NLP Text Preprocessing (Eval 3)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Vectorization &amp; Embedding (TFIDF)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 (Voting Classifier, Random Forest Classifier, Ridge Classifier)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4454727" y="1307817"/>
            <a:ext cx="3647940" cy="3570514"/>
            <a:chOff x="4572084" y="1597469"/>
            <a:chExt cx="1827900" cy="2399700"/>
          </a:xfrm>
        </p:grpSpPr>
        <p:sp>
          <p:nvSpPr>
            <p:cNvPr id="371" name="Google Shape;371;p23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Yogita Verma</a:t>
              </a:r>
              <a:endParaRPr i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Preprocessing &amp; EDA of Categorical columns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NLP Text Processing (Eval 2)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Vectorization &amp; Embedding (Doc2vec, Word2vec)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AutoNum type="arabicPeriod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 (AdaBoost Classifier, Logistic Regression Classifier, XGBoost Classifier)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915900" y="188600"/>
            <a:ext cx="70389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Pre-Processing </a:t>
            </a:r>
            <a:endParaRPr b="1" sz="25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2471643" y="1377500"/>
            <a:ext cx="3927405" cy="3370475"/>
            <a:chOff x="2820225" y="891450"/>
            <a:chExt cx="3175200" cy="3175200"/>
          </a:xfrm>
        </p:grpSpPr>
        <p:sp>
          <p:nvSpPr>
            <p:cNvPr id="143" name="Google Shape;143;p14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4"/>
          <p:cNvSpPr/>
          <p:nvPr/>
        </p:nvSpPr>
        <p:spPr>
          <a:xfrm>
            <a:off x="3481200" y="928075"/>
            <a:ext cx="1908300" cy="10077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Replacing ‘?’ in data with Nan values</a:t>
            </a: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675300" y="2668450"/>
            <a:ext cx="1908300" cy="10077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Dropping Frame based column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389500" y="2864500"/>
            <a:ext cx="1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Textual Data Pre processing - Part I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445200" y="2709400"/>
            <a:ext cx="1908300" cy="10077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Textual Data Pre - processing PartI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19040" l="11955" r="5249" t="17276"/>
          <a:stretch/>
        </p:blipFill>
        <p:spPr>
          <a:xfrm>
            <a:off x="78175" y="1377500"/>
            <a:ext cx="2939150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6" y="2130721"/>
            <a:ext cx="1908300" cy="44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5" y="4132500"/>
            <a:ext cx="3209925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6">
            <a:alphaModFix/>
          </a:blip>
          <a:srcRect b="0" l="0" r="2391" t="0"/>
          <a:stretch/>
        </p:blipFill>
        <p:spPr>
          <a:xfrm>
            <a:off x="5174550" y="520750"/>
            <a:ext cx="3839500" cy="6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9500" y="4132500"/>
            <a:ext cx="3372875" cy="7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4438" y="1322388"/>
            <a:ext cx="32099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325" y="1733425"/>
            <a:ext cx="3209926" cy="5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3655825" y="2972200"/>
            <a:ext cx="4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4977900" y="2972200"/>
            <a:ext cx="4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229550" y="2023650"/>
            <a:ext cx="41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4158067" y="125467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Text Clean Up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2100" y="1254675"/>
            <a:ext cx="2939100" cy="6690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Removed url/http/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 etc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878200" y="1254675"/>
            <a:ext cx="2623500" cy="6690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tokens &lt;3 and &gt; 11 letters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6411323" y="1254675"/>
            <a:ext cx="2675100" cy="6690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Extraction of Unique Words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734775" y="207450"/>
            <a:ext cx="747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NLP Preprocessing of Page description after Eval 2</a:t>
            </a:r>
            <a:endParaRPr b="1"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46383" l="0" r="16373" t="0"/>
          <a:stretch/>
        </p:blipFill>
        <p:spPr>
          <a:xfrm>
            <a:off x="431825" y="2052600"/>
            <a:ext cx="5705201" cy="5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62370" l="0" r="38781" t="0"/>
          <a:stretch/>
        </p:blipFill>
        <p:spPr>
          <a:xfrm>
            <a:off x="431825" y="2740638"/>
            <a:ext cx="6377875" cy="5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13" y="3405188"/>
            <a:ext cx="8147576" cy="10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825" y="4527650"/>
            <a:ext cx="4319414" cy="4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Text Before and After Preprocessing </a:t>
            </a:r>
            <a:endParaRPr b="1"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10475" y="1117700"/>
            <a:ext cx="85794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5" y="1729250"/>
            <a:ext cx="3668650" cy="20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1218625" y="1242350"/>
            <a:ext cx="248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488250" y="1242350"/>
            <a:ext cx="248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195725" y="2603938"/>
            <a:ext cx="530100" cy="34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600" y="1735475"/>
            <a:ext cx="3929525" cy="20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199800" y="227675"/>
            <a:ext cx="7038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60"/>
              <a:t>Exploratory Data Analysis</a:t>
            </a:r>
            <a:endParaRPr b="1" sz="2460"/>
          </a:p>
        </p:txBody>
      </p:sp>
      <p:cxnSp>
        <p:nvCxnSpPr>
          <p:cNvPr id="190" name="Google Shape;190;p17"/>
          <p:cNvCxnSpPr/>
          <p:nvPr/>
        </p:nvCxnSpPr>
        <p:spPr>
          <a:xfrm>
            <a:off x="4514797" y="919052"/>
            <a:ext cx="2006100" cy="466500"/>
          </a:xfrm>
          <a:prstGeom prst="bentConnector3">
            <a:avLst>
              <a:gd fmla="val 9946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7"/>
          <p:cNvCxnSpPr/>
          <p:nvPr/>
        </p:nvCxnSpPr>
        <p:spPr>
          <a:xfrm flipH="1" rot="10800000">
            <a:off x="2508388" y="919052"/>
            <a:ext cx="2006400" cy="466500"/>
          </a:xfrm>
          <a:prstGeom prst="bentConnector3">
            <a:avLst>
              <a:gd fmla="val -164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7"/>
          <p:cNvSpPr/>
          <p:nvPr/>
        </p:nvSpPr>
        <p:spPr>
          <a:xfrm>
            <a:off x="1711800" y="1141348"/>
            <a:ext cx="1825500" cy="363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Categorical Columns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5697625" y="1141347"/>
            <a:ext cx="1825500" cy="363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Continuous Columns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0" y="1636116"/>
            <a:ext cx="2143175" cy="120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50" y="2903975"/>
            <a:ext cx="2211550" cy="10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386" y="1654600"/>
            <a:ext cx="2430989" cy="1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125" y="3198725"/>
            <a:ext cx="2321350" cy="16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181900" y="3937000"/>
            <a:ext cx="182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Bar Plot, Word Cloud Visualization, Frequency Distribution 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words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4139" y="1681488"/>
            <a:ext cx="1891300" cy="1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0025" y="1651238"/>
            <a:ext cx="2039450" cy="14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4150" y="3198725"/>
            <a:ext cx="3096625" cy="1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7717700" y="3595775"/>
            <a:ext cx="15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Matrix, Box Plots, Histograms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925550" y="231150"/>
            <a:ext cx="7038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EMBEDDING AND VECTORIZATION</a:t>
            </a:r>
            <a:endParaRPr b="1"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303775" y="3642509"/>
            <a:ext cx="5957975" cy="1308107"/>
            <a:chOff x="1593000" y="2322568"/>
            <a:chExt cx="5957975" cy="643500"/>
          </a:xfrm>
        </p:grpSpPr>
        <p:sp>
          <p:nvSpPr>
            <p:cNvPr id="209" name="Google Shape;209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Doc2Vec Vectorization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     </a:t>
              </a: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dm=0 and dm=1(alternatively)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vector_size=8000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negative=5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hs=0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min_count=2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sample = 0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alpha=0.025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303775" y="2334373"/>
            <a:ext cx="5957975" cy="1171749"/>
            <a:chOff x="1593000" y="2322568"/>
            <a:chExt cx="5957975" cy="643500"/>
          </a:xfrm>
        </p:grpSpPr>
        <p:sp>
          <p:nvSpPr>
            <p:cNvPr id="217" name="Google Shape;217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Word2Vec Vectorization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Hyperparameter tuning - </a:t>
              </a: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vector_size=5000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window=5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min_count=2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303775" y="889809"/>
            <a:ext cx="5957975" cy="1308107"/>
            <a:chOff x="1593000" y="2322568"/>
            <a:chExt cx="5957975" cy="643500"/>
          </a:xfrm>
        </p:grpSpPr>
        <p:sp>
          <p:nvSpPr>
            <p:cNvPr id="225" name="Google Shape;225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 - 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sublinear_tf = True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analyzer = 'word'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ngram_range = (1, 2)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min_df = 5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max_df = 0.95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norm = 'l2'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max_features = 8600 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TF-IDF VECTORIZATION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" name="Google Shape;232;p18"/>
          <p:cNvSpPr/>
          <p:nvPr/>
        </p:nvSpPr>
        <p:spPr>
          <a:xfrm rot="-1049711">
            <a:off x="175900" y="3573325"/>
            <a:ext cx="517450" cy="457575"/>
          </a:xfrm>
          <a:prstGeom prst="flowChartPunchedTape">
            <a:avLst/>
          </a:prstGeom>
          <a:solidFill>
            <a:srgbClr val="0E94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6633775" y="3880900"/>
            <a:ext cx="190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Finally we used Doc2Vec for Vectorization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63" y="989225"/>
            <a:ext cx="75152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703750" y="227675"/>
            <a:ext cx="799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Previous Models (Eval2) without Hyperparameter Tuning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796875" y="132175"/>
            <a:ext cx="83472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Classification Models after Hyperparameter Tuning using GridSearchCV &amp; Stratified K-fold</a:t>
            </a:r>
            <a:endParaRPr b="1"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2501751" y="1208050"/>
            <a:ext cx="1944600" cy="1569600"/>
            <a:chOff x="3071457" y="2013875"/>
            <a:chExt cx="1944600" cy="1569600"/>
          </a:xfrm>
        </p:grpSpPr>
        <p:sp>
          <p:nvSpPr>
            <p:cNvPr id="246" name="Google Shape;246;p20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Accuracy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0.882125603</a:t>
              </a:r>
              <a:endParaRPr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0"/>
          <p:cNvGrpSpPr/>
          <p:nvPr/>
        </p:nvGrpSpPr>
        <p:grpSpPr>
          <a:xfrm>
            <a:off x="4446191" y="1173725"/>
            <a:ext cx="2201380" cy="1569600"/>
            <a:chOff x="5015938" y="2013875"/>
            <a:chExt cx="3001200" cy="1569600"/>
          </a:xfrm>
        </p:grpSpPr>
        <p:sp>
          <p:nvSpPr>
            <p:cNvPr id="250" name="Google Shape;250;p20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 Accuracy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5360213" y="2716349"/>
              <a:ext cx="2417100" cy="6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0.7770270270</a:t>
              </a:r>
              <a:endParaRPr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6600938" y="1173725"/>
            <a:ext cx="1944600" cy="1569600"/>
            <a:chOff x="3071457" y="2013875"/>
            <a:chExt cx="1944600" cy="1569600"/>
          </a:xfrm>
        </p:grpSpPr>
        <p:sp>
          <p:nvSpPr>
            <p:cNvPr id="254" name="Google Shape;254;p20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Kaggle Sumission Accuracy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0.79768</a:t>
              </a:r>
              <a:endParaRPr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2798950" y="3162675"/>
            <a:ext cx="1944600" cy="1638192"/>
            <a:chOff x="3071457" y="2013875"/>
            <a:chExt cx="1944600" cy="1569600"/>
          </a:xfrm>
        </p:grpSpPr>
        <p:sp>
          <p:nvSpPr>
            <p:cNvPr id="258" name="Google Shape;258;p20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Accuracy</a:t>
              </a: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0.8679549114</a:t>
              </a:r>
              <a:endParaRPr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4743554" y="3162675"/>
            <a:ext cx="1944477" cy="1638192"/>
            <a:chOff x="5015938" y="2013875"/>
            <a:chExt cx="3001200" cy="1569600"/>
          </a:xfrm>
        </p:grpSpPr>
        <p:sp>
          <p:nvSpPr>
            <p:cNvPr id="262" name="Google Shape;262;p20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 Accuracy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5360213" y="2716349"/>
              <a:ext cx="2417100" cy="6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0.83033033033</a:t>
              </a:r>
              <a:endParaRPr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389978" y="3103070"/>
            <a:ext cx="2409662" cy="1688939"/>
            <a:chOff x="1126863" y="1979552"/>
            <a:chExt cx="1964665" cy="1603931"/>
          </a:xfrm>
        </p:grpSpPr>
        <p:sp>
          <p:nvSpPr>
            <p:cNvPr id="266" name="Google Shape;266;p20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1321688" y="1979552"/>
              <a:ext cx="14517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1146928" y="2321983"/>
              <a:ext cx="1944600" cy="12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gamma=5,eta=0.2,alpha=7,grow_policy="depthwise",learning_rate=0.05,subsample=0.5,max_depth=15,n_estimators=15, min_child_weight=3, predictor='auto',sampling_method='uniform',tree_method='hist'</a:t>
              </a:r>
              <a:endParaRPr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6688025" y="3162675"/>
            <a:ext cx="1944600" cy="1638192"/>
            <a:chOff x="3071457" y="2013875"/>
            <a:chExt cx="1944600" cy="1569600"/>
          </a:xfrm>
        </p:grpSpPr>
        <p:sp>
          <p:nvSpPr>
            <p:cNvPr id="270" name="Google Shape;270;p20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3316093" y="2256375"/>
              <a:ext cx="1557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Kaggle Submission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0.80898</a:t>
              </a:r>
              <a:endParaRPr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6600959" y="3817345"/>
            <a:ext cx="261571" cy="260379"/>
            <a:chOff x="4858109" y="2631368"/>
            <a:chExt cx="316442" cy="315000"/>
          </a:xfrm>
        </p:grpSpPr>
        <p:sp>
          <p:nvSpPr>
            <p:cNvPr id="274" name="Google Shape;274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4613059" y="3817370"/>
            <a:ext cx="261571" cy="260379"/>
            <a:chOff x="4858109" y="2631368"/>
            <a:chExt cx="316442" cy="315000"/>
          </a:xfrm>
        </p:grpSpPr>
        <p:sp>
          <p:nvSpPr>
            <p:cNvPr id="277" name="Google Shape;277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79" name="Google Shape;279;p20"/>
          <p:cNvGrpSpPr/>
          <p:nvPr/>
        </p:nvGrpSpPr>
        <p:grpSpPr>
          <a:xfrm>
            <a:off x="2625159" y="3861832"/>
            <a:ext cx="261571" cy="260379"/>
            <a:chOff x="4858109" y="2631368"/>
            <a:chExt cx="316442" cy="315000"/>
          </a:xfrm>
        </p:grpSpPr>
        <p:sp>
          <p:nvSpPr>
            <p:cNvPr id="280" name="Google Shape;280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82" name="Google Shape;282;p20"/>
          <p:cNvGrpSpPr/>
          <p:nvPr/>
        </p:nvGrpSpPr>
        <p:grpSpPr>
          <a:xfrm>
            <a:off x="6426459" y="1876745"/>
            <a:ext cx="261571" cy="260379"/>
            <a:chOff x="4858109" y="2631368"/>
            <a:chExt cx="316442" cy="315000"/>
          </a:xfrm>
        </p:grpSpPr>
        <p:sp>
          <p:nvSpPr>
            <p:cNvPr id="283" name="Google Shape;283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4276559" y="1862657"/>
            <a:ext cx="261571" cy="260379"/>
            <a:chOff x="4858109" y="2631368"/>
            <a:chExt cx="316442" cy="315000"/>
          </a:xfrm>
        </p:grpSpPr>
        <p:sp>
          <p:nvSpPr>
            <p:cNvPr id="286" name="Google Shape;286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88" name="Google Shape;288;p20"/>
          <p:cNvGrpSpPr/>
          <p:nvPr/>
        </p:nvGrpSpPr>
        <p:grpSpPr>
          <a:xfrm>
            <a:off x="2126659" y="1876745"/>
            <a:ext cx="261571" cy="260379"/>
            <a:chOff x="4858109" y="2631368"/>
            <a:chExt cx="316442" cy="315000"/>
          </a:xfrm>
        </p:grpSpPr>
        <p:sp>
          <p:nvSpPr>
            <p:cNvPr id="289" name="Google Shape;289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408571" y="1187823"/>
            <a:ext cx="2478143" cy="1638249"/>
            <a:chOff x="1126863" y="2013875"/>
            <a:chExt cx="2306107" cy="1638249"/>
          </a:xfrm>
        </p:grpSpPr>
        <p:sp>
          <p:nvSpPr>
            <p:cNvPr id="292" name="Google Shape;292;p20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1351637" y="2256375"/>
              <a:ext cx="1676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1126870" y="2548724"/>
              <a:ext cx="2306100" cy="11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</a:rPr>
                <a:t>max_iter=2000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</a:rPr>
                <a:t>multi_class= 'multinomial'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</a:rPr>
                <a:t>penalty= 'l1'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</a:rPr>
                <a:t>solver= 'saga'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</a:rPr>
                <a:t>warm_start = True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</p:txBody>
        </p:sp>
      </p:grpSp>
      <p:grpSp>
        <p:nvGrpSpPr>
          <p:cNvPr id="295" name="Google Shape;295;p20"/>
          <p:cNvGrpSpPr/>
          <p:nvPr/>
        </p:nvGrpSpPr>
        <p:grpSpPr>
          <a:xfrm>
            <a:off x="2363584" y="1876745"/>
            <a:ext cx="261571" cy="260379"/>
            <a:chOff x="4858109" y="2631368"/>
            <a:chExt cx="316442" cy="315000"/>
          </a:xfrm>
        </p:grpSpPr>
        <p:sp>
          <p:nvSpPr>
            <p:cNvPr id="296" name="Google Shape;296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2595138" y="1047800"/>
            <a:ext cx="1960537" cy="1569600"/>
            <a:chOff x="3071457" y="1930000"/>
            <a:chExt cx="1960537" cy="1569600"/>
          </a:xfrm>
        </p:grpSpPr>
        <p:sp>
          <p:nvSpPr>
            <p:cNvPr id="303" name="Google Shape;303;p21"/>
            <p:cNvSpPr/>
            <p:nvPr/>
          </p:nvSpPr>
          <p:spPr>
            <a:xfrm flipH="1" rot="10800000">
              <a:off x="3071457" y="19300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3167794" y="2090800"/>
              <a:ext cx="18642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Accuracy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21"/>
            <p:cNvSpPr txBox="1"/>
            <p:nvPr/>
          </p:nvSpPr>
          <p:spPr>
            <a:xfrm>
              <a:off x="3502375" y="27370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</a:rPr>
                <a:t>0.996135</a:t>
              </a:r>
              <a:endParaRPr sz="1300"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Google Shape;306;p21"/>
          <p:cNvGrpSpPr/>
          <p:nvPr/>
        </p:nvGrpSpPr>
        <p:grpSpPr>
          <a:xfrm>
            <a:off x="650550" y="1047800"/>
            <a:ext cx="1944600" cy="1569600"/>
            <a:chOff x="1126863" y="2013875"/>
            <a:chExt cx="1944600" cy="1569600"/>
          </a:xfrm>
        </p:grpSpPr>
        <p:sp>
          <p:nvSpPr>
            <p:cNvPr id="307" name="Google Shape;307;p21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1269064" y="2259825"/>
              <a:ext cx="16602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Voting Classifier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1239200" y="2612075"/>
              <a:ext cx="1719900" cy="9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estimators=[('lr', model_1), ('xgb', model_2), ('rf', model_3)], voting='hard', weights = [1,1,2]</a:t>
              </a:r>
              <a:endParaRPr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21"/>
          <p:cNvGrpSpPr/>
          <p:nvPr/>
        </p:nvGrpSpPr>
        <p:grpSpPr>
          <a:xfrm>
            <a:off x="4555905" y="1047800"/>
            <a:ext cx="2400803" cy="1569600"/>
            <a:chOff x="5015938" y="2013875"/>
            <a:chExt cx="3124825" cy="1569600"/>
          </a:xfrm>
        </p:grpSpPr>
        <p:sp>
          <p:nvSpPr>
            <p:cNvPr id="311" name="Google Shape;311;p21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5318348" y="21770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 Accuracy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5723663" y="2792174"/>
              <a:ext cx="2417100" cy="6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highlight>
                    <a:srgbClr val="FFFFFF"/>
                  </a:highlight>
                </a:rPr>
                <a:t>0.80405405</a:t>
              </a:r>
              <a:endParaRPr sz="1300"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21"/>
          <p:cNvGrpSpPr/>
          <p:nvPr/>
        </p:nvGrpSpPr>
        <p:grpSpPr>
          <a:xfrm>
            <a:off x="650550" y="2961650"/>
            <a:ext cx="1944600" cy="1569600"/>
            <a:chOff x="1126863" y="2013875"/>
            <a:chExt cx="1944600" cy="1569600"/>
          </a:xfrm>
        </p:grpSpPr>
        <p:sp>
          <p:nvSpPr>
            <p:cNvPr id="315" name="Google Shape;315;p21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1221437" y="2256375"/>
              <a:ext cx="1769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Adaboost 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1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n_estimators=150,learning_rate=0.01,algorithm="SAMME"</a:t>
              </a:r>
              <a:endParaRPr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21"/>
          <p:cNvGrpSpPr/>
          <p:nvPr/>
        </p:nvGrpSpPr>
        <p:grpSpPr>
          <a:xfrm>
            <a:off x="2595138" y="2961650"/>
            <a:ext cx="1944612" cy="1569600"/>
            <a:chOff x="3071457" y="2013875"/>
            <a:chExt cx="1944612" cy="1569600"/>
          </a:xfrm>
        </p:grpSpPr>
        <p:sp>
          <p:nvSpPr>
            <p:cNvPr id="319" name="Google Shape;319;p21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3167769" y="2208575"/>
              <a:ext cx="1848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Training Accuracy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3496450" y="270987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0.8791781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2429909" y="3616257"/>
            <a:ext cx="261571" cy="260379"/>
            <a:chOff x="4858109" y="2631368"/>
            <a:chExt cx="316442" cy="315000"/>
          </a:xfrm>
        </p:grpSpPr>
        <p:sp>
          <p:nvSpPr>
            <p:cNvPr id="323" name="Google Shape;323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4539931" y="2961650"/>
            <a:ext cx="2416772" cy="1569600"/>
            <a:chOff x="5015938" y="2013875"/>
            <a:chExt cx="3102004" cy="1569600"/>
          </a:xfrm>
        </p:grpSpPr>
        <p:sp>
          <p:nvSpPr>
            <p:cNvPr id="326" name="Google Shape;326;p21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5385769" y="22085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Testing Accuracy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5700842" y="27577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0.792792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6877863" y="1047800"/>
            <a:ext cx="1945443" cy="1569600"/>
            <a:chOff x="3071457" y="2013875"/>
            <a:chExt cx="1945443" cy="1569600"/>
          </a:xfrm>
        </p:grpSpPr>
        <p:sp>
          <p:nvSpPr>
            <p:cNvPr id="330" name="Google Shape;330;p21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111094" y="2142550"/>
              <a:ext cx="1866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Kaggle Submission Accuracy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565200" y="283020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0.81849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6878338" y="2961650"/>
            <a:ext cx="1944962" cy="1569600"/>
            <a:chOff x="3071457" y="2013875"/>
            <a:chExt cx="1944962" cy="1569600"/>
          </a:xfrm>
        </p:grpSpPr>
        <p:sp>
          <p:nvSpPr>
            <p:cNvPr id="334" name="Google Shape;334;p21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3149819" y="2256450"/>
              <a:ext cx="1866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Kaggle Submission Accuracy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3563900" y="278880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0.8123</a:t>
              </a:r>
              <a:endParaRPr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399384" y="3543957"/>
            <a:ext cx="261571" cy="260379"/>
            <a:chOff x="4858109" y="2631368"/>
            <a:chExt cx="316442" cy="315000"/>
          </a:xfrm>
        </p:grpSpPr>
        <p:sp>
          <p:nvSpPr>
            <p:cNvPr id="338" name="Google Shape;338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6695134" y="3543957"/>
            <a:ext cx="261571" cy="260379"/>
            <a:chOff x="4858109" y="2631368"/>
            <a:chExt cx="316442" cy="315000"/>
          </a:xfrm>
        </p:grpSpPr>
        <p:sp>
          <p:nvSpPr>
            <p:cNvPr id="341" name="Google Shape;341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343" name="Google Shape;343;p21"/>
          <p:cNvGrpSpPr/>
          <p:nvPr/>
        </p:nvGrpSpPr>
        <p:grpSpPr>
          <a:xfrm>
            <a:off x="2429909" y="1753657"/>
            <a:ext cx="261571" cy="260379"/>
            <a:chOff x="4858109" y="2631368"/>
            <a:chExt cx="316442" cy="315000"/>
          </a:xfrm>
        </p:grpSpPr>
        <p:sp>
          <p:nvSpPr>
            <p:cNvPr id="344" name="Google Shape;344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4399384" y="1753645"/>
            <a:ext cx="261571" cy="260379"/>
            <a:chOff x="4858109" y="2631368"/>
            <a:chExt cx="316442" cy="315000"/>
          </a:xfrm>
        </p:grpSpPr>
        <p:sp>
          <p:nvSpPr>
            <p:cNvPr id="347" name="Google Shape;347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>
            <a:off x="6761584" y="1753657"/>
            <a:ext cx="261571" cy="260379"/>
            <a:chOff x="4858109" y="2631368"/>
            <a:chExt cx="316442" cy="315000"/>
          </a:xfrm>
        </p:grpSpPr>
        <p:sp>
          <p:nvSpPr>
            <p:cNvPr id="350" name="Google Shape;350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sp>
        <p:nvSpPr>
          <p:cNvPr id="352" name="Google Shape;352;p21"/>
          <p:cNvSpPr/>
          <p:nvPr/>
        </p:nvSpPr>
        <p:spPr>
          <a:xfrm>
            <a:off x="424325" y="921075"/>
            <a:ext cx="589875" cy="476050"/>
          </a:xfrm>
          <a:prstGeom prst="flowChartPunchedTape">
            <a:avLst/>
          </a:prstGeom>
          <a:solidFill>
            <a:srgbClr val="D838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