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584"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10/18/2016</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10/18/2016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10/18/2016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10/18/2016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10/18/2016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10/18/2016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10/18/2016</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10/18/2016</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10/18/2016</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10/18/2016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10/18/2016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10/18/2016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4.bp.blogspot.com/-JGK77cC3lW8/U0Vv3YYM1hI/AAAAAAAAAW0/HIm7B0y5Ot8/s1600/java-jerarquia-excepciones.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2.bp.blogspot.com/-YI4QVWVq0-M/U2IreNcXc1I/AAAAAAAAAX0/huHncLuV2io/s1600/java-ejemplo-excepcion.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2.bp.blogspot.com/-WG5ayCnM5eI/U0VySdcYX0I/AAAAAAAAAXI/21oXyJYZgTU/s1600/java-excepciones-try-catch.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2.bp.blogspot.com/-tCviFatBC2g/U0Vuz_i3LsI/AAAAAAAAAWw/YUp0yPT4aYc/s1600/java-excepciones-ejemplos.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Excepciones en JAVA</a:t>
            </a:r>
            <a:endParaRPr lang="es-MX" dirty="0"/>
          </a:p>
        </p:txBody>
      </p:sp>
      <p:sp>
        <p:nvSpPr>
          <p:cNvPr id="3" name="2 Subtítulo"/>
          <p:cNvSpPr>
            <a:spLocks noGrp="1"/>
          </p:cNvSpPr>
          <p:nvPr>
            <p:ph type="subTitle" idx="1"/>
          </p:nvPr>
        </p:nvSpPr>
        <p:spPr/>
        <p:txBody>
          <a:bodyPr/>
          <a:lstStyle/>
          <a:p>
            <a:r>
              <a:rPr lang="es-MX" dirty="0" smtClean="0"/>
              <a:t>Segundo </a:t>
            </a:r>
            <a:r>
              <a:rPr lang="es-MX" dirty="0" smtClean="0"/>
              <a:t>Parcial</a:t>
            </a:r>
            <a:endParaRPr lang="es-MX"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305948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effectLst/>
              </a:rPr>
              <a:t>Jerarquía de excepciones</a:t>
            </a:r>
            <a:endParaRPr lang="es-MX" dirty="0"/>
          </a:p>
        </p:txBody>
      </p:sp>
      <p:sp>
        <p:nvSpPr>
          <p:cNvPr id="3" name="2 Marcador de contenido"/>
          <p:cNvSpPr>
            <a:spLocks noGrp="1"/>
          </p:cNvSpPr>
          <p:nvPr>
            <p:ph idx="1"/>
          </p:nvPr>
        </p:nvSpPr>
        <p:spPr/>
        <p:txBody>
          <a:bodyPr>
            <a:normAutofit fontScale="92500"/>
          </a:bodyPr>
          <a:lstStyle/>
          <a:p>
            <a:pPr>
              <a:lnSpc>
                <a:spcPct val="150000"/>
              </a:lnSpc>
            </a:pPr>
            <a:endParaRPr lang="es-MX" dirty="0" smtClean="0"/>
          </a:p>
          <a:p>
            <a:pPr>
              <a:lnSpc>
                <a:spcPct val="150000"/>
              </a:lnSpc>
            </a:pPr>
            <a:r>
              <a:rPr lang="es-MX" dirty="0" smtClean="0"/>
              <a:t>Todas </a:t>
            </a:r>
            <a:r>
              <a:rPr lang="es-MX" dirty="0"/>
              <a:t>las excepciones lanzadas automáticamente en un programa Java son objetos de la clase </a:t>
            </a:r>
            <a:r>
              <a:rPr lang="es-MX" b="1" dirty="0"/>
              <a:t>Throwable </a:t>
            </a:r>
            <a:r>
              <a:rPr lang="es-MX" dirty="0"/>
              <a:t>o de alguna de sus clases derivadas</a:t>
            </a:r>
            <a:r>
              <a:rPr lang="es-MX" dirty="0" smtClean="0"/>
              <a:t>.</a:t>
            </a:r>
          </a:p>
          <a:p>
            <a:pPr>
              <a:lnSpc>
                <a:spcPct val="150000"/>
              </a:lnSpc>
            </a:pPr>
            <a:endParaRPr lang="es-MX" dirty="0"/>
          </a:p>
          <a:p>
            <a:pPr>
              <a:lnSpc>
                <a:spcPct val="150000"/>
              </a:lnSpc>
            </a:pPr>
            <a:r>
              <a:rPr lang="es-MX" dirty="0"/>
              <a:t>La clase Throwable </a:t>
            </a:r>
            <a:r>
              <a:rPr lang="es-MX" dirty="0" smtClean="0"/>
              <a:t>se deriva </a:t>
            </a:r>
            <a:r>
              <a:rPr lang="es-MX" dirty="0"/>
              <a:t>directamente de Object y tiene dos clases derivadas directas: </a:t>
            </a:r>
            <a:r>
              <a:rPr lang="es-MX" b="1" dirty="0"/>
              <a:t>Error</a:t>
            </a:r>
            <a:r>
              <a:rPr lang="es-MX" dirty="0"/>
              <a:t> </a:t>
            </a:r>
            <a:r>
              <a:rPr lang="es-MX" dirty="0" smtClean="0"/>
              <a:t>y </a:t>
            </a:r>
            <a:r>
              <a:rPr lang="es-MX" b="1" dirty="0" smtClean="0"/>
              <a:t>Exception</a:t>
            </a:r>
            <a:r>
              <a:rPr lang="es-MX" dirty="0"/>
              <a:t>.</a:t>
            </a:r>
          </a:p>
          <a:p>
            <a:pPr marL="0" indent="0">
              <a:buNone/>
            </a:pPr>
            <a:endParaRPr lang="es-MX" dirty="0"/>
          </a:p>
        </p:txBody>
      </p:sp>
      <p:sp>
        <p:nvSpPr>
          <p:cNvPr id="4" name="3 Marcador de fecha"/>
          <p:cNvSpPr>
            <a:spLocks noGrp="1"/>
          </p:cNvSpPr>
          <p:nvPr>
            <p:ph type="dt" sz="half" idx="10"/>
          </p:nvPr>
        </p:nvSpPr>
        <p:spPr/>
        <p:txBody>
          <a:bodyPr/>
          <a:lstStyle/>
          <a:p>
            <a:fld id="{B11D738E-8962-435F-8C43-147B8DD7E819}" type="datetime1">
              <a:rPr lang="en-US" smtClean="0"/>
              <a:t>10/18/2016</a:t>
            </a:fld>
            <a:endParaRPr lang="en-US"/>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64495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10/18/2016</a:t>
            </a:fld>
            <a:endParaRPr lang="en-US"/>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11</a:t>
            </a:fld>
            <a:endParaRPr lang="en-US"/>
          </a:p>
        </p:txBody>
      </p:sp>
      <p:pic>
        <p:nvPicPr>
          <p:cNvPr id="7" name="6 Imagen" descr="http://4.bp.blogspot.com/-JGK77cC3lW8/U0Vv3YYM1hI/AAAAAAAAAW0/HIm7B0y5Ot8/s1600/java-jerarquia-excepciones.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948638" y="188640"/>
            <a:ext cx="5503682" cy="6480720"/>
          </a:xfrm>
          <a:prstGeom prst="rect">
            <a:avLst/>
          </a:prstGeom>
          <a:noFill/>
          <a:ln>
            <a:noFill/>
          </a:ln>
        </p:spPr>
      </p:pic>
    </p:spTree>
    <p:extLst>
      <p:ext uri="{BB962C8B-B14F-4D97-AF65-F5344CB8AC3E}">
        <p14:creationId xmlns:p14="http://schemas.microsoft.com/office/powerpoint/2010/main" val="299715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4800" b="1" dirty="0" smtClean="0">
                <a:effectLst/>
              </a:rPr>
              <a:t>Tratamiento de excepciones</a:t>
            </a:r>
            <a:endParaRPr lang="es-MX" sz="4800" dirty="0"/>
          </a:p>
        </p:txBody>
      </p:sp>
      <p:sp>
        <p:nvSpPr>
          <p:cNvPr id="3" name="2 Marcador de contenido"/>
          <p:cNvSpPr>
            <a:spLocks noGrp="1"/>
          </p:cNvSpPr>
          <p:nvPr>
            <p:ph idx="1"/>
          </p:nvPr>
        </p:nvSpPr>
        <p:spPr/>
        <p:txBody>
          <a:bodyPr>
            <a:normAutofit fontScale="70000" lnSpcReduction="20000"/>
          </a:bodyPr>
          <a:lstStyle/>
          <a:p>
            <a:pPr marL="0" indent="0">
              <a:lnSpc>
                <a:spcPct val="160000"/>
              </a:lnSpc>
              <a:buNone/>
            </a:pPr>
            <a:endParaRPr lang="es-MX" dirty="0" smtClean="0"/>
          </a:p>
          <a:p>
            <a:pPr marL="0" indent="0">
              <a:lnSpc>
                <a:spcPct val="160000"/>
              </a:lnSpc>
              <a:buNone/>
            </a:pPr>
            <a:r>
              <a:rPr lang="es-MX" dirty="0" smtClean="0"/>
              <a:t>Un </a:t>
            </a:r>
            <a:r>
              <a:rPr lang="es-MX" dirty="0"/>
              <a:t>programa que trate las excepciones debe realizar lo siguientes pasos</a:t>
            </a:r>
            <a:r>
              <a:rPr lang="es-MX" dirty="0" smtClean="0"/>
              <a:t>:</a:t>
            </a:r>
          </a:p>
          <a:p>
            <a:pPr marL="0" indent="0">
              <a:lnSpc>
                <a:spcPct val="160000"/>
              </a:lnSpc>
              <a:buNone/>
            </a:pPr>
            <a:endParaRPr lang="es-MX" dirty="0"/>
          </a:p>
          <a:p>
            <a:pPr marL="457200" indent="-457200">
              <a:lnSpc>
                <a:spcPct val="160000"/>
              </a:lnSpc>
              <a:buFont typeface="+mj-lt"/>
              <a:buAutoNum type="arabicPeriod"/>
            </a:pPr>
            <a:r>
              <a:rPr lang="es-MX" dirty="0" smtClean="0"/>
              <a:t>Se</a:t>
            </a:r>
            <a:r>
              <a:rPr lang="es-MX" dirty="0"/>
              <a:t> </a:t>
            </a:r>
            <a:r>
              <a:rPr lang="es-MX" b="1" dirty="0"/>
              <a:t>intenta</a:t>
            </a:r>
            <a:r>
              <a:rPr lang="es-MX" dirty="0"/>
              <a:t> </a:t>
            </a:r>
            <a:r>
              <a:rPr lang="es-MX" b="1" dirty="0"/>
              <a:t>(</a:t>
            </a:r>
            <a:r>
              <a:rPr lang="es-MX" dirty="0"/>
              <a:t> </a:t>
            </a:r>
            <a:r>
              <a:rPr lang="es-MX" b="1" dirty="0"/>
              <a:t>try</a:t>
            </a:r>
            <a:r>
              <a:rPr lang="es-MX" dirty="0"/>
              <a:t> </a:t>
            </a:r>
            <a:r>
              <a:rPr lang="es-MX" b="1" dirty="0"/>
              <a:t>)</a:t>
            </a:r>
            <a:r>
              <a:rPr lang="es-MX" dirty="0"/>
              <a:t> ejecutar un bloque de código</a:t>
            </a:r>
            <a:r>
              <a:rPr lang="es-MX" dirty="0" smtClean="0"/>
              <a:t>.</a:t>
            </a:r>
          </a:p>
          <a:p>
            <a:pPr marL="457200" indent="-457200">
              <a:lnSpc>
                <a:spcPct val="160000"/>
              </a:lnSpc>
              <a:buFont typeface="+mj-lt"/>
              <a:buAutoNum type="arabicPeriod"/>
            </a:pPr>
            <a:endParaRPr lang="es-MX" dirty="0"/>
          </a:p>
          <a:p>
            <a:pPr marL="457200" indent="-457200">
              <a:lnSpc>
                <a:spcPct val="160000"/>
              </a:lnSpc>
              <a:buFont typeface="+mj-lt"/>
              <a:buAutoNum type="arabicPeriod"/>
            </a:pPr>
            <a:r>
              <a:rPr lang="es-MX" dirty="0" smtClean="0"/>
              <a:t>Si </a:t>
            </a:r>
            <a:r>
              <a:rPr lang="es-MX" dirty="0"/>
              <a:t>se produce una circunstancia excepcional se </a:t>
            </a:r>
            <a:r>
              <a:rPr lang="es-MX" b="1" dirty="0"/>
              <a:t>lanza</a:t>
            </a:r>
            <a:r>
              <a:rPr lang="es-MX" dirty="0"/>
              <a:t> </a:t>
            </a:r>
            <a:r>
              <a:rPr lang="es-MX" b="1" dirty="0"/>
              <a:t>( </a:t>
            </a:r>
            <a:r>
              <a:rPr lang="es-MX" b="1" dirty="0" err="1"/>
              <a:t>throw</a:t>
            </a:r>
            <a:r>
              <a:rPr lang="es-MX" b="1" dirty="0"/>
              <a:t> )</a:t>
            </a:r>
            <a:r>
              <a:rPr lang="es-MX" dirty="0"/>
              <a:t> una excepción. En caso contrario el programa sigue su curso </a:t>
            </a:r>
            <a:r>
              <a:rPr lang="es-MX" dirty="0" smtClean="0"/>
              <a:t>normal.</a:t>
            </a:r>
          </a:p>
          <a:p>
            <a:pPr marL="457200" indent="-457200">
              <a:lnSpc>
                <a:spcPct val="160000"/>
              </a:lnSpc>
              <a:buFont typeface="+mj-lt"/>
              <a:buAutoNum type="arabicPeriod"/>
            </a:pPr>
            <a:endParaRPr lang="es-MX" dirty="0"/>
          </a:p>
          <a:p>
            <a:pPr marL="457200" indent="-457200">
              <a:lnSpc>
                <a:spcPct val="160000"/>
              </a:lnSpc>
              <a:buFont typeface="+mj-lt"/>
              <a:buAutoNum type="arabicPeriod"/>
            </a:pPr>
            <a:r>
              <a:rPr lang="es-MX" dirty="0" smtClean="0"/>
              <a:t>Si </a:t>
            </a:r>
            <a:r>
              <a:rPr lang="es-MX" dirty="0"/>
              <a:t>se ha lanzado una excepción, la ejecución del programa es desviada al </a:t>
            </a:r>
            <a:r>
              <a:rPr lang="es-MX" b="1" dirty="0"/>
              <a:t>manejador de </a:t>
            </a:r>
            <a:r>
              <a:rPr lang="es-MX" b="1" dirty="0" smtClean="0"/>
              <a:t>excepciones </a:t>
            </a:r>
            <a:r>
              <a:rPr lang="es-MX" dirty="0" smtClean="0"/>
              <a:t>donde </a:t>
            </a:r>
            <a:r>
              <a:rPr lang="es-MX" dirty="0"/>
              <a:t>la excepción se </a:t>
            </a:r>
            <a:r>
              <a:rPr lang="es-MX" b="1" dirty="0"/>
              <a:t>captura</a:t>
            </a:r>
            <a:r>
              <a:rPr lang="es-MX" dirty="0"/>
              <a:t> </a:t>
            </a:r>
            <a:r>
              <a:rPr lang="es-MX" b="1" dirty="0"/>
              <a:t>( catch )</a:t>
            </a:r>
            <a:r>
              <a:rPr lang="es-MX" dirty="0"/>
              <a:t> y se decide qué hacer al respecto.</a:t>
            </a:r>
          </a:p>
          <a:p>
            <a:endParaRPr lang="es-MX" dirty="0"/>
          </a:p>
        </p:txBody>
      </p:sp>
      <p:sp>
        <p:nvSpPr>
          <p:cNvPr id="4" name="3 Marcador de fecha"/>
          <p:cNvSpPr>
            <a:spLocks noGrp="1"/>
          </p:cNvSpPr>
          <p:nvPr>
            <p:ph type="dt" sz="half" idx="10"/>
          </p:nvPr>
        </p:nvSpPr>
        <p:spPr/>
        <p:txBody>
          <a:bodyPr/>
          <a:lstStyle/>
          <a:p>
            <a:fld id="{B11D738E-8962-435F-8C43-147B8DD7E819}" type="datetime1">
              <a:rPr lang="en-US" smtClean="0"/>
              <a:t>10/18/2016</a:t>
            </a:fld>
            <a:endParaRPr lang="en-US"/>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315392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effectLst/>
              </a:rPr>
              <a:t>E</a:t>
            </a:r>
            <a:r>
              <a:rPr lang="es-MX" dirty="0" smtClean="0">
                <a:effectLst/>
              </a:rPr>
              <a:t>squema </a:t>
            </a:r>
            <a:r>
              <a:rPr lang="es-MX" dirty="0">
                <a:effectLst/>
              </a:rPr>
              <a:t>general en Java</a:t>
            </a:r>
            <a:endParaRPr lang="es-MX" dirty="0"/>
          </a:p>
        </p:txBody>
      </p:sp>
      <p:sp>
        <p:nvSpPr>
          <p:cNvPr id="3" name="2 Marcador de contenido"/>
          <p:cNvSpPr>
            <a:spLocks noGrp="1"/>
          </p:cNvSpPr>
          <p:nvPr>
            <p:ph idx="1"/>
          </p:nvPr>
        </p:nvSpPr>
        <p:spPr/>
        <p:txBody>
          <a:bodyPr>
            <a:normAutofit fontScale="70000" lnSpcReduction="20000"/>
          </a:bodyPr>
          <a:lstStyle/>
          <a:p>
            <a:pPr marL="0" indent="0">
              <a:buNone/>
            </a:pPr>
            <a:endParaRPr lang="es-MX" b="1" dirty="0" smtClean="0"/>
          </a:p>
          <a:p>
            <a:pPr marL="0" indent="0">
              <a:buNone/>
            </a:pPr>
            <a:r>
              <a:rPr lang="es-MX" b="1" dirty="0" smtClean="0"/>
              <a:t>try</a:t>
            </a:r>
            <a:r>
              <a:rPr lang="es-MX" dirty="0"/>
              <a:t>{</a:t>
            </a:r>
          </a:p>
          <a:p>
            <a:pPr marL="0" indent="0">
              <a:buNone/>
            </a:pPr>
            <a:r>
              <a:rPr lang="es-MX" dirty="0"/>
              <a:t>     //Instrucciones que se intentan ejecutar, si se produce una</a:t>
            </a:r>
          </a:p>
          <a:p>
            <a:pPr marL="0" indent="0">
              <a:buNone/>
            </a:pPr>
            <a:r>
              <a:rPr lang="es-MX" dirty="0"/>
              <a:t>     //situación inesperada se lanza una excepción</a:t>
            </a:r>
          </a:p>
          <a:p>
            <a:pPr marL="0" indent="0">
              <a:buNone/>
            </a:pPr>
            <a:r>
              <a:rPr lang="es-MX" dirty="0"/>
              <a:t>}</a:t>
            </a:r>
          </a:p>
          <a:p>
            <a:pPr marL="0" indent="0">
              <a:buNone/>
            </a:pPr>
            <a:r>
              <a:rPr lang="es-MX" b="1" dirty="0"/>
              <a:t>catch</a:t>
            </a:r>
            <a:r>
              <a:rPr lang="es-MX" b="1" dirty="0" smtClean="0"/>
              <a:t>( tipoExcepcion e )</a:t>
            </a:r>
            <a:r>
              <a:rPr lang="es-MX" dirty="0" smtClean="0"/>
              <a:t>{</a:t>
            </a:r>
            <a:endParaRPr lang="es-MX" dirty="0"/>
          </a:p>
          <a:p>
            <a:pPr marL="0" indent="0">
              <a:buNone/>
            </a:pPr>
            <a:r>
              <a:rPr lang="es-MX" dirty="0"/>
              <a:t>     //Instrucciones para tratar esta excepción</a:t>
            </a:r>
          </a:p>
          <a:p>
            <a:pPr marL="0" indent="0">
              <a:buNone/>
            </a:pPr>
            <a:r>
              <a:rPr lang="es-MX" dirty="0"/>
              <a:t>}</a:t>
            </a:r>
          </a:p>
          <a:p>
            <a:pPr marL="0" indent="0">
              <a:buNone/>
            </a:pPr>
            <a:r>
              <a:rPr lang="es-MX" b="1" dirty="0"/>
              <a:t>catch</a:t>
            </a:r>
            <a:r>
              <a:rPr lang="es-MX" b="1" dirty="0" smtClean="0"/>
              <a:t>( otroTipoExcepcion e )</a:t>
            </a:r>
            <a:r>
              <a:rPr lang="es-MX" dirty="0" smtClean="0"/>
              <a:t>{</a:t>
            </a:r>
            <a:endParaRPr lang="es-MX" dirty="0"/>
          </a:p>
          <a:p>
            <a:pPr marL="0" indent="0">
              <a:buNone/>
            </a:pPr>
            <a:r>
              <a:rPr lang="es-MX" dirty="0"/>
              <a:t>     //Instrucciones para tratar esta excepción</a:t>
            </a:r>
          </a:p>
          <a:p>
            <a:pPr marL="0" indent="0">
              <a:buNone/>
            </a:pPr>
            <a:r>
              <a:rPr lang="es-MX" dirty="0"/>
              <a:t>}</a:t>
            </a:r>
          </a:p>
          <a:p>
            <a:pPr marL="0" indent="0">
              <a:buNone/>
            </a:pPr>
            <a:r>
              <a:rPr lang="es-MX" dirty="0"/>
              <a:t>     //Se pueden escribir tantos bloques catch como sean necesarios</a:t>
            </a:r>
          </a:p>
          <a:p>
            <a:pPr marL="0" indent="0">
              <a:buNone/>
            </a:pPr>
            <a:r>
              <a:rPr lang="es-MX" b="1" dirty="0"/>
              <a:t>finally</a:t>
            </a:r>
            <a:r>
              <a:rPr lang="es-MX" dirty="0"/>
              <a:t>{</a:t>
            </a:r>
          </a:p>
          <a:p>
            <a:pPr marL="0" indent="0">
              <a:buNone/>
            </a:pPr>
            <a:r>
              <a:rPr lang="es-MX" dirty="0"/>
              <a:t>     // instrucciones que se ejecutarán siempre después de un bloque try</a:t>
            </a:r>
          </a:p>
          <a:p>
            <a:pPr marL="0" indent="0">
              <a:buNone/>
            </a:pPr>
            <a:r>
              <a:rPr lang="es-MX" dirty="0"/>
              <a:t>     // se haya producido o no una excepción</a:t>
            </a:r>
          </a:p>
          <a:p>
            <a:pPr marL="0" indent="0">
              <a:buNone/>
            </a:pPr>
            <a:r>
              <a:rPr lang="es-MX" dirty="0"/>
              <a:t>}</a:t>
            </a:r>
          </a:p>
          <a:p>
            <a:pPr marL="0" indent="0">
              <a:buNone/>
            </a:pPr>
            <a:endParaRPr lang="es-MX" dirty="0"/>
          </a:p>
        </p:txBody>
      </p:sp>
      <p:sp>
        <p:nvSpPr>
          <p:cNvPr id="4" name="3 Marcador de fecha"/>
          <p:cNvSpPr>
            <a:spLocks noGrp="1"/>
          </p:cNvSpPr>
          <p:nvPr>
            <p:ph type="dt" sz="half" idx="10"/>
          </p:nvPr>
        </p:nvSpPr>
        <p:spPr/>
        <p:txBody>
          <a:bodyPr/>
          <a:lstStyle/>
          <a:p>
            <a:fld id="{B11D738E-8962-435F-8C43-147B8DD7E819}" type="datetime1">
              <a:rPr lang="en-US" smtClean="0"/>
              <a:t>10/18/2016</a:t>
            </a:fld>
            <a:endParaRPr lang="en-US"/>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77339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268760"/>
          </a:xfrm>
        </p:spPr>
        <p:txBody>
          <a:bodyPr/>
          <a:lstStyle/>
          <a:p>
            <a:r>
              <a:rPr lang="es-MX" dirty="0" smtClean="0"/>
              <a:t>Algunos ejemplos…</a:t>
            </a:r>
            <a:endParaRPr lang="es-MX" dirty="0"/>
          </a:p>
        </p:txBody>
      </p:sp>
      <p:sp>
        <p:nvSpPr>
          <p:cNvPr id="3" name="2 Marcador de contenido"/>
          <p:cNvSpPr>
            <a:spLocks noGrp="1"/>
          </p:cNvSpPr>
          <p:nvPr>
            <p:ph idx="1"/>
          </p:nvPr>
        </p:nvSpPr>
        <p:spPr>
          <a:xfrm>
            <a:off x="457200" y="1495325"/>
            <a:ext cx="8229600" cy="4525963"/>
          </a:xfrm>
        </p:spPr>
        <p:txBody>
          <a:bodyPr>
            <a:normAutofit fontScale="70000" lnSpcReduction="20000"/>
          </a:bodyPr>
          <a:lstStyle/>
          <a:p>
            <a:pPr marL="0" indent="0">
              <a:buNone/>
            </a:pPr>
            <a:endParaRPr lang="en-GB" sz="2200" dirty="0" smtClean="0"/>
          </a:p>
          <a:p>
            <a:pPr marL="0" indent="0">
              <a:buNone/>
            </a:pPr>
            <a:r>
              <a:rPr lang="en-GB" sz="2300" dirty="0" smtClean="0"/>
              <a:t>public </a:t>
            </a:r>
            <a:r>
              <a:rPr lang="en-GB" sz="2300" dirty="0"/>
              <a:t>static void main(String[] </a:t>
            </a:r>
            <a:r>
              <a:rPr lang="en-GB" sz="2300" dirty="0" err="1"/>
              <a:t>args</a:t>
            </a:r>
            <a:r>
              <a:rPr lang="en-GB" sz="2300" dirty="0"/>
              <a:t>) </a:t>
            </a:r>
            <a:r>
              <a:rPr lang="en-GB" sz="2300" dirty="0" smtClean="0"/>
              <a:t>{ //LEER NUMEROS ENTEROS SOLAMENTE</a:t>
            </a:r>
            <a:endParaRPr lang="es-MX" sz="2300" dirty="0"/>
          </a:p>
          <a:p>
            <a:pPr marL="0" indent="0">
              <a:buNone/>
            </a:pPr>
            <a:r>
              <a:rPr lang="en-US" sz="2300" dirty="0"/>
              <a:t>      </a:t>
            </a:r>
            <a:r>
              <a:rPr lang="en-GB" sz="2300" dirty="0"/>
              <a:t>Scanner </a:t>
            </a:r>
            <a:r>
              <a:rPr lang="en-GB" sz="2300" dirty="0" err="1"/>
              <a:t>sc</a:t>
            </a:r>
            <a:r>
              <a:rPr lang="en-GB" sz="2300" dirty="0"/>
              <a:t> = new Scanner(System.in);</a:t>
            </a:r>
            <a:endParaRPr lang="es-MX" sz="2300" dirty="0"/>
          </a:p>
          <a:p>
            <a:pPr marL="0" indent="0">
              <a:buNone/>
            </a:pPr>
            <a:r>
              <a:rPr lang="en-US" sz="2300" dirty="0"/>
              <a:t>      </a:t>
            </a:r>
            <a:r>
              <a:rPr lang="es-MX" sz="2300" dirty="0" err="1"/>
              <a:t>int</a:t>
            </a:r>
            <a:r>
              <a:rPr lang="es-MX" sz="2300" dirty="0"/>
              <a:t> n;</a:t>
            </a:r>
          </a:p>
          <a:p>
            <a:pPr marL="0" indent="0">
              <a:buNone/>
            </a:pPr>
            <a:r>
              <a:rPr lang="es-MX" sz="2300" dirty="0"/>
              <a:t>      do{</a:t>
            </a:r>
          </a:p>
          <a:p>
            <a:pPr marL="0" indent="0">
              <a:buNone/>
            </a:pPr>
            <a:r>
              <a:rPr lang="es-MX" sz="2300" dirty="0"/>
              <a:t>           try{</a:t>
            </a:r>
          </a:p>
          <a:p>
            <a:pPr marL="0" indent="0">
              <a:buNone/>
            </a:pPr>
            <a:r>
              <a:rPr lang="es-MX" sz="2300" dirty="0"/>
              <a:t>                 </a:t>
            </a:r>
            <a:r>
              <a:rPr lang="es-MX" sz="2300" dirty="0" err="1"/>
              <a:t>System.out.print</a:t>
            </a:r>
            <a:r>
              <a:rPr lang="es-MX" sz="2300" dirty="0"/>
              <a:t>("Introduce un número entero &gt; 0: ");</a:t>
            </a:r>
          </a:p>
          <a:p>
            <a:pPr marL="0" indent="0">
              <a:buNone/>
            </a:pPr>
            <a:r>
              <a:rPr lang="es-MX" sz="2300" dirty="0"/>
              <a:t>                 n = </a:t>
            </a:r>
            <a:r>
              <a:rPr lang="es-MX" sz="2300" dirty="0" err="1"/>
              <a:t>sc.nextInt</a:t>
            </a:r>
            <a:r>
              <a:rPr lang="es-MX" sz="2300" dirty="0"/>
              <a:t>();</a:t>
            </a:r>
          </a:p>
          <a:p>
            <a:pPr marL="0" indent="0">
              <a:buNone/>
            </a:pPr>
            <a:r>
              <a:rPr lang="es-MX" sz="2300" dirty="0"/>
              <a:t>                 </a:t>
            </a:r>
            <a:r>
              <a:rPr lang="es-MX" sz="2300" dirty="0" err="1"/>
              <a:t>System.out.println</a:t>
            </a:r>
            <a:r>
              <a:rPr lang="es-MX" sz="2300" dirty="0"/>
              <a:t>("Número introducido: " + n);</a:t>
            </a:r>
          </a:p>
          <a:p>
            <a:pPr marL="0" indent="0">
              <a:buNone/>
            </a:pPr>
            <a:r>
              <a:rPr lang="es-MX" sz="2300" dirty="0"/>
              <a:t>          </a:t>
            </a:r>
            <a:r>
              <a:rPr lang="en-GB" sz="2300" dirty="0"/>
              <a:t>}catch(</a:t>
            </a:r>
            <a:r>
              <a:rPr lang="en-GB" sz="2300" dirty="0" err="1"/>
              <a:t>InputMismatchException</a:t>
            </a:r>
            <a:r>
              <a:rPr lang="en-GB" sz="2300" dirty="0"/>
              <a:t> e){</a:t>
            </a:r>
            <a:endParaRPr lang="es-MX" sz="2300" dirty="0"/>
          </a:p>
          <a:p>
            <a:pPr marL="0" indent="0">
              <a:buNone/>
            </a:pPr>
            <a:r>
              <a:rPr lang="en-US" sz="2300" dirty="0"/>
              <a:t>                       </a:t>
            </a:r>
            <a:r>
              <a:rPr lang="en-GB" sz="2300" dirty="0" err="1"/>
              <a:t>sc.nextLine</a:t>
            </a:r>
            <a:r>
              <a:rPr lang="en-GB" sz="2300" dirty="0"/>
              <a:t>();</a:t>
            </a:r>
            <a:endParaRPr lang="es-MX" sz="2300" dirty="0"/>
          </a:p>
          <a:p>
            <a:pPr marL="0" indent="0">
              <a:buNone/>
            </a:pPr>
            <a:r>
              <a:rPr lang="en-US" sz="2300" dirty="0"/>
              <a:t>                       </a:t>
            </a:r>
            <a:r>
              <a:rPr lang="es-MX" sz="2300" dirty="0"/>
              <a:t>n = 0;</a:t>
            </a:r>
          </a:p>
          <a:p>
            <a:pPr marL="0" indent="0">
              <a:buNone/>
            </a:pPr>
            <a:r>
              <a:rPr lang="es-MX" sz="2300" dirty="0"/>
              <a:t>                       </a:t>
            </a:r>
            <a:r>
              <a:rPr lang="es-MX" sz="2300" dirty="0" err="1"/>
              <a:t>System.out.println</a:t>
            </a:r>
            <a:r>
              <a:rPr lang="es-MX" sz="2300" dirty="0"/>
              <a:t>("Debe introducir un número entero " + </a:t>
            </a:r>
            <a:r>
              <a:rPr lang="es-MX" sz="2300" dirty="0" err="1" smtClean="0"/>
              <a:t>e.toString</a:t>
            </a:r>
            <a:r>
              <a:rPr lang="es-MX" sz="2300" dirty="0"/>
              <a:t>());</a:t>
            </a:r>
          </a:p>
          <a:p>
            <a:pPr marL="0" indent="0">
              <a:buNone/>
            </a:pPr>
            <a:r>
              <a:rPr lang="es-MX" sz="2300" dirty="0"/>
              <a:t>          }</a:t>
            </a:r>
          </a:p>
          <a:p>
            <a:pPr marL="0" indent="0">
              <a:buNone/>
            </a:pPr>
            <a:r>
              <a:rPr lang="es-MX" sz="2300" dirty="0"/>
              <a:t>      }</a:t>
            </a:r>
            <a:r>
              <a:rPr lang="es-MX" sz="2300" dirty="0" err="1"/>
              <a:t>while</a:t>
            </a:r>
            <a:r>
              <a:rPr lang="es-MX" sz="2300" dirty="0"/>
              <a:t>(n&lt;=0);</a:t>
            </a:r>
          </a:p>
          <a:p>
            <a:pPr marL="0" indent="0">
              <a:buNone/>
            </a:pPr>
            <a:r>
              <a:rPr lang="es-MX" sz="2300" dirty="0"/>
              <a:t>}</a:t>
            </a:r>
          </a:p>
          <a:p>
            <a:pPr marL="0" indent="0">
              <a:buNone/>
            </a:pPr>
            <a:endParaRPr lang="es-MX" dirty="0"/>
          </a:p>
        </p:txBody>
      </p:sp>
      <p:sp>
        <p:nvSpPr>
          <p:cNvPr id="4" name="3 Marcador de fecha"/>
          <p:cNvSpPr>
            <a:spLocks noGrp="1"/>
          </p:cNvSpPr>
          <p:nvPr>
            <p:ph type="dt" sz="half" idx="10"/>
          </p:nvPr>
        </p:nvSpPr>
        <p:spPr/>
        <p:txBody>
          <a:bodyPr/>
          <a:lstStyle/>
          <a:p>
            <a:fld id="{B11D738E-8962-435F-8C43-147B8DD7E819}" type="datetime1">
              <a:rPr lang="en-US" smtClean="0"/>
              <a:t>10/18/2016</a:t>
            </a:fld>
            <a:endParaRPr lang="en-US"/>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240081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10/18/2016</a:t>
            </a:fld>
            <a:endParaRPr lang="en-US"/>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15</a:t>
            </a:fld>
            <a:endParaRPr lang="en-US"/>
          </a:p>
        </p:txBody>
      </p:sp>
      <p:pic>
        <p:nvPicPr>
          <p:cNvPr id="7" name="6 Imagen" descr="http://2.bp.blogspot.com/-YI4QVWVq0-M/U2IreNcXc1I/AAAAAAAAAX0/huHncLuV2io/s1600/java-ejemplo-excepcion.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694" y="1916832"/>
            <a:ext cx="8866802" cy="3024336"/>
          </a:xfrm>
          <a:prstGeom prst="rect">
            <a:avLst/>
          </a:prstGeom>
          <a:noFill/>
          <a:ln>
            <a:noFill/>
          </a:ln>
        </p:spPr>
      </p:pic>
    </p:spTree>
    <p:extLst>
      <p:ext uri="{BB962C8B-B14F-4D97-AF65-F5344CB8AC3E}">
        <p14:creationId xmlns:p14="http://schemas.microsoft.com/office/powerpoint/2010/main" val="1856232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10/18/2016</a:t>
            </a:fld>
            <a:endParaRPr lang="en-US"/>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16</a:t>
            </a:fld>
            <a:endParaRPr lang="en-US"/>
          </a:p>
        </p:txBody>
      </p:sp>
      <p:pic>
        <p:nvPicPr>
          <p:cNvPr id="7" name="6 Imagen" descr="http://2.bp.blogspot.com/-WG5ayCnM5eI/U0VySdcYX0I/AAAAAAAAAXI/21oXyJYZgTU/s1600/java-excepciones-try-catch.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77466" y="764705"/>
            <a:ext cx="8189068" cy="5328590"/>
          </a:xfrm>
          <a:prstGeom prst="rect">
            <a:avLst/>
          </a:prstGeom>
          <a:noFill/>
          <a:ln>
            <a:noFill/>
          </a:ln>
        </p:spPr>
      </p:pic>
    </p:spTree>
    <p:extLst>
      <p:ext uri="{BB962C8B-B14F-4D97-AF65-F5344CB8AC3E}">
        <p14:creationId xmlns:p14="http://schemas.microsoft.com/office/powerpoint/2010/main" val="2874122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980728"/>
          </a:xfrm>
        </p:spPr>
        <p:txBody>
          <a:bodyPr/>
          <a:lstStyle/>
          <a:p>
            <a:r>
              <a:rPr lang="es-MX" dirty="0" smtClean="0"/>
              <a:t>Ejercicio</a:t>
            </a:r>
            <a:endParaRPr lang="es-MX" dirty="0"/>
          </a:p>
        </p:txBody>
      </p:sp>
      <p:sp>
        <p:nvSpPr>
          <p:cNvPr id="4" name="3 Marcador de fecha"/>
          <p:cNvSpPr>
            <a:spLocks noGrp="1"/>
          </p:cNvSpPr>
          <p:nvPr>
            <p:ph type="dt" sz="half" idx="10"/>
          </p:nvPr>
        </p:nvSpPr>
        <p:spPr/>
        <p:txBody>
          <a:bodyPr/>
          <a:lstStyle/>
          <a:p>
            <a:fld id="{B11D738E-8962-435F-8C43-147B8DD7E819}" type="datetime1">
              <a:rPr lang="en-US" smtClean="0"/>
              <a:t>10/18/2016</a:t>
            </a:fld>
            <a:endParaRPr lang="en-US"/>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65654"/>
            <a:ext cx="6480722" cy="5215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50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effectLst/>
              </a:rPr>
              <a:t>Bloques try, catch, finally.</a:t>
            </a:r>
            <a:endParaRPr lang="es-MX" dirty="0"/>
          </a:p>
        </p:txBody>
      </p:sp>
      <p:sp>
        <p:nvSpPr>
          <p:cNvPr id="3" name="2 Marcador de contenido"/>
          <p:cNvSpPr>
            <a:spLocks noGrp="1"/>
          </p:cNvSpPr>
          <p:nvPr>
            <p:ph idx="1"/>
          </p:nvPr>
        </p:nvSpPr>
        <p:spPr/>
        <p:txBody>
          <a:bodyPr>
            <a:normAutofit/>
          </a:bodyPr>
          <a:lstStyle/>
          <a:p>
            <a:pPr>
              <a:lnSpc>
                <a:spcPct val="150000"/>
              </a:lnSpc>
            </a:pPr>
            <a:endParaRPr lang="es-MX" sz="1800" dirty="0" smtClean="0"/>
          </a:p>
          <a:p>
            <a:pPr marL="0" indent="0">
              <a:lnSpc>
                <a:spcPct val="250000"/>
              </a:lnSpc>
              <a:buNone/>
            </a:pPr>
            <a:r>
              <a:rPr lang="es-MX" sz="1800" dirty="0" smtClean="0"/>
              <a:t>¿Qué es una excepción?</a:t>
            </a:r>
          </a:p>
          <a:p>
            <a:pPr marL="457200" lvl="1" indent="0">
              <a:lnSpc>
                <a:spcPct val="250000"/>
              </a:lnSpc>
              <a:buNone/>
            </a:pPr>
            <a:r>
              <a:rPr lang="es-MX" sz="1800" dirty="0" smtClean="0"/>
              <a:t>Es </a:t>
            </a:r>
            <a:r>
              <a:rPr lang="es-MX" sz="1800" dirty="0"/>
              <a:t>una </a:t>
            </a:r>
            <a:r>
              <a:rPr lang="es-MX" sz="1800" b="1" dirty="0"/>
              <a:t>situación anómala</a:t>
            </a:r>
            <a:r>
              <a:rPr lang="es-MX" sz="1800" dirty="0"/>
              <a:t> que puede provocar que el programa no funcione de forma correcta o termine de forma inesperada</a:t>
            </a:r>
            <a:r>
              <a:rPr lang="es-MX" sz="1800" dirty="0" smtClean="0"/>
              <a:t>.</a:t>
            </a:r>
          </a:p>
          <a:p>
            <a:pPr marL="0" indent="0">
              <a:buNone/>
            </a:pPr>
            <a:endParaRPr lang="es-MX" dirty="0"/>
          </a:p>
          <a:p>
            <a:endParaRPr lang="es-MX"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2676858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3200" dirty="0" smtClean="0">
                <a:effectLst/>
              </a:rPr>
              <a:t>Situaciones que </a:t>
            </a:r>
            <a:r>
              <a:rPr lang="es-MX" sz="3200" dirty="0">
                <a:effectLst/>
              </a:rPr>
              <a:t>provocan una excepción</a:t>
            </a:r>
            <a:r>
              <a:rPr lang="es-MX" sz="3200" dirty="0" smtClean="0">
                <a:effectLst/>
              </a:rPr>
              <a:t>:</a:t>
            </a:r>
            <a:endParaRPr lang="es-MX" sz="3200" dirty="0"/>
          </a:p>
        </p:txBody>
      </p:sp>
      <p:sp>
        <p:nvSpPr>
          <p:cNvPr id="3" name="2 Marcador de contenido"/>
          <p:cNvSpPr>
            <a:spLocks noGrp="1"/>
          </p:cNvSpPr>
          <p:nvPr>
            <p:ph idx="1"/>
          </p:nvPr>
        </p:nvSpPr>
        <p:spPr/>
        <p:txBody>
          <a:bodyPr>
            <a:normAutofit fontScale="85000" lnSpcReduction="10000"/>
          </a:bodyPr>
          <a:lstStyle/>
          <a:p>
            <a:pPr lvl="0">
              <a:lnSpc>
                <a:spcPct val="200000"/>
              </a:lnSpc>
            </a:pPr>
            <a:endParaRPr lang="es-MX" dirty="0" smtClean="0"/>
          </a:p>
          <a:p>
            <a:pPr lvl="0">
              <a:lnSpc>
                <a:spcPct val="200000"/>
              </a:lnSpc>
            </a:pPr>
            <a:r>
              <a:rPr lang="es-MX" dirty="0" smtClean="0"/>
              <a:t>No </a:t>
            </a:r>
            <a:r>
              <a:rPr lang="es-MX" dirty="0"/>
              <a:t>hay memoria disponible para </a:t>
            </a:r>
            <a:r>
              <a:rPr lang="es-MX" dirty="0" smtClean="0"/>
              <a:t>asignar.</a:t>
            </a:r>
            <a:endParaRPr lang="es-MX" dirty="0"/>
          </a:p>
          <a:p>
            <a:pPr lvl="0">
              <a:lnSpc>
                <a:spcPct val="200000"/>
              </a:lnSpc>
            </a:pPr>
            <a:r>
              <a:rPr lang="es-MX" dirty="0"/>
              <a:t>Acceso a un elemento de un </a:t>
            </a:r>
            <a:r>
              <a:rPr lang="es-MX" dirty="0" smtClean="0"/>
              <a:t>arreglo </a:t>
            </a:r>
            <a:r>
              <a:rPr lang="es-MX" dirty="0"/>
              <a:t>fuera de </a:t>
            </a:r>
            <a:r>
              <a:rPr lang="es-MX" dirty="0" smtClean="0"/>
              <a:t>rango.</a:t>
            </a:r>
            <a:endParaRPr lang="es-MX" dirty="0"/>
          </a:p>
          <a:p>
            <a:pPr lvl="0">
              <a:lnSpc>
                <a:spcPct val="200000"/>
              </a:lnSpc>
            </a:pPr>
            <a:r>
              <a:rPr lang="es-MX" dirty="0"/>
              <a:t>Leer por teclado un dato de un tipo distinto al </a:t>
            </a:r>
            <a:r>
              <a:rPr lang="es-MX" dirty="0" smtClean="0"/>
              <a:t>esperado.</a:t>
            </a:r>
            <a:endParaRPr lang="es-MX" dirty="0"/>
          </a:p>
          <a:p>
            <a:pPr lvl="0">
              <a:lnSpc>
                <a:spcPct val="200000"/>
              </a:lnSpc>
            </a:pPr>
            <a:r>
              <a:rPr lang="es-MX" dirty="0"/>
              <a:t>Error al abrir un </a:t>
            </a:r>
            <a:r>
              <a:rPr lang="es-MX" dirty="0" smtClean="0"/>
              <a:t>fichero.</a:t>
            </a:r>
            <a:endParaRPr lang="es-MX" dirty="0"/>
          </a:p>
          <a:p>
            <a:pPr lvl="0">
              <a:lnSpc>
                <a:spcPct val="200000"/>
              </a:lnSpc>
            </a:pPr>
            <a:r>
              <a:rPr lang="es-MX" dirty="0"/>
              <a:t>División por </a:t>
            </a:r>
            <a:r>
              <a:rPr lang="es-MX" dirty="0" smtClean="0"/>
              <a:t>cero.</a:t>
            </a:r>
            <a:endParaRPr lang="es-MX" dirty="0"/>
          </a:p>
          <a:p>
            <a:pPr lvl="0">
              <a:lnSpc>
                <a:spcPct val="200000"/>
              </a:lnSpc>
            </a:pPr>
            <a:r>
              <a:rPr lang="es-MX" dirty="0"/>
              <a:t>Problemas de </a:t>
            </a:r>
            <a:r>
              <a:rPr lang="es-MX" dirty="0" smtClean="0"/>
              <a:t>Hardware.</a:t>
            </a:r>
            <a:endParaRPr lang="es-MX"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3605164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4800" b="1" dirty="0">
                <a:effectLst/>
              </a:rPr>
              <a:t>Si la excepción no se </a:t>
            </a:r>
            <a:r>
              <a:rPr lang="es-MX" sz="4800" b="1" dirty="0" smtClean="0">
                <a:effectLst/>
              </a:rPr>
              <a:t>trata…</a:t>
            </a:r>
            <a:endParaRPr lang="es-MX" sz="4800" dirty="0"/>
          </a:p>
        </p:txBody>
      </p:sp>
      <p:sp>
        <p:nvSpPr>
          <p:cNvPr id="3" name="2 Marcador de contenido"/>
          <p:cNvSpPr>
            <a:spLocks noGrp="1"/>
          </p:cNvSpPr>
          <p:nvPr>
            <p:ph idx="1"/>
          </p:nvPr>
        </p:nvSpPr>
        <p:spPr/>
        <p:txBody>
          <a:bodyPr/>
          <a:lstStyle/>
          <a:p>
            <a:pPr marL="0" indent="0">
              <a:buNone/>
            </a:pPr>
            <a:endParaRPr lang="es-MX" b="1" dirty="0" smtClean="0"/>
          </a:p>
          <a:p>
            <a:pPr marL="0" indent="0">
              <a:lnSpc>
                <a:spcPct val="200000"/>
              </a:lnSpc>
              <a:buNone/>
            </a:pPr>
            <a:r>
              <a:rPr lang="es-MX" b="1" dirty="0" smtClean="0"/>
              <a:t>…el “manejador </a:t>
            </a:r>
            <a:r>
              <a:rPr lang="es-MX" b="1" dirty="0"/>
              <a:t>de </a:t>
            </a:r>
            <a:r>
              <a:rPr lang="es-MX" b="1" dirty="0" smtClean="0"/>
              <a:t>excepciones</a:t>
            </a:r>
            <a:r>
              <a:rPr lang="es-MX" b="1" baseline="30000" dirty="0" smtClean="0"/>
              <a:t>1</a:t>
            </a:r>
            <a:r>
              <a:rPr lang="es-MX" b="1" dirty="0" smtClean="0"/>
              <a:t>” hace </a:t>
            </a:r>
            <a:r>
              <a:rPr lang="es-MX" b="1" dirty="0"/>
              <a:t>lo siguiente</a:t>
            </a:r>
            <a:r>
              <a:rPr lang="es-MX" b="1" dirty="0" smtClean="0"/>
              <a:t>:</a:t>
            </a:r>
          </a:p>
          <a:p>
            <a:pPr lvl="0">
              <a:lnSpc>
                <a:spcPct val="200000"/>
              </a:lnSpc>
            </a:pPr>
            <a:r>
              <a:rPr lang="es-MX" dirty="0" smtClean="0"/>
              <a:t>Muestra</a:t>
            </a:r>
            <a:r>
              <a:rPr lang="es-MX" dirty="0"/>
              <a:t> la descripción de la </a:t>
            </a:r>
            <a:r>
              <a:rPr lang="es-MX" dirty="0" smtClean="0"/>
              <a:t>excepción.</a:t>
            </a:r>
            <a:endParaRPr lang="es-MX" dirty="0"/>
          </a:p>
          <a:p>
            <a:pPr lvl="0">
              <a:lnSpc>
                <a:spcPct val="200000"/>
              </a:lnSpc>
            </a:pPr>
            <a:r>
              <a:rPr lang="es-MX" dirty="0"/>
              <a:t>Muestra la traza de la pila de </a:t>
            </a:r>
            <a:r>
              <a:rPr lang="es-MX" dirty="0" smtClean="0"/>
              <a:t>llamadas.</a:t>
            </a:r>
            <a:endParaRPr lang="es-MX" dirty="0"/>
          </a:p>
          <a:p>
            <a:pPr lvl="0">
              <a:lnSpc>
                <a:spcPct val="200000"/>
              </a:lnSpc>
            </a:pPr>
            <a:r>
              <a:rPr lang="es-MX" dirty="0"/>
              <a:t>Provoca el final del </a:t>
            </a:r>
            <a:r>
              <a:rPr lang="es-MX" dirty="0" smtClean="0"/>
              <a:t>programa.</a:t>
            </a:r>
            <a:endParaRPr lang="es-MX" dirty="0"/>
          </a:p>
          <a:p>
            <a:endParaRPr lang="es-MX"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3423156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effectLst/>
              </a:rPr>
              <a:t>Ejemplos de </a:t>
            </a:r>
            <a:r>
              <a:rPr lang="es-MX" dirty="0" smtClean="0">
                <a:effectLst/>
              </a:rPr>
              <a:t>código:</a:t>
            </a:r>
            <a:endParaRPr lang="es-MX"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5</a:t>
            </a:fld>
            <a:endParaRPr lang="en-US"/>
          </a:p>
        </p:txBody>
      </p:sp>
      <p:pic>
        <p:nvPicPr>
          <p:cNvPr id="7" name="6 Imagen" descr="http://2.bp.blogspot.com/-tCviFatBC2g/U0Vuz_i3LsI/AAAAAAAAAWw/YUp0yPT4aYc/s1600/java-excepciones-ejemplos.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475655" y="1777213"/>
            <a:ext cx="6192690" cy="4503774"/>
          </a:xfrm>
          <a:prstGeom prst="rect">
            <a:avLst/>
          </a:prstGeom>
          <a:noFill/>
          <a:ln>
            <a:noFill/>
          </a:ln>
        </p:spPr>
      </p:pic>
    </p:spTree>
    <p:extLst>
      <p:ext uri="{BB962C8B-B14F-4D97-AF65-F5344CB8AC3E}">
        <p14:creationId xmlns:p14="http://schemas.microsoft.com/office/powerpoint/2010/main" val="164785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4000" dirty="0">
                <a:effectLst/>
              </a:rPr>
              <a:t>Utilizando excepciones se consigue</a:t>
            </a:r>
            <a:r>
              <a:rPr lang="es-MX" sz="4000" dirty="0" smtClean="0">
                <a:effectLst/>
              </a:rPr>
              <a:t>:</a:t>
            </a:r>
            <a:endParaRPr lang="es-MX" sz="4000" dirty="0"/>
          </a:p>
        </p:txBody>
      </p:sp>
      <p:sp>
        <p:nvSpPr>
          <p:cNvPr id="3" name="2 Marcador de contenido"/>
          <p:cNvSpPr>
            <a:spLocks noGrp="1"/>
          </p:cNvSpPr>
          <p:nvPr>
            <p:ph idx="1"/>
          </p:nvPr>
        </p:nvSpPr>
        <p:spPr/>
        <p:txBody>
          <a:bodyPr/>
          <a:lstStyle/>
          <a:p>
            <a:pPr lvl="0">
              <a:lnSpc>
                <a:spcPct val="150000"/>
              </a:lnSpc>
            </a:pPr>
            <a:r>
              <a:rPr lang="es-MX" dirty="0"/>
              <a:t>Separar las instrucciones del programa de las del tratamiento de errores.</a:t>
            </a:r>
          </a:p>
          <a:p>
            <a:pPr lvl="0">
              <a:lnSpc>
                <a:spcPct val="150000"/>
              </a:lnSpc>
            </a:pPr>
            <a:r>
              <a:rPr lang="es-MX" dirty="0"/>
              <a:t>Evitar llenar el código del programa de instrucciones de comprobación (if, switch, etc).</a:t>
            </a:r>
          </a:p>
          <a:p>
            <a:pPr lvl="0">
              <a:lnSpc>
                <a:spcPct val="150000"/>
              </a:lnSpc>
            </a:pPr>
            <a:r>
              <a:rPr lang="es-MX" dirty="0"/>
              <a:t>El código es más simple de escribir ya que no se fuerza al programador a comprobar los errores constantemente</a:t>
            </a:r>
            <a:r>
              <a:rPr lang="es-MX" dirty="0" smtClean="0"/>
              <a:t>.</a:t>
            </a:r>
            <a:endParaRPr lang="es-MX"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396384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effectLst/>
              </a:rPr>
              <a:t>¿Qué ocurre cuando se produce una excepción</a:t>
            </a:r>
            <a:r>
              <a:rPr lang="es-MX" dirty="0" smtClean="0">
                <a:effectLst/>
              </a:rPr>
              <a:t>?</a:t>
            </a:r>
            <a:endParaRPr lang="es-MX" dirty="0"/>
          </a:p>
        </p:txBody>
      </p:sp>
      <p:sp>
        <p:nvSpPr>
          <p:cNvPr id="3" name="2 Marcador de contenido"/>
          <p:cNvSpPr>
            <a:spLocks noGrp="1"/>
          </p:cNvSpPr>
          <p:nvPr>
            <p:ph idx="1"/>
          </p:nvPr>
        </p:nvSpPr>
        <p:spPr/>
        <p:txBody>
          <a:bodyPr>
            <a:normAutofit fontScale="92500" lnSpcReduction="10000"/>
          </a:bodyPr>
          <a:lstStyle/>
          <a:p>
            <a:pPr lvl="0"/>
            <a:endParaRPr lang="es-MX" dirty="0" smtClean="0"/>
          </a:p>
          <a:p>
            <a:pPr lvl="0">
              <a:lnSpc>
                <a:spcPct val="150000"/>
              </a:lnSpc>
            </a:pPr>
            <a:r>
              <a:rPr lang="es-MX" dirty="0" smtClean="0"/>
              <a:t>La </a:t>
            </a:r>
            <a:r>
              <a:rPr lang="es-MX" dirty="0"/>
              <a:t>Máquina Virtual Java crea un </a:t>
            </a:r>
            <a:r>
              <a:rPr lang="es-MX" b="1" i="1" dirty="0"/>
              <a:t>objeto excepción</a:t>
            </a:r>
            <a:r>
              <a:rPr lang="es-MX" dirty="0"/>
              <a:t> y lo lanza. El objeto excepción creado contiene información sobre el error. La ejecución normal del programa se detiene</a:t>
            </a:r>
            <a:r>
              <a:rPr lang="es-MX" dirty="0" smtClean="0"/>
              <a:t>.</a:t>
            </a:r>
          </a:p>
          <a:p>
            <a:pPr marL="0" lvl="0" indent="0">
              <a:lnSpc>
                <a:spcPct val="150000"/>
              </a:lnSpc>
              <a:buNone/>
            </a:pPr>
            <a:endParaRPr lang="es-MX" dirty="0"/>
          </a:p>
          <a:p>
            <a:pPr lvl="0">
              <a:lnSpc>
                <a:spcPct val="150000"/>
              </a:lnSpc>
            </a:pPr>
            <a:r>
              <a:rPr lang="es-MX" dirty="0"/>
              <a:t>El sistema busca en el método donde se ha producido la excepción un manejador de excepciones que capture ese objeto y trate la excepción</a:t>
            </a:r>
            <a:r>
              <a:rPr lang="es-MX" dirty="0" smtClean="0"/>
              <a:t>.</a:t>
            </a:r>
          </a:p>
          <a:p>
            <a:pPr marL="0" lvl="0" indent="0">
              <a:buNone/>
            </a:pPr>
            <a:endParaRPr lang="es-MX"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139193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a:bodyPr>
          <a:lstStyle/>
          <a:p>
            <a:pPr lvl="0">
              <a:lnSpc>
                <a:spcPct val="150000"/>
              </a:lnSpc>
            </a:pPr>
            <a:r>
              <a:rPr lang="es-MX" dirty="0"/>
              <a:t>Cuando se encuentra un manejador apropiado se le pasa la excepción. Un manejador de excepciones es considerado apropiado si el tipo de objeto excepción lanzado es compatible al tipo que puede manejar</a:t>
            </a:r>
            <a:r>
              <a:rPr lang="es-MX" dirty="0" smtClean="0"/>
              <a:t>.</a:t>
            </a:r>
          </a:p>
          <a:p>
            <a:pPr marL="0" lvl="0" indent="0">
              <a:lnSpc>
                <a:spcPct val="150000"/>
              </a:lnSpc>
              <a:buNone/>
            </a:pPr>
            <a:endParaRPr lang="es-MX" dirty="0"/>
          </a:p>
          <a:p>
            <a:pPr lvl="0">
              <a:lnSpc>
                <a:spcPct val="150000"/>
              </a:lnSpc>
            </a:pPr>
            <a:r>
              <a:rPr lang="es-MX" dirty="0"/>
              <a:t>Si no se encuentra un manejador adecuado la Máquina Virtual Java muestra el error y acaba el programa.</a:t>
            </a:r>
          </a:p>
          <a:p>
            <a:pPr marL="0" indent="0">
              <a:buNone/>
            </a:pPr>
            <a:endParaRPr lang="es-MX"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426742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lnSpc>
                <a:spcPct val="150000"/>
              </a:lnSpc>
            </a:pPr>
            <a:endParaRPr lang="es-MX" dirty="0" smtClean="0"/>
          </a:p>
          <a:p>
            <a:pPr lvl="0">
              <a:lnSpc>
                <a:spcPct val="150000"/>
              </a:lnSpc>
            </a:pPr>
            <a:r>
              <a:rPr lang="es-MX" dirty="0" smtClean="0"/>
              <a:t>Si </a:t>
            </a:r>
            <a:r>
              <a:rPr lang="es-MX" dirty="0"/>
              <a:t>el método no contiene un manejador para la excepción se busca en el método que llamó a este y así sucesivamente en toda la pila de llamadas.</a:t>
            </a:r>
          </a:p>
          <a:p>
            <a:endParaRPr lang="es-MX" dirty="0"/>
          </a:p>
        </p:txBody>
      </p:sp>
      <p:sp>
        <p:nvSpPr>
          <p:cNvPr id="4" name="3 Marcador de fecha"/>
          <p:cNvSpPr>
            <a:spLocks noGrp="1"/>
          </p:cNvSpPr>
          <p:nvPr>
            <p:ph type="dt" sz="half" idx="10"/>
          </p:nvPr>
        </p:nvSpPr>
        <p:spPr/>
        <p:txBody>
          <a:bodyPr/>
          <a:lstStyle/>
          <a:p>
            <a:fld id="{B11D738E-8962-435F-8C43-147B8DD7E819}" type="datetime1">
              <a:rPr lang="en-US" smtClean="0"/>
              <a:t>10/18/2016</a:t>
            </a:fld>
            <a:endParaRPr lang="en-US"/>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2764321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31</TotalTime>
  <Words>326</Words>
  <Application>Microsoft Office PowerPoint</Application>
  <PresentationFormat>Presentación en pantalla (4:3)</PresentationFormat>
  <Paragraphs>110</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Ejecutivo</vt:lpstr>
      <vt:lpstr>Excepciones en JAVA</vt:lpstr>
      <vt:lpstr>Bloques try, catch, finally.</vt:lpstr>
      <vt:lpstr>Situaciones que provocan una excepción:</vt:lpstr>
      <vt:lpstr>Si la excepción no se trata…</vt:lpstr>
      <vt:lpstr>Ejemplos de código:</vt:lpstr>
      <vt:lpstr>Utilizando excepciones se consigue:</vt:lpstr>
      <vt:lpstr>¿Qué ocurre cuando se produce una excepción?</vt:lpstr>
      <vt:lpstr>Presentación de PowerPoint</vt:lpstr>
      <vt:lpstr>Presentación de PowerPoint</vt:lpstr>
      <vt:lpstr>Jerarquía de excepciones</vt:lpstr>
      <vt:lpstr>Presentación de PowerPoint</vt:lpstr>
      <vt:lpstr>Tratamiento de excepciones</vt:lpstr>
      <vt:lpstr>Esquema general en Java</vt:lpstr>
      <vt:lpstr>Algunos ejemplos…</vt:lpstr>
      <vt:lpstr>Presentación de PowerPoint</vt:lpstr>
      <vt:lpstr>Presentación de PowerPoint</vt:lpstr>
      <vt:lpstr>Ejercicio</vt:lpstr>
    </vt:vector>
  </TitlesOfParts>
  <Company>privado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Excepciones en JAVA</dc:title>
  <dc:creator>usuario</dc:creator>
  <cp:lastModifiedBy>tavohm</cp:lastModifiedBy>
  <cp:revision>7</cp:revision>
  <dcterms:created xsi:type="dcterms:W3CDTF">2015-11-08T17:56:15Z</dcterms:created>
  <dcterms:modified xsi:type="dcterms:W3CDTF">2016-10-18T22:29:52Z</dcterms:modified>
</cp:coreProperties>
</file>