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9" r:id="rId32"/>
    <p:sldId id="290" r:id="rId33"/>
    <p:sldId id="291" r:id="rId34"/>
    <p:sldId id="286" r:id="rId35"/>
    <p:sldId id="287" r:id="rId36"/>
    <p:sldId id="284" r:id="rId37"/>
    <p:sldId id="292" r:id="rId38"/>
    <p:sldId id="293" r:id="rId39"/>
    <p:sldId id="294" r:id="rId40"/>
    <p:sldId id="295" r:id="rId41"/>
    <p:sldId id="296" r:id="rId42"/>
    <p:sldId id="299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Gustavo </a:t>
            </a:r>
            <a:r>
              <a:rPr lang="en-US" dirty="0" err="1" smtClean="0"/>
              <a:t>Zarate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Représentations Graphiques</a:t>
            </a:r>
            <a:b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Caractères Quantitatifs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428750" y="1714500"/>
            <a:ext cx="7497763" cy="45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fr-FR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Distributions non groupées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Diagramme différentiel (ou en bâtons) pour la représentation des fréquences et des effectifs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endParaRPr kumimoji="0" lang="fr-FR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endParaRPr kumimoji="0" lang="fr-FR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Diagramme intégral (Courbe cumulative) ou fonction de répartition pour la représentation des fréquences ou effectifs cumulés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Représentations Graphiques</a:t>
            </a:r>
            <a:b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Caractères Quantitatifs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428750" y="1714500"/>
            <a:ext cx="7497763" cy="45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fr-FR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Distributions groupées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	Diagramme différentiel ou histogramme pour la représentation des fréquences et des effectifs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Règle</a:t>
            </a: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chaque classe est représentée par un rectangle dont l’aire </a:t>
            </a:r>
            <a:r>
              <a:rPr kumimoji="0" lang="fr-FR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(et non pas la hauteur)</a:t>
            </a:r>
            <a:r>
              <a:rPr kumimoji="0" lang="fr-F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 proportionnelle à la fréquence ou à l’effectif de la classe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 	Courbe cumulative ou fonction de répartition pour la représentation des fréquences ou effectifs cumulés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1533525"/>
            <a:ext cx="51625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14475"/>
            <a:ext cx="5334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362075"/>
            <a:ext cx="53625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1314450"/>
            <a:ext cx="5105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5" y="1300163"/>
            <a:ext cx="53149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419225"/>
            <a:ext cx="54102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343025"/>
            <a:ext cx="52387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>
            <a:spLocks/>
          </p:cNvSpPr>
          <p:nvPr/>
        </p:nvSpPr>
        <p:spPr>
          <a:xfrm>
            <a:off x="1371600" y="642938"/>
            <a:ext cx="6400800" cy="592931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Chapitre 1.  Distributions statistiques à une dimension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caractères qualitatifs   et  caractères quantitatifs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Chapitre 2. Réduction des données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caractéristiques de tendance centrale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paramètres de dispersion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caractéristiques de forme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caractéristiques de concentration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fr-FR" sz="8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Chapitre 3.  Statistique à deux dimensions</a:t>
            </a:r>
            <a:endParaRPr kumimoji="0" lang="fr-FR" sz="8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è"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tableaux de contingence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è"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caractéristiques des distributions à 2 dimensions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liaison entre 2 variables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Chapitre 4.  Indices</a:t>
            </a:r>
            <a:endParaRPr kumimoji="0" lang="fr-FR" sz="8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indices élémentaires</a:t>
            </a: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fr-FR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indices synthétiques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1409700"/>
            <a:ext cx="56483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52575"/>
            <a:ext cx="5334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1395413"/>
            <a:ext cx="53911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1228725"/>
            <a:ext cx="5353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314450"/>
            <a:ext cx="53625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1514475"/>
            <a:ext cx="5476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63" y="1319213"/>
            <a:ext cx="55530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363" y="1452563"/>
            <a:ext cx="48672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3" y="1362075"/>
            <a:ext cx="54387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495425"/>
            <a:ext cx="52387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57200"/>
            <a:ext cx="4478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Les applications de la statistique à l’entreprise</a:t>
            </a:r>
            <a:endParaRPr lang="de-DE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066800" y="1371600"/>
            <a:ext cx="7497763" cy="45339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statistique descriptive  (SD) se propose de classer les données, de les organiser et de les présenter de façon claire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Elle est à la base de l’organisation du système d’informations (SI) de l’entreprise: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-statistiques de production (quantités, coûts)   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-statistiques commerciales (achats, ventes…)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fr-FR" sz="2900" dirty="0" smtClean="0"/>
              <a:t>Possibilité de représenter certains types de phénomènes par des modèles probabilistes ou lois de distribution statistiques: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fr-FR" sz="2900" dirty="0" smtClean="0">
                <a:sym typeface="Wingdings" pitchFamily="2" charset="2"/>
              </a:rPr>
              <a:t>probabilité de certains événements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fr-FR" sz="2900" dirty="0" smtClean="0">
              <a:sym typeface="Wingdings" pitchFamily="2" charset="2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fr-FR" sz="2900" dirty="0" smtClean="0">
                <a:sym typeface="Wingdings" pitchFamily="2" charset="2"/>
              </a:rPr>
              <a:t>L’utilisation de ces </a:t>
            </a:r>
            <a:r>
              <a:rPr lang="fr-FR" sz="2900" dirty="0" smtClean="0"/>
              <a:t>modèles probabilistes permet de traiter des problèmes de régulation des files d’attente, de gestion des stocks….</a:t>
            </a:r>
            <a:endParaRPr lang="fr-FR" sz="2900" dirty="0" smtClean="0">
              <a:sym typeface="Wingdings" pitchFamily="2" charset="2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fr-FR" sz="2900" dirty="0" smtClean="0"/>
              <a:t>Etude de corrélation:  elle permet de mettre l’accent sur les liaisons qui existent entre  divers phénomènes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fr-FR" sz="2900" dirty="0" smtClean="0">
              <a:sym typeface="Wingdings" pitchFamily="2" charset="2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fr-FR" sz="2900" dirty="0" smtClean="0">
                <a:sym typeface="Wingdings" pitchFamily="2" charset="2"/>
              </a:rPr>
              <a:t>Ex: mesurer le degré de liaison observé entre l’évolution des revenus d’un ménage et celle des ventes de tel produit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fr-FR" sz="2900" dirty="0" smtClean="0">
              <a:sym typeface="Wingdings" pitchFamily="2" charset="2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fr-FR" sz="2900" i="1" dirty="0" smtClean="0">
                <a:sym typeface="Wingdings" pitchFamily="2" charset="2"/>
              </a:rPr>
              <a:t>ATTENTION</a:t>
            </a:r>
            <a:r>
              <a:rPr lang="fr-FR" sz="2900" dirty="0" smtClean="0">
                <a:sym typeface="Wingdings" pitchFamily="2" charset="2"/>
              </a:rPr>
              <a:t>  ! la corrélation n’implique pas une relation causale entre les phénomènes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447800"/>
            <a:ext cx="5410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0238" y="1547813"/>
            <a:ext cx="53435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485900"/>
            <a:ext cx="43624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85900"/>
            <a:ext cx="502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3" y="1566863"/>
            <a:ext cx="54387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1471613"/>
            <a:ext cx="55816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576388"/>
            <a:ext cx="55626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8" y="1576388"/>
            <a:ext cx="53054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23975"/>
            <a:ext cx="5181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1457325"/>
            <a:ext cx="55340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Concepts de base de la SD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435100" y="1643063"/>
            <a:ext cx="7499350" cy="48577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POPULATION: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ensemble des individus ou unités statistiques étudiés.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Les individus étudiés ont tous les mêmes caractères, mais avec des valeurs éventuellement différentes.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CARACTERE: 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nombre d’enfants, le nombre de voitures, le type d’habitations sont appelés des caractères…..Chaque caractère prend pour chaque individu une valeur.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Les caractères sont aussi appelés variables statistiques lorsqu’ils sont numériques et traduisent une mesure.</a:t>
            </a:r>
          </a:p>
          <a:p>
            <a:pPr>
              <a:buFont typeface="Wingdings 2" pitchFamily="18" charset="2"/>
              <a:buNone/>
            </a:pPr>
            <a:r>
              <a:rPr lang="fr-FR" sz="3200" b="1" dirty="0" smtClean="0"/>
              <a:t>MODALITES: </a:t>
            </a:r>
            <a:r>
              <a:rPr lang="fr-FR" sz="3200" dirty="0" smtClean="0"/>
              <a:t>ce sont les valeurs que  peut prendre chaque caractère</a:t>
            </a:r>
          </a:p>
          <a:p>
            <a:pPr>
              <a:buFont typeface="Wingdings 2" pitchFamily="18" charset="2"/>
              <a:buNone/>
            </a:pPr>
            <a:r>
              <a:rPr lang="fr-FR" sz="3200" dirty="0" smtClean="0"/>
              <a:t>	Les différentes modalités d’un caractère doivent être incompatibles et exhaustives</a:t>
            </a:r>
          </a:p>
          <a:p>
            <a:pPr>
              <a:buFont typeface="Wingdings 2" pitchFamily="18" charset="2"/>
              <a:buNone/>
            </a:pPr>
            <a:endParaRPr lang="fr-FR" sz="3200" dirty="0" smtClean="0"/>
          </a:p>
          <a:p>
            <a:pPr>
              <a:buFont typeface="Wingdings" pitchFamily="2" charset="2"/>
              <a:buChar char="è"/>
            </a:pPr>
            <a:r>
              <a:rPr lang="fr-FR" sz="3200" b="1" dirty="0" smtClean="0">
                <a:sym typeface="Wingdings" pitchFamily="2" charset="2"/>
              </a:rPr>
              <a:t>CLASSES</a:t>
            </a:r>
            <a:r>
              <a:rPr lang="fr-FR" sz="3200" dirty="0" smtClean="0">
                <a:sym typeface="Wingdings" pitchFamily="2" charset="2"/>
              </a:rPr>
              <a:t>: pour </a:t>
            </a:r>
            <a:r>
              <a:rPr lang="fr-FR" sz="3200" dirty="0" smtClean="0"/>
              <a:t> un caractère donné, on regroupe dans une classe les individus qui présentent la même modalité pour ce caractère .</a:t>
            </a:r>
          </a:p>
          <a:p>
            <a:pPr>
              <a:buFont typeface="Wingdings 2" pitchFamily="18" charset="2"/>
              <a:buNone/>
            </a:pPr>
            <a:r>
              <a:rPr lang="fr-FR" sz="3200" dirty="0" smtClean="0"/>
              <a:t>	On réalise ainsi une partition de la population </a:t>
            </a:r>
          </a:p>
          <a:p>
            <a:pPr>
              <a:buFont typeface="Wingdings 2" pitchFamily="18" charset="2"/>
              <a:buNone/>
            </a:pPr>
            <a:endParaRPr lang="fr-FR" sz="3200" dirty="0" smtClean="0"/>
          </a:p>
          <a:p>
            <a:pPr>
              <a:buFont typeface="Wingdings 2" pitchFamily="18" charset="2"/>
              <a:buNone/>
            </a:pPr>
            <a:r>
              <a:rPr lang="fr-FR" sz="3200" dirty="0" smtClean="0">
                <a:sym typeface="Wingdings" pitchFamily="2" charset="2"/>
              </a:rPr>
              <a:t> </a:t>
            </a:r>
            <a:r>
              <a:rPr lang="fr-FR" sz="3200" b="1" dirty="0" smtClean="0">
                <a:sym typeface="Wingdings" pitchFamily="2" charset="2"/>
              </a:rPr>
              <a:t>EFFECTIFS:  </a:t>
            </a:r>
            <a:r>
              <a:rPr lang="fr-FR" sz="3200" dirty="0" smtClean="0"/>
              <a:t>pour chaque modalité, l’effectif correspondant sera le nombre d’entités statistiques qui ont cette valeur pour ce caractère.</a:t>
            </a:r>
          </a:p>
          <a:p>
            <a:pPr>
              <a:buFont typeface="Wingdings 2" pitchFamily="18" charset="2"/>
              <a:buNone/>
            </a:pPr>
            <a:r>
              <a:rPr lang="fr-FR" sz="3200" dirty="0" smtClean="0"/>
              <a:t>      On peut comparer cet effectif à l’effectif total  (n)</a:t>
            </a:r>
          </a:p>
          <a:p>
            <a:pPr>
              <a:buFont typeface="Wingdings 2" pitchFamily="18" charset="2"/>
              <a:buNone/>
            </a:pPr>
            <a:r>
              <a:rPr lang="fr-FR" sz="3200" dirty="0" smtClean="0">
                <a:sym typeface="Wingdings" pitchFamily="2" charset="2"/>
              </a:rPr>
              <a:t>		-  n</a:t>
            </a:r>
            <a:r>
              <a:rPr lang="fr-FR" sz="3200" dirty="0" smtClean="0"/>
              <a:t> 	: le nombre total d’individus de la population, </a:t>
            </a:r>
          </a:p>
          <a:p>
            <a:pPr>
              <a:buFont typeface="Wingdings 2" pitchFamily="18" charset="2"/>
              <a:buNone/>
            </a:pPr>
            <a:r>
              <a:rPr lang="fr-FR" sz="3200" dirty="0" smtClean="0"/>
              <a:t>		-  k	: le nombre de modalités</a:t>
            </a:r>
          </a:p>
          <a:p>
            <a:pPr>
              <a:buFont typeface="Wingdings 2" pitchFamily="18" charset="2"/>
              <a:buNone/>
            </a:pPr>
            <a:r>
              <a:rPr lang="fr-FR" sz="3200" dirty="0" smtClean="0"/>
              <a:t>		-  xi        : la modalité n° i du caractère étudié</a:t>
            </a:r>
          </a:p>
          <a:p>
            <a:pPr>
              <a:buFont typeface="Wingdings 2" pitchFamily="18" charset="2"/>
              <a:buNone/>
            </a:pPr>
            <a:r>
              <a:rPr lang="fr-FR" sz="3200" dirty="0" smtClean="0"/>
              <a:t>		-  ni	: l’effectif correspondant à cette modalité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3" y="1562100"/>
            <a:ext cx="5438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1004888"/>
            <a:ext cx="66675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1171575"/>
            <a:ext cx="63436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3" y="1228725"/>
            <a:ext cx="60864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962025"/>
            <a:ext cx="5886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1390650"/>
            <a:ext cx="57245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933450"/>
            <a:ext cx="6505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981075"/>
            <a:ext cx="61722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1000125"/>
            <a:ext cx="66198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938213"/>
            <a:ext cx="64389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Les différents types de caractères et de variables statistiques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792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fr-FR" b="1" dirty="0" smtClean="0"/>
              <a:t>Caractères qualitatifs :  </a:t>
            </a:r>
            <a:r>
              <a:rPr lang="fr-FR" dirty="0" smtClean="0"/>
              <a:t>ils ne traduisent pas une mesure.  Leurs modalités ne sont en général pas ordonnées.</a:t>
            </a:r>
          </a:p>
          <a:p>
            <a:r>
              <a:rPr lang="fr-FR" dirty="0" smtClean="0"/>
              <a:t>On répertorie toutes les modalités possibles dans une </a:t>
            </a:r>
            <a:r>
              <a:rPr lang="fr-FR" b="1" dirty="0" smtClean="0"/>
              <a:t>nomenclature</a:t>
            </a:r>
            <a:endParaRPr lang="fr-FR" dirty="0" smtClean="0"/>
          </a:p>
          <a:p>
            <a:pPr>
              <a:buFont typeface="Wingdings 2" pitchFamily="18" charset="2"/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Font typeface="Wingdings 2" pitchFamily="18" charset="2"/>
              <a:buNone/>
            </a:pPr>
            <a:r>
              <a:rPr lang="fr-FR" b="1" dirty="0" smtClean="0">
                <a:sym typeface="Wingdings" pitchFamily="2" charset="2"/>
              </a:rPr>
              <a:t> </a:t>
            </a:r>
            <a:r>
              <a:rPr lang="fr-FR" b="1" dirty="0" smtClean="0">
                <a:sym typeface="Wingdings" pitchFamily="2" charset="2"/>
              </a:rPr>
              <a:t>C</a:t>
            </a:r>
            <a:r>
              <a:rPr lang="fr-FR" b="1" dirty="0" smtClean="0"/>
              <a:t>aractères quantitatifs discrets:  </a:t>
            </a:r>
            <a:r>
              <a:rPr lang="fr-FR" dirty="0" smtClean="0"/>
              <a:t>ils traduisent une mesure, ou plus</a:t>
            </a:r>
          </a:p>
          <a:p>
            <a:r>
              <a:rPr lang="fr-FR" dirty="0" smtClean="0"/>
              <a:t>précisément un comptage.  Leurs modalités sont des nombres isolés; ce sont en général des nombres entiers.</a:t>
            </a:r>
          </a:p>
          <a:p>
            <a:r>
              <a:rPr lang="fr-FR" dirty="0" smtClean="0"/>
              <a:t>S’il y a un très grand nombre de modalités, la variable sera assimilée à une variable continue </a:t>
            </a:r>
          </a:p>
          <a:p>
            <a:endParaRPr lang="fr-FR" b="1" dirty="0" smtClean="0"/>
          </a:p>
          <a:p>
            <a:r>
              <a:rPr lang="fr-FR" b="1" dirty="0" smtClean="0">
                <a:sym typeface="Wingdings" pitchFamily="2" charset="2"/>
              </a:rPr>
              <a:t> C</a:t>
            </a:r>
            <a:r>
              <a:rPr lang="fr-FR" b="1" dirty="0" smtClean="0"/>
              <a:t>aractères quantitatifs continus : </a:t>
            </a:r>
            <a:r>
              <a:rPr lang="fr-FR" dirty="0" smtClean="0"/>
              <a:t>Ils traduisent une mesure et</a:t>
            </a:r>
          </a:p>
          <a:p>
            <a:r>
              <a:rPr lang="fr-FR" dirty="0" smtClean="0"/>
              <a:t>s’expriment par un nombre dont les valeurs possibles forment un ensemble continu ,  ou un très grand nombre de valeurs isolées</a:t>
            </a:r>
            <a:endParaRPr 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1057275"/>
            <a:ext cx="64579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857250"/>
            <a:ext cx="660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928688"/>
            <a:ext cx="64674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119188"/>
            <a:ext cx="65722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162050"/>
            <a:ext cx="64960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023938"/>
            <a:ext cx="64103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1195388"/>
            <a:ext cx="59245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650" y="1114425"/>
            <a:ext cx="63627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8" y="1100138"/>
            <a:ext cx="61055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113" y="1228725"/>
            <a:ext cx="58197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1457325"/>
            <a:ext cx="42100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904875"/>
            <a:ext cx="63531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1081088"/>
            <a:ext cx="64389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928688"/>
            <a:ext cx="62007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847725"/>
            <a:ext cx="63722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095375"/>
            <a:ext cx="66484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119188"/>
            <a:ext cx="64865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357313"/>
            <a:ext cx="64103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1100138"/>
            <a:ext cx="63531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038" y="900113"/>
            <a:ext cx="62579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513" y="881063"/>
            <a:ext cx="62769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66850"/>
            <a:ext cx="5029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295400"/>
            <a:ext cx="6486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962025"/>
            <a:ext cx="64103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862013"/>
            <a:ext cx="63722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8" y="952500"/>
            <a:ext cx="6105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938213"/>
            <a:ext cx="64293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857250"/>
            <a:ext cx="6553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952500"/>
            <a:ext cx="63722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1028700"/>
            <a:ext cx="63722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1023938"/>
            <a:ext cx="66198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1071563"/>
            <a:ext cx="66389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Distributions à une dimension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914400" y="1371600"/>
            <a:ext cx="7497763" cy="4533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fr-F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  Les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effectifs 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répondront à la question : Combien y a-t-il d’individus pour chaque valeur de la variable ?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  Les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fréquences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répondront à : Quelle est la part de population correspondant à une valeur ? Comment comparer deux populations de tailles différentes ?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  Les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fréquences cumulées et la fonction de répartition 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répondront à : quelle proportion d’individus a moins d’une certaine valeur ? Quelle valeur maximale atteint la première moitié des effectifs ?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928688"/>
            <a:ext cx="65817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923925"/>
            <a:ext cx="65151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952500"/>
            <a:ext cx="6648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019175"/>
            <a:ext cx="55626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225" y="1081088"/>
            <a:ext cx="63055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200150"/>
            <a:ext cx="64960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1009650"/>
            <a:ext cx="65627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914400"/>
            <a:ext cx="67627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990600"/>
            <a:ext cx="67246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238250"/>
            <a:ext cx="68199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Représentations Graphiques</a:t>
            </a:r>
            <a:b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Caractères Qualitatifs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428750" y="1714500"/>
            <a:ext cx="7497763" cy="45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kumimoji="0" lang="fr-FR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kumimoji="0" lang="fr-F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Proportionnalité des surfaces représentatives aux effectifs représentés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FR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Tuyaux d’orgue et  secteurs (diagramme circulaire) Voir polycopié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endParaRPr kumimoji="0" lang="fr-FR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Diagrammes figuratifs</a:t>
            </a: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endParaRPr kumimoji="0" lang="fr-FR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Cartogrammes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981075"/>
            <a:ext cx="66865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1000125"/>
            <a:ext cx="64484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147763"/>
            <a:ext cx="6629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(4:3)</PresentationFormat>
  <Paragraphs>98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statistics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Chapter 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gustavo zarate</dc:creator>
  <cp:lastModifiedBy>gustavo zarate</cp:lastModifiedBy>
  <cp:revision>15</cp:revision>
  <dcterms:created xsi:type="dcterms:W3CDTF">2006-08-16T00:00:00Z</dcterms:created>
  <dcterms:modified xsi:type="dcterms:W3CDTF">2020-10-24T15:27:17Z</dcterms:modified>
</cp:coreProperties>
</file>