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6" r:id="rId3"/>
    <p:sldId id="259" r:id="rId4"/>
    <p:sldId id="261" r:id="rId5"/>
    <p:sldId id="262" r:id="rId6"/>
    <p:sldId id="263" r:id="rId7"/>
    <p:sldId id="260" r:id="rId8"/>
    <p:sldId id="257" r:id="rId9"/>
    <p:sldId id="269" r:id="rId10"/>
    <p:sldId id="264" r:id="rId11"/>
    <p:sldId id="268" r:id="rId12"/>
    <p:sldId id="270" r:id="rId13"/>
    <p:sldId id="271" r:id="rId14"/>
    <p:sldId id="272" r:id="rId15"/>
    <p:sldId id="273" r:id="rId16"/>
    <p:sldId id="266" r:id="rId17"/>
    <p:sldId id="265"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1" autoAdjust="0"/>
    <p:restoredTop sz="94660"/>
  </p:normalViewPr>
  <p:slideViewPr>
    <p:cSldViewPr snapToGrid="0">
      <p:cViewPr varScale="1">
        <p:scale>
          <a:sx n="74" d="100"/>
          <a:sy n="74" d="100"/>
        </p:scale>
        <p:origin x="16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2/19/2021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2/19/2021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2/19/2021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2/19/2021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2/19/2021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2/19/2021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2/19/2021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2/19/2021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3767" y="289343"/>
            <a:ext cx="11142298" cy="4394988"/>
          </a:xfrm>
        </p:spPr>
        <p:txBody>
          <a:bodyPr/>
          <a:lstStyle/>
          <a:p>
            <a:pPr algn="l"/>
            <a:r>
              <a:rPr lang="en-US" sz="2000" b="1" dirty="0" err="1" smtClean="0">
                <a:latin typeface="Times New Roman" panose="02020603050405020304" pitchFamily="18" charset="0"/>
                <a:cs typeface="Times New Roman" panose="02020603050405020304" pitchFamily="18" charset="0"/>
              </a:rPr>
              <a:t>Whatsapp</a:t>
            </a:r>
            <a:r>
              <a:rPr lang="en-US" sz="2000" b="1" dirty="0" smtClean="0">
                <a:latin typeface="Times New Roman" panose="02020603050405020304" pitchFamily="18" charset="0"/>
                <a:cs typeface="Times New Roman" panose="02020603050405020304" pitchFamily="18" charset="0"/>
              </a:rPr>
              <a:t> feeling analysis using big data</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By</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Tawah</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peggy</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che</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nico</a:t>
            </a:r>
            <a:r>
              <a:rPr lang="en-US" sz="2000" b="1" dirty="0" smtClean="0">
                <a:latin typeface="Times New Roman" panose="02020603050405020304" pitchFamily="18" charset="0"/>
                <a:cs typeface="Times New Roman" panose="02020603050405020304" pitchFamily="18" charset="0"/>
              </a:rPr>
              <a:t> and supervised by</a:t>
            </a:r>
            <a:br>
              <a:rPr lang="en-US" sz="2000" b="1" dirty="0" smtClean="0">
                <a:latin typeface="Times New Roman" panose="02020603050405020304" pitchFamily="18" charset="0"/>
                <a:cs typeface="Times New Roman" panose="02020603050405020304" pitchFamily="18" charset="0"/>
              </a:rPr>
            </a:br>
            <a:r>
              <a:rPr lang="en-US" sz="2000" b="1" dirty="0" err="1" smtClean="0">
                <a:latin typeface="Times New Roman" panose="02020603050405020304" pitchFamily="18" charset="0"/>
                <a:cs typeface="Times New Roman" panose="02020603050405020304" pitchFamily="18" charset="0"/>
              </a:rPr>
              <a:t>Mr</a:t>
            </a:r>
            <a:r>
              <a:rPr lang="en-US" sz="2000" b="1" dirty="0" smtClean="0">
                <a:latin typeface="Times New Roman" panose="02020603050405020304" pitchFamily="18" charset="0"/>
                <a:cs typeface="Times New Roman" panose="02020603050405020304" pitchFamily="18" charset="0"/>
              </a:rPr>
              <a:t> sop </a:t>
            </a:r>
            <a:r>
              <a:rPr lang="en-US" sz="2000" b="1" dirty="0" err="1" smtClean="0">
                <a:latin typeface="Times New Roman" panose="02020603050405020304" pitchFamily="18" charset="0"/>
                <a:cs typeface="Times New Roman" panose="02020603050405020304" pitchFamily="18" charset="0"/>
              </a:rPr>
              <a:t>deffo</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lionel</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landry</a:t>
            </a: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fe16a088</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gmail:</a:t>
            </a:r>
            <a:r>
              <a:rPr lang="en-US" sz="2000" b="1" cap="none" dirty="0" smtClean="0">
                <a:latin typeface="Times New Roman" panose="02020603050405020304" pitchFamily="18" charset="0"/>
                <a:cs typeface="Times New Roman" panose="02020603050405020304" pitchFamily="18" charset="0"/>
              </a:rPr>
              <a:t>gmail</a:t>
            </a:r>
            <a:r>
              <a:rPr lang="en-US" sz="1800" b="1" cap="none" dirty="0" smtClean="0">
                <a:latin typeface="Times New Roman" panose="02020603050405020304" pitchFamily="18" charset="0"/>
                <a:cs typeface="Times New Roman" panose="02020603050405020304" pitchFamily="18" charset="0"/>
              </a:rPr>
              <a:t>tawahpeggy98@gmail.com</a:t>
            </a:r>
            <a:r>
              <a:rPr lang="en-US" sz="1800" b="1" dirty="0" smtClean="0">
                <a:latin typeface="Times New Roman" panose="02020603050405020304" pitchFamily="18" charset="0"/>
                <a:cs typeface="Times New Roman" panose="02020603050405020304" pitchFamily="18" charset="0"/>
              </a:rPr>
              <a:t/>
            </a:r>
            <a:br>
              <a:rPr lang="en-US" sz="1800" b="1" dirty="0" smtClean="0">
                <a:latin typeface="Times New Roman" panose="02020603050405020304" pitchFamily="18" charset="0"/>
                <a:cs typeface="Times New Roman" panose="02020603050405020304" pitchFamily="18" charset="0"/>
              </a:rPr>
            </a:b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peggytawah</a:t>
            </a:r>
            <a:r>
              <a:rPr lang="en-US" sz="1800" b="1" dirty="0" smtClean="0">
                <a:latin typeface="Times New Roman" panose="02020603050405020304" pitchFamily="18" charset="0"/>
                <a:cs typeface="Times New Roman" panose="02020603050405020304" pitchFamily="18" charset="0"/>
              </a:rPr>
              <a:t> </a:t>
            </a:r>
            <a:br>
              <a:rPr lang="en-US" sz="1800" b="1" dirty="0" smtClean="0">
                <a:latin typeface="Times New Roman" panose="02020603050405020304" pitchFamily="18" charset="0"/>
                <a:cs typeface="Times New Roman" panose="02020603050405020304" pitchFamily="18" charset="0"/>
              </a:rPr>
            </a:br>
            <a:r>
              <a:rPr lang="en-US" sz="1800" b="1" dirty="0" err="1" smtClean="0">
                <a:latin typeface="Times New Roman" panose="02020603050405020304" pitchFamily="18" charset="0"/>
                <a:cs typeface="Times New Roman" panose="02020603050405020304" pitchFamily="18" charset="0"/>
              </a:rPr>
              <a:t>facebook</a:t>
            </a:r>
            <a:r>
              <a:rPr lang="en-US" sz="1800" b="1" dirty="0" smtClean="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203470" y="5562508"/>
            <a:ext cx="8045373" cy="742279"/>
          </a:xfrm>
        </p:spPr>
        <p:txBody>
          <a:bodyPr/>
          <a:lstStyle/>
          <a:p>
            <a:r>
              <a:rPr lang="en-US" dirty="0" smtClean="0"/>
              <a:t>picture</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5620" t="27230" r="29744" b="26397"/>
          <a:stretch/>
        </p:blipFill>
        <p:spPr>
          <a:xfrm>
            <a:off x="1356167" y="3095625"/>
            <a:ext cx="542925" cy="276225"/>
          </a:xfrm>
          <a:prstGeom prst="rect">
            <a:avLst/>
          </a:prstGeom>
        </p:spPr>
      </p:pic>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419100" y="-1589088"/>
            <a:ext cx="12260340" cy="10036175"/>
          </a:xfrm>
          <a:prstGeom prst="rect">
            <a:avLst/>
          </a:prstGeom>
        </p:spPr>
      </p:pic>
      <p:sp>
        <p:nvSpPr>
          <p:cNvPr id="6" name="Text Box 2"/>
          <p:cNvSpPr txBox="1">
            <a:spLocks noChangeArrowheads="1"/>
          </p:cNvSpPr>
          <p:nvPr/>
        </p:nvSpPr>
        <p:spPr bwMode="auto">
          <a:xfrm>
            <a:off x="324485" y="982872"/>
            <a:ext cx="2360930" cy="1419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UNIVERSITY OF BUEA</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 Fax: (237) 3332 22 72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P.O. Box 63,                                                                             </a:t>
            </a:r>
            <a:br>
              <a:rPr lang="en-GB" sz="1200">
                <a:effectLst/>
                <a:latin typeface="Times New Roman" panose="02020603050405020304" pitchFamily="18" charset="0"/>
                <a:ea typeface="Calibri" panose="020F0502020204030204" pitchFamily="34" charset="0"/>
                <a:cs typeface="Times New Roman" panose="02020603050405020304" pitchFamily="18" charset="0"/>
              </a:rPr>
            </a:br>
            <a:r>
              <a:rPr lang="en-GB" sz="1200">
                <a:effectLst/>
                <a:latin typeface="Times New Roman" panose="02020603050405020304" pitchFamily="18" charset="0"/>
                <a:ea typeface="Calibri" panose="020F0502020204030204" pitchFamily="34" charset="0"/>
                <a:cs typeface="Times New Roman" panose="02020603050405020304" pitchFamily="18" charset="0"/>
              </a:rPr>
              <a:t>Buea, South West Region</a:t>
            </a:r>
            <a:br>
              <a:rPr lang="en-GB" sz="1200">
                <a:effectLst/>
                <a:latin typeface="Times New Roman" panose="02020603050405020304" pitchFamily="18" charset="0"/>
                <a:ea typeface="Calibri" panose="020F0502020204030204" pitchFamily="34" charset="0"/>
                <a:cs typeface="Times New Roman" panose="02020603050405020304" pitchFamily="18" charset="0"/>
              </a:rPr>
            </a:br>
            <a:r>
              <a:rPr lang="en-GB" sz="1200">
                <a:effectLst/>
                <a:latin typeface="Times New Roman" panose="02020603050405020304" pitchFamily="18" charset="0"/>
                <a:ea typeface="Calibri" panose="020F0502020204030204" pitchFamily="34" charset="0"/>
                <a:cs typeface="Times New Roman" panose="02020603050405020304" pitchFamily="18" charset="0"/>
              </a:rPr>
              <a:t>CAMEROON</a:t>
            </a:r>
            <a:br>
              <a:rPr lang="en-GB" sz="1200">
                <a:effectLst/>
                <a:latin typeface="Times New Roman" panose="02020603050405020304" pitchFamily="18" charset="0"/>
                <a:ea typeface="Calibri" panose="020F0502020204030204" pitchFamily="34" charset="0"/>
                <a:cs typeface="Times New Roman" panose="02020603050405020304" pitchFamily="18" charset="0"/>
              </a:rPr>
            </a:br>
            <a:r>
              <a:rPr lang="en-GB" sz="1200">
                <a:effectLst/>
                <a:latin typeface="Times New Roman" panose="02020603050405020304" pitchFamily="18" charset="0"/>
                <a:ea typeface="Calibri" panose="020F0502020204030204" pitchFamily="34" charset="0"/>
                <a:cs typeface="Times New Roman" panose="02020603050405020304" pitchFamily="18" charset="0"/>
              </a:rPr>
              <a:t>Tel: (237) 3332 21 34/3332 26 90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919537" y="982872"/>
            <a:ext cx="1323975" cy="1276350"/>
          </a:xfrm>
          <a:prstGeom prst="rect">
            <a:avLst/>
          </a:prstGeom>
        </p:spPr>
      </p:pic>
      <p:sp>
        <p:nvSpPr>
          <p:cNvPr id="8" name="Text Box 42"/>
          <p:cNvSpPr txBox="1"/>
          <p:nvPr/>
        </p:nvSpPr>
        <p:spPr>
          <a:xfrm>
            <a:off x="6899275" y="1216234"/>
            <a:ext cx="2584450" cy="9525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REPUBLIC OF CAMEROON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1200">
                <a:effectLst/>
                <a:latin typeface="Times New Roman" panose="02020603050405020304" pitchFamily="18" charset="0"/>
                <a:ea typeface="Calibri" panose="020F0502020204030204" pitchFamily="34" charset="0"/>
                <a:cs typeface="Times New Roman" panose="02020603050405020304" pitchFamily="18" charset="0"/>
              </a:rPr>
              <a:t> PEACE-WORK-FATHERLAND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8"/>
          <p:cNvSpPr/>
          <p:nvPr/>
        </p:nvSpPr>
        <p:spPr>
          <a:xfrm>
            <a:off x="2864734" y="2488603"/>
            <a:ext cx="3571873" cy="841769"/>
          </a:xfrm>
          <a:prstGeom prst="rect">
            <a:avLst/>
          </a:prstGeom>
        </p:spPr>
        <p:txBody>
          <a:bodyPr wrap="square">
            <a:spAutoFit/>
          </a:bodyPr>
          <a:lstStyle/>
          <a:p>
            <a:pPr marL="6350" marR="0" algn="ctr">
              <a:lnSpc>
                <a:spcPct val="107000"/>
              </a:lnSpc>
              <a:spcBef>
                <a:spcPts val="0"/>
              </a:spcBef>
              <a:spcAft>
                <a:spcPts val="890"/>
              </a:spcAft>
            </a:pPr>
            <a:r>
              <a:rPr lang="en-GB" sz="1050" b="1" dirty="0">
                <a:latin typeface="Times New Roman" panose="02020603050405020304" pitchFamily="18" charset="0"/>
                <a:ea typeface="Times New Roman" panose="02020603050405020304" pitchFamily="18" charset="0"/>
                <a:cs typeface="Times New Roman" panose="02020603050405020304" pitchFamily="18" charset="0"/>
              </a:rPr>
              <a:t>Department of Computer Engineering</a:t>
            </a:r>
            <a:endParaRPr lang="en-US" sz="1050" dirty="0">
              <a:latin typeface="Times New Roman" panose="02020603050405020304" pitchFamily="18" charset="0"/>
              <a:ea typeface="Calibri" panose="020F0502020204030204" pitchFamily="34" charset="0"/>
              <a:cs typeface="Times New Roman" panose="02020603050405020304" pitchFamily="18" charset="0"/>
            </a:endParaRPr>
          </a:p>
          <a:p>
            <a:pPr marL="6350" marR="0" algn="ctr">
              <a:lnSpc>
                <a:spcPct val="107000"/>
              </a:lnSpc>
              <a:spcBef>
                <a:spcPts val="0"/>
              </a:spcBef>
              <a:spcAft>
                <a:spcPts val="890"/>
              </a:spcAft>
            </a:pPr>
            <a:r>
              <a:rPr lang="en-GB" sz="1050" b="1" dirty="0">
                <a:latin typeface="Times New Roman" panose="02020603050405020304" pitchFamily="18" charset="0"/>
                <a:ea typeface="Times New Roman" panose="02020603050405020304" pitchFamily="18" charset="0"/>
                <a:cs typeface="Times New Roman" panose="02020603050405020304" pitchFamily="18" charset="0"/>
              </a:rPr>
              <a:t>Faculty of Engineering and Technology</a:t>
            </a:r>
            <a:endParaRPr lang="en-US" sz="1050" dirty="0">
              <a:latin typeface="Times New Roman" panose="02020603050405020304" pitchFamily="18" charset="0"/>
              <a:ea typeface="Calibri" panose="020F0502020204030204" pitchFamily="34" charset="0"/>
              <a:cs typeface="Times New Roman" panose="02020603050405020304" pitchFamily="18" charset="0"/>
            </a:endParaRPr>
          </a:p>
          <a:p>
            <a:pPr marL="6350" marR="0" algn="ctr">
              <a:lnSpc>
                <a:spcPct val="107000"/>
              </a:lnSpc>
              <a:spcBef>
                <a:spcPts val="0"/>
              </a:spcBef>
              <a:spcAft>
                <a:spcPts val="0"/>
              </a:spcAft>
            </a:pP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TextBox 19"/>
          <p:cNvSpPr txBox="1"/>
          <p:nvPr/>
        </p:nvSpPr>
        <p:spPr>
          <a:xfrm>
            <a:off x="-46152" y="4296947"/>
            <a:ext cx="3965689" cy="1077218"/>
          </a:xfrm>
          <a:prstGeom prst="rect">
            <a:avLst/>
          </a:prstGeom>
          <a:noFill/>
        </p:spPr>
        <p:txBody>
          <a:bodyPr wrap="square" rtlCol="0">
            <a:spAutoFit/>
          </a:bodyPr>
          <a:lstStyle/>
          <a:p>
            <a:r>
              <a:rPr lang="en-GB" sz="1600" i="1" dirty="0"/>
              <a:t> </a:t>
            </a:r>
            <a:r>
              <a:rPr lang="en-GB" sz="1600" b="1" dirty="0"/>
              <a:t>By</a:t>
            </a:r>
            <a:endParaRPr lang="en-US" sz="1600" dirty="0"/>
          </a:p>
          <a:p>
            <a:r>
              <a:rPr lang="en-GB" sz="1600" b="1" dirty="0" err="1"/>
              <a:t>Tawah</a:t>
            </a:r>
            <a:r>
              <a:rPr lang="en-GB" sz="1600" b="1" dirty="0"/>
              <a:t> Peggy </a:t>
            </a:r>
            <a:r>
              <a:rPr lang="en-GB" sz="1600" b="1" dirty="0" err="1"/>
              <a:t>Che</a:t>
            </a:r>
            <a:r>
              <a:rPr lang="en-GB" sz="1600" b="1" dirty="0"/>
              <a:t> </a:t>
            </a:r>
            <a:r>
              <a:rPr lang="en-GB" sz="1600" b="1" dirty="0" err="1"/>
              <a:t>Nico</a:t>
            </a:r>
            <a:r>
              <a:rPr lang="en-GB" sz="1600" dirty="0"/>
              <a:t/>
            </a:r>
            <a:br>
              <a:rPr lang="en-GB" sz="1600" dirty="0"/>
            </a:br>
            <a:r>
              <a:rPr lang="en-GB" sz="1600" i="1" dirty="0"/>
              <a:t>Matriculation Number</a:t>
            </a:r>
            <a:r>
              <a:rPr lang="en-GB" sz="1600" dirty="0"/>
              <a:t>: </a:t>
            </a:r>
            <a:r>
              <a:rPr lang="en-GB" sz="1600" b="1" dirty="0"/>
              <a:t>FE16A088</a:t>
            </a:r>
            <a:r>
              <a:rPr lang="en-GB" sz="1600" dirty="0"/>
              <a:t/>
            </a:r>
            <a:br>
              <a:rPr lang="en-GB" sz="1600" dirty="0"/>
            </a:br>
            <a:r>
              <a:rPr lang="en-GB" sz="1600" b="1" dirty="0"/>
              <a:t>Option: </a:t>
            </a:r>
            <a:r>
              <a:rPr lang="en-GB" sz="1600" b="1" i="1" dirty="0"/>
              <a:t>Software Engineering</a:t>
            </a:r>
            <a:endParaRPr lang="en-US" dirty="0"/>
          </a:p>
        </p:txBody>
      </p:sp>
      <p:grpSp>
        <p:nvGrpSpPr>
          <p:cNvPr id="21" name="Group 20"/>
          <p:cNvGrpSpPr/>
          <p:nvPr/>
        </p:nvGrpSpPr>
        <p:grpSpPr>
          <a:xfrm>
            <a:off x="2151055" y="3183673"/>
            <a:ext cx="6184913" cy="1171575"/>
            <a:chOff x="0" y="0"/>
            <a:chExt cx="6184913" cy="1171575"/>
          </a:xfrm>
        </p:grpSpPr>
        <p:sp>
          <p:nvSpPr>
            <p:cNvPr id="22" name="Shape 183"/>
            <p:cNvSpPr/>
            <p:nvPr/>
          </p:nvSpPr>
          <p:spPr>
            <a:xfrm>
              <a:off x="73241" y="183134"/>
              <a:ext cx="73228" cy="109855"/>
            </a:xfrm>
            <a:custGeom>
              <a:avLst/>
              <a:gdLst/>
              <a:ahLst/>
              <a:cxnLst/>
              <a:rect l="0" t="0" r="0" b="0"/>
              <a:pathLst>
                <a:path w="73228" h="109855">
                  <a:moveTo>
                    <a:pt x="36614" y="0"/>
                  </a:moveTo>
                  <a:cubicBezTo>
                    <a:pt x="56832" y="0"/>
                    <a:pt x="73228" y="16383"/>
                    <a:pt x="73228" y="36576"/>
                  </a:cubicBezTo>
                  <a:cubicBezTo>
                    <a:pt x="73228" y="76962"/>
                    <a:pt x="40437" y="109855"/>
                    <a:pt x="0" y="109855"/>
                  </a:cubicBezTo>
                  <a:lnTo>
                    <a:pt x="0" y="36576"/>
                  </a:lnTo>
                  <a:cubicBezTo>
                    <a:pt x="0" y="16383"/>
                    <a:pt x="16396" y="0"/>
                    <a:pt x="36614" y="0"/>
                  </a:cubicBezTo>
                  <a:close/>
                </a:path>
              </a:pathLst>
            </a:custGeom>
            <a:ln w="0" cap="flat">
              <a:miter lim="127000"/>
            </a:ln>
          </p:spPr>
          <p:style>
            <a:lnRef idx="0">
              <a:srgbClr val="000000"/>
            </a:lnRef>
            <a:fillRef idx="1">
              <a:srgbClr val="CDCDCD"/>
            </a:fillRef>
            <a:effectRef idx="0">
              <a:scrgbClr r="0" g="0" b="0"/>
            </a:effectRef>
            <a:fontRef idx="none"/>
          </p:style>
          <p:txBody>
            <a:bodyPr/>
            <a:lstStyle/>
            <a:p>
              <a:endParaRPr lang="en-US"/>
            </a:p>
          </p:txBody>
        </p:sp>
        <p:sp>
          <p:nvSpPr>
            <p:cNvPr id="23" name="Shape 184"/>
            <p:cNvSpPr/>
            <p:nvPr/>
          </p:nvSpPr>
          <p:spPr>
            <a:xfrm>
              <a:off x="6038482" y="0"/>
              <a:ext cx="146431" cy="146431"/>
            </a:xfrm>
            <a:custGeom>
              <a:avLst/>
              <a:gdLst/>
              <a:ahLst/>
              <a:cxnLst/>
              <a:rect l="0" t="0" r="0" b="0"/>
              <a:pathLst>
                <a:path w="146431" h="146431">
                  <a:moveTo>
                    <a:pt x="73152" y="0"/>
                  </a:moveTo>
                  <a:cubicBezTo>
                    <a:pt x="113665" y="0"/>
                    <a:pt x="146431" y="32765"/>
                    <a:pt x="146431" y="73278"/>
                  </a:cubicBezTo>
                  <a:cubicBezTo>
                    <a:pt x="146431" y="113664"/>
                    <a:pt x="113665" y="146431"/>
                    <a:pt x="73152" y="146431"/>
                  </a:cubicBezTo>
                  <a:lnTo>
                    <a:pt x="73152" y="73278"/>
                  </a:lnTo>
                  <a:cubicBezTo>
                    <a:pt x="73152" y="93472"/>
                    <a:pt x="56769" y="109855"/>
                    <a:pt x="36576" y="109855"/>
                  </a:cubicBezTo>
                  <a:cubicBezTo>
                    <a:pt x="16383" y="109855"/>
                    <a:pt x="0" y="93472"/>
                    <a:pt x="0" y="73278"/>
                  </a:cubicBezTo>
                  <a:cubicBezTo>
                    <a:pt x="0" y="32765"/>
                    <a:pt x="32766" y="0"/>
                    <a:pt x="73152" y="0"/>
                  </a:cubicBezTo>
                  <a:close/>
                </a:path>
              </a:pathLst>
            </a:custGeom>
            <a:ln w="0" cap="flat">
              <a:miter lim="127000"/>
            </a:ln>
          </p:spPr>
          <p:style>
            <a:lnRef idx="0">
              <a:srgbClr val="000000"/>
            </a:lnRef>
            <a:fillRef idx="1">
              <a:srgbClr val="CDCDCD"/>
            </a:fillRef>
            <a:effectRef idx="0">
              <a:scrgbClr r="0" g="0" b="0"/>
            </a:effectRef>
            <a:fontRef idx="none"/>
          </p:style>
          <p:txBody>
            <a:bodyPr/>
            <a:lstStyle/>
            <a:p>
              <a:endParaRPr lang="en-US"/>
            </a:p>
          </p:txBody>
        </p:sp>
        <p:sp>
          <p:nvSpPr>
            <p:cNvPr id="24" name="Shape 185"/>
            <p:cNvSpPr/>
            <p:nvPr/>
          </p:nvSpPr>
          <p:spPr>
            <a:xfrm>
              <a:off x="0" y="0"/>
              <a:ext cx="6184913" cy="1171575"/>
            </a:xfrm>
            <a:custGeom>
              <a:avLst/>
              <a:gdLst/>
              <a:ahLst/>
              <a:cxnLst/>
              <a:rect l="0" t="0" r="0" b="0"/>
              <a:pathLst>
                <a:path w="6184913" h="1171575">
                  <a:moveTo>
                    <a:pt x="13" y="219710"/>
                  </a:moveTo>
                  <a:cubicBezTo>
                    <a:pt x="13" y="179324"/>
                    <a:pt x="32791" y="146431"/>
                    <a:pt x="73241" y="146431"/>
                  </a:cubicBezTo>
                  <a:lnTo>
                    <a:pt x="6038482" y="146431"/>
                  </a:lnTo>
                  <a:lnTo>
                    <a:pt x="6038482" y="73278"/>
                  </a:lnTo>
                  <a:cubicBezTo>
                    <a:pt x="6038482" y="32765"/>
                    <a:pt x="6071248" y="0"/>
                    <a:pt x="6111634" y="0"/>
                  </a:cubicBezTo>
                  <a:cubicBezTo>
                    <a:pt x="6152147" y="0"/>
                    <a:pt x="6184913" y="32765"/>
                    <a:pt x="6184913" y="73278"/>
                  </a:cubicBezTo>
                  <a:lnTo>
                    <a:pt x="6184913" y="951992"/>
                  </a:lnTo>
                  <a:cubicBezTo>
                    <a:pt x="6184913" y="992378"/>
                    <a:pt x="6152147" y="1025144"/>
                    <a:pt x="6111634" y="1025144"/>
                  </a:cubicBezTo>
                  <a:lnTo>
                    <a:pt x="146456" y="1025144"/>
                  </a:lnTo>
                  <a:lnTo>
                    <a:pt x="146456" y="1098423"/>
                  </a:lnTo>
                  <a:cubicBezTo>
                    <a:pt x="146456" y="1138809"/>
                    <a:pt x="113678" y="1171575"/>
                    <a:pt x="73228" y="1171575"/>
                  </a:cubicBezTo>
                  <a:cubicBezTo>
                    <a:pt x="32791" y="1171575"/>
                    <a:pt x="0" y="1138809"/>
                    <a:pt x="0" y="1098423"/>
                  </a:cubicBezTo>
                  <a:close/>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25" name="Shape 186"/>
            <p:cNvSpPr/>
            <p:nvPr/>
          </p:nvSpPr>
          <p:spPr>
            <a:xfrm>
              <a:off x="6038482" y="73278"/>
              <a:ext cx="146431" cy="73152"/>
            </a:xfrm>
            <a:custGeom>
              <a:avLst/>
              <a:gdLst/>
              <a:ahLst/>
              <a:cxnLst/>
              <a:rect l="0" t="0" r="0" b="0"/>
              <a:pathLst>
                <a:path w="146431" h="73152">
                  <a:moveTo>
                    <a:pt x="0" y="73152"/>
                  </a:moveTo>
                  <a:lnTo>
                    <a:pt x="73152" y="73152"/>
                  </a:lnTo>
                  <a:cubicBezTo>
                    <a:pt x="113665" y="73152"/>
                    <a:pt x="146431" y="40386"/>
                    <a:pt x="146431" y="0"/>
                  </a:cubicBezTo>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26" name="Shape 187"/>
            <p:cNvSpPr/>
            <p:nvPr/>
          </p:nvSpPr>
          <p:spPr>
            <a:xfrm>
              <a:off x="6038482" y="73278"/>
              <a:ext cx="73152" cy="73152"/>
            </a:xfrm>
            <a:custGeom>
              <a:avLst/>
              <a:gdLst/>
              <a:ahLst/>
              <a:cxnLst/>
              <a:rect l="0" t="0" r="0" b="0"/>
              <a:pathLst>
                <a:path w="73152" h="73152">
                  <a:moveTo>
                    <a:pt x="73152" y="73152"/>
                  </a:moveTo>
                  <a:lnTo>
                    <a:pt x="73152" y="0"/>
                  </a:lnTo>
                  <a:cubicBezTo>
                    <a:pt x="73152" y="20193"/>
                    <a:pt x="56769" y="36576"/>
                    <a:pt x="36576" y="36576"/>
                  </a:cubicBezTo>
                  <a:cubicBezTo>
                    <a:pt x="16383" y="36576"/>
                    <a:pt x="0" y="20193"/>
                    <a:pt x="0" y="0"/>
                  </a:cubicBezTo>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27" name="Shape 188"/>
            <p:cNvSpPr/>
            <p:nvPr/>
          </p:nvSpPr>
          <p:spPr>
            <a:xfrm>
              <a:off x="13" y="183134"/>
              <a:ext cx="146456" cy="109855"/>
            </a:xfrm>
            <a:custGeom>
              <a:avLst/>
              <a:gdLst/>
              <a:ahLst/>
              <a:cxnLst/>
              <a:rect l="0" t="0" r="0" b="0"/>
              <a:pathLst>
                <a:path w="146456" h="109855">
                  <a:moveTo>
                    <a:pt x="73228" y="109855"/>
                  </a:moveTo>
                  <a:lnTo>
                    <a:pt x="73228" y="36576"/>
                  </a:lnTo>
                  <a:cubicBezTo>
                    <a:pt x="73228" y="16383"/>
                    <a:pt x="89624" y="0"/>
                    <a:pt x="109842" y="0"/>
                  </a:cubicBezTo>
                  <a:cubicBezTo>
                    <a:pt x="130061" y="0"/>
                    <a:pt x="146456" y="16383"/>
                    <a:pt x="146456" y="36576"/>
                  </a:cubicBezTo>
                  <a:cubicBezTo>
                    <a:pt x="146456" y="76962"/>
                    <a:pt x="113665" y="109855"/>
                    <a:pt x="73228" y="109855"/>
                  </a:cubicBezTo>
                  <a:cubicBezTo>
                    <a:pt x="32779" y="109855"/>
                    <a:pt x="0" y="76962"/>
                    <a:pt x="0" y="36576"/>
                  </a:cubicBezTo>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28" name="Shape 189"/>
            <p:cNvSpPr/>
            <p:nvPr/>
          </p:nvSpPr>
          <p:spPr>
            <a:xfrm>
              <a:off x="146456" y="219710"/>
              <a:ext cx="0" cy="805434"/>
            </a:xfrm>
            <a:custGeom>
              <a:avLst/>
              <a:gdLst/>
              <a:ahLst/>
              <a:cxnLst/>
              <a:rect l="0" t="0" r="0" b="0"/>
              <a:pathLst>
                <a:path h="805434">
                  <a:moveTo>
                    <a:pt x="0" y="0"/>
                  </a:moveTo>
                  <a:lnTo>
                    <a:pt x="0" y="805434"/>
                  </a:lnTo>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grpSp>
      <p:sp>
        <p:nvSpPr>
          <p:cNvPr id="29" name="TextBox 28"/>
          <p:cNvSpPr txBox="1"/>
          <p:nvPr/>
        </p:nvSpPr>
        <p:spPr>
          <a:xfrm>
            <a:off x="2495550" y="3476662"/>
            <a:ext cx="5514975" cy="369332"/>
          </a:xfrm>
          <a:prstGeom prst="rect">
            <a:avLst/>
          </a:prstGeom>
          <a:noFill/>
        </p:spPr>
        <p:txBody>
          <a:bodyPr wrap="square" rtlCol="0">
            <a:spAutoFit/>
          </a:bodyPr>
          <a:lstStyle/>
          <a:p>
            <a:r>
              <a:rPr lang="en-US" dirty="0" smtClean="0"/>
              <a:t>WHATSAPP FEELING ANALYSIS USING BIG DATA</a:t>
            </a:r>
            <a:endParaRPr lang="en-US" dirty="0"/>
          </a:p>
        </p:txBody>
      </p:sp>
      <p:sp>
        <p:nvSpPr>
          <p:cNvPr id="30" name="TextBox 29"/>
          <p:cNvSpPr txBox="1"/>
          <p:nvPr/>
        </p:nvSpPr>
        <p:spPr>
          <a:xfrm>
            <a:off x="6315075" y="4684331"/>
            <a:ext cx="3095625" cy="646331"/>
          </a:xfrm>
          <a:prstGeom prst="rect">
            <a:avLst/>
          </a:prstGeom>
          <a:noFill/>
        </p:spPr>
        <p:txBody>
          <a:bodyPr wrap="square" rtlCol="0">
            <a:spAutoFit/>
          </a:bodyPr>
          <a:lstStyle/>
          <a:p>
            <a:r>
              <a:rPr lang="en-US" dirty="0" smtClean="0"/>
              <a:t>Supervised by :</a:t>
            </a:r>
          </a:p>
          <a:p>
            <a:r>
              <a:rPr lang="en-US" dirty="0" err="1" smtClean="0"/>
              <a:t>Mr</a:t>
            </a:r>
            <a:r>
              <a:rPr lang="en-US" dirty="0" smtClean="0"/>
              <a:t> SOP DEFFO Lionel Landry</a:t>
            </a:r>
            <a:endParaRPr lang="en-US" dirty="0"/>
          </a:p>
        </p:txBody>
      </p:sp>
    </p:spTree>
    <p:extLst>
      <p:ext uri="{BB962C8B-B14F-4D97-AF65-F5344CB8AC3E}">
        <p14:creationId xmlns:p14="http://schemas.microsoft.com/office/powerpoint/2010/main" val="4386883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IMPLEMENTATION</a:t>
            </a:r>
            <a:br>
              <a:rPr lang="en-US" dirty="0" smtClean="0"/>
            </a:br>
            <a:r>
              <a:rPr lang="en-US" dirty="0" smtClean="0"/>
              <a:t/>
            </a:r>
            <a:br>
              <a:rPr lang="en-US" dirty="0" smtClean="0"/>
            </a:br>
            <a:r>
              <a:rPr lang="en-US" sz="2700" dirty="0"/>
              <a:t>TOOLS AND MATERIALS USED</a:t>
            </a:r>
            <a:r>
              <a:rPr lang="en-US" dirty="0"/>
              <a:t/>
            </a:r>
            <a:br>
              <a:rPr lang="en-US" dirty="0"/>
            </a:br>
            <a:endParaRPr lang="en-US" dirty="0"/>
          </a:p>
        </p:txBody>
      </p:sp>
      <p:sp>
        <p:nvSpPr>
          <p:cNvPr id="3" name="Content Placeholder 2"/>
          <p:cNvSpPr>
            <a:spLocks noGrp="1"/>
          </p:cNvSpPr>
          <p:nvPr>
            <p:ph idx="1"/>
          </p:nvPr>
        </p:nvSpPr>
        <p:spPr>
          <a:xfrm>
            <a:off x="1476375" y="2219326"/>
            <a:ext cx="2228850" cy="2000249"/>
          </a:xfrm>
        </p:spPr>
        <p:txBody>
          <a:bodyPr>
            <a:normAutofit/>
          </a:bodyPr>
          <a:lstStyle/>
          <a:p>
            <a:pPr marL="0" indent="0">
              <a:buNone/>
            </a:pPr>
            <a:r>
              <a:rPr lang="en-US" dirty="0" smtClean="0"/>
              <a:t>Frameworks: </a:t>
            </a:r>
          </a:p>
          <a:p>
            <a:pPr marL="0" indent="0">
              <a:buNone/>
            </a:pPr>
            <a:endParaRPr lang="en-US" dirty="0" smtClean="0"/>
          </a:p>
          <a:p>
            <a:pPr marL="0" indent="0">
              <a:buNone/>
            </a:pPr>
            <a:endParaRPr lang="en-US" dirty="0" smtClean="0"/>
          </a:p>
          <a:p>
            <a:pPr marL="0" indent="0">
              <a:buNone/>
            </a:pPr>
            <a:endParaRPr lang="en-US" dirty="0" smtClean="0"/>
          </a:p>
        </p:txBody>
      </p:sp>
      <p:sp>
        <p:nvSpPr>
          <p:cNvPr id="4" name="Content Placeholder 2"/>
          <p:cNvSpPr txBox="1">
            <a:spLocks/>
          </p:cNvSpPr>
          <p:nvPr/>
        </p:nvSpPr>
        <p:spPr>
          <a:xfrm>
            <a:off x="3886200" y="2133600"/>
            <a:ext cx="3048000" cy="200024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dirty="0" smtClean="0"/>
              <a:t>Programming languages:</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None/>
            </a:pPr>
            <a:endParaRPr lang="en-US" dirty="0"/>
          </a:p>
        </p:txBody>
      </p:sp>
      <p:sp>
        <p:nvSpPr>
          <p:cNvPr id="5" name="Content Placeholder 2"/>
          <p:cNvSpPr txBox="1">
            <a:spLocks/>
          </p:cNvSpPr>
          <p:nvPr/>
        </p:nvSpPr>
        <p:spPr>
          <a:xfrm>
            <a:off x="6934200" y="2181226"/>
            <a:ext cx="2296617" cy="200024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dirty="0" smtClean="0"/>
              <a:t>LIBARIES</a:t>
            </a:r>
          </a:p>
          <a:p>
            <a:pPr marL="0" indent="0">
              <a:buFont typeface="Arial" panose="020B0604020202020204" pitchFamily="34" charset="0"/>
              <a:buNone/>
            </a:pPr>
            <a:r>
              <a:rPr lang="en-US" dirty="0" smtClean="0"/>
              <a:t>TWEEPY</a:t>
            </a:r>
          </a:p>
          <a:p>
            <a:pPr marL="0" indent="0">
              <a:buFont typeface="Arial" panose="020B0604020202020204" pitchFamily="34" charset="0"/>
              <a:buNone/>
            </a:pPr>
            <a:r>
              <a:rPr lang="en-US" dirty="0" smtClean="0"/>
              <a:t>MATLOPLIB</a:t>
            </a:r>
          </a:p>
          <a:p>
            <a:pPr marL="0" indent="0">
              <a:buFont typeface="Arial" panose="020B0604020202020204" pitchFamily="34" charset="0"/>
              <a:buNone/>
            </a:pPr>
            <a:r>
              <a:rPr lang="en-US" dirty="0" smtClean="0"/>
              <a:t>NLPK </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4873" t="12595" r="24365" b="11832"/>
          <a:stretch/>
        </p:blipFill>
        <p:spPr>
          <a:xfrm>
            <a:off x="1052513" y="2995612"/>
            <a:ext cx="952500" cy="942975"/>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734" y="4410073"/>
            <a:ext cx="1114425" cy="1171575"/>
          </a:xfrm>
          <a:prstGeom prst="rect">
            <a:avLst/>
          </a:prstGeom>
        </p:spPr>
      </p:pic>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5630" r="27731"/>
          <a:stretch/>
        </p:blipFill>
        <p:spPr>
          <a:xfrm>
            <a:off x="4729162" y="2651756"/>
            <a:ext cx="1057275" cy="1133475"/>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7687" y="3913817"/>
            <a:ext cx="2057400" cy="1476375"/>
          </a:xfrm>
          <a:prstGeom prst="rect">
            <a:avLst/>
          </a:prstGeom>
        </p:spPr>
      </p:pic>
      <p:sp>
        <p:nvSpPr>
          <p:cNvPr id="12" name="TextBox 11"/>
          <p:cNvSpPr txBox="1"/>
          <p:nvPr/>
        </p:nvSpPr>
        <p:spPr>
          <a:xfrm>
            <a:off x="8586787" y="2219326"/>
            <a:ext cx="1728788" cy="646331"/>
          </a:xfrm>
          <a:prstGeom prst="rect">
            <a:avLst/>
          </a:prstGeom>
          <a:noFill/>
        </p:spPr>
        <p:txBody>
          <a:bodyPr wrap="square" rtlCol="0">
            <a:spAutoFit/>
          </a:bodyPr>
          <a:lstStyle/>
          <a:p>
            <a:r>
              <a:rPr lang="en-US" dirty="0" smtClean="0"/>
              <a:t>IDE:</a:t>
            </a:r>
          </a:p>
          <a:p>
            <a:endParaRPr lang="en-US"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4387" y="2695575"/>
            <a:ext cx="1228725" cy="1228725"/>
          </a:xfrm>
          <a:prstGeom prst="rect">
            <a:avLst/>
          </a:prstGeom>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3436" y="4219575"/>
            <a:ext cx="1190625" cy="1190625"/>
          </a:xfrm>
          <a:prstGeom prst="rect">
            <a:avLst/>
          </a:prstGeom>
        </p:spPr>
      </p:pic>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312" y="2919411"/>
            <a:ext cx="914400" cy="1171575"/>
          </a:xfrm>
          <a:prstGeom prst="rect">
            <a:avLst/>
          </a:prstGeom>
        </p:spPr>
      </p:pic>
    </p:spTree>
    <p:extLst>
      <p:ext uri="{BB962C8B-B14F-4D97-AF65-F5344CB8AC3E}">
        <p14:creationId xmlns:p14="http://schemas.microsoft.com/office/powerpoint/2010/main" val="7110096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br>
              <a:rPr lang="en-US" dirty="0" smtClean="0"/>
            </a:br>
            <a:r>
              <a:rPr lang="en-US" dirty="0" smtClean="0"/>
              <a:t>           result</a:t>
            </a:r>
            <a:endParaRPr lang="en-US" dirty="0"/>
          </a:p>
        </p:txBody>
      </p:sp>
      <p:sp>
        <p:nvSpPr>
          <p:cNvPr id="5" name="Content Placeholder 2"/>
          <p:cNvSpPr txBox="1">
            <a:spLocks/>
          </p:cNvSpPr>
          <p:nvPr/>
        </p:nvSpPr>
        <p:spPr>
          <a:xfrm>
            <a:off x="3657600" y="1874517"/>
            <a:ext cx="3209925" cy="388384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b="1" dirty="0" smtClean="0">
                <a:solidFill>
                  <a:schemeClr val="tx1"/>
                </a:solidFill>
              </a:rPr>
              <a:t>FRONT END RESULT</a:t>
            </a:r>
            <a:endParaRPr lang="en-US" b="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0175" y="2562210"/>
            <a:ext cx="8734425" cy="4159770"/>
          </a:xfrm>
          <a:prstGeom prst="rect">
            <a:avLst/>
          </a:prstGeom>
        </p:spPr>
      </p:pic>
      <p:sp>
        <p:nvSpPr>
          <p:cNvPr id="7" name="Content Placeholder 6"/>
          <p:cNvSpPr>
            <a:spLocks noGrp="1"/>
          </p:cNvSpPr>
          <p:nvPr>
            <p:ph idx="1"/>
          </p:nvPr>
        </p:nvSpPr>
        <p:spPr/>
        <p:txBody>
          <a:bodyPr/>
          <a:lstStyle/>
          <a:p>
            <a:endParaRPr lang="en-US" dirty="0"/>
          </a:p>
        </p:txBody>
      </p:sp>
    </p:spTree>
    <p:extLst>
      <p:ext uri="{BB962C8B-B14F-4D97-AF65-F5344CB8AC3E}">
        <p14:creationId xmlns:p14="http://schemas.microsoft.com/office/powerpoint/2010/main" val="662939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8767" y="1952624"/>
            <a:ext cx="5926058" cy="5485343"/>
          </a:xfrm>
        </p:spPr>
      </p:pic>
      <p:sp>
        <p:nvSpPr>
          <p:cNvPr id="7" name="TextBox 6"/>
          <p:cNvSpPr txBox="1"/>
          <p:nvPr/>
        </p:nvSpPr>
        <p:spPr>
          <a:xfrm>
            <a:off x="9277350" y="2152650"/>
            <a:ext cx="2266950" cy="646331"/>
          </a:xfrm>
          <a:prstGeom prst="rect">
            <a:avLst/>
          </a:prstGeom>
          <a:noFill/>
        </p:spPr>
        <p:txBody>
          <a:bodyPr wrap="square" rtlCol="0">
            <a:spAutoFit/>
          </a:bodyPr>
          <a:lstStyle/>
          <a:p>
            <a:r>
              <a:rPr lang="en-US" dirty="0" smtClean="0"/>
              <a:t>Bash : 5</a:t>
            </a:r>
          </a:p>
          <a:p>
            <a:r>
              <a:rPr lang="en-US" dirty="0" smtClean="0"/>
              <a:t>Accuracy : 73%</a:t>
            </a:r>
            <a:endParaRPr lang="en-US" dirty="0"/>
          </a:p>
        </p:txBody>
      </p:sp>
    </p:spTree>
    <p:extLst>
      <p:ext uri="{BB962C8B-B14F-4D97-AF65-F5344CB8AC3E}">
        <p14:creationId xmlns:p14="http://schemas.microsoft.com/office/powerpoint/2010/main" val="1649936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streaming with </a:t>
            </a:r>
            <a:r>
              <a:rPr lang="en-US" dirty="0" err="1" smtClean="0"/>
              <a:t>tweepy</a:t>
            </a:r>
            <a:r>
              <a:rPr lang="en-US" dirty="0" smtClean="0"/>
              <a:t> </a:t>
            </a:r>
            <a:r>
              <a:rPr lang="en-US" dirty="0" err="1" smtClean="0"/>
              <a:t>libraby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8241" y="2286000"/>
            <a:ext cx="7324468" cy="3594100"/>
          </a:xfrm>
          <a:prstGeom prst="rect">
            <a:avLst/>
          </a:prstGeom>
        </p:spPr>
      </p:pic>
    </p:spTree>
    <p:extLst>
      <p:ext uri="{BB962C8B-B14F-4D97-AF65-F5344CB8AC3E}">
        <p14:creationId xmlns:p14="http://schemas.microsoft.com/office/powerpoint/2010/main" val="22226074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8" y="2105025"/>
            <a:ext cx="4802137" cy="35941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1" y="2238225"/>
            <a:ext cx="4512072" cy="2848126"/>
          </a:xfrm>
          <a:prstGeom prst="rect">
            <a:avLst/>
          </a:prstGeom>
        </p:spPr>
      </p:pic>
    </p:spTree>
    <p:extLst>
      <p:ext uri="{BB962C8B-B14F-4D97-AF65-F5344CB8AC3E}">
        <p14:creationId xmlns:p14="http://schemas.microsoft.com/office/powerpoint/2010/main" val="7145637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MODEL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5025" y="1586916"/>
            <a:ext cx="5324475" cy="3242259"/>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4560" y="2517062"/>
            <a:ext cx="2848373" cy="914528"/>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3733" y="4988664"/>
            <a:ext cx="10058400" cy="1869336"/>
          </a:xfrm>
          <a:prstGeom prst="rect">
            <a:avLst/>
          </a:prstGeom>
        </p:spPr>
      </p:pic>
    </p:spTree>
    <p:extLst>
      <p:ext uri="{BB962C8B-B14F-4D97-AF65-F5344CB8AC3E}">
        <p14:creationId xmlns:p14="http://schemas.microsoft.com/office/powerpoint/2010/main" val="31148338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WORKS</a:t>
            </a:r>
            <a:br>
              <a:rPr lang="en-US" dirty="0" smtClean="0"/>
            </a:br>
            <a:endParaRPr lang="en-US" dirty="0"/>
          </a:p>
        </p:txBody>
      </p:sp>
      <p:sp>
        <p:nvSpPr>
          <p:cNvPr id="3" name="Content Placeholder 2"/>
          <p:cNvSpPr>
            <a:spLocks noGrp="1"/>
          </p:cNvSpPr>
          <p:nvPr>
            <p:ph idx="1"/>
          </p:nvPr>
        </p:nvSpPr>
        <p:spPr/>
        <p:txBody>
          <a:bodyPr/>
          <a:lstStyle/>
          <a:p>
            <a:r>
              <a:rPr lang="en-US" dirty="0" smtClean="0"/>
              <a:t>AUTHENTICATION</a:t>
            </a:r>
          </a:p>
          <a:p>
            <a:r>
              <a:rPr lang="en-US" dirty="0" smtClean="0"/>
              <a:t>HOMEPAGE</a:t>
            </a:r>
          </a:p>
          <a:p>
            <a:r>
              <a:rPr lang="en-US" dirty="0" smtClean="0"/>
              <a:t>A user should be able to input his own TRACKING WORD. </a:t>
            </a:r>
            <a:r>
              <a:rPr lang="en-US" dirty="0" err="1" smtClean="0"/>
              <a:t>eg</a:t>
            </a:r>
            <a:r>
              <a:rPr lang="en-US" dirty="0" smtClean="0"/>
              <a:t> </a:t>
            </a:r>
            <a:r>
              <a:rPr lang="en-US" dirty="0" err="1" smtClean="0"/>
              <a:t>peggy</a:t>
            </a:r>
            <a:endParaRPr lang="en-US" dirty="0" smtClean="0"/>
          </a:p>
        </p:txBody>
      </p:sp>
    </p:spTree>
    <p:extLst>
      <p:ext uri="{BB962C8B-B14F-4D97-AF65-F5344CB8AC3E}">
        <p14:creationId xmlns:p14="http://schemas.microsoft.com/office/powerpoint/2010/main" val="37485072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br>
              <a:rPr lang="en-US" dirty="0" smtClean="0"/>
            </a:br>
            <a:endParaRPr lang="en-US" dirty="0"/>
          </a:p>
        </p:txBody>
      </p:sp>
      <p:sp>
        <p:nvSpPr>
          <p:cNvPr id="3" name="Content Placeholder 2"/>
          <p:cNvSpPr>
            <a:spLocks noGrp="1"/>
          </p:cNvSpPr>
          <p:nvPr>
            <p:ph idx="1"/>
          </p:nvPr>
        </p:nvSpPr>
        <p:spPr>
          <a:xfrm>
            <a:off x="870678" y="1128451"/>
            <a:ext cx="10178322" cy="3593591"/>
          </a:xfrm>
        </p:spPr>
        <p:txBody>
          <a:bodyPr>
            <a:normAutofit/>
          </a:bodyPr>
          <a:lstStyle/>
          <a:p>
            <a:r>
              <a:rPr lang="en-US" sz="4000" dirty="0" smtClean="0"/>
              <a:t>INCONSISTENCY OF ELECTRICITY</a:t>
            </a:r>
          </a:p>
          <a:p>
            <a:pPr marL="0" indent="0">
              <a:buNone/>
            </a:pPr>
            <a:r>
              <a:rPr lang="en-US" sz="4000" smtClean="0"/>
              <a:t>SLOW INTERNET CONNECTION</a:t>
            </a:r>
            <a:endParaRPr lang="en-US" sz="4000" dirty="0"/>
          </a:p>
        </p:txBody>
      </p:sp>
    </p:spTree>
    <p:extLst>
      <p:ext uri="{BB962C8B-B14F-4D97-AF65-F5344CB8AC3E}">
        <p14:creationId xmlns:p14="http://schemas.microsoft.com/office/powerpoint/2010/main" val="17379152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a:xfrm>
            <a:off x="1251678" y="2286001"/>
            <a:ext cx="10539988" cy="4658809"/>
          </a:xfrm>
        </p:spPr>
        <p:txBody>
          <a:bodyPr>
            <a:normAutofit/>
          </a:bodyPr>
          <a:lstStyle/>
          <a:p>
            <a:pPr marL="0" indent="0" algn="just">
              <a:buNone/>
            </a:pPr>
            <a:r>
              <a:rPr lang="en-US" sz="3200" b="1" dirty="0">
                <a:solidFill>
                  <a:schemeClr val="tx1"/>
                </a:solidFill>
                <a:latin typeface="Times New Roman" panose="02020603050405020304" pitchFamily="18" charset="0"/>
                <a:cs typeface="Times New Roman" panose="02020603050405020304" pitchFamily="18" charset="0"/>
              </a:rPr>
              <a:t>I</a:t>
            </a:r>
            <a:r>
              <a:rPr lang="en-US" sz="3200" b="1" dirty="0" smtClean="0">
                <a:solidFill>
                  <a:schemeClr val="tx1"/>
                </a:solidFill>
                <a:latin typeface="Times New Roman" panose="02020603050405020304" pitchFamily="18" charset="0"/>
                <a:cs typeface="Times New Roman" panose="02020603050405020304" pitchFamily="18" charset="0"/>
              </a:rPr>
              <a:t> Thank the faculty of engineering and technology for this opportunity and my parents who have supported me right up to this stage not forgotten my  good friends who have been with me all through. I </a:t>
            </a:r>
            <a:r>
              <a:rPr lang="en-US" sz="3200" b="1" dirty="0" err="1" smtClean="0">
                <a:solidFill>
                  <a:schemeClr val="tx1"/>
                </a:solidFill>
                <a:latin typeface="Times New Roman" panose="02020603050405020304" pitchFamily="18" charset="0"/>
                <a:cs typeface="Times New Roman" panose="02020603050405020304" pitchFamily="18" charset="0"/>
              </a:rPr>
              <a:t>tawah</a:t>
            </a:r>
            <a:r>
              <a:rPr lang="en-US" sz="3200" b="1" dirty="0" smtClean="0">
                <a:solidFill>
                  <a:schemeClr val="tx1"/>
                </a:solidFill>
                <a:latin typeface="Times New Roman" panose="02020603050405020304" pitchFamily="18" charset="0"/>
                <a:cs typeface="Times New Roman" panose="02020603050405020304" pitchFamily="18" charset="0"/>
              </a:rPr>
              <a:t> </a:t>
            </a:r>
            <a:r>
              <a:rPr lang="en-US" sz="3200" b="1" dirty="0" err="1" smtClean="0">
                <a:solidFill>
                  <a:schemeClr val="tx1"/>
                </a:solidFill>
                <a:latin typeface="Times New Roman" panose="02020603050405020304" pitchFamily="18" charset="0"/>
                <a:cs typeface="Times New Roman" panose="02020603050405020304" pitchFamily="18" charset="0"/>
              </a:rPr>
              <a:t>peggy</a:t>
            </a:r>
            <a:r>
              <a:rPr lang="en-US" sz="3200" b="1" dirty="0" smtClean="0">
                <a:solidFill>
                  <a:schemeClr val="tx1"/>
                </a:solidFill>
                <a:latin typeface="Times New Roman" panose="02020603050405020304" pitchFamily="18" charset="0"/>
                <a:cs typeface="Times New Roman" panose="02020603050405020304" pitchFamily="18" charset="0"/>
              </a:rPr>
              <a:t> </a:t>
            </a:r>
            <a:r>
              <a:rPr lang="en-US" sz="3200" b="1" dirty="0" err="1" smtClean="0">
                <a:solidFill>
                  <a:schemeClr val="tx1"/>
                </a:solidFill>
                <a:latin typeface="Times New Roman" panose="02020603050405020304" pitchFamily="18" charset="0"/>
                <a:cs typeface="Times New Roman" panose="02020603050405020304" pitchFamily="18" charset="0"/>
              </a:rPr>
              <a:t>che</a:t>
            </a:r>
            <a:r>
              <a:rPr lang="en-US" sz="3200" b="1" dirty="0" smtClean="0">
                <a:solidFill>
                  <a:schemeClr val="tx1"/>
                </a:solidFill>
                <a:latin typeface="Times New Roman" panose="02020603050405020304" pitchFamily="18" charset="0"/>
                <a:cs typeface="Times New Roman" panose="02020603050405020304" pitchFamily="18" charset="0"/>
              </a:rPr>
              <a:t> promise not  to fail any of  you.</a:t>
            </a:r>
            <a:endParaRPr lang="en-US" sz="3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6277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4351" y="243043"/>
            <a:ext cx="10318418" cy="1273241"/>
          </a:xfrm>
        </p:spPr>
        <p:txBody>
          <a:bodyPr/>
          <a:lstStyle/>
          <a:p>
            <a:r>
              <a:rPr lang="en-US" dirty="0" smtClean="0"/>
              <a:t>OUTLINE</a:t>
            </a:r>
            <a:endParaRPr lang="en-US" dirty="0"/>
          </a:p>
        </p:txBody>
      </p:sp>
      <p:sp>
        <p:nvSpPr>
          <p:cNvPr id="3" name="Subtitle 2"/>
          <p:cNvSpPr>
            <a:spLocks noGrp="1"/>
          </p:cNvSpPr>
          <p:nvPr>
            <p:ph type="subTitle" idx="1"/>
          </p:nvPr>
        </p:nvSpPr>
        <p:spPr>
          <a:xfrm>
            <a:off x="1174827" y="1117440"/>
            <a:ext cx="8045373" cy="4953964"/>
          </a:xfrm>
        </p:spPr>
        <p:txBody>
          <a:bodyPr>
            <a:noAutofit/>
          </a:bodyPr>
          <a:lstStyle/>
          <a:p>
            <a:pPr marL="342900" indent="-342900" algn="just">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Introduction</a:t>
            </a:r>
          </a:p>
          <a:p>
            <a:pPr marL="342900" indent="-342900" algn="just">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Problem statement</a:t>
            </a:r>
          </a:p>
          <a:p>
            <a:pPr marL="342900" indent="-342900" algn="just">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objectives</a:t>
            </a:r>
          </a:p>
          <a:p>
            <a:pPr marL="342900" indent="-342900" algn="just">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Related works</a:t>
            </a:r>
          </a:p>
          <a:p>
            <a:pPr marL="342900" indent="-342900" algn="just">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Comparative review study</a:t>
            </a:r>
          </a:p>
          <a:p>
            <a:pPr marL="342900" indent="-342900" algn="just">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 proposed methodology</a:t>
            </a:r>
          </a:p>
          <a:p>
            <a:pPr marL="342900" indent="-342900" algn="just">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Global architecture of solution</a:t>
            </a:r>
          </a:p>
          <a:p>
            <a:pPr marL="342900" indent="-342900" algn="just">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Implementation</a:t>
            </a:r>
          </a:p>
          <a:p>
            <a:pPr marL="342900" indent="-342900" algn="just">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Tools used </a:t>
            </a:r>
          </a:p>
          <a:p>
            <a:pPr marL="342900" indent="-342900" algn="just">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Result</a:t>
            </a:r>
          </a:p>
          <a:p>
            <a:pPr marL="342900" indent="-342900" algn="just">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Demo</a:t>
            </a:r>
          </a:p>
          <a:p>
            <a:pPr marL="342900" indent="-342900" algn="just">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Future work</a:t>
            </a:r>
          </a:p>
          <a:p>
            <a:pPr marL="342900" indent="-342900" algn="just">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Challenges</a:t>
            </a:r>
          </a:p>
          <a:p>
            <a:pPr marL="342900" indent="-342900" algn="just">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conclusion</a:t>
            </a:r>
          </a:p>
          <a:p>
            <a:pPr marL="342900" indent="-342900" algn="just">
              <a:buFont typeface="Wingdings" panose="05000000000000000000" pitchFamily="2" charset="2"/>
              <a:buChar char="q"/>
            </a:pPr>
            <a:endParaRPr lang="en-US" sz="22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33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4351" y="243044"/>
            <a:ext cx="10318418" cy="1273240"/>
          </a:xfrm>
        </p:spPr>
        <p:txBody>
          <a:bodyPr/>
          <a:lstStyle/>
          <a:p>
            <a:r>
              <a:rPr lang="en-US" dirty="0" smtClean="0"/>
              <a:t>introduction</a:t>
            </a:r>
            <a:endParaRPr lang="en-US" dirty="0"/>
          </a:p>
        </p:txBody>
      </p:sp>
      <p:sp>
        <p:nvSpPr>
          <p:cNvPr id="3" name="Subtitle 2"/>
          <p:cNvSpPr>
            <a:spLocks noGrp="1"/>
          </p:cNvSpPr>
          <p:nvPr>
            <p:ph type="subTitle" idx="1"/>
          </p:nvPr>
        </p:nvSpPr>
        <p:spPr>
          <a:xfrm>
            <a:off x="1052995" y="2238376"/>
            <a:ext cx="8045373" cy="3886200"/>
          </a:xfrm>
        </p:spPr>
        <p:txBody>
          <a:bodyPr>
            <a:noAutofit/>
          </a:bodyPr>
          <a:lstStyle/>
          <a:p>
            <a:r>
              <a:rPr lang="en-US" sz="2400" dirty="0" smtClean="0"/>
              <a:t>Question: what is sentiment analysis?</a:t>
            </a:r>
          </a:p>
          <a:p>
            <a:r>
              <a:rPr lang="en-US" sz="2400" dirty="0" smtClean="0"/>
              <a:t>Answer: it is a means of finding out if a text is positive or negative</a:t>
            </a:r>
            <a:endParaRPr lang="en-US" sz="2400" dirty="0"/>
          </a:p>
        </p:txBody>
      </p:sp>
    </p:spTree>
    <p:extLst>
      <p:ext uri="{BB962C8B-B14F-4D97-AF65-F5344CB8AC3E}">
        <p14:creationId xmlns:p14="http://schemas.microsoft.com/office/powerpoint/2010/main" val="913789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522" y="729181"/>
            <a:ext cx="10318418" cy="1273240"/>
          </a:xfrm>
        </p:spPr>
        <p:txBody>
          <a:bodyPr/>
          <a:lstStyle/>
          <a:p>
            <a:r>
              <a:rPr lang="en-US" sz="4400" dirty="0" smtClean="0"/>
              <a:t>Problem statement</a:t>
            </a:r>
            <a:endParaRPr lang="en-US" sz="4400" dirty="0"/>
          </a:p>
        </p:txBody>
      </p:sp>
      <p:sp>
        <p:nvSpPr>
          <p:cNvPr id="3" name="Subtitle 2"/>
          <p:cNvSpPr>
            <a:spLocks noGrp="1"/>
          </p:cNvSpPr>
          <p:nvPr>
            <p:ph type="subTitle" idx="1"/>
          </p:nvPr>
        </p:nvSpPr>
        <p:spPr>
          <a:xfrm>
            <a:off x="919645" y="2657503"/>
            <a:ext cx="8045373" cy="2875437"/>
          </a:xfrm>
        </p:spPr>
        <p:txBody>
          <a:bodyPr>
            <a:normAutofit/>
          </a:bodyPr>
          <a:lstStyle/>
          <a:p>
            <a:r>
              <a:rPr lang="en-US" dirty="0" err="1" smtClean="0"/>
              <a:t>Genaral</a:t>
            </a:r>
            <a:r>
              <a:rPr lang="en-US" dirty="0" smtClean="0"/>
              <a:t> </a:t>
            </a:r>
            <a:r>
              <a:rPr lang="en-US" dirty="0" err="1" smtClean="0"/>
              <a:t>problem:whatsapp</a:t>
            </a:r>
            <a:r>
              <a:rPr lang="en-US" dirty="0" smtClean="0"/>
              <a:t> feeling analysis using big data.</a:t>
            </a:r>
          </a:p>
          <a:p>
            <a:r>
              <a:rPr lang="en-US" dirty="0" smtClean="0"/>
              <a:t>Particular </a:t>
            </a:r>
            <a:r>
              <a:rPr lang="en-US" dirty="0" err="1" smtClean="0"/>
              <a:t>problem:carrying</a:t>
            </a:r>
            <a:r>
              <a:rPr lang="en-US" dirty="0" smtClean="0"/>
              <a:t> out a live streaming  sentiment analysis on twitter using natural language processing.</a:t>
            </a:r>
          </a:p>
          <a:p>
            <a:endParaRPr lang="en-US" dirty="0"/>
          </a:p>
        </p:txBody>
      </p:sp>
    </p:spTree>
    <p:extLst>
      <p:ext uri="{BB962C8B-B14F-4D97-AF65-F5344CB8AC3E}">
        <p14:creationId xmlns:p14="http://schemas.microsoft.com/office/powerpoint/2010/main" val="3809233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4351" y="243044"/>
            <a:ext cx="10318418" cy="1273240"/>
          </a:xfrm>
        </p:spPr>
        <p:txBody>
          <a:bodyPr/>
          <a:lstStyle/>
          <a:p>
            <a:r>
              <a:rPr lang="en-US" dirty="0" smtClean="0"/>
              <a:t>Related works</a:t>
            </a:r>
            <a:endParaRPr lang="en-US" dirty="0"/>
          </a:p>
        </p:txBody>
      </p:sp>
      <p:sp>
        <p:nvSpPr>
          <p:cNvPr id="3" name="Subtitle 2"/>
          <p:cNvSpPr>
            <a:spLocks noGrp="1"/>
          </p:cNvSpPr>
          <p:nvPr>
            <p:ph type="subTitle" idx="1"/>
          </p:nvPr>
        </p:nvSpPr>
        <p:spPr>
          <a:xfrm>
            <a:off x="1043470" y="2981325"/>
            <a:ext cx="8045373" cy="1819275"/>
          </a:xfrm>
        </p:spPr>
        <p:txBody>
          <a:bodyPr>
            <a:normAutofit/>
          </a:bodyPr>
          <a:lstStyle/>
          <a:p>
            <a:pPr marL="342900" indent="-342900">
              <a:buFont typeface="Wingdings" panose="05000000000000000000" pitchFamily="2" charset="2"/>
              <a:buChar char="v"/>
            </a:pPr>
            <a:r>
              <a:rPr lang="en-GB" dirty="0"/>
              <a:t>Martineau and </a:t>
            </a:r>
            <a:r>
              <a:rPr lang="en-GB" dirty="0" err="1"/>
              <a:t>Finin</a:t>
            </a:r>
            <a:r>
              <a:rPr lang="en-GB" dirty="0"/>
              <a:t>, February 2020 proposed a technique called Delta </a:t>
            </a:r>
            <a:r>
              <a:rPr lang="en-GB" dirty="0" smtClean="0"/>
              <a:t>.</a:t>
            </a:r>
          </a:p>
          <a:p>
            <a:pPr marL="342900" indent="-342900" algn="l">
              <a:buFont typeface="Wingdings" panose="05000000000000000000" pitchFamily="2" charset="2"/>
              <a:buChar char="v"/>
            </a:pPr>
            <a:r>
              <a:rPr lang="en-GB" dirty="0" err="1" smtClean="0"/>
              <a:t>Denecke</a:t>
            </a:r>
            <a:r>
              <a:rPr lang="en-GB" dirty="0" smtClean="0"/>
              <a:t>, June 2020 proposed an approach for deciding polarity of word in framework of multilingual. </a:t>
            </a:r>
            <a:endParaRPr lang="en-US" dirty="0"/>
          </a:p>
        </p:txBody>
      </p:sp>
    </p:spTree>
    <p:extLst>
      <p:ext uri="{BB962C8B-B14F-4D97-AF65-F5344CB8AC3E}">
        <p14:creationId xmlns:p14="http://schemas.microsoft.com/office/powerpoint/2010/main" val="3736570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90625"/>
            <a:ext cx="10318418" cy="411384"/>
          </a:xfrm>
        </p:spPr>
        <p:txBody>
          <a:bodyPr/>
          <a:lstStyle/>
          <a:p>
            <a:r>
              <a:rPr lang="en-US" dirty="0" smtClean="0"/>
              <a:t>Comparative review study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84752392"/>
              </p:ext>
            </p:extLst>
          </p:nvPr>
        </p:nvGraphicFramePr>
        <p:xfrm>
          <a:off x="917575" y="2843741"/>
          <a:ext cx="8127999" cy="21234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en-US" sz="1800" dirty="0" smtClean="0"/>
                        <a:t>COMPARISM</a:t>
                      </a:r>
                      <a:endParaRPr lang="en-US" sz="1800" dirty="0"/>
                    </a:p>
                  </a:txBody>
                  <a:tcPr/>
                </a:tc>
                <a:tc>
                  <a:txBody>
                    <a:bodyPr/>
                    <a:lstStyle/>
                    <a:p>
                      <a:r>
                        <a:rPr lang="en-US" dirty="0" smtClean="0"/>
                        <a:t>SENTIMENT ANALYSER</a:t>
                      </a:r>
                      <a:endParaRPr lang="en-US" dirty="0"/>
                    </a:p>
                  </a:txBody>
                  <a:tcPr/>
                </a:tc>
                <a:tc>
                  <a:txBody>
                    <a:bodyPr/>
                    <a:lstStyle/>
                    <a:p>
                      <a:r>
                        <a:rPr lang="en-US" dirty="0" smtClean="0"/>
                        <a:t>DELTA</a:t>
                      </a:r>
                      <a:endParaRPr lang="en-US" dirty="0"/>
                    </a:p>
                  </a:txBody>
                  <a:tcPr/>
                </a:tc>
                <a:extLst>
                  <a:ext uri="{0D108BD9-81ED-4DB2-BD59-A6C34878D82A}">
                    <a16:rowId xmlns:a16="http://schemas.microsoft.com/office/drawing/2014/main" val="10000"/>
                  </a:ext>
                </a:extLst>
              </a:tr>
              <a:tr h="370840">
                <a:tc>
                  <a:txBody>
                    <a:bodyPr/>
                    <a:lstStyle/>
                    <a:p>
                      <a:r>
                        <a:rPr lang="en-US" dirty="0" smtClean="0"/>
                        <a:t>MODEL  ACCURACY</a:t>
                      </a:r>
                      <a:endParaRPr lang="en-US" dirty="0"/>
                    </a:p>
                  </a:txBody>
                  <a:tcPr/>
                </a:tc>
                <a:tc>
                  <a:txBody>
                    <a:bodyPr/>
                    <a:lstStyle/>
                    <a:p>
                      <a:r>
                        <a:rPr lang="en-US" dirty="0" smtClean="0"/>
                        <a:t>73%</a:t>
                      </a:r>
                      <a:endParaRPr lang="en-US" dirty="0"/>
                    </a:p>
                  </a:txBody>
                  <a:tcPr/>
                </a:tc>
                <a:tc>
                  <a:txBody>
                    <a:bodyPr/>
                    <a:lstStyle/>
                    <a:p>
                      <a:r>
                        <a:rPr lang="en-US" dirty="0" smtClean="0"/>
                        <a:t>49%</a:t>
                      </a:r>
                      <a:endParaRPr lang="en-US" dirty="0"/>
                    </a:p>
                  </a:txBody>
                  <a:tcPr/>
                </a:tc>
                <a:extLst>
                  <a:ext uri="{0D108BD9-81ED-4DB2-BD59-A6C34878D82A}">
                    <a16:rowId xmlns:a16="http://schemas.microsoft.com/office/drawing/2014/main" val="10001"/>
                  </a:ext>
                </a:extLst>
              </a:tr>
              <a:tr h="370840">
                <a:tc>
                  <a:txBody>
                    <a:bodyPr/>
                    <a:lstStyle/>
                    <a:p>
                      <a:r>
                        <a:rPr lang="en-US" dirty="0" smtClean="0"/>
                        <a:t>Tools used </a:t>
                      </a:r>
                      <a:endParaRPr lang="en-US" dirty="0"/>
                    </a:p>
                  </a:txBody>
                  <a:tcPr/>
                </a:tc>
                <a:tc>
                  <a:txBody>
                    <a:bodyPr/>
                    <a:lstStyle/>
                    <a:p>
                      <a:r>
                        <a:rPr lang="en-US" dirty="0" err="1" smtClean="0"/>
                        <a:t>Angular,pyhon,NLP</a:t>
                      </a:r>
                      <a:endParaRPr lang="en-US" dirty="0"/>
                    </a:p>
                  </a:txBody>
                  <a:tcPr/>
                </a:tc>
                <a:tc>
                  <a:txBody>
                    <a:bodyPr/>
                    <a:lstStyle/>
                    <a:p>
                      <a:r>
                        <a:rPr lang="en-US" dirty="0" err="1" smtClean="0"/>
                        <a:t>React,deep</a:t>
                      </a:r>
                      <a:r>
                        <a:rPr lang="en-US" dirty="0" smtClean="0"/>
                        <a:t> learning</a:t>
                      </a:r>
                      <a:endParaRPr lang="en-US" dirty="0"/>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r>
                        <a:rPr lang="en-US" dirty="0" smtClean="0"/>
                        <a:t>Supervised learning</a:t>
                      </a:r>
                      <a:endParaRPr lang="en-US" dirty="0"/>
                    </a:p>
                  </a:txBody>
                  <a:tcPr/>
                </a:tc>
                <a:tc>
                  <a:txBody>
                    <a:bodyPr/>
                    <a:lstStyle/>
                    <a:p>
                      <a:r>
                        <a:rPr lang="en-US" dirty="0" smtClean="0"/>
                        <a:t>Unsupervised</a:t>
                      </a:r>
                      <a:r>
                        <a:rPr lang="en-US" baseline="0" dirty="0" smtClean="0"/>
                        <a:t> learning</a:t>
                      </a:r>
                      <a:endParaRPr lang="en-US" dirty="0"/>
                    </a:p>
                  </a:txBody>
                  <a:tcPr/>
                </a:tc>
                <a:extLst>
                  <a:ext uri="{0D108BD9-81ED-4DB2-BD59-A6C34878D82A}">
                    <a16:rowId xmlns:a16="http://schemas.microsoft.com/office/drawing/2014/main" val="10003"/>
                  </a:ext>
                </a:extLst>
              </a:tr>
              <a:tr h="370840">
                <a:tc>
                  <a:txBody>
                    <a:bodyPr/>
                    <a:lstStyle/>
                    <a:p>
                      <a:r>
                        <a:rPr lang="en-US" dirty="0" smtClean="0"/>
                        <a:t>STORAGE</a:t>
                      </a:r>
                      <a:endParaRPr lang="en-US" dirty="0"/>
                    </a:p>
                  </a:txBody>
                  <a:tcPr/>
                </a:tc>
                <a:tc>
                  <a:txBody>
                    <a:bodyPr/>
                    <a:lstStyle/>
                    <a:p>
                      <a:r>
                        <a:rPr lang="en-US" dirty="0" smtClean="0"/>
                        <a:t>database</a:t>
                      </a:r>
                      <a:endParaRPr lang="en-US" dirty="0"/>
                    </a:p>
                  </a:txBody>
                  <a:tcPr/>
                </a:tc>
                <a:tc>
                  <a:txBody>
                    <a:bodyPr/>
                    <a:lstStyle/>
                    <a:p>
                      <a:r>
                        <a:rPr lang="en-US" dirty="0" smtClean="0"/>
                        <a:t>Life streaming</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656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190500"/>
            <a:ext cx="8655050" cy="2163762"/>
          </a:xfrm>
        </p:spPr>
        <p:txBody>
          <a:bodyPr/>
          <a:lstStyle/>
          <a:p>
            <a:r>
              <a:rPr lang="en-US" dirty="0" smtClean="0"/>
              <a:t>METHODOLOGY: THE AGILE -prototype METHODOLOGY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4100" y="1649412"/>
            <a:ext cx="4476750" cy="3286125"/>
          </a:xfrm>
        </p:spPr>
      </p:pic>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937250" y="1649412"/>
            <a:ext cx="4943475" cy="4144962"/>
          </a:xfrm>
          <a:prstGeom prst="rect">
            <a:avLst/>
          </a:prstGeom>
        </p:spPr>
      </p:pic>
      <p:sp>
        <p:nvSpPr>
          <p:cNvPr id="6" name="Rectangle 5"/>
          <p:cNvSpPr/>
          <p:nvPr/>
        </p:nvSpPr>
        <p:spPr>
          <a:xfrm>
            <a:off x="5937251" y="2286000"/>
            <a:ext cx="4283074" cy="1905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132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839" y="458585"/>
            <a:ext cx="10178322" cy="1492132"/>
          </a:xfrm>
        </p:spPr>
        <p:txBody>
          <a:bodyPr/>
          <a:lstStyle/>
          <a:p>
            <a:r>
              <a:rPr lang="en-US" dirty="0" smtClean="0"/>
              <a:t>GLOBAL ARCHITECTURE OF SOLUTION</a:t>
            </a:r>
            <a:endParaRPr lang="en-US" dirty="0"/>
          </a:p>
        </p:txBody>
      </p:sp>
      <p:sp>
        <p:nvSpPr>
          <p:cNvPr id="6" name="Rectangle 5"/>
          <p:cNvSpPr/>
          <p:nvPr/>
        </p:nvSpPr>
        <p:spPr>
          <a:xfrm>
            <a:off x="3228975" y="1676615"/>
            <a:ext cx="1933575" cy="1026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DESIGN</a:t>
            </a:r>
            <a:endParaRPr lang="en-US" dirty="0"/>
          </a:p>
        </p:txBody>
      </p:sp>
      <p:sp>
        <p:nvSpPr>
          <p:cNvPr id="9" name="Content Placeholder 8"/>
          <p:cNvSpPr>
            <a:spLocks noGrp="1"/>
          </p:cNvSpPr>
          <p:nvPr>
            <p:ph idx="1"/>
          </p:nvPr>
        </p:nvSpPr>
        <p:spPr>
          <a:xfrm>
            <a:off x="8755492" y="1676615"/>
            <a:ext cx="1682750" cy="1109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dirty="0" smtClean="0"/>
              <a:t>TEST</a:t>
            </a:r>
            <a:endParaRPr lang="en-US" dirty="0"/>
          </a:p>
        </p:txBody>
      </p:sp>
      <p:sp>
        <p:nvSpPr>
          <p:cNvPr id="10" name="Rectangle 9"/>
          <p:cNvSpPr/>
          <p:nvPr/>
        </p:nvSpPr>
        <p:spPr>
          <a:xfrm>
            <a:off x="8630079" y="3675697"/>
            <a:ext cx="1933575" cy="1026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 EVALUATION</a:t>
            </a:r>
            <a:endParaRPr lang="en-US" dirty="0"/>
          </a:p>
        </p:txBody>
      </p:sp>
      <p:sp>
        <p:nvSpPr>
          <p:cNvPr id="11" name="Rectangle 10"/>
          <p:cNvSpPr/>
          <p:nvPr/>
        </p:nvSpPr>
        <p:spPr>
          <a:xfrm>
            <a:off x="5942012" y="3675697"/>
            <a:ext cx="1933575" cy="1026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FEEDBACK</a:t>
            </a:r>
            <a:endParaRPr lang="en-US" dirty="0"/>
          </a:p>
        </p:txBody>
      </p:sp>
      <p:sp>
        <p:nvSpPr>
          <p:cNvPr id="12" name="Rectangle 11"/>
          <p:cNvSpPr/>
          <p:nvPr/>
        </p:nvSpPr>
        <p:spPr>
          <a:xfrm>
            <a:off x="3225370" y="3675697"/>
            <a:ext cx="1933575" cy="1026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CORRECTION</a:t>
            </a:r>
            <a:endParaRPr lang="en-US" dirty="0"/>
          </a:p>
        </p:txBody>
      </p:sp>
      <p:sp>
        <p:nvSpPr>
          <p:cNvPr id="13" name="Rectangle 12"/>
          <p:cNvSpPr/>
          <p:nvPr/>
        </p:nvSpPr>
        <p:spPr>
          <a:xfrm>
            <a:off x="828675" y="3675697"/>
            <a:ext cx="1933575" cy="1026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DEPLOYED</a:t>
            </a:r>
            <a:endParaRPr lang="en-US" dirty="0"/>
          </a:p>
        </p:txBody>
      </p:sp>
      <p:sp>
        <p:nvSpPr>
          <p:cNvPr id="14" name="Rectangle 13"/>
          <p:cNvSpPr/>
          <p:nvPr/>
        </p:nvSpPr>
        <p:spPr>
          <a:xfrm>
            <a:off x="740933" y="1692439"/>
            <a:ext cx="1933575" cy="1026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PLAN</a:t>
            </a:r>
            <a:endParaRPr lang="en-US" dirty="0"/>
          </a:p>
        </p:txBody>
      </p:sp>
      <p:sp>
        <p:nvSpPr>
          <p:cNvPr id="15" name="Rectangle 14"/>
          <p:cNvSpPr/>
          <p:nvPr/>
        </p:nvSpPr>
        <p:spPr>
          <a:xfrm>
            <a:off x="6267450" y="1694497"/>
            <a:ext cx="1933575" cy="1026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DEVELOP</a:t>
            </a:r>
            <a:endParaRPr lang="en-US" dirty="0"/>
          </a:p>
        </p:txBody>
      </p:sp>
      <p:sp>
        <p:nvSpPr>
          <p:cNvPr id="16" name="Right Arrow 15"/>
          <p:cNvSpPr/>
          <p:nvPr/>
        </p:nvSpPr>
        <p:spPr>
          <a:xfrm>
            <a:off x="2674508" y="2189795"/>
            <a:ext cx="554467" cy="143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5162550" y="2189795"/>
            <a:ext cx="1104900" cy="143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8201025" y="2179683"/>
            <a:ext cx="554467" cy="143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9596866" y="2786278"/>
            <a:ext cx="251984" cy="8894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 Arrow 19"/>
          <p:cNvSpPr/>
          <p:nvPr/>
        </p:nvSpPr>
        <p:spPr>
          <a:xfrm>
            <a:off x="7875587" y="4188878"/>
            <a:ext cx="754492" cy="10689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Arrow 20"/>
          <p:cNvSpPr/>
          <p:nvPr/>
        </p:nvSpPr>
        <p:spPr>
          <a:xfrm>
            <a:off x="5158945" y="4186171"/>
            <a:ext cx="754492" cy="10689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eft Arrow 21"/>
          <p:cNvSpPr/>
          <p:nvPr/>
        </p:nvSpPr>
        <p:spPr>
          <a:xfrm>
            <a:off x="2762250" y="4186171"/>
            <a:ext cx="463120" cy="10689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 Arrow 22"/>
          <p:cNvSpPr/>
          <p:nvPr/>
        </p:nvSpPr>
        <p:spPr>
          <a:xfrm>
            <a:off x="4123894" y="2702977"/>
            <a:ext cx="125413" cy="9727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557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97719" y="1028700"/>
            <a:ext cx="3352962" cy="3594100"/>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650" y="1176337"/>
            <a:ext cx="6336804" cy="3033713"/>
          </a:xfrm>
          <a:prstGeom prst="rect">
            <a:avLst/>
          </a:prstGeom>
        </p:spPr>
      </p:pic>
    </p:spTree>
    <p:extLst>
      <p:ext uri="{BB962C8B-B14F-4D97-AF65-F5344CB8AC3E}">
        <p14:creationId xmlns:p14="http://schemas.microsoft.com/office/powerpoint/2010/main" val="3317571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TM10001106[[fn=Badge]]</Template>
  <TotalTime>2198</TotalTime>
  <Words>317</Words>
  <Application>Microsoft Office PowerPoint</Application>
  <PresentationFormat>Widescreen</PresentationFormat>
  <Paragraphs>90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Gill Sans MT</vt:lpstr>
      <vt:lpstr>Impact</vt:lpstr>
      <vt:lpstr>Times New Roman</vt:lpstr>
      <vt:lpstr>Wingdings</vt:lpstr>
      <vt:lpstr>Badge</vt:lpstr>
      <vt:lpstr>Whatsapp feeling analysis using big data By  Tawah peggy che nico and supervised by Mr sop deffo lionel landry fe16a088 gmail:gmailtawahpeggy98@gmail.com     :@peggytawah  facebook:</vt:lpstr>
      <vt:lpstr>OUTLINE</vt:lpstr>
      <vt:lpstr>introduction</vt:lpstr>
      <vt:lpstr>Problem statement</vt:lpstr>
      <vt:lpstr>Related works</vt:lpstr>
      <vt:lpstr>Comparative review study</vt:lpstr>
      <vt:lpstr>METHODOLOGY: THE AGILE -prototype METHODOLOGY</vt:lpstr>
      <vt:lpstr>GLOBAL ARCHITECTURE OF SOLUTION</vt:lpstr>
      <vt:lpstr>DESIGN</vt:lpstr>
      <vt:lpstr>IMPLEMENTATION  TOOLS AND MATERIALS USED </vt:lpstr>
      <vt:lpstr>Implementation            result</vt:lpstr>
      <vt:lpstr>PowerPoint Presentation</vt:lpstr>
      <vt:lpstr>Life streaming with tweepy libraby</vt:lpstr>
      <vt:lpstr>GRAPHS</vt:lpstr>
      <vt:lpstr>TESTING THE MODEL</vt:lpstr>
      <vt:lpstr>FUTURE WORKS </vt:lpstr>
      <vt:lpstr>CHALLENGES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dc:creator>LENOVO</dc:creator>
  <cp:lastModifiedBy>HP USER</cp:lastModifiedBy>
  <cp:revision>41</cp:revision>
  <dcterms:created xsi:type="dcterms:W3CDTF">2020-08-04T21:59:48Z</dcterms:created>
  <dcterms:modified xsi:type="dcterms:W3CDTF">2021-02-20T04:31:20Z</dcterms:modified>
</cp:coreProperties>
</file>