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0" r:id="rId1"/>
  </p:sldMasterIdLst>
  <p:sldIdLst>
    <p:sldId id="256" r:id="rId2"/>
    <p:sldId id="267" r:id="rId3"/>
    <p:sldId id="268" r:id="rId4"/>
    <p:sldId id="276" r:id="rId5"/>
    <p:sldId id="269" r:id="rId6"/>
    <p:sldId id="258" r:id="rId7"/>
    <p:sldId id="274" r:id="rId8"/>
    <p:sldId id="273" r:id="rId9"/>
    <p:sldId id="275" r:id="rId10"/>
    <p:sldId id="266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568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745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12087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38013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8608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73035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1776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239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0055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9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75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3756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589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72314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283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88721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5020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3610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F9ABA5EA-F0EF-C608-B95C-0C4E2CFBC765}"/>
              </a:ext>
            </a:extLst>
          </p:cNvPr>
          <p:cNvSpPr txBox="1">
            <a:spLocks/>
          </p:cNvSpPr>
          <p:nvPr/>
        </p:nvSpPr>
        <p:spPr>
          <a:xfrm>
            <a:off x="863546" y="2389300"/>
            <a:ext cx="9320546" cy="2177442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5400" b="1" dirty="0">
                <a:solidFill>
                  <a:srgbClr val="FFC000"/>
                </a:solidFill>
              </a:rPr>
              <a:t>Olympic Games Data Analysis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ACBC64A3-C325-7975-A5C1-C59CD08EBBA6}"/>
              </a:ext>
            </a:extLst>
          </p:cNvPr>
          <p:cNvSpPr txBox="1">
            <a:spLocks/>
          </p:cNvSpPr>
          <p:nvPr/>
        </p:nvSpPr>
        <p:spPr>
          <a:xfrm>
            <a:off x="1074986" y="4682156"/>
            <a:ext cx="5911602" cy="861420"/>
          </a:xfrm>
          <a:prstGeom prst="rect">
            <a:avLst/>
          </a:prstGeom>
        </p:spPr>
        <p:txBody>
          <a:bodyPr vert="horz" lIns="68580" tIns="34290" rIns="68580" bIns="34290" rtlCol="0">
            <a:no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en-US" b="1" dirty="0">
                <a:solidFill>
                  <a:srgbClr val="FFFF00"/>
                </a:solidFill>
              </a:rPr>
              <a:t>By </a:t>
            </a:r>
            <a:r>
              <a:rPr lang="en-IN" b="1" dirty="0">
                <a:solidFill>
                  <a:srgbClr val="FFFF00"/>
                </a:solidFill>
              </a:rPr>
              <a:t>Rushikesh Tawale</a:t>
            </a:r>
            <a:endParaRPr lang="en-US" b="1" dirty="0">
              <a:solidFill>
                <a:srgbClr val="FFFF00"/>
              </a:solidFill>
            </a:endParaRPr>
          </a:p>
          <a:p>
            <a:r>
              <a:rPr lang="en-US" b="1" dirty="0">
                <a:solidFill>
                  <a:srgbClr val="FFFF00"/>
                </a:solidFill>
              </a:rPr>
              <a:t>Based on 1896–2016 dataset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5497239C-55CD-B4A6-52A5-C6B3D97046F3}"/>
              </a:ext>
            </a:extLst>
          </p:cNvPr>
          <p:cNvSpPr txBox="1">
            <a:spLocks/>
          </p:cNvSpPr>
          <p:nvPr/>
        </p:nvSpPr>
        <p:spPr>
          <a:xfrm>
            <a:off x="682906" y="946846"/>
            <a:ext cx="8356922" cy="1373216"/>
          </a:xfrm>
          <a:prstGeom prst="rect">
            <a:avLst/>
          </a:prstGeom>
        </p:spPr>
        <p:txBody>
          <a:bodyPr vert="horz" lIns="68580" tIns="34290" rIns="68580" bIns="3429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IN" sz="7200" b="1" dirty="0">
                <a:solidFill>
                  <a:srgbClr val="FFFF00"/>
                </a:solidFill>
              </a:rPr>
              <a:t>Title of The Project</a:t>
            </a:r>
          </a:p>
        </p:txBody>
      </p:sp>
    </p:spTree>
  </p:cSld>
  <p:clrMapOvr>
    <a:masterClrMapping/>
  </p:clrMapOvr>
  <p:transition spd="slow">
    <p:cover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DAC262D-6280-0326-16AB-5281ACB64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 descr="Free - Professional Thank You PPT And Google Slides Template">
            <a:extLst>
              <a:ext uri="{FF2B5EF4-FFF2-40B4-BE49-F238E27FC236}">
                <a16:creationId xmlns:a16="http://schemas.microsoft.com/office/drawing/2014/main" id="{3BE936CE-B069-48EB-8D27-E3A92C1A63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829994" y="0"/>
            <a:ext cx="9973994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airplane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16F116-9803-2214-5D8C-7D83B842F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7200" b="1" dirty="0">
                <a:solidFill>
                  <a:srgbClr val="FFC000"/>
                </a:solidFill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2CC779-9318-8CD1-8231-95B0C90927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project focuses on analyzing sales data using Python libraries like Pandas, Matplotlib, and Seaborn.</a:t>
            </a:r>
            <a:br>
              <a:rPr lang="en-US" dirty="0"/>
            </a:br>
            <a:r>
              <a:rPr lang="en-US" dirty="0"/>
              <a:t>· To analyze historical Olympic Games data</a:t>
            </a:r>
            <a:r>
              <a:rPr lang="en-IN" dirty="0"/>
              <a:t> to </a:t>
            </a:r>
            <a:r>
              <a:rPr lang="en-US" dirty="0"/>
              <a:t> uncover trends in participation, medals</a:t>
            </a:r>
            <a:r>
              <a:rPr lang="en-IN" dirty="0"/>
              <a:t> </a:t>
            </a:r>
            <a:r>
              <a:rPr lang="en-US" dirty="0"/>
              <a:t>and athlete characteristics.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b="1" dirty="0"/>
              <a:t>Before Cleaning Shape of the Dataset</a:t>
            </a:r>
          </a:p>
          <a:p>
            <a:r>
              <a:rPr lang="en-US" dirty="0"/>
              <a:t>The number of rows are 113036 and the number of columns are 18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47484485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25DFE5-0309-88CA-E1F6-43166D5A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dirty="0">
                <a:solidFill>
                  <a:srgbClr val="FFC000"/>
                </a:solidFill>
              </a:rPr>
              <a:t>Tools and Libraries Used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C3C3CB-7D16-AF51-3CFE-8327FA8143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1979" y="2516635"/>
            <a:ext cx="6711654" cy="4195481"/>
          </a:xfrm>
        </p:spPr>
        <p:txBody>
          <a:bodyPr/>
          <a:lstStyle/>
          <a:p>
            <a:r>
              <a:rPr lang="en-IN" dirty="0"/>
              <a:t>Python</a:t>
            </a:r>
          </a:p>
          <a:p>
            <a:r>
              <a:rPr lang="en-IN" dirty="0"/>
              <a:t>Pandas</a:t>
            </a:r>
          </a:p>
          <a:p>
            <a:r>
              <a:rPr lang="en-IN" dirty="0"/>
              <a:t>NumPy</a:t>
            </a:r>
          </a:p>
          <a:p>
            <a:r>
              <a:rPr lang="en-IN" dirty="0"/>
              <a:t>Matplotlib</a:t>
            </a:r>
          </a:p>
          <a:p>
            <a:r>
              <a:rPr lang="en-US" dirty="0"/>
              <a:t>Seaborn</a:t>
            </a:r>
            <a:endParaRPr lang="en-IN" dirty="0"/>
          </a:p>
          <a:p>
            <a:r>
              <a:rPr lang="en-IN" dirty="0"/>
              <a:t>Jupyter Notebook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10904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217B6-E17D-42E0-8AA2-4A7BE30D62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dirty="0">
                <a:solidFill>
                  <a:srgbClr val="FFC000"/>
                </a:solidFill>
              </a:rPr>
              <a:t>Handling Missing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8F372C-5BA3-4252-89C7-B78A6CD5CF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Null values filled using:</a:t>
            </a:r>
          </a:p>
          <a:p>
            <a:pPr marL="0" indent="0">
              <a:buNone/>
            </a:pPr>
            <a:r>
              <a:rPr lang="en-US" dirty="0"/>
              <a:t>    • Random integers for missing 'Age’ </a:t>
            </a:r>
          </a:p>
          <a:p>
            <a:pPr marL="0" indent="0">
              <a:buNone/>
            </a:pPr>
            <a:r>
              <a:rPr lang="en-US" dirty="0"/>
              <a:t>    • Visual inspection for missing 'Medal'</a:t>
            </a:r>
          </a:p>
          <a:p>
            <a:r>
              <a:rPr lang="en-US" dirty="0"/>
              <a:t>- Used </a:t>
            </a:r>
            <a:r>
              <a:rPr lang="en-US" dirty="0" err="1"/>
              <a:t>isnull</a:t>
            </a:r>
            <a:r>
              <a:rPr lang="en-US" dirty="0"/>
              <a:t>(), </a:t>
            </a:r>
            <a:r>
              <a:rPr lang="en-US" dirty="0" err="1"/>
              <a:t>fillna</a:t>
            </a:r>
            <a:r>
              <a:rPr lang="en-US" dirty="0"/>
              <a:t>(), </a:t>
            </a:r>
            <a:r>
              <a:rPr lang="en-US" dirty="0" err="1"/>
              <a:t>dropna</a:t>
            </a:r>
            <a:r>
              <a:rPr lang="en-US" dirty="0"/>
              <a:t>() functions.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34478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1CDF4A-59B9-AD40-900C-506071A8E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5837" y="452718"/>
            <a:ext cx="7055380" cy="1400530"/>
          </a:xfrm>
        </p:spPr>
        <p:txBody>
          <a:bodyPr/>
          <a:lstStyle/>
          <a:p>
            <a:r>
              <a:rPr lang="en-IN" sz="4800" b="1" dirty="0">
                <a:solidFill>
                  <a:srgbClr val="FFC000"/>
                </a:solidFill>
              </a:rPr>
              <a:t>Data Loading and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A04417-0C9D-56FE-D9B0-F0B4B364C5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837" y="2210087"/>
            <a:ext cx="8159138" cy="4544645"/>
          </a:xfrm>
        </p:spPr>
        <p:txBody>
          <a:bodyPr>
            <a:normAutofit/>
          </a:bodyPr>
          <a:lstStyle/>
          <a:p>
            <a:r>
              <a:rPr lang="en-US" sz="2100" dirty="0"/>
              <a:t>Olympic game data was loaded from a CSV file and converted into a DataFrame for analysis.</a:t>
            </a:r>
            <a:br>
              <a:rPr lang="en-US" sz="2100" dirty="0"/>
            </a:br>
            <a:r>
              <a:rPr lang="en-US" sz="2100" dirty="0"/>
              <a:t>Initial steps included checking for null values, data types, and exploring basic statistics.</a:t>
            </a:r>
          </a:p>
          <a:p>
            <a:r>
              <a:rPr lang="en-US" sz="2100" dirty="0"/>
              <a:t>• After cleaning data</a:t>
            </a:r>
          </a:p>
          <a:p>
            <a:r>
              <a:rPr lang="en-US" sz="2100" dirty="0"/>
              <a:t>• The Shape of Dataset: 271117 rows, 15 columns</a:t>
            </a:r>
          </a:p>
          <a:p>
            <a:r>
              <a:rPr lang="en-US" sz="2100" dirty="0"/>
              <a:t>• Years: 1896 to 2016</a:t>
            </a:r>
          </a:p>
          <a:p>
            <a:r>
              <a:rPr lang="en-US" sz="2100" dirty="0"/>
              <a:t>• Data cleaned &amp; enhanced</a:t>
            </a:r>
          </a:p>
          <a:p>
            <a:r>
              <a:rPr lang="en-US" sz="2100" dirty="0"/>
              <a:t>• Cleaned data, dropped duplicates, generated Age, Height, Weight by using random.random.int()</a:t>
            </a:r>
          </a:p>
          <a:p>
            <a:pPr marL="0" indent="0">
              <a:buNone/>
            </a:pPr>
            <a:endParaRPr lang="en-US" sz="2100" dirty="0"/>
          </a:p>
        </p:txBody>
      </p:sp>
    </p:spTree>
    <p:extLst>
      <p:ext uri="{BB962C8B-B14F-4D97-AF65-F5344CB8AC3E}">
        <p14:creationId xmlns:p14="http://schemas.microsoft.com/office/powerpoint/2010/main" val="2868245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6000" b="1" dirty="0">
                <a:solidFill>
                  <a:srgbClr val="FFC000"/>
                </a:solidFill>
              </a:rPr>
              <a:t>Key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100" dirty="0"/>
              <a:t>• </a:t>
            </a:r>
            <a:r>
              <a:rPr lang="en-US" sz="2100" dirty="0"/>
              <a:t>National of Community </a:t>
            </a:r>
            <a:r>
              <a:rPr sz="2100" dirty="0"/>
              <a:t>: </a:t>
            </a:r>
            <a:r>
              <a:rPr lang="en-US" dirty="0"/>
              <a:t>230</a:t>
            </a:r>
            <a:endParaRPr sz="2100" dirty="0"/>
          </a:p>
          <a:p>
            <a:r>
              <a:rPr sz="2100" dirty="0"/>
              <a:t>• </a:t>
            </a:r>
            <a:r>
              <a:rPr lang="en-US" sz="2100" dirty="0"/>
              <a:t>Unique </a:t>
            </a:r>
            <a:r>
              <a:rPr lang="en-US" dirty="0"/>
              <a:t>City</a:t>
            </a:r>
            <a:r>
              <a:rPr lang="en-US" sz="2100" dirty="0"/>
              <a:t>:  </a:t>
            </a:r>
            <a:r>
              <a:rPr lang="en-US" dirty="0"/>
              <a:t>42</a:t>
            </a:r>
            <a:endParaRPr sz="2100" dirty="0"/>
          </a:p>
          <a:p>
            <a:r>
              <a:rPr sz="2100" dirty="0"/>
              <a:t>• </a:t>
            </a:r>
            <a:r>
              <a:rPr lang="en-US" sz="2100" dirty="0"/>
              <a:t>Olympic Game Year </a:t>
            </a:r>
            <a:r>
              <a:rPr sz="2100" dirty="0"/>
              <a:t>: </a:t>
            </a:r>
            <a:r>
              <a:rPr lang="en-US" sz="2100" dirty="0"/>
              <a:t>35</a:t>
            </a:r>
            <a:endParaRPr sz="2100" dirty="0"/>
          </a:p>
          <a:p>
            <a:r>
              <a:rPr sz="2100" dirty="0"/>
              <a:t>• </a:t>
            </a:r>
            <a:r>
              <a:rPr lang="en-US" sz="2100" dirty="0"/>
              <a:t>Unique </a:t>
            </a:r>
            <a:r>
              <a:rPr lang="en-US" dirty="0"/>
              <a:t>Event </a:t>
            </a:r>
            <a:r>
              <a:rPr sz="2100" dirty="0"/>
              <a:t>:</a:t>
            </a:r>
            <a:r>
              <a:rPr lang="en-US" sz="2100" dirty="0"/>
              <a:t> 765</a:t>
            </a:r>
            <a:endParaRPr sz="2100" dirty="0"/>
          </a:p>
          <a:p>
            <a:r>
              <a:rPr sz="2100" dirty="0"/>
              <a:t>• </a:t>
            </a:r>
            <a:r>
              <a:rPr lang="en-US" sz="2100" dirty="0"/>
              <a:t>Unique </a:t>
            </a:r>
            <a:r>
              <a:rPr lang="en-US" dirty="0"/>
              <a:t>Sport </a:t>
            </a:r>
            <a:r>
              <a:rPr sz="2100" dirty="0"/>
              <a:t>:</a:t>
            </a:r>
            <a:r>
              <a:rPr lang="en-US" dirty="0"/>
              <a:t>  66</a:t>
            </a:r>
            <a:endParaRPr sz="2100" dirty="0"/>
          </a:p>
          <a:p>
            <a:r>
              <a:rPr sz="2100" dirty="0"/>
              <a:t>• </a:t>
            </a:r>
            <a:r>
              <a:rPr lang="en-US" dirty="0"/>
              <a:t>Medal </a:t>
            </a:r>
            <a:r>
              <a:rPr sz="2100" dirty="0"/>
              <a:t>: </a:t>
            </a:r>
            <a:r>
              <a:rPr lang="en-US" sz="2100" dirty="0"/>
              <a:t>3 Medals – ( Gold, Silver, Bronze )</a:t>
            </a:r>
          </a:p>
          <a:p>
            <a:r>
              <a:rPr lang="en-US" sz="2100" dirty="0"/>
              <a:t>Female : 74522</a:t>
            </a:r>
          </a:p>
          <a:p>
            <a:r>
              <a:rPr lang="en-US" sz="2100" dirty="0"/>
              <a:t>Male : 196594</a:t>
            </a:r>
            <a:endParaRPr lang="en-IN" sz="2100" dirty="0"/>
          </a:p>
          <a:p>
            <a:endParaRPr sz="2100" dirty="0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C8A3C-C486-4574-974D-114D063917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808695"/>
            <a:ext cx="6343672" cy="972040"/>
          </a:xfrm>
        </p:spPr>
        <p:txBody>
          <a:bodyPr/>
          <a:lstStyle/>
          <a:p>
            <a:r>
              <a:rPr lang="en-US" sz="4800" b="1" dirty="0">
                <a:solidFill>
                  <a:srgbClr val="FFC000"/>
                </a:solidFill>
              </a:rPr>
              <a:t>Key Insights &amp; Recommendations</a:t>
            </a:r>
            <a:endParaRPr lang="en-US" sz="4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90D555-2F65-4555-9EE0-2E4A4FCBE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7771" y="2208628"/>
            <a:ext cx="8715717" cy="4649372"/>
          </a:xfrm>
        </p:spPr>
        <p:txBody>
          <a:bodyPr>
            <a:normAutofit fontScale="92500" lnSpcReduction="20000"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Performance Trends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AutoNum type="arabicPeriod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Gold medal dominance shifts over time.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Emerging sports gaining popularity (e.g., skateboarding, surfing).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Age trends showing younger athletes rising to prominence.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2.Country-Specific Insights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Countries dominate specific sports (e.g., Jamaica in sprinting, USA in swimming).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Medal count breakdown by country, event type, and gender.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3.Gender 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Increasing gender balance in participation.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Female athletes rising in traditionally male-dominated sports.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4.Event-Specific Insights</a:t>
            </a:r>
            <a:r>
              <a:rPr lang="en-US" altLang="en-US" dirty="0">
                <a:solidFill>
                  <a:srgbClr val="FFFF00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rgbClr val="FFFF00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Tight competition in some events, wide gaps in others.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 New events attract more global participation.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693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B554B-A127-4F97-A171-16887B183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382" y="822763"/>
            <a:ext cx="6716516" cy="1042379"/>
          </a:xfrm>
        </p:spPr>
        <p:txBody>
          <a:bodyPr/>
          <a:lstStyle/>
          <a:p>
            <a:r>
              <a:rPr lang="en-US" sz="4800" b="1" dirty="0">
                <a:solidFill>
                  <a:srgbClr val="FFC000"/>
                </a:solidFill>
              </a:rPr>
              <a:t>Key Insights &amp; Recommendations</a:t>
            </a:r>
            <a:endParaRPr lang="en-US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95E438-2DDA-4243-BADA-7D007A0CCD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64382" y="2363372"/>
            <a:ext cx="7984196" cy="4290646"/>
          </a:xfrm>
        </p:spPr>
        <p:txBody>
          <a:bodyPr/>
          <a:lstStyle/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5.Correlations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Certain countries excel in specific climates (e.g., cold-weather countries in Winter Olympics).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b="1" dirty="0">
                <a:solidFill>
                  <a:schemeClr val="tx1"/>
                </a:solidFill>
                <a:latin typeface="Arial" panose="020B0604020202020204" pitchFamily="34" charset="0"/>
              </a:rPr>
              <a:t>6.Olympic Records</a:t>
            </a: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: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lang="en-US" altLang="en-US" dirty="0">
                <a:solidFill>
                  <a:schemeClr val="tx1"/>
                </a:solidFill>
                <a:latin typeface="Arial" panose="020B0604020202020204" pitchFamily="34" charset="0"/>
              </a:rPr>
              <a:t>New records are often set with emerging training methods and technologies.</a:t>
            </a:r>
          </a:p>
          <a:p>
            <a:pPr marL="0" lv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US" alt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4964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1232B8-8B07-4222-A66E-85EDE39F4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70" y="547270"/>
            <a:ext cx="7813796" cy="1140853"/>
          </a:xfrm>
        </p:spPr>
        <p:txBody>
          <a:bodyPr/>
          <a:lstStyle/>
          <a:p>
            <a:r>
              <a:rPr lang="en-US" sz="4000" b="1" dirty="0">
                <a:solidFill>
                  <a:srgbClr val="FFC000"/>
                </a:solidFill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6E0049-7D37-4300-8258-DFB82FE0B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b="1" dirty="0"/>
              <a:t>The analysis reveals:</a:t>
            </a:r>
          </a:p>
          <a:p>
            <a:r>
              <a:rPr lang="en-US" dirty="0"/>
              <a:t>- Increase in athlete participation</a:t>
            </a:r>
          </a:p>
          <a:p>
            <a:r>
              <a:rPr lang="en-US" dirty="0"/>
              <a:t>- Medal dominance by a few countries</a:t>
            </a:r>
          </a:p>
          <a:p>
            <a:r>
              <a:rPr lang="en-US" dirty="0"/>
              <a:t>- Correlation between physical stats and medals in some sports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75278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241</TotalTime>
  <Words>337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Wingdings</vt:lpstr>
      <vt:lpstr>Wingdings 3</vt:lpstr>
      <vt:lpstr>Ion Boardroom</vt:lpstr>
      <vt:lpstr>PowerPoint Presentation</vt:lpstr>
      <vt:lpstr>Introduction</vt:lpstr>
      <vt:lpstr>Tools and Libraries Used</vt:lpstr>
      <vt:lpstr>Handling Missing Data</vt:lpstr>
      <vt:lpstr>Data Loading and Overview</vt:lpstr>
      <vt:lpstr>Key Metrics</vt:lpstr>
      <vt:lpstr>Key Insights &amp; Recommendations</vt:lpstr>
      <vt:lpstr>Key Insights &amp; Recommendations</vt:lpstr>
      <vt:lpstr>Conclusion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Roshan Prajapati</dc:creator>
  <cp:keywords/>
  <dc:description>generated using python-pptx</dc:description>
  <cp:lastModifiedBy>Anudip</cp:lastModifiedBy>
  <cp:revision>16</cp:revision>
  <dcterms:created xsi:type="dcterms:W3CDTF">2013-01-27T09:14:16Z</dcterms:created>
  <dcterms:modified xsi:type="dcterms:W3CDTF">2025-06-30T06:48:46Z</dcterms:modified>
  <cp:category/>
</cp:coreProperties>
</file>