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306" r:id="rId9"/>
    <p:sldId id="287" r:id="rId10"/>
    <p:sldId id="296" r:id="rId11"/>
    <p:sldId id="297" r:id="rId12"/>
    <p:sldId id="309" r:id="rId13"/>
    <p:sldId id="298" r:id="rId14"/>
    <p:sldId id="299" r:id="rId15"/>
    <p:sldId id="295" r:id="rId16"/>
    <p:sldId id="308" r:id="rId17"/>
    <p:sldId id="307" r:id="rId18"/>
    <p:sldId id="288" r:id="rId19"/>
    <p:sldId id="266" r:id="rId20"/>
    <p:sldId id="284" r:id="rId21"/>
    <p:sldId id="301" r:id="rId22"/>
    <p:sldId id="300" r:id="rId23"/>
    <p:sldId id="302" r:id="rId24"/>
    <p:sldId id="256" r:id="rId25"/>
    <p:sldId id="310" r:id="rId26"/>
    <p:sldId id="311" r:id="rId27"/>
    <p:sldId id="291" r:id="rId28"/>
    <p:sldId id="303" r:id="rId29"/>
    <p:sldId id="292" r:id="rId30"/>
    <p:sldId id="285" r:id="rId31"/>
    <p:sldId id="278" r:id="rId32"/>
    <p:sldId id="290" r:id="rId33"/>
    <p:sldId id="293" r:id="rId34"/>
    <p:sldId id="275" r:id="rId35"/>
    <p:sldId id="277" r:id="rId36"/>
    <p:sldId id="276" r:id="rId37"/>
    <p:sldId id="305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3BA3-6EFC-46C4-85B2-AE7CC66B5B2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0B33-C50A-4BCB-990B-B747646F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parkCLR/blob/master/LICENSE" TargetMode="External"/><Relationship Id="rId2" Type="http://schemas.openxmlformats.org/officeDocument/2006/relationships/hyperlink" Target="https://github.com/Microsoft/SparkCL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clr.codeplex.com/discussio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SparkCLR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language binding and extensions to Apache Spark</a:t>
            </a:r>
          </a:p>
          <a:p>
            <a:r>
              <a:rPr lang="en-US" sz="1800" dirty="0" smtClean="0"/>
              <a:t>(SparkCLR is pronounced like “Sparkler”)</a:t>
            </a:r>
          </a:p>
        </p:txBody>
      </p:sp>
    </p:spTree>
    <p:extLst>
      <p:ext uri="{BB962C8B-B14F-4D97-AF65-F5344CB8AC3E}">
        <p14:creationId xmlns:p14="http://schemas.microsoft.com/office/powerpoint/2010/main" val="40272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DataFrame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9" y="4852005"/>
            <a:ext cx="846772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09" y="2222257"/>
            <a:ext cx="11115675" cy="1762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4339" y="1690688"/>
            <a:ext cx="21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DSL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339" y="4126676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DataFrame </a:t>
            </a:r>
            <a:r>
              <a:rPr lang="en-US" dirty="0" err="1" smtClean="0">
                <a:solidFill>
                  <a:srgbClr val="FF0000"/>
                </a:solidFill>
              </a:rPr>
              <a:t>TempTable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Schema Spec Option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300287"/>
            <a:ext cx="95154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 &amp; Filter RDD operations in C# require serialization &amp; deserialization across JVM &amp; CLR and it will have an impact on the performance. However, C# operations are pipelined within a stage to minimize unnecessary </a:t>
            </a:r>
            <a:r>
              <a:rPr lang="en-US" sz="2400" dirty="0" err="1" smtClean="0"/>
              <a:t>Ser</a:t>
            </a:r>
            <a:r>
              <a:rPr lang="en-US" sz="2400" dirty="0" smtClean="0"/>
              <a:t>/De</a:t>
            </a:r>
          </a:p>
          <a:p>
            <a:endParaRPr lang="en-US" sz="2400" dirty="0" smtClean="0"/>
          </a:p>
          <a:p>
            <a:r>
              <a:rPr lang="en-US" sz="2400" dirty="0" smtClean="0"/>
              <a:t>DataFrame operations that do not use C# UDFs will take advantage of execution plan optimization &amp; code generation perf improvements built into Spark and there will not be any perf impact relative to Scala apps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6385170"/>
            <a:ext cx="382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TBD – perf comparison with Scala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github.com/Microsoft/SparkCLR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License - SparkCLR is </a:t>
            </a:r>
            <a:r>
              <a:rPr lang="en-US" dirty="0"/>
              <a:t>l</a:t>
            </a:r>
            <a:r>
              <a:rPr lang="en-US" dirty="0" smtClean="0"/>
              <a:t>icensed </a:t>
            </a:r>
            <a:r>
              <a:rPr lang="en-US" dirty="0"/>
              <a:t>under the MIT license. See </a:t>
            </a:r>
            <a:r>
              <a:rPr lang="en-US" dirty="0">
                <a:hlinkClick r:id="rId3"/>
              </a:rPr>
              <a:t>LICENSE file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full license information</a:t>
            </a:r>
            <a:r>
              <a:rPr lang="en-US" dirty="0" smtClean="0"/>
              <a:t>.</a:t>
            </a:r>
          </a:p>
          <a:p>
            <a:r>
              <a:rPr lang="en-US" dirty="0"/>
              <a:t>Discussions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sparkclr.codeplex.com/discussions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6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community – for building Spark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SparkR and PySpark developers – SparkCLR reuses design and code from these implementations</a:t>
            </a:r>
          </a:p>
          <a:p>
            <a:r>
              <a:rPr lang="en-US" dirty="0" smtClean="0"/>
              <a:t>Reynold Xin and Josh Rosen from Databricks for the review and feedback on SparkCLR design doc</a:t>
            </a:r>
          </a:p>
          <a:p>
            <a:r>
              <a:rPr lang="en-US" dirty="0" smtClean="0"/>
              <a:t>Ram Sriharsha and Ram Venkatesh from Hortonworks for their comments on the early </a:t>
            </a:r>
            <a:r>
              <a:rPr lang="en-US" smtClean="0"/>
              <a:t>project ideas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Netty server as a proxy to </a:t>
            </a:r>
            <a:r>
              <a:rPr lang="en-US" dirty="0" smtClean="0"/>
              <a:t>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Driver-side implementation in SparkCLR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Driver-side interaction between JVM &amp; CLR is the same for RDD and DataFrame APIs</a:t>
            </a:r>
          </a:p>
          <a:p>
            <a:r>
              <a:rPr lang="en-US" dirty="0" smtClean="0"/>
              <a:t>Drivers perform the discretization of streams in Streaming API. SparkCLR Streaming API implementation will include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DataFrame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77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DF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SC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Frame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4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DF in JVM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81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Operation</a:t>
            </a:r>
          </a:p>
        </p:txBody>
      </p:sp>
      <p:sp>
        <p:nvSpPr>
          <p:cNvPr id="85" name="Oval 84"/>
          <p:cNvSpPr/>
          <p:nvPr/>
        </p:nvSpPr>
        <p:spPr>
          <a:xfrm>
            <a:off x="7446728" y="633669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162357" y="5634221"/>
            <a:ext cx="126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DF has reference </a:t>
            </a:r>
          </a:p>
          <a:p>
            <a:r>
              <a:rPr lang="en-US" sz="1200" dirty="0" smtClean="0"/>
              <a:t>to DF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68" idx="3"/>
            <a:endCxn id="18" idx="3"/>
          </p:cNvCxnSpPr>
          <p:nvPr/>
        </p:nvCxnSpPr>
        <p:spPr>
          <a:xfrm flipV="1">
            <a:off x="6994036" y="2943016"/>
            <a:ext cx="1009145" cy="3105857"/>
          </a:xfrm>
          <a:prstGeom prst="bentConnector3">
            <a:avLst>
              <a:gd name="adj1" fmla="val 12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72937" y="6025078"/>
            <a:ext cx="1531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SqlContext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003181" y="2708366"/>
            <a:ext cx="1079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083040" y="1494655"/>
            <a:ext cx="0" cy="12137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0" idx="3"/>
          </p:cNvCxnSpPr>
          <p:nvPr/>
        </p:nvCxnSpPr>
        <p:spPr>
          <a:xfrm flipH="1">
            <a:off x="7931790" y="1494655"/>
            <a:ext cx="11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610808" y="2928757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8437017" y="2656052"/>
            <a:ext cx="1579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method on DF</a:t>
            </a:r>
          </a:p>
        </p:txBody>
      </p:sp>
    </p:spTree>
    <p:extLst>
      <p:ext uri="{BB962C8B-B14F-4D97-AF65-F5344CB8AC3E}">
        <p14:creationId xmlns:p14="http://schemas.microsoft.com/office/powerpoint/2010/main" val="10084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9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C# a first-class citizen for building Apache Spark apps for the following job types</a:t>
            </a:r>
          </a:p>
          <a:p>
            <a:r>
              <a:rPr lang="en-US" dirty="0" smtClean="0"/>
              <a:t>Batch jobs (RDD API)</a:t>
            </a:r>
          </a:p>
          <a:p>
            <a:r>
              <a:rPr lang="en-US" dirty="0" smtClean="0"/>
              <a:t>Streaming jobs (Streaming API)</a:t>
            </a:r>
          </a:p>
          <a:p>
            <a:r>
              <a:rPr lang="en-US" dirty="0" smtClean="0"/>
              <a:t>Structured data processing or SQL jobs (DataFrame API)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681" y="55947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CSharpRunner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(user code)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C#</a:t>
            </a:r>
          </a:p>
          <a:p>
            <a:r>
              <a:rPr lang="en-US" sz="1200" dirty="0" smtClean="0"/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SparkContext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Init</a:t>
            </a:r>
            <a:endParaRPr lang="en-US" sz="12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CSharpBackend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Launches </a:t>
            </a:r>
            <a:r>
              <a:rPr lang="en-US" sz="1200" dirty="0" err="1" smtClean="0"/>
              <a:t>Netty</a:t>
            </a:r>
            <a:r>
              <a:rPr lang="en-US" sz="1200" dirty="0" smtClean="0"/>
              <a:t> server creating</a:t>
            </a:r>
          </a:p>
          <a:p>
            <a:r>
              <a:rPr lang="en-US" sz="1200" dirty="0" smtClean="0"/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CSharpRDD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RDD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RDD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(Spark)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54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 </a:t>
            </a:r>
            <a:r>
              <a:rPr lang="en-US" sz="1200" dirty="0" err="1" smtClean="0"/>
              <a:t>jsc</a:t>
            </a:r>
            <a:r>
              <a:rPr lang="en-US" sz="1200" dirty="0" smtClean="0"/>
              <a:t> &amp; create JRDD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PipelinedRDD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9632622" y="5633049"/>
            <a:ext cx="137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RDD has reference </a:t>
            </a:r>
          </a:p>
          <a:p>
            <a:r>
              <a:rPr lang="en-US" sz="1200" dirty="0" smtClean="0"/>
              <a:t>to  RDD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Invokes JVM-method </a:t>
            </a:r>
          </a:p>
          <a:p>
            <a:r>
              <a:rPr lang="en-US" sz="1200" dirty="0" smtClean="0"/>
              <a:t>to create C#RDD</a:t>
            </a: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13</a:t>
            </a:r>
            <a:endParaRPr lang="en-US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531384" y="3775414"/>
            <a:ext cx="158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SparkContext</a:t>
            </a:r>
            <a:r>
              <a:rPr lang="en-US" sz="1200" dirty="0" smtClean="0"/>
              <a:t> has </a:t>
            </a:r>
          </a:p>
          <a:p>
            <a:r>
              <a:rPr lang="en-US" sz="1200" dirty="0" smtClean="0"/>
              <a:t>reference to SC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All components will be SparkCLR contributions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except for user code and Spark components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30630" y="280086"/>
            <a:ext cx="10916312" cy="33055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16" y="2564256"/>
            <a:ext cx="2129121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CSharpRunner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300" y="2291971"/>
            <a:ext cx="237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 by sparkclr-submit.cmd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8834" y="4061747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(user code)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2523" y="4565836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sub-process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072" y="4027238"/>
            <a:ext cx="1426616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8209" y="412900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17153" y="2485816"/>
            <a:ext cx="2686028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CSharpBackend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33075" y="2581954"/>
            <a:ext cx="2111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Launches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Netty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 creating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for JVM calls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98907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Streaming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Context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(Spark)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733234" y="4349343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276" y="47741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JVM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49347" y="358393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context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62064" y="2125943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4" idx="3"/>
          </p:cNvCxnSpPr>
          <p:nvPr/>
        </p:nvCxnSpPr>
        <p:spPr>
          <a:xfrm>
            <a:off x="2388637" y="3021456"/>
            <a:ext cx="2928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6" idx="1"/>
          </p:cNvCxnSpPr>
          <p:nvPr/>
        </p:nvCxnSpPr>
        <p:spPr>
          <a:xfrm rot="16200000" flipH="1">
            <a:off x="2051310" y="2751422"/>
            <a:ext cx="1040291" cy="2494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55702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803984" y="3400216"/>
            <a:ext cx="0" cy="62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632724" y="5577475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9859" y="4823958"/>
            <a:ext cx="88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reate RDD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392095" y="1023257"/>
            <a:ext cx="1330738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875207" y="3400217"/>
            <a:ext cx="12412" cy="62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19123" y="3587846"/>
            <a:ext cx="158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761706" y="1023257"/>
            <a:ext cx="1170084" cy="9427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 panose="020F0502020204030204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(Spark)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/>
          <p:cNvCxnSpPr>
            <a:stCxn id="100" idx="1"/>
          </p:cNvCxnSpPr>
          <p:nvPr/>
        </p:nvCxnSpPr>
        <p:spPr>
          <a:xfrm flipH="1">
            <a:off x="6468992" y="1494655"/>
            <a:ext cx="2927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09361" y="2125943"/>
            <a:ext cx="187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7361809" y="1966053"/>
            <a:ext cx="258" cy="5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480046" y="262618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483308" y="4049511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4981660" y="439996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847764" y="353636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14" name="Oval 113"/>
          <p:cNvSpPr/>
          <p:nvPr/>
        </p:nvSpPr>
        <p:spPr>
          <a:xfrm>
            <a:off x="5904881" y="204582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006212" y="505384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4745672" y="4837647"/>
            <a:ext cx="866838" cy="2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6485582" y="354422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19" name="Oval 118"/>
          <p:cNvSpPr/>
          <p:nvPr/>
        </p:nvSpPr>
        <p:spPr>
          <a:xfrm>
            <a:off x="6611276" y="205449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362902" y="5069666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153575" y="5824570"/>
            <a:ext cx="577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</p:txBody>
      </p:sp>
      <p:sp>
        <p:nvSpPr>
          <p:cNvPr id="125" name="Oval 124"/>
          <p:cNvSpPr/>
          <p:nvPr/>
        </p:nvSpPr>
        <p:spPr>
          <a:xfrm>
            <a:off x="4690978" y="60671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6688" y="5660472"/>
            <a:ext cx="3619911" cy="9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02092" y="790833"/>
            <a:ext cx="44507" cy="48791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57535" y="790833"/>
            <a:ext cx="334455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57535" y="790833"/>
            <a:ext cx="0" cy="23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68" idx="0"/>
          </p:cNvCxnSpPr>
          <p:nvPr/>
        </p:nvCxnSpPr>
        <p:spPr>
          <a:xfrm>
            <a:off x="6313380" y="4970034"/>
            <a:ext cx="0" cy="60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68" idx="1"/>
          </p:cNvCxnSpPr>
          <p:nvPr/>
        </p:nvCxnSpPr>
        <p:spPr>
          <a:xfrm rot="16200000" flipH="1">
            <a:off x="4418016" y="4834165"/>
            <a:ext cx="1072726" cy="1356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526615" y="5774034"/>
            <a:ext cx="988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operation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871920" y="5839813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Transform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68" idx="3"/>
          </p:cNvCxnSpPr>
          <p:nvPr/>
        </p:nvCxnSpPr>
        <p:spPr>
          <a:xfrm>
            <a:off x="6994036" y="6048873"/>
            <a:ext cx="86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7142587" y="608157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8635177" y="495536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47525" y="5225625"/>
            <a:ext cx="1643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JavaDStream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920" y="5625625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30" y="5557107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Java/Scala component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5800" y="6033400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0310" y="5964882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 component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Elbow Connector 8"/>
          <p:cNvCxnSpPr>
            <a:stCxn id="74" idx="0"/>
            <a:endCxn id="18" idx="3"/>
          </p:cNvCxnSpPr>
          <p:nvPr/>
        </p:nvCxnSpPr>
        <p:spPr>
          <a:xfrm rot="16200000" flipV="1">
            <a:off x="6829481" y="4116717"/>
            <a:ext cx="2896797" cy="54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83304" y="4546467"/>
            <a:ext cx="153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Invokes JVM-method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create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C#DStream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Elbow Connector 18"/>
          <p:cNvCxnSpPr>
            <a:endCxn id="72" idx="2"/>
          </p:cNvCxnSpPr>
          <p:nvPr/>
        </p:nvCxnSpPr>
        <p:spPr>
          <a:xfrm flipV="1">
            <a:off x="8003181" y="1966053"/>
            <a:ext cx="1054283" cy="76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20116" y="2121014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26688" y="4193059"/>
            <a:ext cx="3022664" cy="216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0049352" y="589005"/>
            <a:ext cx="0" cy="36352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960070" y="589005"/>
            <a:ext cx="40892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60070" y="589005"/>
            <a:ext cx="12362" cy="4342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93958" y="4282933"/>
            <a:ext cx="218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StreamingContext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reference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JavaSSC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JVM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6102" y="6323232"/>
            <a:ext cx="361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components will be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SparkCLR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contributions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 for user code and Spark components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691674" y="5835551"/>
            <a:ext cx="1361312" cy="942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RDD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942411" y="1484540"/>
            <a:ext cx="5358" cy="43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722833" y="1481272"/>
            <a:ext cx="2195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9781147" y="983785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922457" y="514118"/>
            <a:ext cx="153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Callback to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C#Process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To create C#RDD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 flipV="1">
            <a:off x="10832220" y="3569091"/>
            <a:ext cx="8344" cy="22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0251085" y="4701888"/>
            <a:ext cx="577081" cy="45074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74150" y="5116041"/>
            <a:ext cx="1279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 to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/>
              </a:rPr>
              <a:t>Above RDD graph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4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Executor-side IPC Interop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pipes to send data between JVM &amp; CLR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Lambda in RDD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9513" y="1647645"/>
            <a:ext cx="1880558" cy="3122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CSharpRDD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40275" y="3079630"/>
            <a:ext cx="1449238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0278" y="3114144"/>
            <a:ext cx="1188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calls</a:t>
            </a:r>
          </a:p>
          <a:p>
            <a:r>
              <a:rPr lang="en-US" dirty="0" smtClean="0"/>
              <a:t>Compute()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49931" y="2096219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07199" y="1653399"/>
            <a:ext cx="1880558" cy="31227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SparkCLR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Worker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2465" y="1472250"/>
            <a:ext cx="197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executable </a:t>
            </a:r>
          </a:p>
          <a:p>
            <a:r>
              <a:rPr lang="en-US" dirty="0" smtClean="0"/>
              <a:t>as sub-process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64310" y="3248904"/>
            <a:ext cx="3157268" cy="3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2298" y="2321544"/>
            <a:ext cx="317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data</a:t>
            </a:r>
          </a:p>
          <a:p>
            <a:r>
              <a:rPr lang="en-US" dirty="0" smtClean="0"/>
              <a:t>&amp; user-implemented C# lambda</a:t>
            </a:r>
          </a:p>
          <a:p>
            <a:r>
              <a:rPr lang="en-US" dirty="0" smtClean="0"/>
              <a:t>and send through socket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61064" y="4315701"/>
            <a:ext cx="3157268" cy="316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4428" y="3719080"/>
            <a:ext cx="2835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Serialize processed data and</a:t>
            </a:r>
          </a:p>
          <a:p>
            <a:r>
              <a:rPr lang="en-US" dirty="0"/>
              <a:t>s</a:t>
            </a:r>
            <a:r>
              <a:rPr lang="en-US" dirty="0" smtClean="0"/>
              <a:t>end through socket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920" y="5810452"/>
            <a:ext cx="140165" cy="209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430" y="5741934"/>
            <a:ext cx="250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Java/Scala component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5800" y="6218227"/>
            <a:ext cx="140165" cy="209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310" y="6149709"/>
            <a:ext cx="170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C# component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73189" y="5741934"/>
            <a:ext cx="48546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CSharpRDD implementation extends PythonRDD</a:t>
            </a:r>
          </a:p>
          <a:p>
            <a:endParaRPr lang="en-US" sz="1400" dirty="0" smtClean="0"/>
          </a:p>
          <a:p>
            <a:r>
              <a:rPr lang="en-US" sz="1400" dirty="0" smtClean="0"/>
              <a:t>Note that CSharpRDD is not used when there is no</a:t>
            </a:r>
          </a:p>
          <a:p>
            <a:r>
              <a:rPr lang="en-US" sz="1400" dirty="0" smtClean="0"/>
              <a:t>user-implemented custom C# code. In such cases </a:t>
            </a:r>
            <a:r>
              <a:rPr lang="en-US" sz="1400" dirty="0" err="1" smtClean="0"/>
              <a:t>CSharpWorker</a:t>
            </a:r>
            <a:endParaRPr lang="en-US" sz="1400" dirty="0" smtClean="0"/>
          </a:p>
          <a:p>
            <a:r>
              <a:rPr lang="en-US" sz="1400" dirty="0" smtClean="0"/>
              <a:t>is not involved in execution.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49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UDFs in 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7886" y="957707"/>
            <a:ext cx="925492" cy="2876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Spark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UDF Core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(Python)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73460" y="274794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3378" y="1157969"/>
            <a:ext cx="2140082" cy="2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5233378" y="3597818"/>
            <a:ext cx="2140081" cy="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233379" y="3040185"/>
            <a:ext cx="2140081" cy="4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445269" y="3725932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445268" y="3105045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5445267" y="1830378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445266" y="1235410"/>
            <a:ext cx="361619" cy="37176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92658" y="1739453"/>
            <a:ext cx="2180802" cy="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373460" y="957707"/>
            <a:ext cx="914400" cy="108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C#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00" y="3757925"/>
            <a:ext cx="112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UDF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79772" y="313882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SQL with UDF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892600" y="1256315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Run UDF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879772" y="1857030"/>
            <a:ext cx="1067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Pickled data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992776" y="4520812"/>
            <a:ext cx="10990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sqlContext.RegisterFunction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(name, age) =&gt; name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"Bill"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age &gt; 40,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sqlContext.Sql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"SELECT name,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address.city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address.state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 people where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PeopleFilter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(name, age)"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SparkCLR Streaming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Python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C# support in 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nable C# developers use existing .NET libraries in their Spark apps or build Spark apps ground-up in the language they love</a:t>
            </a:r>
          </a:p>
          <a:p>
            <a:endParaRPr lang="en-US" sz="1000" dirty="0" smtClean="0"/>
          </a:p>
          <a:p>
            <a:r>
              <a:rPr lang="en-US" dirty="0" smtClean="0"/>
              <a:t>Lower </a:t>
            </a:r>
            <a:r>
              <a:rPr lang="en-US" dirty="0"/>
              <a:t>the barrier for organizations </a:t>
            </a:r>
            <a:r>
              <a:rPr lang="en-US" dirty="0" smtClean="0"/>
              <a:t>that </a:t>
            </a:r>
            <a:r>
              <a:rPr lang="en-US" dirty="0"/>
              <a:t>use C# as the primary application development language to start building Spark applications without having to invest in languages like Scala, Java, Python or </a:t>
            </a:r>
            <a:r>
              <a:rPr lang="en-US" dirty="0" smtClean="0"/>
              <a:t>R</a:t>
            </a:r>
            <a:endParaRPr lang="en-US" dirty="0"/>
          </a:p>
          <a:p>
            <a:pPr lvl="1"/>
            <a:r>
              <a:rPr lang="en-US" sz="1600" dirty="0" smtClean="0"/>
              <a:t>With SparkCLR it should be possible to </a:t>
            </a:r>
            <a:r>
              <a:rPr lang="en-US" sz="1600" dirty="0"/>
              <a:t>develop apps in C# </a:t>
            </a:r>
            <a:r>
              <a:rPr lang="en-US" sz="1600" dirty="0" smtClean="0"/>
              <a:t>for Spark deployed to private clusters/cloud, Windows-based VMs in Azure or AWS</a:t>
            </a:r>
          </a:p>
          <a:p>
            <a:pPr lvl="1"/>
            <a:r>
              <a:rPr lang="en-US" sz="1600" dirty="0" smtClean="0"/>
              <a:t>With Mono or .NET Core it may be possible to support SparkCLR with Spark clusters in Linux as well</a:t>
            </a:r>
          </a:p>
        </p:txBody>
      </p:sp>
    </p:spTree>
    <p:extLst>
      <p:ext uri="{BB962C8B-B14F-4D97-AF65-F5344CB8AC3E}">
        <p14:creationId xmlns:p14="http://schemas.microsoft.com/office/powerpoint/2010/main" val="33797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337" y="1859340"/>
            <a:ext cx="12052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StreamingContext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StreamingContext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1000);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lines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ssc.TextFileStream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Path.GetDirectoryName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SparkCLRExamples.GetInputDataPath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"words.txt"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filtered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lines.Filter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(l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l.Contains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"dog"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filtered.Print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ssc.AwaitTermination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          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ssc.Stop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84863" y="2587082"/>
            <a:ext cx="5943600" cy="40525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Object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919872"/>
            <a:ext cx="5943600" cy="3108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Filter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Sample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64080"/>
            <a:ext cx="5943600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Sample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36520" y="2748324"/>
            <a:ext cx="5943600" cy="23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Spark executors, CLR should be launched during execution if &amp; only if needed</a:t>
            </a:r>
          </a:p>
          <a:p>
            <a:pPr lvl="1"/>
            <a:r>
              <a:rPr lang="en-US" sz="1600" dirty="0" smtClean="0"/>
              <a:t>User-implemented </a:t>
            </a:r>
            <a:r>
              <a:rPr lang="en-US" sz="1600" dirty="0"/>
              <a:t>custom code in C</a:t>
            </a:r>
            <a:r>
              <a:rPr lang="en-US" sz="1600" dirty="0" smtClean="0"/>
              <a:t># will run outside of Spark JVM -- in CLR</a:t>
            </a:r>
          </a:p>
          <a:p>
            <a:pPr lvl="1"/>
            <a:r>
              <a:rPr lang="en-US" sz="1600" dirty="0" smtClean="0"/>
              <a:t>Any Spark stage that does </a:t>
            </a:r>
            <a:r>
              <a:rPr lang="en-US" sz="1600" b="1" u="sng" dirty="0" smtClean="0"/>
              <a:t>not</a:t>
            </a:r>
            <a:r>
              <a:rPr lang="en-US" sz="1600" dirty="0" smtClean="0"/>
              <a:t> involve user-implemented custom code in C# should just use built-in Spark functionality &amp; the execution should be limited to JVM. </a:t>
            </a:r>
          </a:p>
          <a:p>
            <a:pPr lvl="1"/>
            <a:r>
              <a:rPr lang="en-US" sz="1600" dirty="0" smtClean="0"/>
              <a:t>For example, the following scenarios do not involve executing custom C# code and hence execution will not involve CLR</a:t>
            </a:r>
          </a:p>
          <a:p>
            <a:pPr lvl="2"/>
            <a:r>
              <a:rPr lang="en-US" sz="1400" dirty="0" smtClean="0"/>
              <a:t>Creating </a:t>
            </a:r>
            <a:r>
              <a:rPr lang="en-US" sz="1400" dirty="0"/>
              <a:t>a RDD from a text file and performing </a:t>
            </a:r>
            <a:r>
              <a:rPr lang="en-US" sz="1400" dirty="0" smtClean="0"/>
              <a:t>row count</a:t>
            </a:r>
          </a:p>
          <a:p>
            <a:pPr lvl="2"/>
            <a:r>
              <a:rPr lang="en-US" sz="1400" dirty="0" smtClean="0"/>
              <a:t>Projection, filtering, joining in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that do not involve C# UDF/UDAF</a:t>
            </a:r>
          </a:p>
          <a:p>
            <a:r>
              <a:rPr lang="en-US" dirty="0" smtClean="0"/>
              <a:t>Re-use (design &amp; code) from other language binding implementations in </a:t>
            </a:r>
            <a:r>
              <a:rPr lang="en-US" dirty="0"/>
              <a:t>Spark </a:t>
            </a:r>
            <a:r>
              <a:rPr lang="en-US" dirty="0" smtClean="0"/>
              <a:t>(SparkR </a:t>
            </a:r>
            <a:r>
              <a:rPr lang="en-US" dirty="0"/>
              <a:t>&amp; </a:t>
            </a:r>
            <a:r>
              <a:rPr lang="en-US" dirty="0" smtClean="0"/>
              <a:t>PySpark)</a:t>
            </a:r>
          </a:p>
          <a:p>
            <a:pPr lvl="0"/>
            <a:r>
              <a:rPr lang="en-US" dirty="0"/>
              <a:t>Maintain fidelity with Spark </a:t>
            </a:r>
            <a:r>
              <a:rPr lang="en-US" dirty="0" smtClean="0"/>
              <a:t>public API </a:t>
            </a:r>
            <a:r>
              <a:rPr lang="en-US" dirty="0"/>
              <a:t>in Scala &amp; Java</a:t>
            </a:r>
          </a:p>
          <a:p>
            <a:r>
              <a:rPr lang="en-US" dirty="0" smtClean="0"/>
              <a:t>Build SparkCLR as an extension to Spark</a:t>
            </a:r>
          </a:p>
          <a:p>
            <a:pPr lvl="1"/>
            <a:r>
              <a:rPr lang="en-US" sz="1600" dirty="0" smtClean="0"/>
              <a:t>Spark bits should just be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40445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SparkCLR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58" y="1896269"/>
            <a:ext cx="63531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99" y="2309540"/>
            <a:ext cx="526732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9" y="4591048"/>
            <a:ext cx="686752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3703" y="2923902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8053" y="4887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Sample in SparkCLR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Scenario – Join data in two log files using </a:t>
            </a:r>
            <a:r>
              <a:rPr lang="en-US" dirty="0" err="1" smtClean="0"/>
              <a:t>guid</a:t>
            </a:r>
            <a:r>
              <a:rPr lang="en-US" dirty="0" smtClean="0"/>
              <a:t> and compute max and </a:t>
            </a:r>
            <a:r>
              <a:rPr lang="en-US" dirty="0" err="1" smtClean="0"/>
              <a:t>avg</a:t>
            </a:r>
            <a:r>
              <a:rPr lang="en-US" dirty="0" smtClean="0"/>
              <a:t> latency metrics grouped by data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Requests log file columns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Datacenter</a:t>
            </a:r>
          </a:p>
          <a:p>
            <a:pPr lvl="1"/>
            <a:r>
              <a:rPr lang="en-US" dirty="0" err="1" smtClean="0"/>
              <a:t>ABTestId</a:t>
            </a:r>
            <a:endParaRPr lang="en-US" dirty="0" smtClean="0"/>
          </a:p>
          <a:p>
            <a:pPr lvl="1"/>
            <a:r>
              <a:rPr lang="en-US" dirty="0" err="1" smtClean="0"/>
              <a:t>TrafficType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Metrics log file columns</a:t>
            </a:r>
          </a:p>
          <a:p>
            <a:pPr lvl="1"/>
            <a:r>
              <a:rPr lang="en-US" dirty="0" smtClean="0"/>
              <a:t>Unused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err="1" smtClean="0"/>
              <a:t>Guid</a:t>
            </a:r>
            <a:endParaRPr lang="en-US" dirty="0" smtClean="0"/>
          </a:p>
          <a:p>
            <a:pPr lvl="1"/>
            <a:r>
              <a:rPr lang="en-US" dirty="0" smtClean="0"/>
              <a:t>Lang</a:t>
            </a:r>
          </a:p>
          <a:p>
            <a:pPr lvl="1"/>
            <a:r>
              <a:rPr lang="en-US" dirty="0" smtClean="0"/>
              <a:t>Country</a:t>
            </a:r>
          </a:p>
          <a:p>
            <a:pPr lvl="1"/>
            <a:r>
              <a:rPr lang="en-US" dirty="0" smtClean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3562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RDD sample in SparkCLR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725"/>
            <a:ext cx="10610972" cy="52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Processing – </a:t>
            </a:r>
            <a:r>
              <a:rPr lang="en-US" dirty="0" err="1" smtClean="0"/>
              <a:t>DStream</a:t>
            </a:r>
            <a:r>
              <a:rPr lang="en-US" dirty="0" smtClean="0"/>
              <a:t> </a:t>
            </a:r>
            <a:r>
              <a:rPr lang="en-US" dirty="0" smtClean="0"/>
              <a:t>sample in SparkCLR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6923" y="1462949"/>
            <a:ext cx="10230339" cy="393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95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 code here to drop text files under &lt;directory&gt;\test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50" dirty="0"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 … …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.GetOrCreate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()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SparkCLRSamples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.SparkContext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StreamingContext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2000);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context.Checkpoint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checkpointPath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lines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context.TextFileStream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Path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.Combine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(directory,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words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lines.FlatMap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(l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l.Split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pairs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words.Map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(w =&gt;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KeyValuePair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&gt;(w, 1));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pairs.ReduceByKey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((x, y) =&gt; x + y);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join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wordCounts.Join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wordCounts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state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join.UpdateStateByKey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Tuple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&gt;,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&gt;((vs, s) =&gt;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vs.Sum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x.Item1 + x.Item2) + s);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state.ForeachRDD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((time,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taken =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rdd.Take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context;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ssc.Start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ssc.AwaitTermination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FAEEC7C49E943AD583AFE3674B2F0" ma:contentTypeVersion="2" ma:contentTypeDescription="Create a new document." ma:contentTypeScope="" ma:versionID="59166dd2a64518eea6618fae85e65ec2">
  <xsd:schema xmlns:xsd="http://www.w3.org/2001/XMLSchema" xmlns:xs="http://www.w3.org/2001/XMLSchema" xmlns:p="http://schemas.microsoft.com/office/2006/metadata/properties" xmlns:ns2="8be2d782-8d1a-431c-9373-b2e79a41f66f" targetNamespace="http://schemas.microsoft.com/office/2006/metadata/properties" ma:root="true" ma:fieldsID="a85f88a0f2bcf9f3aab85412cde5f4c1" ns2:_="">
    <xsd:import namespace="8be2d782-8d1a-431c-9373-b2e79a41f66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2d782-8d1a-431c-9373-b2e79a41f6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7707E1-6BB8-4194-8A14-7B63542DA6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28D36-4AEB-48B7-8B98-EE91A1378B3F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be2d782-8d1a-431c-9373-b2e79a41f66f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2315B0-0FB0-44B3-867A-8FEAB620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2d782-8d1a-431c-9373-b2e79a41f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6943</TotalTime>
  <Words>1182</Words>
  <Application>Microsoft Office PowerPoint</Application>
  <PresentationFormat>Widescreen</PresentationFormat>
  <Paragraphs>324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SparkCLR</vt:lpstr>
      <vt:lpstr>Goals</vt:lpstr>
      <vt:lpstr>Why C# support in Apache Spark</vt:lpstr>
      <vt:lpstr>Design goals</vt:lpstr>
      <vt:lpstr>SparkCLR</vt:lpstr>
      <vt:lpstr>Word Count example</vt:lpstr>
      <vt:lpstr>Log Processing Sample in SparkCLR</vt:lpstr>
      <vt:lpstr>Log Processing – RDD sample in SparkCLR</vt:lpstr>
      <vt:lpstr>Log Processing – DStream sample in SparkCLR</vt:lpstr>
      <vt:lpstr>Log Processing – DataFrame sample</vt:lpstr>
      <vt:lpstr>Log Processing – Schema Spec Option</vt:lpstr>
      <vt:lpstr>Performance Considerations</vt:lpstr>
      <vt:lpstr>Project Info</vt:lpstr>
      <vt:lpstr>Thanks to…</vt:lpstr>
      <vt:lpstr>Implementation Details</vt:lpstr>
      <vt:lpstr>Driver-side IPC Interop</vt:lpstr>
      <vt:lpstr>Driver-side implementation in SparkCLR</vt:lpstr>
      <vt:lpstr>DataFrame</vt:lpstr>
      <vt:lpstr>PowerPoint Presentation</vt:lpstr>
      <vt:lpstr>RDD</vt:lpstr>
      <vt:lpstr>PowerPoint Presentation</vt:lpstr>
      <vt:lpstr>DStream</vt:lpstr>
      <vt:lpstr>PowerPoint Presentation</vt:lpstr>
      <vt:lpstr>Executor-side IPC Interop</vt:lpstr>
      <vt:lpstr>C# Lambda in RDD</vt:lpstr>
      <vt:lpstr>PowerPoint Presentation</vt:lpstr>
      <vt:lpstr>C# UDFs in DataFrame</vt:lpstr>
      <vt:lpstr>PowerPoint Presentation</vt:lpstr>
      <vt:lpstr>SparkCLR Streaming API</vt:lpstr>
      <vt:lpstr>PowerPoint Presentation</vt:lpstr>
      <vt:lpstr>Additional Samples</vt:lpstr>
      <vt:lpstr>Serializable Object Sample</vt:lpstr>
      <vt:lpstr>Project &amp; Filter Sample</vt:lpstr>
      <vt:lpstr>Join Sample</vt:lpstr>
      <vt:lpstr>Aggregate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Kaarthik Sivashanmugam</dc:creator>
  <cp:lastModifiedBy>Renyi Xiong</cp:lastModifiedBy>
  <cp:revision>446</cp:revision>
  <dcterms:created xsi:type="dcterms:W3CDTF">2015-07-21T03:09:58Z</dcterms:created>
  <dcterms:modified xsi:type="dcterms:W3CDTF">2016-01-05T19:12:34Z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0x010100DB1FAEEC7C49E943AD583AFE3674B2F0</vt:lpwstr>
  </property>
</Properties>
</file>