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notesMasterIdLst>
    <p:notesMasterId r:id="rId11"/>
  </p:notesMasterIdLst>
  <p:sldIdLst>
    <p:sldId id="256" r:id="rId5"/>
    <p:sldId id="260" r:id="rId6"/>
    <p:sldId id="267" r:id="rId7"/>
    <p:sldId id="268" r:id="rId8"/>
    <p:sldId id="265" r:id="rId9"/>
    <p:sldId id="263" r:id="rId10"/>
  </p:sldIdLst>
  <p:sldSz cx="12192000" cy="6858000"/>
  <p:notesSz cx="6858000" cy="9144000"/>
  <p:custDataLst>
    <p:tags r:id="rId12"/>
  </p:custDataLst>
  <p:defaultTextStyle>
    <a:defPPr>
      <a:defRPr lang="en-US"/>
    </a:defPPr>
    <a:lvl1pPr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010066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FDEABD"/>
    <a:srgbClr val="FEF7E7"/>
    <a:srgbClr val="010066"/>
    <a:srgbClr val="E6E3F5"/>
    <a:srgbClr val="0B6FD2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79" d="100"/>
          <a:sy n="79" d="100"/>
        </p:scale>
        <p:origin x="96" y="4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7E41ABF-5AF1-4241-9F7E-3876DA0D03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FCE5B83-08A2-43D6-B6F2-4AAEB29A28B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6D82DC84-C348-420C-A3B6-74B9E8C492E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1CE3CD9-B980-4A2F-AA6C-24CD3780323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2263B53-A9A1-4048-B9DB-E9C080B032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AF49E77D-979A-4D7E-B39F-227DAEB638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</a:defRPr>
            </a:lvl1pPr>
          </a:lstStyle>
          <a:p>
            <a:fld id="{D79A8562-7CF6-48E4-94DA-3BD43FD919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AC58E8-DA6E-4475-A86F-6499004D8C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2C0ECE-DE76-4CB6-ABEF-E794DF345EA4}" type="slidenum">
              <a:rPr lang="en-US" altLang="en-US">
                <a:latin typeface="Roboto" panose="02000000000000000000" pitchFamily="2" charset="0"/>
              </a:rPr>
              <a:pPr/>
              <a:t>1</a:t>
            </a:fld>
            <a:endParaRPr lang="en-US" altLang="en-US">
              <a:latin typeface="Roboto" panose="02000000000000000000" pitchFamily="2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4227BC22-E330-4822-A5B1-5D9C01D8B2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8F16789-CDBB-4AEA-B855-FB2DFEA558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F41B-6594-410F-A09E-CFDC53C82F61}" type="slidenum">
              <a:rPr lang="en-GB" smtClean="0">
                <a:latin typeface="Roboto" panose="02000000000000000000" pitchFamily="2" charset="0"/>
              </a:rPr>
              <a:t>2</a:t>
            </a:fld>
            <a:endParaRPr lang="en-GB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00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A8562-7CF6-48E4-94DA-3BD43FD9194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8841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9A8562-7CF6-48E4-94DA-3BD43FD9194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929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6F41B-6594-410F-A09E-CFDC53C82F61}" type="slidenum">
              <a:rPr lang="en-GB" smtClean="0">
                <a:latin typeface="Roboto" panose="02000000000000000000" pitchFamily="2" charset="0"/>
              </a:rPr>
              <a:t>6</a:t>
            </a:fld>
            <a:endParaRPr lang="en-GB"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74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884C-101F-4779-AB3D-F53F3A5ED4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 b="1">
                <a:solidFill>
                  <a:srgbClr val="247A98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Title goes here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5A0E-38CB-4075-A705-D4CECA7B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FB58E-4E3F-4D55-B2E5-02D799E9DDB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1EC69-AEC4-4670-99EA-79C4A1DD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83312"/>
            <a:ext cx="4114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5B8E5-6C74-4E85-8F66-81E7BBAF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D1F0E-4986-4088-B67A-A316D258805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3AC36-36D2-4E5C-AD86-C1C87C4D459C}"/>
              </a:ext>
            </a:extLst>
          </p:cNvPr>
          <p:cNvSpPr txBox="1"/>
          <p:nvPr userDrawn="1"/>
        </p:nvSpPr>
        <p:spPr>
          <a:xfrm>
            <a:off x="104400" y="82800"/>
            <a:ext cx="1807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KS4 </a:t>
            </a:r>
            <a:r>
              <a:rPr lang="en-US" sz="1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Maths</a:t>
            </a:r>
            <a:r>
              <a:rPr lang="en-US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GB" sz="16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03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1A7A-A1AC-48C3-B803-7E409DFC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0" y="82800"/>
            <a:ext cx="10515600" cy="327600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17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A652-54EF-4F66-B339-791142EF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0" y="82800"/>
            <a:ext cx="10515600" cy="327600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80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0FC08-D927-4046-B1D5-0C67ED6E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82F4C-78BA-40A8-8880-4FBA22E2E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5484D-A0D8-49DF-9863-D9DBD1A0E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FB58E-4E3F-4D55-B2E5-02D799E9DDB0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A12AE-0656-493B-9030-719516D28D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9EFC-5DD7-4F3B-9D44-F432B46A6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D1F0E-4986-4088-B67A-A316D25880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8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D69F-F43E-4954-9818-9A8F942F0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8824" y="3028478"/>
            <a:ext cx="5454352" cy="80104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PRESENTATION TITLE</a:t>
            </a:r>
            <a:endParaRPr lang="en-IN" dirty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CB39-476F-4326-8DB1-386D80B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GB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83C8EE1-2DB5-766D-D0D5-C4C246E931A8}"/>
              </a:ext>
            </a:extLst>
          </p:cNvPr>
          <p:cNvSpPr txBox="1">
            <a:spLocks/>
          </p:cNvSpPr>
          <p:nvPr/>
        </p:nvSpPr>
        <p:spPr>
          <a:xfrm>
            <a:off x="360000" y="1440000"/>
            <a:ext cx="6793276" cy="33987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defTabSz="914400" eaLnBrk="1" latinLnBrk="0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858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dirty="0"/>
              <a:t>Learning objectives for this presentation:</a:t>
            </a:r>
          </a:p>
          <a:p>
            <a:endParaRPr lang="en-GB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dirty="0"/>
              <a:t>Paste the objectives 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dirty="0"/>
              <a:t>Make sure they all have full stops.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altLang="en-US" dirty="0"/>
              <a:t>Make sure they all start with an </a:t>
            </a:r>
            <a:br>
              <a:rPr lang="en-GB" altLang="en-US" dirty="0"/>
            </a:br>
            <a:r>
              <a:rPr lang="en-GB" altLang="en-US" dirty="0"/>
              <a:t>imperative verb.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box is H: 1cm and V: 4cm.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29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1E9A95-2C37-8561-B5BD-0FA840A67125}"/>
              </a:ext>
            </a:extLst>
          </p:cNvPr>
          <p:cNvSpPr txBox="1">
            <a:spLocks/>
          </p:cNvSpPr>
          <p:nvPr/>
        </p:nvSpPr>
        <p:spPr>
          <a:xfrm>
            <a:off x="360000" y="720000"/>
            <a:ext cx="10917600" cy="20498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All text should be in Roboto, size 24.</a:t>
            </a:r>
          </a:p>
          <a:p>
            <a:pPr marL="3600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Main text should be dark grey #444444.</a:t>
            </a:r>
          </a:p>
          <a:p>
            <a:pPr marL="3600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The first text box on every page should be aligned at H: 1cm  and V: 2cm.</a:t>
            </a:r>
          </a:p>
          <a:p>
            <a:pPr marL="360000" marR="0" lvl="0" indent="-3600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All other text should be aligned at H: 1cm.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4C3DD-E812-0D03-EE31-FF606CED7003}"/>
              </a:ext>
            </a:extLst>
          </p:cNvPr>
          <p:cNvSpPr txBox="1"/>
          <p:nvPr/>
        </p:nvSpPr>
        <p:spPr>
          <a:xfrm>
            <a:off x="7444511" y="4831139"/>
            <a:ext cx="3661454" cy="1200329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Answers to questions are in orange edged boxes, 3pt line. #FF9F25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E5180-8490-70E6-207A-67D89002FF64}"/>
              </a:ext>
            </a:extLst>
          </p:cNvPr>
          <p:cNvSpPr txBox="1"/>
          <p:nvPr/>
        </p:nvSpPr>
        <p:spPr>
          <a:xfrm>
            <a:off x="360000" y="3208631"/>
            <a:ext cx="53721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Key info can be in pale blue filled boxes. #C1E0EF</a:t>
            </a:r>
            <a:endParaRPr kumimoji="0" lang="en-GB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5E8AE-9F7D-4416-1DB3-B185E3B70226}"/>
              </a:ext>
            </a:extLst>
          </p:cNvPr>
          <p:cNvSpPr txBox="1"/>
          <p:nvPr/>
        </p:nvSpPr>
        <p:spPr>
          <a:xfrm>
            <a:off x="360000" y="4831139"/>
            <a:ext cx="5434148" cy="830997"/>
          </a:xfrm>
          <a:prstGeom prst="rect">
            <a:avLst/>
          </a:prstGeom>
          <a:solidFill>
            <a:srgbClr val="C1E363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Instructions are in green boxes. If it’s a question, it is emboldened. #C1E363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844A6E-27F1-D4D5-067D-B676CBBD2583}"/>
              </a:ext>
            </a:extLst>
          </p:cNvPr>
          <p:cNvSpPr txBox="1"/>
          <p:nvPr/>
        </p:nvSpPr>
        <p:spPr>
          <a:xfrm>
            <a:off x="7444510" y="3208631"/>
            <a:ext cx="3661454" cy="8309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Reminders go in purple boxes, 3pt line. #C393E0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369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07A1-2E9A-DEF2-087A-DB93F917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74CB5D-1872-26F8-5C9B-6F571206D6FE}"/>
              </a:ext>
            </a:extLst>
          </p:cNvPr>
          <p:cNvSpPr txBox="1"/>
          <p:nvPr/>
        </p:nvSpPr>
        <p:spPr>
          <a:xfrm>
            <a:off x="360000" y="720000"/>
            <a:ext cx="76695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emphasis on words, as well as </a:t>
            </a:r>
            <a:r>
              <a:rPr 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bold</a:t>
            </a:r>
            <a:r>
              <a:rPr lang="en-US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use </a:t>
            </a:r>
            <a:r>
              <a:rPr lang="en-US" dirty="0">
                <a:solidFill>
                  <a:srgbClr val="9FC22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green</a:t>
            </a:r>
            <a:r>
              <a:rPr lang="en-US" dirty="0">
                <a:solidFill>
                  <a:srgbClr val="A8609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#9FC225</a:t>
            </a:r>
            <a:r>
              <a:rPr lang="en-US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use 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this blue</a:t>
            </a:r>
            <a:r>
              <a:rPr lang="en-US" dirty="0">
                <a:solidFill>
                  <a:srgbClr val="5959C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#5A5AC1. All </a:t>
            </a:r>
            <a:r>
              <a:rPr lang="en-US" b="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colours</a:t>
            </a:r>
            <a:r>
              <a:rPr lang="en-US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are listed in the Statistics </a:t>
            </a:r>
            <a:r>
              <a:rPr lang="en-US" b="0" dirty="0" err="1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colour</a:t>
            </a:r>
            <a:r>
              <a:rPr lang="en-US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theme. </a:t>
            </a:r>
            <a:endParaRPr lang="en-GB" b="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FA1595C3-5A2B-884B-42DA-1CC2E38CF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4998512"/>
            <a:ext cx="10515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Subsequent items should appear on click in sensible chunks, and each item or chunk should convey a significant amount of info (i.e. not just an image).</a:t>
            </a:r>
            <a:endParaRPr lang="fr-FR" altLang="en-US" b="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AEAD78-531D-6A31-647F-2E8FB170E742}"/>
              </a:ext>
            </a:extLst>
          </p:cNvPr>
          <p:cNvSpPr txBox="1"/>
          <p:nvPr/>
        </p:nvSpPr>
        <p:spPr>
          <a:xfrm>
            <a:off x="360000" y="2489924"/>
            <a:ext cx="75461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en-US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All items on the slide should use the ‘fade’ OR ‘appear’ animation – </a:t>
            </a:r>
            <a:r>
              <a:rPr lang="en-US" altLang="en-US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whichever you choose to use make sure it is consistently used within the subject – don’t mix the two.</a:t>
            </a:r>
            <a:r>
              <a:rPr lang="en-US" altLang="en-US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There should be something on the slide when the slide appears.</a:t>
            </a:r>
            <a:endParaRPr lang="fr-FR" altLang="en-US" b="0" dirty="0">
              <a:solidFill>
                <a:srgbClr val="44444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5A1F3B-F669-620A-7D3D-DB9BC892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272" y="720000"/>
            <a:ext cx="2736304" cy="403369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96C4B51-85A7-2CFB-E6B1-CA84ED59341A}"/>
              </a:ext>
            </a:extLst>
          </p:cNvPr>
          <p:cNvSpPr/>
          <p:nvPr/>
        </p:nvSpPr>
        <p:spPr>
          <a:xfrm>
            <a:off x="8736612" y="1628801"/>
            <a:ext cx="2351624" cy="504056"/>
          </a:xfrm>
          <a:prstGeom prst="ellipse">
            <a:avLst/>
          </a:prstGeom>
          <a:noFill/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8813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BBD2C8B-2C6A-45C4-A045-7CB79975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the types of data</a:t>
            </a:r>
            <a:endParaRPr lang="en-GB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DED65C7-FB79-6520-9B58-F48FCAFD5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080979"/>
              </p:ext>
            </p:extLst>
          </p:nvPr>
        </p:nvGraphicFramePr>
        <p:xfrm>
          <a:off x="6384032" y="3192474"/>
          <a:ext cx="5487009" cy="312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003">
                  <a:extLst>
                    <a:ext uri="{9D8B030D-6E8A-4147-A177-3AD203B41FA5}">
                      <a16:colId xmlns:a16="http://schemas.microsoft.com/office/drawing/2014/main" val="2802645591"/>
                    </a:ext>
                  </a:extLst>
                </a:gridCol>
                <a:gridCol w="1829003">
                  <a:extLst>
                    <a:ext uri="{9D8B030D-6E8A-4147-A177-3AD203B41FA5}">
                      <a16:colId xmlns:a16="http://schemas.microsoft.com/office/drawing/2014/main" val="2049852220"/>
                    </a:ext>
                  </a:extLst>
                </a:gridCol>
                <a:gridCol w="1829003">
                  <a:extLst>
                    <a:ext uri="{9D8B030D-6E8A-4147-A177-3AD203B41FA5}">
                      <a16:colId xmlns:a16="http://schemas.microsoft.com/office/drawing/2014/main" val="3432356329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r>
                        <a:rPr lang="en-ZW" sz="2400" dirty="0"/>
                        <a:t>Heading 1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W" sz="2400" dirty="0"/>
                        <a:t>Heading 2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W" sz="2400" dirty="0"/>
                        <a:t>Heading 3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340475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en-ZW" sz="2400" dirty="0"/>
                        <a:t>Text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W" sz="2400" dirty="0"/>
                        <a:t>Text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Z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endParaRPr lang="en-ZW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283088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en-ZW" sz="2400" dirty="0"/>
                        <a:t>Text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W" sz="2400" dirty="0"/>
                        <a:t>Text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Z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endParaRPr lang="en-ZW" sz="2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77682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lang="en-ZW" sz="2400" dirty="0"/>
                        <a:t>Text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W" sz="2400" dirty="0"/>
                        <a:t>Text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Z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endParaRPr lang="en-ZW" sz="24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33691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r>
                        <a:rPr kumimoji="0" lang="en-Z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endParaRPr lang="en-ZW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Z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endParaRPr lang="en-ZW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Z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Text</a:t>
                      </a:r>
                      <a:endParaRPr lang="en-ZW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992296"/>
                  </a:ext>
                </a:extLst>
              </a:tr>
            </a:tbl>
          </a:graphicData>
        </a:graphic>
      </p:graphicFrame>
      <p:sp>
        <p:nvSpPr>
          <p:cNvPr id="11" name="AutoShape 5">
            <a:extLst>
              <a:ext uri="{FF2B5EF4-FFF2-40B4-BE49-F238E27FC236}">
                <a16:creationId xmlns:a16="http://schemas.microsoft.com/office/drawing/2014/main" id="{59A8860D-5A65-5BDC-2AC3-EFDA06343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655" y="1066386"/>
            <a:ext cx="1170345" cy="288146"/>
          </a:xfrm>
          <a:prstGeom prst="rightArrow">
            <a:avLst>
              <a:gd name="adj1" fmla="val 43318"/>
              <a:gd name="adj2" fmla="val 99894"/>
            </a:avLst>
          </a:prstGeom>
          <a:solidFill>
            <a:srgbClr val="C1E0EF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23689B-6025-ABC9-1E1E-9ACB7616759E}"/>
              </a:ext>
            </a:extLst>
          </p:cNvPr>
          <p:cNvSpPr txBox="1"/>
          <p:nvPr/>
        </p:nvSpPr>
        <p:spPr>
          <a:xfrm>
            <a:off x="8300184" y="1161161"/>
            <a:ext cx="10972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GB" b="0" dirty="0">
                <a:solidFill>
                  <a:srgbClr val="44444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Arrow style:</a:t>
            </a:r>
            <a:endParaRPr lang="en-GB" sz="1800" b="0" dirty="0">
              <a:solidFill>
                <a:srgbClr val="444444"/>
              </a:solidFill>
              <a:latin typeface="Calibri" panose="020F0502020204030204"/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AE1D326A-B29F-0843-E2D4-B775369A4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655" y="1441797"/>
            <a:ext cx="1170345" cy="288146"/>
          </a:xfrm>
          <a:prstGeom prst="rightArrow">
            <a:avLst>
              <a:gd name="adj1" fmla="val 43318"/>
              <a:gd name="adj2" fmla="val 99894"/>
            </a:avLst>
          </a:prstGeom>
          <a:solidFill>
            <a:srgbClr val="5959C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2FDDA1CF-2D88-3CD6-20A2-8A7F5B270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9655" y="1817208"/>
            <a:ext cx="1170345" cy="288146"/>
          </a:xfrm>
          <a:prstGeom prst="rightArrow">
            <a:avLst>
              <a:gd name="adj1" fmla="val 43318"/>
              <a:gd name="adj2" fmla="val 99894"/>
            </a:avLst>
          </a:prstGeom>
          <a:solidFill>
            <a:srgbClr val="444444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29">
            <a:extLst>
              <a:ext uri="{FF2B5EF4-FFF2-40B4-BE49-F238E27FC236}">
                <a16:creationId xmlns:a16="http://schemas.microsoft.com/office/drawing/2014/main" id="{C2B04951-A711-AD28-D722-F71BF3F27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77" y="860624"/>
            <a:ext cx="2831775" cy="1328023"/>
          </a:xfrm>
          <a:prstGeom prst="wedgeRoundRectCallout">
            <a:avLst>
              <a:gd name="adj1" fmla="val -50189"/>
              <a:gd name="adj2" fmla="val 123490"/>
              <a:gd name="adj3" fmla="val 16667"/>
            </a:avLst>
          </a:prstGeom>
          <a:solidFill>
            <a:srgbClr val="FFFFFF"/>
          </a:solidFill>
          <a:ln w="38100" cap="flat" cmpd="sng" algn="ctr">
            <a:solidFill>
              <a:schemeClr val="tx2"/>
            </a:solidFill>
            <a:prstDash val="solid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Please use this style for speech bubbles.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20" name="AutoShape 27">
            <a:extLst>
              <a:ext uri="{FF2B5EF4-FFF2-40B4-BE49-F238E27FC236}">
                <a16:creationId xmlns:a16="http://schemas.microsoft.com/office/drawing/2014/main" id="{A9E6F04B-03B1-ED62-BC9D-7D96191B3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39" y="3406619"/>
            <a:ext cx="4586397" cy="1328023"/>
          </a:xfrm>
          <a:prstGeom prst="wedgeRoundRectCallout">
            <a:avLst>
              <a:gd name="adj1" fmla="val 48121"/>
              <a:gd name="adj2" fmla="val 110868"/>
              <a:gd name="adj3" fmla="val 16667"/>
            </a:avLst>
          </a:prstGeom>
          <a:noFill/>
          <a:ln w="38100" cap="flat" cmpd="sng" algn="ctr">
            <a:solidFill>
              <a:srgbClr val="9FC224"/>
            </a:solidFill>
            <a:prstDash val="solid"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40000"/>
              </a:spcBef>
              <a:spcAft>
                <a:spcPct val="0"/>
              </a:spcAft>
              <a:buChar char="•"/>
              <a:defRPr sz="2400">
                <a:solidFill>
                  <a:srgbClr val="010066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Use format painter to apply this style to existing speech bubbles from older ppts.</a:t>
            </a:r>
            <a:endParaRPr kumimoji="0" lang="en-GB" altLang="en-US" sz="2400" b="0" i="0" u="none" strike="noStrike" kern="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044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FB84-796A-4D45-B5CA-67E8017B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CB44B-4C0F-47BF-92E0-47236346C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6626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ED43F508-5B7B-4CB8-A9EF-06A641D5BB45}"/>
  <p:tag name="ISPRING_PROJECT_VERSION" val="9.3"/>
  <p:tag name="ISPRING_PROJECT_FOLDER_UPDATED" val="1"/>
  <p:tag name="ISPRING_PRESENTATION_COURSE_TITLE" val="Data_collection_Part_1_-_Data_types"/>
  <p:tag name="ISPRING_CURRENT_PLAYER_ID" val="universal"/>
  <p:tag name="ISPRING_LMS_API_VERSION" val="SCORM 2004 (2nd edition)"/>
  <p:tag name="ISPRING_ULTRA_SCORM_COURSE_ID" val="B8716236-1E1E-47E8-BD67-C78ADB342615"/>
  <p:tag name="ISPRING_CMI5_LAUNCH_METHOD" val="any window"/>
  <p:tag name="ISPRINGCLOUDFOLDERID" val="1"/>
  <p:tag name="ISPRINGONLINEFOLDERID" val="1"/>
  <p:tag name="ISPRING_SCORM_RATE_SLIDES" val="0"/>
  <p:tag name="ISPRING_SCORM_PASSING_SCORE" val="80.000000"/>
  <p:tag name="ISPRING_FIRST_PUBLISH" val="1"/>
  <p:tag name="ISPRING_ULTRA_SCORM_COURCE_TITLE" val="Types_of_data"/>
  <p:tag name="ISPRING_PRESENTATION_TITLE" val="Types_of_data"/>
  <p:tag name="ISPRING_PLAYERS_CUSTOMIZATION_2" val="UEsDBBQAAgAIAKJNRFI2YVgCRwMAAOEJAAAUAAAAdW5pdmVyc2FsL3BsYXllci54bWytVl1P2zAUfS4S/yHyO3FLxwYoATEktIcxIXVse6vc5DbxmtiZ7RC6X78b5zukbEir1Cq5vuf4fhxf17t+ThPnCZTmUvhk4c6JAyKQIReRTx6/3p2ck+ur4yMvS9gelMNDn+SClwCWECcEHSieGQQ/MBP7pGdwkZk4meJScbP3yXKO3O1Oyzk5Ppqhi9A+iY3JLiktisLlGhEi0jLJSxLtBjKlmQINwoCiVRjEabCX5u9o/KZSULPPQPeQmXn7xjVJy/Gs+YCkWLpSRfR0Pl/QH/efV0EMKTvhQhsmAiAOVnJmS7lhwe5ehnkCurTNvCrIFRhTBmFtM89c8sW5cLQKfFI5rFPQmkWg3UREhLZ+DWdDUGEa65qJcC3YE49Ymdta1162RR2JjqUyQW5q9A72G8lUuG7tPX+PTkTsbROm45pPD3Kx/DteJ2P91uX7ZCw2o3yTcB3jUh/SWaeToMNdvdTW2Mr2sZHtXclEHAW/cq4gtK/f2hMwX5Bqw1bmNk5XFwEu4NMdC4xU+1uEoXRr2bitUtxKKa4FtRxuu/uqoyBNtltgJlfQlGrmPfEQ5BemlO3XlVE5eHRkrLF0CPZolXLdpK4hXmzS5OwfelP6jVrzU7/WGQv4H435hERtTbgI4fmOo4+BFGtqAItd2lyTJW65ZxeTzjdp7zANTN1JwKZgIo5hKgI8+yEzjHZ2eggKiml0CXI1wvYWDoJjHsUJfs0kw3j1IE3K1G6SobdwEJzIYDcBbc0HgRslC8xQ51mGA+Bl8V6utx2h45aMdNmK0aMT49ALcm1kyn9bpQ/mpLm0kn7l9B4fOYc+Degm4y3kw/w1xGgSDOJq5sL2NQKcC08citWA56S2uhkO8YlZXz6NBnxpeihnTDOdS8M6qyzjOQ4mzyqv5hzn2cgnhC3LE3PbT2h4eVjoKOHpe2OK6zueVVms+G9wCh6Wfw0WSyy1E0Opd5+8P1/2GFCLOBkH21vToR23UjR1cF1q36pf247mhqq1UsnskKS8uhcVppoHH1GOkZK5CEcCsA2r6XWC8/hGAXMS2GJGi1M8HjLzyTt8qHO+OLvoUv6wuGiwNq6HauMqljdcR3XAnfxofZDaRLx6ruHjH1BLAwQUAAIACACDiJRSfR+y+Q8GAAAuFwAAHQAAAHVuaXZlcnNhbC9jb21tb25fbWVzc2FnZXMubG5nrVjbbuM2EH0vsP9AGAjQAtvsboFdFEXiBS0xsRBZ1Ep0vGlRCIxF20Qk0dXFifvUr+mH9Us6pGTH3gskJXkIYEmZM8PhOTNDnn18SBO0EXkhVXY+eHf6doBENlexzJbngym7+PnXASpKnsU8UZk4H2RqgD4OX/1wlvBsWfGlgN+vfkDoLBVFAY/FUD89PiMZnw/8UYQti4ShM3JJhKe2QyMPBwFmDvUiF4+IOxjiKpYKZTzPeQnBnL1pENoBfRffkCAKLQKgGpqyKJz6Pg0YsQdDthKokGmVGFwkC5SpEhXVeq3yUsRIZqiEf+HzOXiQtzKR5RalKhY9QgivHC8C92Z9zWvHddhNNKE2GQxJxm8TCGOeC5GhXPBY5M/x4dFggt0G3JbFC6H7AQmJxyCZ/pgyOhj6uShEVgLceqVK1QfPdWyIM6IXkUWnHhsMw0TGAp18mpLQ7Ls3nYxIcILUAp0wymA5u0/hSQ9H1+DnG3S6BmdPo9MMQwImOLiqc2IFBF7Y0cxh48HQguxq0tzLcoVkuM5BKEhseFLV7Gqk1OZuhK2riNEI+340mjL2GPeIz+/arC068bF3E7n0kkYj5xLCUumaZ1vkqqX68ZcPHx7evf/wUy+YEPjkHgMhg/T+bQcgjwXUjQCNuJFHPsNue+Kh7GdHp8x1POBz86OfNVD3umP2pkEAJG8Y6oSmXuhcuMTUixtVoRXfCFQqtJHi3lQHEIHMQWKGw/BhruBFVrUqzKYTDCQCXbHAsTRBQQgqz7ev66JTlSuVg7sCxbWKY+NTs0p/X9f6q7mldKGC8hWrlMvstN31zHMptg3JJsBufAnJZftFAdIRvKH0RsvmNbi4zxLFY7SAkoIkDRFfrxM5b0pow3s/4dvWKAI8c7xLIDt1Qyhf9u6NLooxsnOuF9sTJcAhCQAg54XIn2AbGa4bc4STpB/C2Lkcu/DHdAhjuVwl8Ff2jcMnwARftFaKphzjMJzRwNZJ09WYozUvinuVx0csPdzPNmDHsygIwWIH4LpV7oGBHxJGgTwX87IdDKLEht+NrmCpQMCImWKgJZVWRQmySdeJKIWJVuql8Lmh1K1YKNBXIvim5j54N2JrpbmLp541jkZsX0JdXmXzVUc7EOc39XGohgpocsj51pgatGhEP0N1gWJI+1jQK6iBV30sbkgISSZhm42Hr53Luk1C3dsVpV3Rm3NdY5JtMwppNm2kqgp4o1MCpcnsSHHaz01IoK97zMHud2prjbqbw5ZyA0MMEFDkrY6g6FvE1qL6NHV+jy6w45pO/SX1+NbMfDze8GwugGxzrvd0C99iGZtvmvbG/1+V/Bvxsin1J02X8Gzy+aRvPEeN5TuK4GUp0nXZ5lonrAn/KVFoiX83hC5Lf5r//Uj+IjtzMMQ/e3+ODgt99qg1iGdmqvtuvXQkzeRPYGDRzRFmjKS71Vi7HTlUd8T2c8ejneNdHB0znGyhult7tAHwFHoqRjiGHJvIQxh1UuhC3W3N2eMwfHPq6G4/I6PQYdB1ZuK2kGWrZ6Pnzv3VyPnpjfVgZj1qNsxhLoTsAeByf6ROZArxxx0wpxOyy0DdIo5WMlNVEhv5J/LOtAnIbZWKr6fhRa5S8zbhxY7+dZv6+Jwo6sUFtVO/xzy1V3Dn/TkQ8NN3KSQ4gDHGwp6lZx9Lqz3paATy0alwWbgbnUBHKS/nK2jHC1VlcUeg+ghmkwsMYM2aQ8Hz9imsAfgijPotat7+1gtET3RQRMke7A9PlaL4szeIXsYeo768KOFQ2w40HRkWhRG9uIBJbrFos2B4dByyeehi1RyV93kzk1SroQPkf5ETKa97YqpSeHXa7pfp2zrDFcwYtsYTkF+oRZ/fFSshyqIPxI5uFp0GcKRrlGupKocBgskyEYg8cK23Pqj64gcqszmkDYb6eNrH2mycllEpeq1lf/fRdQcfTZ/XS/U6meNH2LbNPRAkEI75d/XoEMM5c95cCCVq2RnMGmMPmsUXeCKWZV/AgJD9PY++yzD3Bq7i+n76v3/+bbOv7wabUgzVrn5+rHWbr9v1/qkwN9tnbw4uuv8HUEsDBBQAAgAIAIOIlFK2svfIpQAAAIIBAAAuAAAAdW5pdmVyc2FsL3BsYXliYWNrX2FuZF9uYXZpZ2F0aW9uX3NldHRpbmdzLnhtbHWQwQqDMBBE736Ff1DoOQR6Lm2F+gMrjhKIiWRXwb9vImpLmx533swuO4ohYlzPuihLRZP4p1AQLWGCOr3nRJlmXJwZSIx3URbw5suRlLDej1UAw8mKdEeWo/9H349XlpZjEe/2DMkHajNAn3OBlaSQo9n0q1YvI3QXEA98ickHR43FFUvjKbT3w7B9/BenbPxsGnDzLTSn9h4zgjp9qEWsbO/9BVBLAwQUAAIACACDiJRSojauXPYAAAD/BAAAIAAAAHVuaXZlcnNhbC9rZXlib2FyZF9zaG9ydGN1dHMueG1srdLRasIwFAbg6/oUJQ+gdbrpoK0wptcD2e5DetRgmpSck1bf3so2GCPVNtvdfwh8/CecdHUqVVyDRWl0xqbjhK3yUcoFtTPm0VeKNS8hY5Xi5zfuEFgeRSkejCXhKBamaB9nD6xNmqxRGUtYjAe5o2uatMzk0/kNajjRVsnCD86Hg5WFWhqH3egssCVB5fWe/1Cyy1wMN3fS4o2vfPohTvuJit8CH8PADwkNFJ3scvjieLW2xC3dXXyIuNbF3b37egDHjbENt14yCRNfuDj+I1kb5Up499/jMtR7NY32ifOAhmT2ewUbpxQKC+B1F0mPsxx9J8wvUEsDBBQAAgAIAIOIlFKTdIW7rgQAAOQYAAAnAAAAdW5pdmVyc2FsL2ZsYXNoX3B1Ymxpc2hpbmdfc2V0dGluZ3MueG1s5VndUts4FL7PU2i808tioIVSxgkT8jNkGpJs7G7L7Owwiq3EWmTJteSk6dU+zT7YPskeWcEkEEBhyQ5tmemApXO+c3R+Ph273snXhKEpySQVvOrs7ew6iPBQRJRPqs7HoP36yEFSYR5hJjipOlw46KRW8dJ8xKiMfaIUiEoEMFwep6rqxEqlx647m812qEwzvStYrgBf7oQicdOMSMIVydyU4Tn8UvOUSGeBYAEA/xLBF2q1SgUhzyCdiyhnBNEIPOdUHwqzNsMydlwjNsLh1SQTOY8agokMZZNR1fmlXfxcyxioJk0I1zGRNVjUy+oYRxHVXmDm028ExYROYnB3b/+tg2Y0UnHVebO7r3FA3r2LU6Cbw2ON0xAQBa4WBhKicIQVNo/GoiJflbxeMEvRnOOEhgHsIB2BqtMMLv1up9m67PWDln95Fpx3jQ8bKAWtz8EGSkEn6LY2kbeFb/TPB/XexeWn1qnfCexMnF0MWsNup/fhMuj3u0FncKMFWVgJoueuRtmDbIg8C0kZZE/FeTLimDKo7Fuhl0RBbzCcTUgg2hRSP8ZMEgf9mZLJrzlmVM2hHHahha4ISesyJaEa6lRXHZXlxLmBM4DgGOS/LKSD92UdvTtaObprrN8ca62XHjRGivm8Kybif3Z97+Cw9H3/8PBh59e56WGlcBhDs8B5Ct88d3npWoxq4sCholNoRXLrlOOcMT9PU5Gpmva6ML28WLpwD4w3Fnwl6/oZjQSLyoCRZESiHk7IEsf4V5S3QXLPQWOoTwah7KeEIx9z4DWqILxhCSDzkVRUFXzWXkjXM4oZAjwgXoLO/TvhDmOcyZWCLDOruSSs/d4Tisg/TLDN0r2iPqNgRbeFlXyLR6iZ4RnwsI34gHAbsTMoHKaLh2RWTmRYbiCJ6ozZCH8SOYvQXOSI0SuIiUDACHkCf8UELXM1GmciKVbhPlFIFiGcUjIj0YmNoQswkeSgqYufEWUsfMnpNzQiY5EBLsFTCDGsU2nwdzYCTrGUN6D42sdXhoE7vWbr8yt9QBxNMQ83BIdWJEmqtoKP54gLda0H4QhxDhnUSYloVOzZnG3n6Wko2QDy/EzZWMGXNMkZfk74MiBL0FtM+XasbJL4Rz2wNhvjadHounkLaGhxCikxmLARApNTvrg9LABDzJHgbI5wCIOE1LQxpSKXsGIIwkDLp3to9KFMi6cJ3DpgMYtIZgW5u7f/5u3B4buj98c77j9//f36QaXFiDVgWJszM1bj3rnPTuvW9PeI0gMz4COaD0yCd3TbIkt0iUd33F0/EVuod3pBa1hvBJ3fOsHFGoAi7ndvcs/VU8b6oaOYvV7qzOG36sPGGRq2/I/dwD+2qcWegLZXYQzVPNavYTY6xbgirdB15mwET+E90AoQZiSrrrUz2+vbSPU/2EgNzZwyWJpRrFyAe2dieBRuHkYTCjX8XbCIVVs+iYC+Dyr4z+8fhku2RAUEZ2G8tTr6Och6mwn6gcP+sl/Mf+S3Z30uu1tf2V3gz1alq2Xmt847p/1u8ycg4hcaQfNUfoVd+ezquWs/iuudhHKaQFj1BFh+Sa8dvN313PVblQqgrf7PRK3yL1BLAwQUAAIACACDiJRSRVVfbGAEAADJFAAAIQAAAHVuaXZlcnNhbC9mbGFzaF9za2luX3NldHRpbmdzLnhtbM1XbU/jOBD+DL+i6kl8bHhZbkGkXS2wlVbHLWjL8vXkJNPUqmPnbKfd/vsbO07qtKENt/R0VEA984z9zItnklDNKe8tQCoq+LB/3h8dH4VxISVw/QxZzoiGHicZDPu5BIVSohH5xMgK5AS0pjxVf00YTUBN8E9EZD+wewgmagAKnKRHk2E/FllO+OpBpGIQkXieSlHwpD/67eLafMLAQjeMZqscJKN8jrjL86vb+3E7jlGlv2rIBlMSw0Cga2gwHl+Oz866GBgvFSTWxvzssWEkArY+pbPF+phdPm8YLaiiei83DC1iG3HdD9fwU+8DirzIu+crlyI1Tv4LCyZIgmWD8Ptr89kDxyJdmUP2FEYXF0kKTb5T+/MK2l6C7v5FhdaCD2LBNd6jARcyI+xtNq7QdrFyFraY6yO6GtT7X05fuy7K3PVBJGRioZvk3Tfv5oeGvBTsyRRaoyOYeo4YjLQsIAyqldGomVg+FhqvO4ymhClU+6IKYtrQEylUA7QWVrDvsKQ88TFOUgFeBCsyuCt5+rimooLf3d3amPnIWlZzk7BwotK/DWGF+4ZluYXzhBXO9thHzlZb4E2Nsaguxy2x+VvH2lH2gn0UAif4PXFbViurMvs/mOajvAOdwAIykcDI1sQzzcBkJwyszLAINmiEnCxoaifInwYTrSYachUGG/KyjFqrJtRUM9iupVgUUiEHVL40XW3RGIOy7NVn/QBT7ZxryqrImznle2+Wu8vX7VNGqFz0NM6vYV+UFdzvOfiwb1nambmJdQMX5Fc+FZ0suNCgPKRh1gokWpN4luHuqtPGGZFzkM9CsPbt69DZ1LWmKHSub6eOF1kE8gumm0JVZk2ZQc1oOmP4q18oLCFpwl9RGjs9w604oXUFewKbYSAynlX5LRdGnhVMUwYLYE7nCYyTr7gTKrwK2z6awnFl5TWNtkLz1HWludaxroZGv2sotuAvyKcdX2p2V7ImkbLerNtB1YTXN8Jry66nmTr0zywFtlD8HVHZEi1MiRc5Umgx0URWd3S9tq6SBXzmNLO9A8W6Lok2jbFgQuRP3qNsRXNLXh1u5km9Ue1Vi6bdwLTF0XmbgdU0u+Iz3rbRVAL4LdEKj+s+/QesIkFk8q0GNBp3i9rYomc4yWx3VSZ6jzjpw8CT2mx4SZi7fSYzIXVcaDU6Yfrm08+M1a8LJ38XQt+cDU7LL59OUn1jQCS2/pnl0XpdvkaU0Lya0eXSIi1UudN6MXJy4Ivz8n/PjQQndqf21IxOdVMW1EcH5dk7qHActXaCdqLy4ZBUsOEvqChUdzoXB48MzudOTK7/k8B0ZfPxkGymVKo3lMzvrVzO3ocLI2+hcnloKuX47Uzo6pBpsg+ldlL8Qprek8sXnvxClt6LCcB8LOQSO3sXMqeH5nKLb8//CzIL+6r3o1t/uTo8k3ux5F24fDhoVLRIUwbjgjEV42NJJ0YfT9+lzXhL+ygRBtuPJMf4zDKn+IRz/A9QSwMEFAACAAgAg4iUUjRRrs6qBAAAbhgAACYAAAB1bml2ZXJzYWwvaHRtbF9wdWJsaXNoaW5nX3NldHRpbmdzLnhtbN1Z4VLbOBD+z1NofNOfjYEWShknTEicIdOQ5GL3WubmhlFsJdZVllxLTpr+uqe5B7snuZUVDIEACkPaoZlhEsu73652v12tjXfyLWVoRnJJBa87e7VdBxEeiZjyad35GHZeHzlIKsxjzAQndYcLB500drysGDMqk4AoBaISAQyXx5mqO4lS2bHrzufzGpVZru8KVijAl7VIpG6WE0m4IrmbMbyAL7XIiHSWCBYA8JcKvlRr7Owg5BmkcxEXjCAag+ec6k1hdqZS5rhGaoyjL9NcFDxuCSZylE/Hdee3Tvm5kjFIbZoSrkMiG7Col9UxjmOqncAsoN8JSgidJuDt3v5bB81prJK682Z3X+OAvHsXp0Q3e8capyUgCFwtDaRE4RgrbC6NRUW+KXm1YJbiBccpjUK4g3QA6k47vAx63bZ/2R+EfnB5Fp73jA8bKIX+53ADpbAb9vxN5G3hW4PzYbN/cfnJPw26oZ2Js4uhP+p1+x8uw8GgF3aH11qQhZUgeu5qlD3IhijyiFRB9lRSpGOOKQNi3wq9JApKg+F8SkLRoZD6CWaSOOjvjEx/LzCjagF02IUK+kJI1pQZidRIp7ruqLwgzjWcAQTHIP8VkQ7eVzx6d7SydddYv97WWi89qIsM80VPTMUPdn3v4LDyff/w8GHn17npYaVwlECxwH5K3zz35tKVGNV9A0eKzqAUya1dTgrGgiLLRK4a2uvS9M3FyoV7YLyJ4CtZ19doLFhcBYykYxL3cQrcG3a4gyZASAaxG2SEowBz6GNUQTyjSkMWY6moKvtXZyndzClmCHoUNFqCzoM78Y0SnMsVBlap1M0javzZF4rIv0x0zdK9ogGjYEXXgZW8z2PUzvEc+q6N+JBwG7EzYArTbCG5lRM5lhtIoiZjNsKfRMFitBAFYvQLxEQgaAFFCr8Sgm42ZzTJRVquMiwVkmUIZ5TMSXxiY+gCTKQFaGq2M6KMha8F/Y7GZCJywCV4BiGGdSoNfm0j4AxLeQ2Kr3x8ZVput9/2P7/SG8TxDPNoQ3CoPZJmaiv4eIG4UFd6EI4IF5BBnZSYxuU9m73Vnp6Gqvwhz8+UjRV8SdOC4eeErwJyA3qLKd+OlU0S/6gH1mYTPCsLXRdvCQ0lTiElBhNuRNDkKV8eFxaAEeZIcLZAOILJQeq2MaOikLBiGoSBlk/30OgDTcurKUyyYDGPSW4Fubu3/+btweG7o/fHNfe/f/59/aDScqYaMqzNmaGqde+gZ6d1a9x7ROmBoe8RzQdGvzu6HZGnmuLxHXfXj8AW6t1+6I+arbD7Rze8WANQxv3uSe65eqxYP2WUw9atIWP886aMwG+OWmdo5Acfe2FwbMO+voBCV1EC/J3oJy0bnXJAkVboOlc2gqfwqGcFCFORVZ3ame0PbKQGH2ykRmYyGd6YSqxcgJNmajonnDWMphRY+yL6hlUhPqnlvIziX/uIQR+sftMvtlT8BOdRsjXmvOCG/PNy8gtHei375brDDwUkpVrpB52Cv/IDsd6X3bGu7E7oZ2PoKsUC/7x7Oui1t8o1ake2F1Hgzxs+c1W9Rl15b+q5a99q78D66v8IGjv/A1BLAwQUAAIACACDiJRST0NEZZEBAABlBgAAHwAAAHVuaXZlcnNhbC9odG1sX3NraW5fc2V0dGluZ3MuanOVlM9rgzAUx+/9K4q7DqEbhXXHUQqDHgbrbewQ9dVKY15Ioqsr/d9nlHZJfHZdvJgvH7/vR8w7TqbtitJo+jw9du/d/s3fdxpYzagK7n2dj+il1SPNiww2RQm8EBAFSG2RLeMaLvrpF6GcI9G5Js27AakdvwgvXo4oKVERtpoCawL8osADJX6fv544dfU1OZ1OKmNQxCkKA8LEAlXJOia6e1zYx60xgLEG1aPbbhHolqXgmV4nXcf5djZzuRRLyUSzxhzjhKX7XGElsrFUd40E1Z75vgfmD08vy5UL8EKbVwNlGHi1mq/8wD4pFWgN2Rm2i4Q5S4B7vn+gnvGwoICuC12Y8TQky2HQpWHv24a2XiFH2VnOwMGMEpw1oG44GImykrdwCnPbkf+gHFlWiLznlgv7kJxN1tqO/Rvd0IgTVNn59IZBB83wrhkG12xHXOVybLxQsyHQDHm5dRB1Tc0FTomCEpEILK8OKi8bE44au/9oY6GBdnS2DWBqD2qDyNvEP92RQE3edLSYAAyymZx+AFBLAwQUAAIACACDiJRSPmX4JHYAAACHAAAAHAAAAHVuaXZlcnNhbC9sb2NhbF9zZXR0aW5ncy54bWw1zL0KwzAMBOA9T2G092/rECdbxxJwMhc1FsUgy8ESJX37mkKX4+A+rh/3zO5NVVMRD5fjGRzJWmKSl4dlvh2u4NRQInIR8iAF3Dh0PZcVOZBZg+o2xg/VmXIrRnfMTW6VlMTQ2vP02//8EThF0tDiiRVOQ/cFUEsDBBQAAgAIACsed1ImCipHjCcAADU6AAAXAAAAdW5pdmVyc2FsL3VuaXZlcnNhbC5wbmfte3lYkunXMJUtamnZYllqpk6rSzZq4sKUpRa55JKlhjVmpoZarqCIlWTNmNqiZopk7nuZoqaIYTPuUKKSkFsqhEguiIgIfoBNM/P753u/93qX7/2+8bq8Hp773Pe5zzn32Z/nue9gZ71BTkUOAABsOGVzwhEAkFEGAFYmrlsjHjG6sEdbfFkR7Gh9HFBG3MUU38j4HLM9BgC8SpRfvLxafC8bZHMhGABQaJL8r2gOLLgCAJi0nTpxzDkCwu4HBWp5uhkNCc3Wvbcq1rbarHRU45gK9PjnWJkHNhuVFGySSmxtnirqT7cd/vnnH3fcxzdqXXvMXxk9SHuWfxT/+UlxnX0oraxBjfmorthOyPRL9SH25xchud3dIyMj5P7+fjKbzX6Nn/8VL6YE8LTi9uiaVkXqMwJKIBB8JUjGgls3FWU2oeLi4gIsxbcx2q2bxbeTg/jwnRJwyamyqWKPgx/SZcU3L3+oJZQHBAS8ObJCfNer5TrvEigRQ2NWrLzksnF4pfiif6JGsnL9Jl3JxfJfQPqcukFhmamq+O7LZt2OdWJhAoaOElA7pBN2MSaGCal6npkWiIVutAWmlzPcFOeDgzGCTtckUWbYtOr8ck+8BUK0yO9rTlSvg64ADOnACuHsWzxm7ngVqLevCRXyBo9cEiFX3j4TiNGrxeORb3A4NtE0zomAqk+ZGOns7OSQ6urqGMb7SJFs8frSiL+sP0lAycjwnZEWOLX8zRDMvDVKlp926fP09HQt4sGaFpt7fukJUXWZZqTZShPvd002Ne/tIiMinkKC50wFyYi2fXFmxAZv0OvrAmDXD83FvY+b2Rw4lLsLALBy5tJXCM71pIeX/Borz33N3kKZhe9iPs/vTFQH5V16nudKC+nebJRzJJMJy8CkZY5VRGXmbxY9Gz6OvRjoSNfWarUYu0F3qUliwHT6ePV3ryXaog5yzRLJeZmrAI33igbMLg0WwTkJoa+CNLLlus6WgVf7wYFtaRC2JmaBks/lJETSq0jkY4klxqGnn7+nHvC45xx9FbJz42wlq2DkodfjD4oXjMoPlh/WOFEnJje+YLxz1VxpkfHkeWV55T0aP5mXY5gO1dCii8512JFMBvM6w8dXb7+Njxma4wTqH7w5enz1ChzlKQLqaUntBSo917IpAO+bMWNvrhm9UacGAGw/25O+dsLdJXDgla6K7onbt0Ie+cOBHzj2XHIhRKU2icG8RuFkuvmgFJo/HvC4dicGVpM0pJksLPFlAysGL1honDr+i5zt5ycUGQAALGY0BlE83mna+5v4vEs4+xGm5sd+Wr2GeYakhyl4rtFVW7ZT26rXNfV4JZpbWfhBsfnjHo+WMI6KP5I+fDzHL+QkakNVwqFUr/cNxJJyc4miTp3LMPdo2RfLr4xdzZ4NKSPzddktseNPrUN/fx1Fa8irJncdLn8/vD0/Vh6mw8ayKu4+wwjT1eNUHiTNGTpmQ6yvQCJ3KZ2vvLxKjKx+q4+i8kC6E0HiAGquftdu6xp9TQ+JlY2sU74qNYygXf8Gm/lPBHncF5vCsk0tiYSFBxJBYsODKsYpSYATH8XGQpaYY/Ti/PQRuy+ut+MGZoLWSdA0EqPmp4ZNDs3PsWmkL0MvT2/84K5eIsU58U5smhg1NbVz1vsP9TBImDoWylAiipjwEqv9ZhYWovh1duWfkFnVG85LxRERFxAYiLHef/3iDuF7mlq9lMApuytPCEKhUK+BfZl1+tIHmtG38d/Hivdwtj5KLfhUnlWtOKUkpWbnk8CAlg3bSCanLxdG6Wg3S+mv12B+9PR7QnD0FlSBatdaHk/4NPLW1aViGU9bl+/SzFh7q6cGLKFotwYP9tS1IW3PihPH4zwqHg5dFj2r0ZUS7fpyzNUm07HvKzhbS2lXd4Ma8NGe1KAowRwb1lfi/iXIXCpc5Sft62cerC8/fFqD1oGllad3jEC09xUY7UDrO/YFHI+LJ7ZUX6x59zNSOtvnnKcG3y17S9crJPOHB2DjB9et1TJYvz/qq5ZR+8qaapCVuEWiFnosJMMzW2lNTlO0jY/5W+vyismeH7IVdC9I5khdp9ETYhSQxVjIQZZ2adj71FcHgitIuLax9TtCpx3Twa4J/v2U4Y+UVv7y7KSEr1nGFp/edA3bPT97rHF/yhwOl/G5SpcVUThDpUXaTAGl5O1ty+fzZYSGVvu7O3dUv/HYrXG8XGlfSRWM7Wd9/tsc67a9YzueLam4SORHDAEycUUCoyvpYCikzuCmlwheI9Xsxk0GjkNdqhPX9YydS+xEtYf6owxoEH8ONbkdSKUQvKWMJgS1gnd3XY5mHtSqTtm0A9fmX2Yk6zrws7fWKYFbzSEpnlu6H17ZWYvelyeZxeVO5Qiv3t0VF6u240OSndC9xvmF6sW3Y1JcCiHEoMvt6UcSWnDy8GQhq0qvVt1yDvTWhgpZSNfWNSHcWQJLjj/oeW77GrvSkEZr/PGb/n2puUBvUHCHwbhGlqWVSQar4lH1xg6PI8ssWOmtaJnhXwGhvw4sDN7+xMpydY/WtCTElAQWgw/CaUM3lwXSsncq3xn4nrEg11rqnXOs3KDrBSX6YC3pxEW3hzEj78EHqTvtZr4Jz2bt/PvT+TwlsfAUwJqyEK93J7Fpl67u/zhtu6ncXkpgTshVz6Ko8YHoOkLkE4cc13J+6XrwW7vjcZBIXevlGVG/DBTHO0ckZm+BpwRA0jZtwM2lJoF/gI+l74FggsRBekgmkFlxK/jCG8Zb/1B6qu6vU9/R3xbzP2O7ETc3ebahM8u1diKbIvqUkgAr10nVlhjl0bfu9dcv+fOv/poLf9AOgvPefCRPR5OW9QPun7ohw9Jq/+yBbBU4m1QYvv+XwF8idi4D3d68GskE1vN7f4WM0ZNxc4yKH3/5bIjH3V5aRnwWWA82DvvUXm31zr0GNtZlfLL+93VyIj2psGM+Nb5yjVw4gWC6q+jCOG25Z/c07P8M3Six5/XnxeP2xioe8AeFEEHwebmjBvAcSma71NjXtwnXwpMFW2epeGMw76LNRb/RGDFNNClNd272I8tnbOXF3J78uvMhBRtCQnXnElADxsHzefeqLSUS0d+HnsqFJxqHdQg3pDTcvglJlVOGh7ZGWkwZSClbkwIcqXX9qVzo/jgwusV2n6dKrn45+GJKEoLVE2mCpfwkQfLyVq5AaTR6PW4u8FjA3aftavDUXSUut1FgxNaxrg3aeoZ+t0OlXuVBfepO06tIBdzEZYjs1psmBG093vmFvHu8iNZWiFSTjR61y8G52wImnibMv0o1r0xO30uHrMeFYtwJ8RAu9Zsm7YQxf0+olcmq7jDxTpeVsaud0Eh+uH2H4RRVUwbuaclM3zOwTUr+XbjqsPNX6Ht/pELtxGUmWWR5oL0hF2wCz9aJcnpH2yM5mo8OVnKz45/EIvhyO97g/JvJJjfvEMs5sSM4X68lIB8c3DKN/cPtTHUhNmBFYXfeTFz2rXznJrYe9btgBKtpf4r4vEr7tTjUZS6wIacI5yz55GHiGzuciVeAPt/N2MfsnO5eZo+7womyhxI1veTFnNftKUxVHa2IC6m0F8uETY/ncPfWtNy7F3+9ZVZGpfxG67suisMcdQa+7EBfzm7Y0Jyw3UYQ/+PRKgPCcG774YSLSJTChUCg6ALPBG/7IrzVOgFarlO+bCtrwE18ReZ2n9GmFm9Ff2OfjoUje4a7uXo9JsfjBmwexGrgsPVqUkHtyPHCO+MEq3OE4pmyckrbD4V+8ReCNQ8QL3DeD78XaB9SbSrJp2RSpLHr6OOQgshkYlhVa7VavMdckrcinx4bMn7kmYYq5xBHRaOpvkKxL3XCCdJkFvLlotLDGdtNgYlS0zzTlQWyFovXSuP6jb5jvQ+FZ9aCLtsAZ909dV+FqgJnbrVLo2nGh8JUk46DqqIQ0WaZWezrKo9H7xPCbL687PHfUTogmnmzLI8nCXyb0v6MacMroz/p2l6zNvUoooJPR5h+g7YrJOA6dmvKQN6YjLi7pJ4fffRgYslE95XNc3FgLV/2iFfjEiBHZ+nxk2cj7/9WaPzkjMN0ilXQFH45viUphJaP0+MpVF+i9ra4Tw4G5E8t02yp6XnYIG6qw0pe15cE7LsQf/6bzf2X5C9/A019FVc85uZmZmbC+emRwvHp6Ve0sEQLpGhxVlw5fK0Ht85NTk5i1BkM3uQgsmGzPWmyPd8eE/1BNDc3pwylC/BGyE5J7oJce/M6nQPvIeJra2EDEHfDSRalnCToxUp1qT5YdmvX/TMMQ3SDzUf9yY6vff5x8iZ09hw+im+wesPZy5bmS1PDTRxOvb1haZUR0hab+pMm67ycMp3sJrtxJrInPRUR2eklPCcxkJjwg6o4Z4vcr516fC0guuMRg704HpN3JL2ZmXG1/yyZrtrv9oOGVd0ZWh7W/a11XX+JHun1pO9m7v2I1Vo92Cs7e/KSvT3Hp67iKyaiTL2jo06zJ6kzfWGBSHCKfQ+nZCRXiPCN7k3ms18F5J8kPJiI7H3IZM+kZQ5loXvb/NsXw4TBsmrwySbDzRJ5Tp4DssEY/dQQJdbmCZvmIyQa0esAudjW6niObe9FsiP72j1nYDn/iSmH8xq3RRP98ZmyL+2rf6aYsBC/1x45VESJL/8C+XSpuIK6gqeyR6uq0CMd5QjbOmc1ChbiZjFsM55LDOslq6VPsMCX31EXJ/zn8jMZNyZ5u1mtIiy5AqOnWlzpKUCfTp+wDByoUlqmKjQiknMa+AvU+kc6+gOMcVSDsEhmHSKHnWa050D9fLecBLYXwjNDO01fMWMorLTwl0duPmc/r67ocIwzYT3VS6WkxuxO5Kg4sv2h1Ths1NzBHiKm/RW4Dp55mmHWXFPELqFwcvl9lI72Buu58v6lR5TDS8ICSnrbTY4RTA2GcIF9KgOxWuZYJhLvPaTKClVjODLXY8lFd/qwaSTSG5ovR2ExKu3ppD0w54Ir8IusEtW7K6zBkz3DsUOoucYhAxoCS/kWyc5YT01FKjEY69JeooOBbf1xdpZw37nXdPCqamIV/+wK6zy91UCwYKDo7NbQ66/P9NISNrYCqdwrkKJMqb8ZeBXykYERkXLp6Hkz+yoonUNuvZ6fG9xnl663GepjBOIww+b0MFQSaNiexo+uardOsbfGAl9DfeoMB6t7o9DaLjSSxbm6eIMC9tUB6owe1FR1riN9MrwI906rIpNKpC4+EkYxZ2JzEZj2SCdxin1mkqfRY4EPkzLef5phqNqRaxc+6vQFZl2l2qvOSficNUyIqrvgAyzauqZSc0MF0dmc9KYoeNDO3xTL/ELRXq2H2sdB+HvXlmSjU4R2LjFJ9iJ/5Iu8ZomeFqHVDX/O4g1cgUOcTHVYhZQGI1CFvey2ikEOr7ojkfGosjDpRS+NiFmy6L6WiO2sWlZTN+CLw5MFqSE3GejfzAJN0WIq6o/s8B20A1epDo0HnWs261GgkIycuGasZ5Oc+iMZodpmzCpoJ680GfE0fOb1IFQgt7HiQRjGC8o/9NiPgd9y6ERKoGXW4hl9JxokHaOfRWds94bsvPeEPx0Pqys5wiravY/kVFXaEklpoPjWhdSXJ0u8eASl6+0ZRgQEmm/AIa+wjdMHMTDv8qmMuLvyaSl2IXnVqt0tRlRoHrSI7rPgVuNArogyhZb1mpe7IR90t7zxQxaPQDhOaZmUs4k0Prid4VOkav7Sme1fzDvEanvDmGztWpTzoBKRQFFfORxSMbEYkQfFpdh0VqN5h5P5uJHkOY53GVpCyUdUiBE5TZfDZz7R7TQ9eQBEZnYAacSAQoS4Tu6OevLbPbgQam2iygx5QrOfPQJCj/Nfjeuoy66kZ1sqnGW5Ay38OfY9It0Oa4Mn8MmfLfSGf++6STm9nCvKKRP3q37qrj+Cz406MJhQs09WWYHdnZ9trm770nUH/1I34Vtud6zIGCHPrzTL3tr1dtCvm/DoTc5u2v7a67uzN8HZqVrna+7aczhA0o65eldpGrR59m57YO5dtmfRawjtIEV/5S2oNG2I0ZDWzpfuSVgDbJdmJ4C76/7zQWXnXQLVXga64GDSGrJxa/H3RohkVs3PYkhjgwuXrioNmq4lRcaKH6uLBuq9JHQP/eLyR5tHWrZ4vEotoqhFYCBFEMG3CThn3FyjYNaRS1UH/zcV/f8BoKCKRHWQBUJcBF+wrcPjkQuLfA45TlE9+gPW0HNNxKBkauOvFoiF2dmR5sT8IrPoiIiIzPDISEHwOLm74QDHj+ohFvSUSHICMSd3IN6vkd8BdQAdwSvrdreg4ANOPelr60ESkV86i1oru33cIG6xvraW/9uis45Tqtnoo/vPzt2y/NTfL/T4jExtBdKMztLulRSjUz9sYUcNhUpD60lmo6v2lqck0GjFPaMzT111HrcfonOFAt7+9xFRUYsmXOTBFZY6ivW60uThBXYEs0l2q8o7jeHjq1d5NkTBMo3Ua5MAWUVWmt1GrAGFwrDZE3WKjSypBypWWlfJg7TkyqZF29Q4uLz9yVQn0V/1AvKi49lbJ9TybU1vaty6A94zBJXKbu2pOAveyYK2Si8C6hkI0yuvfNrKNMf29n1J56UanAuNtF/7nehukrWss/aWo1oeBZsUodsdkptDPeM+eWXR9U7RYhUK31xZGYH4QzA7jiWBNYq8MI273zaJ6e4HabRfVWWvi3XL602HcR9svFC28r5ZGRNKc1OLuLi8CMjjtK27Mz6rrqSrFft08EhWJsWA067myA6jJ4/RHm5sZCktM7jlycCiYW3GcNKYJ5UI5sRQtP/LrPA/DnRpJn1wkc6k4EXc1yDBa9CqsBdEVsYILhj5RLLk6SIfs8SXdMnJICEZZC4U4JdMX242yQ8OYOyaRAuypYqshQmaA/7QaDH655DYMgQ/SHYj2v3bfwVS8EIa3lzYBFpsIk9G8+paB0XsQQvhCEjkVY2QlgVH68xj5ZnXVMl9t3lDPPySkCzpwXkKezxDhZ2Di7bhtSZS+wvTHCYMLgkHl168DhZb1eIp/3K2yRj5E1LEQH4l3uHtY5wl3MlwNSFROQeyLK30uk0oussVC/Frd9Cwp2jMM9PUmNm9xMKLWD9G1VHmPs0wAwKB9a5bP+mg1kLnk4JfUfKk1vna1NDDhrFXcw2cswdTlmebRrLf95DJ3J4LvdjrkEiGtS3O3Yxz8zkeL6OSloJhXslF9Lqwir2HzBckuBnvS1Rf6buuGKR+Wb1Mef5deeZs/qrKbv6pqSQ7JCGGn1+clprgRPdW9eWFI3nhJI7SrpzXTy4Pnm13oS12LMqpzhxp94H0PoTBILTbYtY6wMMXTXLQy/JyakKppKDtEDt3nVgZg2163BzaesLq0CgMpSS7tutYUeQPWrtaOGGzx3ox+i+M92jcOr4TckXLMpNEext50+baxrhKqT37hPvVbJRdJ05bBgKzrLbnNGFe7iYd3G6z+8NA1GFoRRRqA3vf3UehHfnJISUG+EwfRFxI25BOO+x9prK5SWLXVeanfdIEacKKgHLUlO/a9IuZ3VqQkkGlag4srlC3/Pwzdea1HvNt9K4G1Q9J7NJQ7FBp++SN6GraUElycM7Ke7nB2cvSFpfi90JuKhnU/3hzN6dLwy+/SlMRztFkZdr/GlJEvbTnJuYuZaFX7qMjaq2JNbWxNHryiF5XgFpLlVQv+9BKujnB5IRtNkeTPsjBMpiGv2TRXWnjW3rqYwG+7uLClzNQcOfQ46HLFuZsBmbiKgKHnRoYNTt1/pwGAQyR2/4dy+jjbqzXYyLS9EdTVdEZ+7qO4qndXbJtlYsds5WFUxrtVVBwXs9ChcfdeB7Vx9yX15VfMzXQbesAFg7stSkO1k9ZuebbecfKP9TX0JRJsZLtrg+LtczhPGZCt9+4V8LIZb+tajXpXrMe9sm0/NvGKrqA8vKVd3MvaSwPyCpfGvz3/hIuUPDRksc/YadjeDqMMOL0QC1ImtKcieakD5ohK2QnnP4c/PeFR9cv1XihTmMOL/zzdmmKcBxHXB2EgyP3Jmj86Y6G5LgWtTJlrpOT7w5LcASh4Gj5IThXZLdL2n1yLaDUAv4Ef9vCI2tgb2ojd1yIPnpXmp04lAefFc3oLc0wpb4BudiMNBPykEs88tIiaQkw6UAczGg2wQRDeERel8D0xnoJFv1acRm7MD3S/NjRzzOZA2SET9YP3pa6P3GtvDjxy77cuXMm+EiGcJtUbu8KVufOuf9l4MT+qslxNM9d2oXbnNvdUBw+EHhMKseUcdASB9RnEqraYzpZvVvC8A/gZCJDfWneOmxcETnfRAp3Y+Pgf6C6UhgrL3aINZnf8T3OVdKdSA8ahhf9ifR0zctAAopVOADDS52G/oUDw4QGWeWy/H8Q/YPovwkRRUl3cX56hDk9Pc14ncqiVQeC1NH5Fep9GLDrd4M6lBx0edBug3IDckk0yyTn3zGd4PF49tXV1fikNpITkNMnOpwM7TaiNePgzKjzRXxRJespyZRrmHgusiHw1J+7ib0mcztSvCGTTqcP2c04xi10209vvr7LCfr8pdEvw7mcy4V0Abmhl28m4eylO1jb42O1EwElSSmXzPIe13cbaaoUZWOamfNI0SJsPMkHkmmtgwwP580ON8UxQq+mwbgprSQ5ZQP8xa/Dw5f9MM1svoPACa75A1zgRCvijsFs20lz56P4M95uyMntUBc2v0H7Tyk++BR8eeBUdGEKFUvm1GTuBdjkm2pqzZjNmCU3+1KKLVN81fea2egnNWqRGcPHjyfIrKkqGwijcV2qWE8xnr7p3o4XfLAPGQ8RJt5azRoujIXeP88jrDVIAy1ajJ/bLHKzVqMU3HMGLly4CvHFYHHAK2lzN4C8HbD359CKO3L1B+0mPZhse1pAwxlqr7/d0/fnTANZbdEZd/48jgFqCwqWrnI/yZ7HehRbeYqW6+aeh/BI1ax0YVhSe8YUSmHcuXzzfDrDlXo1zZlexUp4c+YKqw1L/MvpB5p7FLTNhsySp4kjlReLc72pzbLb6DxoAUeDDc/eTe+hYeYynmE82ayO+uCLaw6XX2ft+pMhrHdN0tmVtYeyXDlYF/YsLD3kTfEIGsNlbzmMz3g+nutdIXIWHBVkGLmkUTIV01w1ZSsaBgpuD4i1o2VE5dhDP08f3dYWm1+LnkUnFAUj/KWpbYUzAYXYKas8cx9J6/saWlFMhxZTmRwjWEZChO/kg6TmNCP10JeVZ/JcaXM3DvBgBXOch+t93Wm/8OeK6ILHzS6yin58Z+oVXKHMNvYCbQxb9nc7eRArP45w+btqx8pTnHCcaPk/Cdis62HPJQp0pNlLq6Os8pxtTZD5X6KBWC+Nhwlc538Q/YPo/1JELoTVc5JiBR/dQPab/HMqKHpxvm/12dPs0pvRvO8om5qaSAH3HP0Ckzl130NEQEBAPMTBL+5v+dU86o82iU/qif3cgYOMYCJrgN+w9f+o81IsGrUXxaJZuMmgfVJffwBNAommEye61UVTcV8FCsuvaxRLA9klaV17XsrjyuVadTnmbZeW7+ek4mhcxiMNj6utpH0HF6nk9KWJcIk0AN46K5XpspDj/7/fgrJLV/LKC3OkObEfZt5ciRfXFXaDmt/hzeKy9hKSPzPGFGcGpIZo4UJIcDAZSjvtU5dyvySb8vWRHwbOgVPn/Nvz4GSezR8k0vYPE8QaNbs/Wm3vpS9VOrLqkrdtJLkDw47f39/PIUFoYBVZ5V6rw9K+horE6eMOfU5SgFOjlkQ4Uz0lYJRokX/hdtyzTIfPIpEIBl8ZL6dlgKNa2ybG37NpxqMxDEN8r2vKnPnbY1WF3OpyQw7tg3LfpDjkQ2v0BzGWVvD6vd/FZNWECsmhWInLSPRDeeZHEiP3sWh+/uiDqy0j4x35mpkPN8HUtirl3FFPS7m0hxXAqGofvXEFkklZ8IfoebREY9l+eE4NtTqRxa3SPEIN0mjee+xEaXF1J+/Md5ZtapLsh8hn7fJrjfHJChFADjN2748F+s9vx/i5Yr4yblB7Zx/p/2wht4dVANgteGwX3elvGRMyQ56e7PTPtSWg+LNYhOAorQyQ7Vzj0FxgHKj3/fzEBWQOOYOI3Ll+1572XE0ImhdSzzkKAq8G4Owi9DZeW3W/w59XCF3qqq9VwSX99ELX6xqtOpHGTqXyKttvnKado83hNv+hJWGnxWF7LTOiOhuQ8HCsmINOCDPtep5ctElBW1XIL7jtcfN9gsd5uY10mh9DpzBot+YP1Dn2iIw8JxBv41LHF3198IeOVXs1oeS2daXZN9degQNFuEYNMtmknOHrlGo0eiOSdLey+CcNzV10zZV7aOVJu6Gvy1QuJikg5/Kp9BsoAAfq3Y8L0mCVIAq4FNYESr4vLLLQiu5SszHNtRzE8k/8TW3dH9pvauRhs9YcPV67cAUfjonlGzCHqlUnZLayF7GamTFZeT7maZl8qCDsx+NWGytZxJEw52Nq1e2d1rveRQlDQaiwixzu1Ys90RaPNKA0ygcaPfKHP6wBOno3YeN/gr3S9njMz4y1kyUvdHIkT2tLjBMRG/9yBFPiv18Z4eHh9sbGxuQRGo3mmxl0een7Lqo7da/EEsSeNnqTinPNxsEGRKSCuoEeSZx25mlH3ZPT+taPlqqHkm7Ogd0tlTJyW7eZWVhY9A8OgkCSx7V6BJTZkkgo2GIx+ipmWPinCrR5byqcg6HkOc0f7srXGjfl22PyYDAIJwL/HelFA4+W+vjrLaSWltXDBMHeP1hmdw0fN/0rL341SYK93RxYTdJOs956I48WkofcWc7Htd/lIs76PfHRaN3AFo4Y2rkruNYyb4yeCK1J+mlP+1XIqPve+CsRS3/l5ifwPx77f8oWSrovPZEL+UgqYnDY4X9G//wf0D+g/4dBH0sFAkF+4GCDuUDSHwU2qKmrYxIHxfmYNBw18zeqW0RFLIjD02x0AbkowTPBO8F38vyqeklv+yWYuaWYzSLn2/ePCB/FKhHQ7IPNIVpTKz4+kqBGx593YBSGXItsXtQWO3VhbSX1zc3rkc27hrrEjqXx6/Yw5ICkOa3G0x6v7zGlA1IloTasWXsTo9RL74EDo3Tg8Nqayuwm1KejdA6DRMKsE+d7QgamknyQ1fKmws44dwUAe2mUAGtvQVW74LwUgnytUfLiGOmD22Hfi4bOYjcAxBUDAQaumcIWhXes0GUXBGl4Hgv52mYEp60BHH0SNFyv7RHhLt08zLkm6H75RuCYwjsAQOdfVg079tCMpB96MMQgWpGUsuGgLIqulW7Wl1JFwJADAcVJCRqGukw+XeVBvUBAfYg8MtsrCwgq0GlCYTXRzYGvZkrdX/1mDFN1JKBGxj/hLdmv1kTopMfJ8+OglXSWDODo7+ekX3/khdIPvk5k1g+KY3O41ohYvk6AKS6L0jnpVcVlQYopCspUr/SRvt6RkRHObCXsYPJg+txBCieyyruqWWWo6rqa7qiij6ggsTsKDQA0f3zxGL1EqmRlhP9MGc9VmN+m/nulCwuXEpTVH93we33prjtn7NNLD2oc60W0CVIHMVTGduHSTXc2fAWk/eowQZyCzx5d0WSzx5O1AnD0t23oCXGmYcdqb7njVQxs5IMcgSnMJCzrU4Ufms2yYxiSqifencPlBmlQiSJxat/1qq2yYNNB7lL/otnYRzqvYM4EL+/uUrp5yBCqpNttvm3mNZWuSC9cYVm6CjC0hTn/wBlYXFXmBPqxUCGINg0F4craljBUDU4uYgPzHX3zQlh0ryd6gG/ARVboWD2ZGy+VfE6CSLy53g/izkEQDQxVchGe4097tQ/7pvpC9R3otPPFE14CCMZg5QtXtsWK+pThoMvRnN8XV6WAnt0YB13FQVcBdvlpeRQQmV/eUBWCgA/PaipTBStymtKYPXnAV+ygJTdXETKZzx+tZ3+8CrniyVkqh0cnXNJwEQQXlBZjMSPns8CqZEiNw7FjkRkcs+bXx++7+SRAd67sXgp9fQZ6EMqJEi0NWfoVD5ZjqVwpBVmu/Ljro+qvB7ArAAqGXZeLAbvtane98CtclUn0RwAHio122eRCzT0Xllw6A62PZXRNm1emQGiPJNspiKK6j+l5FDjsZhf7ufV7vDInVon4gsGA8Bzq2Y18xM5SN+VGfyC45n1xqmgT2jWQBgDEiSsoqwaNF6Xj93q5fGYS/UZp9QFOV98Zgdya052BGF4R3VXfQOmXXY5cqkJVaKcpn2tWXqes2x09W3nsmBpltl7ZsCjLr6Hf6QDeni2o/83YuvsNAEI+SUAtWj4DveBUInQQa8X6IS5tqJ8fj+UmXEP8nInIQLplJlzdGZCTIKvsFgq6FeyMw1pCL3K8aAlzBQ/X+zq5cGaQXYfIfkhXKs+cvuR6EW6fWFhqJdHQVRG2PorKVORGWowGiFPvyjZaAUgwVNG9fmMEB7GuZMv4qNOW9vbkj3KCsjbsToG4dpIq+iBqPkv2qqGvzgXqeNiMZcqn9Q4oZxXl4UIKbSJhJ0uRaoe42MgzPZGbYUi6pqZdqdveRv83LS2oRY3y0FFF30jzS+VFOoDG/eIi0JnWF8/P/+jPdVxrhu533mmUE5xB9Nnp5+zCOMqpGCgIzSlC4L7mEqfPcbv8WX1v/ATQvUi1dbm2LqHjR0CJ2QFr0toqQuOPlF90jew7/uB6AS8rYA/Mpmoy9LpJRc5FvUb/2o/mytSYy1A0Lkx8QtQ9HjY95kp7VLleFr6Q8Rgf+E7nyqZRTdXe8Y/nchG0GwmpBBQ2OOrM2vn3bnAoGFtGjd6pm0NdCsyzdd+qXzm+nb69hwNP9Jc5leD1AJC21o4DPeTS29dA4uOoFVTEyggdZXllRxxoHPeseoXU2xwHorj3wzKyszPbRL+DszUr9HoCiinhfriwmiA/ba2jo+fxzmygAm4ih/DrtVXxpUXmvc3z7ECkvD5TiD76+28EFORzQyURthMQ41Ufxoic5EKaULhzk0/VX3x/nKerpHtotTyYNVG16l897of2PQqlUgvQ9jgaKKs8cI6bwNeAYzxWUooljxPF3tzdU723+Hp2NRQQYymrTHQnSD199D0IY2UNBIff3Hz0gEcEs+5WdVFuYDLgbxvEfQnVjWH1CExvxGcTUMGf+rGlJXU4zSPi0/2bGxcDW8JnM0fUJ0qCReYkACB/o25Gdax8YDG8eXEjzl731jckTasBMdV2NUEDSrr1peOqHEsucHujN5fYKW1mTBC1v24O7Qyd8C4ZxCOXanP+Hu0kr+pMwAtLWU+IJS8ZUWNXvzS6S56Phkmep/jwwNALGAvEuNpkaoYgb4jiFnBXoV5bHKcvpVpEzQ9t5mw4qLnNTnZbW22AXHSpdLHm/zbaL7ZRKJIf+afLporr6uq+npFMNWzdGs2dn/+I/v5JY6YIKS4Dlz94PHQqMwmuoOyIASG/GslIPpoEJzgYouQLJY9V+gcGwpQl7TmbgKTFISSLyVxasa5CrXDu0TN3yeJTJ+1OlB2/dPt/AVBLAwQUAAIACAArHndSWlnzP00AAABqAAAAGwAAAHVuaXZlcnNhbC91bml2ZXJzYWwucG5nLnhtbLOxr8jNUShLLSrOzM+zVTLUM1Cyt+PlsikoSi3LTC1XqACKAQUhQEmh0lbJxAjBLc9MKcmwVTI3MUWIZaRmpmeU2CqZmlrCBfWBRgIAUEsBAgAAFAACAAgAok1EUjZhWAJHAwAA4QkAABQAAAAAAAAAAQAAAAAAAAAAAHVuaXZlcnNhbC9wbGF5ZXIueG1sUEsBAgAAFAACAAgAg4iUUn0fsvkPBgAALhcAAB0AAAAAAAAAAQAAAAAAeQMAAHVuaXZlcnNhbC9jb21tb25fbWVzc2FnZXMubG5nUEsBAgAAFAACAAgAg4iUUray98ilAAAAggEAAC4AAAAAAAAAAQAAAAAAwwkAAHVuaXZlcnNhbC9wbGF5YmFja19hbmRfbmF2aWdhdGlvbl9zZXR0aW5ncy54bWxQSwECAAAUAAIACACDiJRSojauXPYAAAD/BAAAIAAAAAAAAAABAAAAAAC0CgAAdW5pdmVyc2FsL2tleWJvYXJkX3Nob3J0Y3V0cy54bWxQSwECAAAUAAIACACDiJRSk3SFu64EAADkGAAAJwAAAAAAAAABAAAAAADoCwAAdW5pdmVyc2FsL2ZsYXNoX3B1Ymxpc2hpbmdfc2V0dGluZ3MueG1sUEsBAgAAFAACAAgAg4iUUkVVX2xgBAAAyRQAACEAAAAAAAAAAQAAAAAA2xAAAHVuaXZlcnNhbC9mbGFzaF9za2luX3NldHRpbmdzLnhtbFBLAQIAABQAAgAIAIOIlFI0Ua7OqgQAAG4YAAAmAAAAAAAAAAEAAAAAAHoVAAB1bml2ZXJzYWwvaHRtbF9wdWJsaXNoaW5nX3NldHRpbmdzLnhtbFBLAQIAABQAAgAIAIOIlFJPQ0RlkQEAAGUGAAAfAAAAAAAAAAEAAAAAAGgaAAB1bml2ZXJzYWwvaHRtbF9za2luX3NldHRpbmdzLmpzUEsBAgAAFAACAAgAg4iUUj5l+CR2AAAAhwAAABwAAAAAAAAAAQAAAAAANhwAAHVuaXZlcnNhbC9sb2NhbF9zZXR0aW5ncy54bWxQSwECAAAUAAIACAArHndSJgoqR4wnAAA1OgAAFwAAAAAAAAAAAAAAAADmHAAAdW5pdmVyc2FsL3VuaXZlcnNhbC5wbmdQSwECAAAUAAIACAArHndSWlnzP00AAABqAAAAGwAAAAAAAAABAAAAAACnRAAAdW5pdmVyc2FsL3VuaXZlcnNhbC5wbmcueG1sUEsFBgAAAAALAAsAVAMAAC1FAAAAAA=="/>
  <p:tag name="ISPRING_SCREEN_RECS_UPDATED" val="C:\Users\C141\Desktop\New folder (15)\New folder\Types_of_data"/>
  <p:tag name="ISPRING_RESOURCE_FOLDER" val="P:\Flash Conversion project\2021 Outsourcing project\FINAL PRESENTATIONS\Maths\KS4\Types of data\Types_of_data"/>
  <p:tag name="ISPRING_PRESENTATION_PATH" val="P:\Flash Conversion project\2021 Outsourcing project\FINAL PRESENTATIONS\Maths\KS4\Types of data\Types_of_data.pptx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OUTPUT_FOLDER" val="[[&quot;\uFFFD\uFFFD\tr{89FDC8FA-B412-4ADE-93CF-7F8224097B91}&quot;,&quot;P:\\Flash Conversion project\\2021 Outsourcing project\\FINAL PRESENTATIONS\\Maths\\KS4\\Types of data&quot;],[&quot;\u0010\uFFFD\uFFFD\uFFFD{C1295D3B-B04E-47F8-9C79-4B875E607621}&quot;,&quot;C:\\Users\\C141\\Desktop\\New folder (15)\\New folder&quot;],[&quot;\u0010\uFFFD\uFFFD\uFFFD{4A5A50E8-F8E0-48E6-B8D6-4DEF94A330EA}&quot;,&quot;C:\\Users\\C122\\Desktop\\New folder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},&quot;advancedSettings&quot;:{&quot;enableTextAllocation&quot;:&quot;T_TRUE&quot;,&quot;viewingFromLocalDrive&quot;:&quot;T_TRUE&quot;,&quot;contentScale&quot;:75,&quot;contentScaleMode&quot;:&quot;FIT_TO_WINDOW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1FE8CE5B-71B1-4359-B6B1-46D278CD36EF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C5D87EB4-49CD-47FA-B529-E6831BF80D9B}:2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INTERACTION_TYPE_SHAPE_ADDED" val="iSpring.Tabs"/>
  <p:tag name="GENSWF_SLIDE_UID" val="{C53CE006-45D0-456B-AAA5-0BADD46FB9A0}:267"/>
  <p:tag name="ISPRING_INTERACTION_RELATIVE_PATH" val="Types_of_data\interactions\intr2.visuals"/>
  <p:tag name="ISPRING_INTERACTION_FULL_PATH" val="P:\Flash Conversion project\2021 Outsourcing project\FINAL PRESENTATIONS\Maths\KS4\Types of data\Types_of_data\interactions\intr2.visual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QUIZ_PROPERTIES" val="&lt;QuizProperties&gt;&lt;passAction&gt;&lt;action&gt;3&lt;/action&gt;&lt;/passAction&gt;&lt;failAction&gt;&lt;action&gt;3&lt;/action&gt;&lt;/failAction&gt;&lt;viewSlidesPolicy&gt;0&lt;/viewSlidesPolicy&gt;&lt;allowInterrupt&gt;1&lt;/allowInterrupt&gt;&lt;restartFailedQuiz&gt;0&lt;/restartFailedQuiz&gt;&lt;/QuizProperties&gt;&#10;"/>
  <p:tag name="ISPRING_QUIZ_SHAPES_ADDED" val="1"/>
  <p:tag name="ISPRING_RESOURCE_QUIZ" val="quiz3.quiz"/>
  <p:tag name="GENSWF_SLIDE_UID" val="{C8EC0AAA-27B0-43D7-8524-7B1A67FDF9E3}:265"/>
  <p:tag name="ISPRING_QUIZ_RELATIVE_PATH" val="Types_of_data\quiz\quiz3.quiz"/>
  <p:tag name="ISPRING_QUIZ_FULL_PATH" val="P:\Flash Conversion project\2021 Outsourcing project\FINAL PRESENTATIONS\Maths\KS4\Types of data\Types_of_data\quiz\quiz3.quiz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372895E2-FEA7-4A32-B7B1-9B9B76BB371E}:263"/>
</p:tagLst>
</file>

<file path=ppt/theme/theme1.xml><?xml version="1.0" encoding="utf-8"?>
<a:theme xmlns:a="http://schemas.openxmlformats.org/drawingml/2006/main" name="KS4 maths template">
  <a:themeElements>
    <a:clrScheme name="Maths">
      <a:dk1>
        <a:srgbClr val="444444"/>
      </a:dk1>
      <a:lt1>
        <a:sysClr val="window" lastClr="FFFFFF"/>
      </a:lt1>
      <a:dk2>
        <a:srgbClr val="3399CC"/>
      </a:dk2>
      <a:lt2>
        <a:srgbClr val="C1E0EF"/>
      </a:lt2>
      <a:accent1>
        <a:srgbClr val="C1E363"/>
      </a:accent1>
      <a:accent2>
        <a:srgbClr val="9FCC25"/>
      </a:accent2>
      <a:accent3>
        <a:srgbClr val="5A5AC1"/>
      </a:accent3>
      <a:accent4>
        <a:srgbClr val="EC007C"/>
      </a:accent4>
      <a:accent5>
        <a:srgbClr val="FF9900"/>
      </a:accent5>
      <a:accent6>
        <a:srgbClr val="CC66CC"/>
      </a:accent6>
      <a:hlink>
        <a:srgbClr val="247A9B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0306f75-ff1e-4f70-9be5-617504c1db72" xsi:nil="true"/>
    <lcf76f155ced4ddcb4097134ff3c332f xmlns="f226f638-bde2-48bf-9694-22e552c9bd3d">
      <Terms xmlns="http://schemas.microsoft.com/office/infopath/2007/PartnerControls"/>
    </lcf76f155ced4ddcb4097134ff3c332f>
    <SharedWithUsers xmlns="90306f75-ff1e-4f70-9be5-617504c1db72">
      <UserInfo>
        <DisplayName>Tawanda Msengezi</DisplayName>
        <AccountId>2040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AFD249C2071E4CAAE1F126DFE074C8" ma:contentTypeVersion="15" ma:contentTypeDescription="Create a new document." ma:contentTypeScope="" ma:versionID="0d7ce012d1d83709f6d8b5f8082c88c7">
  <xsd:schema xmlns:xsd="http://www.w3.org/2001/XMLSchema" xmlns:xs="http://www.w3.org/2001/XMLSchema" xmlns:p="http://schemas.microsoft.com/office/2006/metadata/properties" xmlns:ns2="f226f638-bde2-48bf-9694-22e552c9bd3d" xmlns:ns3="90306f75-ff1e-4f70-9be5-617504c1db72" targetNamespace="http://schemas.microsoft.com/office/2006/metadata/properties" ma:root="true" ma:fieldsID="2edf6eb813ba9d3d48b99f753cf2f3bd" ns2:_="" ns3:_="">
    <xsd:import namespace="f226f638-bde2-48bf-9694-22e552c9bd3d"/>
    <xsd:import namespace="90306f75-ff1e-4f70-9be5-617504c1db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638-bde2-48bf-9694-22e552c9bd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e1dc4f8-8439-4124-b56a-7a1cad2926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06f75-ff1e-4f70-9be5-617504c1db7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41d1e-f8f3-4c06-9df8-ce87f85a4bec}" ma:internalName="TaxCatchAll" ma:showField="CatchAllData" ma:web="90306f75-ff1e-4f70-9be5-617504c1db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2F7C4-530C-4B2A-BC49-641150456A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3642D5-A828-4D5F-8F4F-45D3E6617C18}">
  <ds:schemaRefs>
    <ds:schemaRef ds:uri="http://schemas.microsoft.com/office/2006/metadata/properties"/>
    <ds:schemaRef ds:uri="http://schemas.microsoft.com/office/infopath/2007/PartnerControls"/>
    <ds:schemaRef ds:uri="90306f75-ff1e-4f70-9be5-617504c1db72"/>
    <ds:schemaRef ds:uri="f226f638-bde2-48bf-9694-22e552c9bd3d"/>
  </ds:schemaRefs>
</ds:datastoreItem>
</file>

<file path=customXml/itemProps3.xml><?xml version="1.0" encoding="utf-8"?>
<ds:datastoreItem xmlns:ds="http://schemas.openxmlformats.org/officeDocument/2006/customXml" ds:itemID="{21A87631-731F-4DC5-95FE-18EEE6C130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26f638-bde2-48bf-9694-22e552c9bd3d"/>
    <ds:schemaRef ds:uri="90306f75-ff1e-4f70-9be5-617504c1db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</TotalTime>
  <Words>319</Words>
  <Application>Microsoft Office PowerPoint</Application>
  <PresentationFormat>Widescreen</PresentationFormat>
  <Paragraphs>45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KS4 maths template</vt:lpstr>
      <vt:lpstr>PRESENTATION TITLE</vt:lpstr>
      <vt:lpstr>Learning objectives</vt:lpstr>
      <vt:lpstr>Types of data</vt:lpstr>
      <vt:lpstr>PowerPoint Presentation</vt:lpstr>
      <vt:lpstr>Sort the types of data</vt:lpstr>
      <vt:lpstr>End</vt:lpstr>
    </vt:vector>
  </TitlesOfParts>
  <Company>Boardworks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Types_of_data</dc:title>
  <dc:subject>KS4 Maths</dc:subject>
  <dc:creator>Boardworks Ltd</dc:creator>
  <cp:lastModifiedBy>Chengetai Chisango</cp:lastModifiedBy>
  <cp:revision>114</cp:revision>
  <dcterms:created xsi:type="dcterms:W3CDTF">2009-10-27T11:21:56Z</dcterms:created>
  <dcterms:modified xsi:type="dcterms:W3CDTF">2023-05-18T07:46:10Z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0x01010001AFD249C2071E4CAAE1F126DFE074C8</vt:lpwstr>
  </property>
  <property fmtid="{D5CDD505-2E9C-101B-9397-08002B2CF9AE}" pid="3" name="MediaServiceImageTags">
    <vt:lpwstr/>
  </property>
</Properties>
</file>