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3" r:id="rId1"/>
  </p:sldMasterIdLst>
  <p:notesMasterIdLst>
    <p:notesMasterId r:id="rId39"/>
  </p:notesMasterIdLst>
  <p:handoutMasterIdLst>
    <p:handoutMasterId r:id="rId40"/>
  </p:handoutMasterIdLst>
  <p:sldIdLst>
    <p:sldId id="256" r:id="rId2"/>
    <p:sldId id="539" r:id="rId3"/>
    <p:sldId id="536" r:id="rId4"/>
    <p:sldId id="537" r:id="rId5"/>
    <p:sldId id="540" r:id="rId6"/>
    <p:sldId id="503" r:id="rId7"/>
    <p:sldId id="504" r:id="rId8"/>
    <p:sldId id="506" r:id="rId9"/>
    <p:sldId id="505" r:id="rId10"/>
    <p:sldId id="507" r:id="rId11"/>
    <p:sldId id="541" r:id="rId12"/>
    <p:sldId id="508" r:id="rId13"/>
    <p:sldId id="510" r:id="rId14"/>
    <p:sldId id="509" r:id="rId15"/>
    <p:sldId id="522" r:id="rId16"/>
    <p:sldId id="542" r:id="rId17"/>
    <p:sldId id="515" r:id="rId18"/>
    <p:sldId id="512" r:id="rId19"/>
    <p:sldId id="516" r:id="rId20"/>
    <p:sldId id="523" r:id="rId21"/>
    <p:sldId id="530" r:id="rId22"/>
    <p:sldId id="531" r:id="rId23"/>
    <p:sldId id="532" r:id="rId24"/>
    <p:sldId id="524" r:id="rId25"/>
    <p:sldId id="525" r:id="rId26"/>
    <p:sldId id="526" r:id="rId27"/>
    <p:sldId id="543" r:id="rId28"/>
    <p:sldId id="514" r:id="rId29"/>
    <p:sldId id="518" r:id="rId30"/>
    <p:sldId id="517" r:id="rId31"/>
    <p:sldId id="527" r:id="rId32"/>
    <p:sldId id="519" r:id="rId33"/>
    <p:sldId id="528" r:id="rId34"/>
    <p:sldId id="544" r:id="rId35"/>
    <p:sldId id="534" r:id="rId36"/>
    <p:sldId id="533" r:id="rId37"/>
    <p:sldId id="545" r:id="rId38"/>
  </p:sldIdLst>
  <p:sldSz cx="9144000" cy="6858000" type="screen4x3"/>
  <p:notesSz cx="68119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36576B0-225F-4B60-8CF3-C11A9C1287D2}">
          <p14:sldIdLst>
            <p14:sldId id="256"/>
            <p14:sldId id="539"/>
            <p14:sldId id="536"/>
            <p14:sldId id="537"/>
            <p14:sldId id="540"/>
            <p14:sldId id="503"/>
            <p14:sldId id="504"/>
            <p14:sldId id="506"/>
            <p14:sldId id="505"/>
            <p14:sldId id="507"/>
            <p14:sldId id="541"/>
            <p14:sldId id="508"/>
            <p14:sldId id="510"/>
            <p14:sldId id="509"/>
            <p14:sldId id="522"/>
            <p14:sldId id="542"/>
            <p14:sldId id="515"/>
            <p14:sldId id="512"/>
            <p14:sldId id="516"/>
            <p14:sldId id="523"/>
            <p14:sldId id="530"/>
            <p14:sldId id="531"/>
            <p14:sldId id="532"/>
            <p14:sldId id="524"/>
            <p14:sldId id="525"/>
            <p14:sldId id="526"/>
            <p14:sldId id="543"/>
            <p14:sldId id="514"/>
            <p14:sldId id="518"/>
            <p14:sldId id="517"/>
            <p14:sldId id="527"/>
            <p14:sldId id="519"/>
            <p14:sldId id="528"/>
            <p14:sldId id="544"/>
            <p14:sldId id="534"/>
            <p14:sldId id="533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04">
          <p15:clr>
            <a:srgbClr val="A4A3A4"/>
          </p15:clr>
        </p15:guide>
        <p15:guide id="2" pos="3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Knecht" initials="MK" lastIdx="3" clrIdx="0">
    <p:extLst>
      <p:ext uri="{19B8F6BF-5375-455C-9EA6-DF929625EA0E}">
        <p15:presenceInfo xmlns:p15="http://schemas.microsoft.com/office/powerpoint/2012/main" userId="8ac4fcc975127b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770000"/>
    <a:srgbClr val="005898"/>
    <a:srgbClr val="860000"/>
    <a:srgbClr val="006D32"/>
    <a:srgbClr val="004D84"/>
    <a:srgbClr val="0066FF"/>
    <a:srgbClr val="005728"/>
    <a:srgbClr val="009B48"/>
    <a:srgbClr val="FF0000"/>
    <a:srgbClr val="0EC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3061" autoAdjust="0"/>
  </p:normalViewPr>
  <p:slideViewPr>
    <p:cSldViewPr showGuides="1">
      <p:cViewPr varScale="1">
        <p:scale>
          <a:sx n="54" d="100"/>
          <a:sy n="54" d="100"/>
        </p:scale>
        <p:origin x="1540" y="48"/>
      </p:cViewPr>
      <p:guideLst>
        <p:guide orient="horz" pos="2704"/>
        <p:guide pos="3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340" y="-12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2702" cy="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t" anchorCtr="0" compatLnSpc="1">
            <a:prstTxWarp prst="textNoShape">
              <a:avLst/>
            </a:prstTxWarp>
          </a:bodyPr>
          <a:lstStyle>
            <a:lvl1pPr defTabSz="903983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62" y="1"/>
            <a:ext cx="2952702" cy="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t" anchorCtr="0" compatLnSpc="1">
            <a:prstTxWarp prst="textNoShape">
              <a:avLst/>
            </a:prstTxWarp>
          </a:bodyPr>
          <a:lstStyle>
            <a:lvl1pPr algn="r" defTabSz="903983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201"/>
            <a:ext cx="2952702" cy="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b" anchorCtr="0" compatLnSpc="1">
            <a:prstTxWarp prst="textNoShape">
              <a:avLst/>
            </a:prstTxWarp>
          </a:bodyPr>
          <a:lstStyle>
            <a:lvl1pPr defTabSz="903983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62" y="9442201"/>
            <a:ext cx="2952702" cy="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b" anchorCtr="0" compatLnSpc="1">
            <a:prstTxWarp prst="textNoShape">
              <a:avLst/>
            </a:prstTxWarp>
          </a:bodyPr>
          <a:lstStyle>
            <a:lvl1pPr algn="r" defTabSz="903983">
              <a:defRPr sz="1200" b="0">
                <a:latin typeface="Times New Roman" pitchFamily="18" charset="0"/>
              </a:defRPr>
            </a:lvl1pPr>
          </a:lstStyle>
          <a:p>
            <a:fld id="{21CB91C2-4DCB-4AB8-9189-804F8B160FD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2702" cy="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t" anchorCtr="0" compatLnSpc="1">
            <a:prstTxWarp prst="textNoShape">
              <a:avLst/>
            </a:prstTxWarp>
          </a:bodyPr>
          <a:lstStyle>
            <a:lvl1pPr defTabSz="903983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62" y="1"/>
            <a:ext cx="2952702" cy="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t" anchorCtr="0" compatLnSpc="1">
            <a:prstTxWarp prst="textNoShape">
              <a:avLst/>
            </a:prstTxWarp>
          </a:bodyPr>
          <a:lstStyle>
            <a:lvl1pPr algn="r" defTabSz="903983">
              <a:defRPr sz="1200" b="0">
                <a:latin typeface="Frutiger 45 Light" pitchFamily="2" charset="0"/>
              </a:defRPr>
            </a:lvl1pPr>
          </a:lstStyle>
          <a:p>
            <a:endParaRPr lang="en-US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7287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57" y="4724287"/>
            <a:ext cx="4995652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201"/>
            <a:ext cx="2952702" cy="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b" anchorCtr="0" compatLnSpc="1">
            <a:prstTxWarp prst="textNoShape">
              <a:avLst/>
            </a:prstTxWarp>
          </a:bodyPr>
          <a:lstStyle>
            <a:lvl1pPr defTabSz="903983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62" y="9442201"/>
            <a:ext cx="2952702" cy="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9" tIns="45183" rIns="90369" bIns="45183" numCol="1" anchor="b" anchorCtr="0" compatLnSpc="1">
            <a:prstTxWarp prst="textNoShape">
              <a:avLst/>
            </a:prstTxWarp>
          </a:bodyPr>
          <a:lstStyle>
            <a:lvl1pPr algn="r" defTabSz="903983">
              <a:defRPr sz="1200" b="0">
                <a:latin typeface="Frutiger 45 Light" pitchFamily="2" charset="0"/>
              </a:defRPr>
            </a:lvl1pPr>
          </a:lstStyle>
          <a:p>
            <a:fld id="{0824FD8A-A571-4636-AAB1-D6B3FA6EA09D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25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Frutiger 45 Light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Frutiger 45 Light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Frutiger 45 Light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Frutiger 45 Light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Frutiger 45 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FB9688F4-E7D2-4979-A66D-3836F6D610A8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65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DFA5-3141-0FCF-80BD-4DBC4F6DD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FCC7E0-EDE4-F45A-A320-83D28A866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4135300-E49C-2530-9A45-1CBEA3DE0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63447-18DB-3B3E-5628-0AB4471B8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8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1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72ADD-F0CD-3FC5-3018-66E8C8C8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7D52272-8FB0-140D-4A05-5B65F6189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50E96AF-5123-073A-9A60-371B79E81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1AF326-0585-5848-509C-3F1687FA2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36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08400-5CF5-1956-9CC8-F03B86248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B17D3D7-8ACB-CDC9-6EEB-54C09C4EA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B7D44C-CDFB-1907-ADDC-08CCAFAA9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807354-DA53-90EC-E78F-91F93968C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24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1DDEC-983E-E0C2-98DE-0A1C12E56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6CF9A0-5C29-684A-CEDF-72A2488A5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76407-DCD4-62CC-3BD7-71A5E0DE4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D61776-8A66-B1ED-70C1-544CE3F0D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00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6CED-3A80-9C98-0CBA-C8861FA3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E1DC6-A667-9EC2-E1EB-3F0ADCDC6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05CEDB-A217-7F67-90EB-DE623E61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5B0E5-82FA-E821-12FF-D883E9A8F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03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6CED-3A80-9C98-0CBA-C8861FA3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E1DC6-A667-9EC2-E1EB-3F0ADCDC6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05CEDB-A217-7F67-90EB-DE623E61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5B0E5-82FA-E821-12FF-D883E9A8F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74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6CED-3A80-9C98-0CBA-C8861FA3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E1DC6-A667-9EC2-E1EB-3F0ADCDC6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05CEDB-A217-7F67-90EB-DE623E61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5B0E5-82FA-E821-12FF-D883E9A8F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72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6CED-3A80-9C98-0CBA-C8861FA3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E1DC6-A667-9EC2-E1EB-3F0ADCDC6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05CEDB-A217-7F67-90EB-DE623E61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5B0E5-82FA-E821-12FF-D883E9A8F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41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6CED-3A80-9C98-0CBA-C8861FA3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E1DC6-A667-9EC2-E1EB-3F0ADCDC6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05CEDB-A217-7F67-90EB-DE623E61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5B0E5-82FA-E821-12FF-D883E9A8F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4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4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6CED-3A80-9C98-0CBA-C8861FA3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E1DC6-A667-9EC2-E1EB-3F0ADCDC6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05CEDB-A217-7F67-90EB-DE623E61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5B0E5-82FA-E821-12FF-D883E9A8F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25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6CED-3A80-9C98-0CBA-C8861FA3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E1DC6-A667-9EC2-E1EB-3F0ADCDC6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05CEDB-A217-7F67-90EB-DE623E61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5B0E5-82FA-E821-12FF-D883E9A8F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35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52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4DFA-00BA-F914-D1D8-84DB11E7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7C7057F-EC4F-0389-ED3C-8C5721661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72D5DB4-7726-D94E-7D6C-659CA9A30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7FD6A5-783C-6412-7408-3C6255DAD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28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29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00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6CED-3A80-9C98-0CBA-C8861FA3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E1DC6-A667-9EC2-E1EB-3F0ADCDC6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05CEDB-A217-7F67-90EB-DE623E61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5B0E5-82FA-E821-12FF-D883E9A8F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30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96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31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68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FCF6-9273-5F10-7A81-0E7BFEF31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C4261A-D68D-A019-2AEC-361C4CE0E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420DD0-3CFE-4FC3-DE74-8ABCAD69B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A3C6-DF68-FB63-917E-584534E9D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32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31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33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05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34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1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18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FCF6-9273-5F10-7A81-0E7BFEF31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C4261A-D68D-A019-2AEC-361C4CE0E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420DD0-3CFE-4FC3-DE74-8ABCAD69B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A3C6-DF68-FB63-917E-584534E9D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35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95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FCF6-9273-5F10-7A81-0E7BFEF31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C4261A-D68D-A019-2AEC-361C4CE0E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420DD0-3CFE-4FC3-DE74-8ABCAD69B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A3C6-DF68-FB63-917E-584534E9D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36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63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37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8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5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DD43E-B5D9-F3A4-5AED-D7869317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748F285-3A4E-1C27-F718-634FB8901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ECB3A4-9E52-6068-C90B-F013C35B9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43895F-519F-9366-327B-522B64EBA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5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9700-9D54-9531-4318-C382B2B1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F968C8-CDB4-A86F-4B7E-1D8B7D19F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3D47A7-3048-C9D7-3556-A00B6ED40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B32FB-2E3D-B006-9076-964E5F76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6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DDEC-E18A-41CB-DB89-29BAACBD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91222DC-A5F7-6014-B133-A10D0359A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805926-002C-1316-4DDA-A6F287BB3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432E69-A189-6BC6-CC29-CEB26EB49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6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ED41B-3832-415D-3E1D-FBF50BA4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8DB4E84-3742-C9E3-9613-DA3B0F18F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384AE82-34DB-7F8C-25A8-22C01639D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88FFC2-5A2A-BD4D-BD8C-D3B9E3477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9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DFA5-3141-0FCF-80BD-4DBC4F6DD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FCC7E0-EDE4-F45A-A320-83D28A866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4135300-E49C-2530-9A45-1CBEA3DE0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63447-18DB-3B3E-5628-0AB4471B8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FD8A-A571-4636-AAB1-D6B3FA6EA09D}" type="slidenum">
              <a:rPr lang="en-US" smtClean="0"/>
              <a:pPr/>
              <a:t>14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2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3782-B7C6-4A6A-83D4-68D87E7E8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C8054-14DD-497A-B2FF-41FB5071C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1949-4922-40CB-A957-3378B44F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454C-E99F-481D-93CE-AD92A51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2FB2-BA20-43ED-9E95-33848014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7884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E629-784B-4BC8-BF11-5E9B2679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B4527-CCAB-4A45-AA44-DC540E245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D183-38EB-435E-969F-6FB04A34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7047-C9F5-4FFB-A65D-7B4336AF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6046-F79F-4C34-819D-C104E482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686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45E4B-A124-46DA-BC26-CEBDA6A1B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2B17-3FD6-46C5-8B46-C6FE4D9C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DD06-20BC-4D79-BA1A-0E5BA016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3A9E-BDE8-445E-9D86-7D40EDF1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229E-8446-423C-88E7-996977C6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172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93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  <a:lvl5pPr>
              <a:buClr>
                <a:srgbClr val="003399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1FEF3-6B53-4E3C-B731-6DED63DD17C3}" type="datetime3">
              <a:rPr lang="en-US"/>
              <a:pPr/>
              <a:t>10 March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8280E6-2E6D-457B-99F6-7E7449E184B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  <a:lvl5pPr>
              <a:buClr>
                <a:srgbClr val="003399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1FEF3-6B53-4E3C-B731-6DED63DD17C3}" type="datetime3">
              <a:rPr lang="en-US"/>
              <a:pPr/>
              <a:t>10 March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8280E6-2E6D-457B-99F6-7E7449E184B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39553" y="1700808"/>
            <a:ext cx="8280919" cy="43589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5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2318-A7CA-4BA0-8B3D-2539A2D6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0BC6-8FCE-4380-989E-C22EDAB2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E44B-3282-4D8B-AE77-A36A6B7F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4049-CC5C-44F1-BFDC-FF4DBCA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A518-3758-499F-AD11-F0F82C65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AAC9-366C-4BE4-8096-CF8CD820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25A1-8B6F-415B-9E2B-D2C9D893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F1F0-6EFC-4B85-B68B-7EA960BB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5A3B-22A9-45D0-9A35-3721DE44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0974-957C-4AC0-A3FE-9C7A2973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054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14B4-F97F-41B3-B82B-363F262F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061E-1B4E-49DA-934F-69B9A6D83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1CB34-E5D2-4F13-8E18-9CE0D1064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6AAD-04B6-4D1A-8DFA-DE8DFB7E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8F025-139F-4E32-B04B-76CEE6DE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0D772-C92E-4074-B745-24963825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363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7A49-10EE-426F-ADBC-A742A7C1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38F8-C3EE-4B7B-8829-7EF746F5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5BD46-0F29-4A10-A07B-A8FF684E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E27A5-7F07-427D-B55E-3F18D53F5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4629-5824-4AEB-A20A-60C31DD62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D298-D5E1-403C-B5C9-D4D058A0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59554-8266-42B3-AFAB-22BFBEFB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BDC22-5A79-46F9-BEEF-95435BA0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233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C33C-7FD6-4377-B047-85A2B917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3E5B1-9EFD-4F8F-A704-3C1B52AB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EF80-F1DA-4072-94BA-F9A57BB17FA2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A106E-C562-4424-BB09-88468E4B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E5758-AFAE-4421-BD18-44AB184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DF5-339F-484B-91B8-F1C389292E7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12A79-7D86-4435-9712-9A4F86C6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FD227-E2A3-475F-9C0B-F852B51F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A6B84-171D-4895-8713-892DC98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4680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EB45-7684-440F-8791-6B53D38E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05CA-0AC5-4855-AF51-B2F2A098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FC049-61D3-4843-A075-D036D2BC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C72B-F42B-4C5B-B962-6E1C9F6B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FBC5-5E9F-46ED-A1F1-2B0D1CA7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3321-95C0-4326-9385-CEC46F69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035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BA9-E13A-4A18-8F3A-B8DA2F1B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ABC6E-B8B1-4C2E-AED0-0033218AD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E8318-1659-4017-90B6-7DD257F6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DBD1-A557-46A1-8420-B660A4B0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26D4-1634-44E9-BE30-44B067B9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514E6-2259-4CD1-9852-503792A1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00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3A6C9-45BF-4F6B-827B-824AFB06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311F-5255-45BA-A4E2-05BD7646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53BA-FD5F-4BFE-A597-ED75E19E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85A0-A1A6-4BCE-A41B-31F6A90E1128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1A63-AE70-48F3-A458-17278B45D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93779-A133-49B7-A5B3-E3F074749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8350-3781-4C90-809B-AAE8D80EFF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651" r:id="rId13"/>
    <p:sldLayoutId id="2147483675" r:id="rId14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download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oracle.com/downloads/graalvm-downloads.html" TargetMode="External"/><Relationship Id="rId4" Type="http://schemas.openxmlformats.org/officeDocument/2006/relationships/hyperlink" Target="https://www.oracle.com/ch-de/java/technologies/download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A176E72-4872-B30A-55C7-35F992A7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304"/>
            <a:ext cx="9144000" cy="513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4">
            <a:extLst>
              <a:ext uri="{FF2B5EF4-FFF2-40B4-BE49-F238E27FC236}">
                <a16:creationId xmlns:a16="http://schemas.microsoft.com/office/drawing/2014/main" id="{BB9079C2-7581-B745-8601-EF30CB677017}"/>
              </a:ext>
            </a:extLst>
          </p:cNvPr>
          <p:cNvSpPr txBox="1"/>
          <p:nvPr/>
        </p:nvSpPr>
        <p:spPr>
          <a:xfrm>
            <a:off x="395536" y="404664"/>
            <a:ext cx="7632848" cy="288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chemeClr val="bg1"/>
              </a:solidFill>
              <a:latin typeface="Helvetica" pitchFamily="2" charset="0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Truffle and </a:t>
            </a:r>
            <a:r>
              <a:rPr lang="en-US" sz="4000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Graal</a:t>
            </a:r>
            <a:endParaRPr lang="en-US" sz="4000" b="1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Implementing a JIT-Optimized AST-interpreter</a:t>
            </a:r>
            <a:endParaRPr lang="en-US" sz="3600" b="0" strike="noStrike" spc="-1" dirty="0">
              <a:solidFill>
                <a:schemeClr val="accent3">
                  <a:lumMod val="60000"/>
                  <a:lumOff val="40000"/>
                </a:schemeClr>
              </a:solidFill>
              <a:latin typeface="Helvetica" pitchFamily="2" charset="0"/>
              <a:ea typeface="DejaVu Sans"/>
            </a:endParaRPr>
          </a:p>
        </p:txBody>
      </p:sp>
      <p:sp>
        <p:nvSpPr>
          <p:cNvPr id="91" name="CustomShape 1"/>
          <p:cNvSpPr/>
          <p:nvPr/>
        </p:nvSpPr>
        <p:spPr>
          <a:xfrm>
            <a:off x="455040" y="6086520"/>
            <a:ext cx="457164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pc="-1" dirty="0">
                <a:solidFill>
                  <a:srgbClr val="000000"/>
                </a:solidFill>
                <a:latin typeface="Arial"/>
              </a:rPr>
              <a:t>Markus Knecht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University of Applied Sciences Northwestern Switzerland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903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E3F4-B6CB-1CB6-B5C6-79644097C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5DECC-0E04-6214-BCDE-9C3BCEAB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Partial Evaluation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447ACF-874D-A865-184C-5FA92980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de-CH" sz="3200" b="0" i="1" dirty="0"/>
              <a:t>A </a:t>
            </a:r>
            <a:r>
              <a:rPr lang="de-CH" sz="3200" b="0" i="1" dirty="0" err="1"/>
              <a:t>techique</a:t>
            </a:r>
            <a:r>
              <a:rPr lang="de-CH" sz="3200" b="0" i="1" dirty="0"/>
              <a:t> </a:t>
            </a:r>
            <a:r>
              <a:rPr lang="de-CH" sz="3200" b="0" i="1" dirty="0" err="1"/>
              <a:t>called</a:t>
            </a:r>
            <a:r>
              <a:rPr lang="de-CH" sz="3200" b="0" i="1" dirty="0"/>
              <a:t> partial </a:t>
            </a:r>
            <a:r>
              <a:rPr lang="de-CH" sz="3200" b="0" i="1" dirty="0" err="1"/>
              <a:t>evaluation</a:t>
            </a:r>
            <a:r>
              <a:rPr lang="de-CH" sz="3200" b="0" i="1" dirty="0"/>
              <a:t> </a:t>
            </a:r>
            <a:r>
              <a:rPr lang="de-CH" sz="3200" b="0" i="1" dirty="0" err="1"/>
              <a:t>is</a:t>
            </a:r>
            <a:r>
              <a:rPr lang="de-CH" sz="3200" b="0" i="1" dirty="0"/>
              <a:t> promising and </a:t>
            </a:r>
            <a:r>
              <a:rPr lang="de-CH" sz="3200" b="0" i="1" dirty="0" err="1"/>
              <a:t>works</a:t>
            </a:r>
            <a:r>
              <a:rPr lang="de-CH" sz="3200" b="0" i="1" dirty="0"/>
              <a:t> </a:t>
            </a:r>
            <a:r>
              <a:rPr lang="de-CH" sz="3200" b="0" i="1" dirty="0" err="1"/>
              <a:t>well</a:t>
            </a:r>
            <a:r>
              <a:rPr lang="de-CH" sz="3200" b="0" i="1" dirty="0"/>
              <a:t> </a:t>
            </a:r>
            <a:r>
              <a:rPr lang="de-CH" sz="3200" b="0" i="1" dirty="0" err="1"/>
              <a:t>for</a:t>
            </a:r>
            <a:r>
              <a:rPr lang="de-CH" sz="3200" b="0" i="1" dirty="0"/>
              <a:t> </a:t>
            </a:r>
            <a:r>
              <a:rPr lang="de-CH" sz="3200" b="0" i="1" dirty="0" err="1"/>
              <a:t>some</a:t>
            </a:r>
            <a:r>
              <a:rPr lang="de-CH" sz="3200" b="0" i="1" dirty="0"/>
              <a:t> </a:t>
            </a:r>
            <a:r>
              <a:rPr lang="de-CH" sz="3200" b="0" i="1" dirty="0" err="1"/>
              <a:t>specific</a:t>
            </a:r>
            <a:r>
              <a:rPr lang="de-CH" sz="3200" b="0" i="1" dirty="0"/>
              <a:t> </a:t>
            </a:r>
            <a:r>
              <a:rPr lang="de-CH" sz="3200" b="0" i="1" dirty="0" err="1"/>
              <a:t>cases</a:t>
            </a:r>
            <a:r>
              <a:rPr lang="de-CH" sz="3200" b="0" i="1" dirty="0"/>
              <a:t>.</a:t>
            </a:r>
          </a:p>
          <a:p>
            <a:pPr algn="ctr"/>
            <a:endParaRPr lang="de-CH" sz="3200" b="0" dirty="0"/>
          </a:p>
          <a:p>
            <a:pPr algn="ctr"/>
            <a:r>
              <a:rPr lang="de-CH" sz="3200" b="0" dirty="0" err="1"/>
              <a:t>one</a:t>
            </a:r>
            <a:r>
              <a:rPr lang="de-CH" sz="3200" b="0" dirty="0"/>
              <a:t> such </a:t>
            </a:r>
            <a:r>
              <a:rPr lang="de-CH" sz="3200" b="0" dirty="0" err="1"/>
              <a:t>case</a:t>
            </a:r>
            <a:r>
              <a:rPr lang="de-CH" sz="3200" b="0" dirty="0"/>
              <a:t> </a:t>
            </a:r>
            <a:r>
              <a:rPr lang="de-CH" sz="3200" b="0" dirty="0" err="1"/>
              <a:t>is</a:t>
            </a:r>
            <a:r>
              <a:rPr lang="de-CH" sz="3200" b="0" dirty="0"/>
              <a:t> just in time </a:t>
            </a:r>
            <a:r>
              <a:rPr lang="de-CH" sz="3200" b="0" dirty="0" err="1"/>
              <a:t>specialization</a:t>
            </a:r>
            <a:r>
              <a:rPr lang="de-CH" sz="3200" b="0" dirty="0"/>
              <a:t> </a:t>
            </a:r>
            <a:r>
              <a:rPr lang="de-CH" sz="3200" b="0" dirty="0" err="1"/>
              <a:t>of</a:t>
            </a:r>
            <a:r>
              <a:rPr lang="de-CH" sz="3200" b="0" dirty="0"/>
              <a:t> </a:t>
            </a:r>
            <a:r>
              <a:rPr lang="de-CH" sz="3200" b="0" dirty="0" err="1"/>
              <a:t>self-optimizing</a:t>
            </a:r>
            <a:r>
              <a:rPr lang="de-CH" sz="3200" b="0" dirty="0"/>
              <a:t> </a:t>
            </a:r>
            <a:r>
              <a:rPr lang="de-CH" sz="3200" b="0" dirty="0" err="1"/>
              <a:t>interpreters</a:t>
            </a:r>
            <a:r>
              <a:rPr lang="de-CH" sz="3200" b="0" dirty="0"/>
              <a:t>*</a:t>
            </a:r>
          </a:p>
          <a:p>
            <a:pPr algn="ctr"/>
            <a:endParaRPr lang="de-CH" sz="3200" b="0" dirty="0"/>
          </a:p>
          <a:p>
            <a:pPr algn="ctr"/>
            <a:r>
              <a:rPr lang="de-CH" sz="2800" b="0" i="1" dirty="0"/>
              <a:t>*</a:t>
            </a:r>
            <a:r>
              <a:rPr lang="de-CH" sz="2800" b="0" i="1" dirty="0" err="1"/>
              <a:t>interpreters</a:t>
            </a:r>
            <a:r>
              <a:rPr lang="de-CH" sz="2800" b="0" i="1" dirty="0"/>
              <a:t> </a:t>
            </a:r>
            <a:r>
              <a:rPr lang="de-CH" sz="2800" b="0" i="1" dirty="0" err="1"/>
              <a:t>that</a:t>
            </a:r>
            <a:r>
              <a:rPr lang="de-CH" sz="2800" b="0" i="1" dirty="0"/>
              <a:t> </a:t>
            </a:r>
            <a:r>
              <a:rPr lang="de-CH" sz="2800" b="0" i="1" dirty="0" err="1"/>
              <a:t>optimize</a:t>
            </a:r>
            <a:r>
              <a:rPr lang="de-CH" sz="2800" b="0" i="1" dirty="0"/>
              <a:t> </a:t>
            </a:r>
            <a:r>
              <a:rPr lang="de-CH" sz="2800" b="0" i="1" dirty="0" err="1"/>
              <a:t>the</a:t>
            </a:r>
            <a:r>
              <a:rPr lang="de-CH" sz="2800" b="0" i="1" dirty="0"/>
              <a:t> source code </a:t>
            </a:r>
            <a:r>
              <a:rPr lang="de-CH" sz="2800" b="0" i="1" dirty="0" err="1"/>
              <a:t>representation</a:t>
            </a:r>
            <a:r>
              <a:rPr lang="de-CH" sz="2800" b="0" i="1" dirty="0"/>
              <a:t> </a:t>
            </a:r>
            <a:r>
              <a:rPr lang="de-CH" sz="2800" b="0" i="1" dirty="0" err="1"/>
              <a:t>during</a:t>
            </a:r>
            <a:r>
              <a:rPr lang="de-CH" sz="2800" b="0" i="1" dirty="0"/>
              <a:t> </a:t>
            </a:r>
            <a:r>
              <a:rPr lang="de-CH" sz="2800" b="0" i="1" dirty="0" err="1"/>
              <a:t>execution</a:t>
            </a:r>
            <a:r>
              <a:rPr lang="de-CH" sz="2800" b="0" i="1" dirty="0"/>
              <a:t> </a:t>
            </a:r>
            <a:r>
              <a:rPr lang="de-CH" sz="2800" b="0" i="1" dirty="0" err="1"/>
              <a:t>based</a:t>
            </a:r>
            <a:r>
              <a:rPr lang="de-CH" sz="2800" b="0" i="1" dirty="0"/>
              <a:t> on </a:t>
            </a:r>
            <a:r>
              <a:rPr lang="de-CH" sz="2800" b="0" i="1" dirty="0" err="1"/>
              <a:t>runtime</a:t>
            </a:r>
            <a:r>
              <a:rPr lang="de-CH" sz="2800" b="0" i="1" dirty="0"/>
              <a:t> </a:t>
            </a:r>
            <a:r>
              <a:rPr lang="de-CH" sz="2800" b="0" i="1" dirty="0" err="1"/>
              <a:t>information</a:t>
            </a:r>
            <a:endParaRPr lang="de-CH" sz="2800" b="0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8572BF-CAA5-790A-84F9-860CE135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29BE65-4A37-2BE7-A984-8C566ACE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Graal</a:t>
            </a:r>
            <a:r>
              <a:rPr lang="en-GB" dirty="0">
                <a:solidFill>
                  <a:schemeClr val="accent1"/>
                </a:solidFill>
              </a:rPr>
              <a:t> and Truffle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73373-A7FF-6D22-6B2D-F8A6B9822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CD522-568D-735A-B722-E666935D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Graal</a:t>
            </a:r>
            <a:r>
              <a:rPr lang="en-GB" dirty="0">
                <a:solidFill>
                  <a:schemeClr val="accent1"/>
                </a:solidFill>
              </a:rPr>
              <a:t> and Truffle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74B631-E167-EA9F-1B04-775525D9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de-CH" sz="2800" dirty="0"/>
              <a:t>Graal JIT</a:t>
            </a:r>
          </a:p>
          <a:p>
            <a:pPr algn="ctr"/>
            <a:r>
              <a:rPr lang="de-CH" sz="2800" b="0" dirty="0"/>
              <a:t>JIT </a:t>
            </a:r>
            <a:r>
              <a:rPr lang="de-CH" sz="2800" b="0" dirty="0" err="1"/>
              <a:t>compiler</a:t>
            </a:r>
            <a:r>
              <a:rPr lang="de-CH" sz="2800" b="0" dirty="0"/>
              <a:t> </a:t>
            </a:r>
            <a:r>
              <a:rPr lang="de-CH" sz="2800" b="0" dirty="0" err="1"/>
              <a:t>written</a:t>
            </a:r>
            <a:r>
              <a:rPr lang="de-CH" sz="2800" b="0" dirty="0"/>
              <a:t> in </a:t>
            </a:r>
            <a:r>
              <a:rPr lang="de-CH" sz="2800" b="0" dirty="0" err="1"/>
              <a:t>java</a:t>
            </a:r>
            <a:r>
              <a:rPr lang="de-CH" sz="2800" b="0" dirty="0"/>
              <a:t> </a:t>
            </a:r>
            <a:r>
              <a:rPr lang="de-CH" sz="2800" b="0" dirty="0" err="1"/>
              <a:t>that</a:t>
            </a:r>
            <a:r>
              <a:rPr lang="de-CH" sz="2800" b="0" dirty="0"/>
              <a:t> </a:t>
            </a:r>
            <a:r>
              <a:rPr lang="de-CH" sz="2800" b="0" dirty="0" err="1"/>
              <a:t>amongst</a:t>
            </a:r>
            <a:r>
              <a:rPr lang="de-CH" sz="2800" b="0" dirty="0"/>
              <a:t> </a:t>
            </a:r>
            <a:r>
              <a:rPr lang="de-CH" sz="2800" b="0" dirty="0" err="1"/>
              <a:t>other</a:t>
            </a:r>
            <a:r>
              <a:rPr lang="de-CH" sz="2800" b="0" dirty="0"/>
              <a:t> </a:t>
            </a:r>
            <a:r>
              <a:rPr lang="de-CH" sz="2800" b="0" dirty="0" err="1"/>
              <a:t>thing</a:t>
            </a:r>
            <a:r>
              <a:rPr lang="de-CH" sz="2800" b="0" dirty="0"/>
              <a:t> </a:t>
            </a:r>
            <a:r>
              <a:rPr lang="de-CH" sz="2800" b="0" dirty="0" err="1"/>
              <a:t>uses</a:t>
            </a:r>
            <a:r>
              <a:rPr lang="de-CH" sz="2800" b="0" dirty="0"/>
              <a:t> partial </a:t>
            </a:r>
            <a:r>
              <a:rPr lang="de-CH" sz="2800" b="0" dirty="0" err="1"/>
              <a:t>evaluation</a:t>
            </a:r>
            <a:r>
              <a:rPr lang="de-CH" sz="2800" b="0" dirty="0"/>
              <a:t> </a:t>
            </a:r>
            <a:r>
              <a:rPr lang="de-CH" sz="2800" b="0" dirty="0" err="1"/>
              <a:t>for</a:t>
            </a:r>
            <a:r>
              <a:rPr lang="de-CH" sz="2800" b="0" dirty="0"/>
              <a:t> </a:t>
            </a:r>
            <a:r>
              <a:rPr lang="de-CH" sz="2800" b="0" dirty="0" err="1"/>
              <a:t>programm</a:t>
            </a:r>
            <a:r>
              <a:rPr lang="de-CH" sz="2800" b="0" dirty="0"/>
              <a:t> </a:t>
            </a:r>
            <a:r>
              <a:rPr lang="de-CH" sz="2800" b="0" dirty="0" err="1"/>
              <a:t>specislisation</a:t>
            </a:r>
            <a:endParaRPr lang="de-CH" sz="2800" b="0" dirty="0"/>
          </a:p>
          <a:p>
            <a:pPr algn="ctr"/>
            <a:endParaRPr lang="de-CH" sz="2800" b="0" dirty="0"/>
          </a:p>
          <a:p>
            <a:pPr algn="ctr"/>
            <a:r>
              <a:rPr lang="de-CH" sz="2800" dirty="0" err="1"/>
              <a:t>Truffle</a:t>
            </a:r>
            <a:r>
              <a:rPr lang="de-CH" sz="2800" dirty="0"/>
              <a:t> DSL</a:t>
            </a:r>
          </a:p>
          <a:p>
            <a:pPr algn="ctr"/>
            <a:r>
              <a:rPr lang="de-CH" sz="2800" b="0" dirty="0"/>
              <a:t>Java </a:t>
            </a:r>
            <a:r>
              <a:rPr lang="de-CH" sz="2800" b="0" dirty="0" err="1"/>
              <a:t>framework</a:t>
            </a:r>
            <a:r>
              <a:rPr lang="de-CH" sz="2800" b="0" dirty="0"/>
              <a:t> </a:t>
            </a:r>
            <a:r>
              <a:rPr lang="de-CH" sz="2800" b="0" dirty="0" err="1"/>
              <a:t>for</a:t>
            </a:r>
            <a:r>
              <a:rPr lang="de-CH" sz="2800" b="0" dirty="0"/>
              <a:t> </a:t>
            </a:r>
            <a:r>
              <a:rPr lang="de-CH" sz="2800" b="0" dirty="0" err="1"/>
              <a:t>building</a:t>
            </a:r>
            <a:r>
              <a:rPr lang="de-CH" sz="2800" b="0" dirty="0"/>
              <a:t> </a:t>
            </a:r>
            <a:r>
              <a:rPr lang="de-CH" sz="2800" b="0" dirty="0" err="1"/>
              <a:t>self</a:t>
            </a:r>
            <a:r>
              <a:rPr lang="de-CH" sz="2800" b="0" dirty="0"/>
              <a:t> </a:t>
            </a:r>
            <a:r>
              <a:rPr lang="de-CH" sz="2800" b="0" dirty="0" err="1"/>
              <a:t>optimized</a:t>
            </a:r>
            <a:r>
              <a:rPr lang="de-CH" sz="2800" b="0" dirty="0"/>
              <a:t> </a:t>
            </a:r>
            <a:r>
              <a:rPr lang="de-CH" sz="2800" b="0" dirty="0" err="1"/>
              <a:t>ast</a:t>
            </a:r>
            <a:r>
              <a:rPr lang="de-CH" sz="2800" b="0" dirty="0"/>
              <a:t> (</a:t>
            </a:r>
            <a:r>
              <a:rPr lang="de-CH" sz="2800" b="0" dirty="0" err="1"/>
              <a:t>or</a:t>
            </a:r>
            <a:r>
              <a:rPr lang="de-CH" sz="2800" b="0" dirty="0"/>
              <a:t> </a:t>
            </a:r>
            <a:r>
              <a:rPr lang="de-CH" sz="2800" b="0" dirty="0" err="1"/>
              <a:t>bytecode</a:t>
            </a:r>
            <a:r>
              <a:rPr lang="de-CH" sz="2800" b="0" dirty="0"/>
              <a:t>) </a:t>
            </a:r>
            <a:r>
              <a:rPr lang="de-CH" sz="2800" b="0" dirty="0" err="1"/>
              <a:t>interpreters</a:t>
            </a:r>
            <a:endParaRPr lang="de-CH" sz="2800" b="0" dirty="0"/>
          </a:p>
          <a:p>
            <a:pPr algn="ctr"/>
            <a:endParaRPr lang="de-CH" sz="2800" b="0" dirty="0"/>
          </a:p>
          <a:p>
            <a:pPr algn="ctr"/>
            <a:r>
              <a:rPr lang="de-CH" sz="2800" dirty="0" err="1"/>
              <a:t>Truffle</a:t>
            </a:r>
            <a:r>
              <a:rPr lang="de-CH" sz="2800" dirty="0"/>
              <a:t> </a:t>
            </a:r>
            <a:r>
              <a:rPr lang="de-CH" sz="2800" dirty="0" err="1"/>
              <a:t>Runtime</a:t>
            </a:r>
            <a:endParaRPr lang="de-CH" sz="2800" dirty="0"/>
          </a:p>
          <a:p>
            <a:pPr algn="ctr"/>
            <a:r>
              <a:rPr lang="de-CH" sz="2800" b="0" dirty="0" err="1"/>
              <a:t>Runtime</a:t>
            </a:r>
            <a:r>
              <a:rPr lang="de-CH" sz="2800" b="0" dirty="0"/>
              <a:t> </a:t>
            </a:r>
            <a:r>
              <a:rPr lang="de-CH" sz="2800" b="0" dirty="0" err="1"/>
              <a:t>that</a:t>
            </a:r>
            <a:r>
              <a:rPr lang="de-CH" sz="2800" b="0" dirty="0"/>
              <a:t> </a:t>
            </a:r>
            <a:r>
              <a:rPr lang="de-CH" sz="2800" b="0" dirty="0" err="1"/>
              <a:t>uses</a:t>
            </a:r>
            <a:r>
              <a:rPr lang="de-CH" sz="2800" b="0" dirty="0"/>
              <a:t> </a:t>
            </a:r>
            <a:r>
              <a:rPr lang="de-CH" sz="2800" b="0" dirty="0" err="1"/>
              <a:t>the</a:t>
            </a:r>
            <a:r>
              <a:rPr lang="de-CH" sz="2800" b="0" dirty="0"/>
              <a:t> Graal JIT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execute</a:t>
            </a:r>
            <a:r>
              <a:rPr lang="de-CH" sz="2800" b="0" dirty="0"/>
              <a:t>, </a:t>
            </a:r>
            <a:r>
              <a:rPr lang="de-CH" sz="2800" b="0" dirty="0" err="1"/>
              <a:t>profile</a:t>
            </a:r>
            <a:r>
              <a:rPr lang="de-CH" sz="2800" b="0" dirty="0"/>
              <a:t>, and </a:t>
            </a:r>
            <a:r>
              <a:rPr lang="de-CH" sz="2800" b="0" dirty="0" err="1"/>
              <a:t>spezialise</a:t>
            </a:r>
            <a:r>
              <a:rPr lang="de-CH" sz="2800" b="0" dirty="0"/>
              <a:t> (JIT </a:t>
            </a:r>
            <a:r>
              <a:rPr lang="de-CH" sz="2800" b="0" dirty="0" err="1"/>
              <a:t>compile</a:t>
            </a:r>
            <a:r>
              <a:rPr lang="de-CH" sz="2800" b="0" dirty="0"/>
              <a:t>) </a:t>
            </a:r>
            <a:r>
              <a:rPr lang="de-CH" sz="2800" b="0" dirty="0" err="1"/>
              <a:t>truffle</a:t>
            </a:r>
            <a:r>
              <a:rPr lang="de-CH" sz="2800" b="0" dirty="0"/>
              <a:t> </a:t>
            </a:r>
            <a:r>
              <a:rPr lang="de-CH" sz="2800" b="0" dirty="0" err="1"/>
              <a:t>interpreters</a:t>
            </a:r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918E9-AE70-296D-7DB7-13CD38E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D73972-7A2D-8242-FE89-71E94BB4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BAD3-9238-5042-38CF-586C81F0C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09C43-E518-2FC9-A57F-81632D09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Languages - Performance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7050FC-B030-20DC-AA86-88C0E84D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algn="ctr"/>
            <a:r>
              <a:rPr lang="de-CH" sz="2800" b="0" dirty="0" err="1"/>
              <a:t>Truffle</a:t>
            </a:r>
            <a:r>
              <a:rPr lang="de-CH" sz="2800" b="0" dirty="0"/>
              <a:t> </a:t>
            </a:r>
            <a:r>
              <a:rPr lang="de-CH" sz="2800" b="0" dirty="0" err="1"/>
              <a:t>languages</a:t>
            </a:r>
            <a:r>
              <a:rPr lang="de-CH" sz="2800" b="0" dirty="0"/>
              <a:t> </a:t>
            </a:r>
            <a:r>
              <a:rPr lang="de-CH" sz="2800" b="0" dirty="0" err="1"/>
              <a:t>implementations</a:t>
            </a:r>
            <a:r>
              <a:rPr lang="de-CH" sz="2800" b="0" dirty="0"/>
              <a:t> </a:t>
            </a:r>
            <a:r>
              <a:rPr lang="de-CH" sz="2800" b="0" dirty="0" err="1"/>
              <a:t>peak</a:t>
            </a:r>
            <a:r>
              <a:rPr lang="de-CH" sz="2800" b="0" dirty="0"/>
              <a:t> </a:t>
            </a:r>
            <a:r>
              <a:rPr lang="de-CH" sz="2800" b="0" dirty="0" err="1"/>
              <a:t>performace</a:t>
            </a:r>
            <a:r>
              <a:rPr lang="de-CH" sz="2800" b="0" dirty="0"/>
              <a:t>:</a:t>
            </a:r>
          </a:p>
          <a:p>
            <a:pPr algn="ctr"/>
            <a:endParaRPr lang="de-CH" sz="3000" b="0" i="1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3000" b="0" dirty="0"/>
              <a:t>Ruby: </a:t>
            </a:r>
            <a:r>
              <a:rPr lang="de-CH" sz="3000" i="1" dirty="0" err="1"/>
              <a:t>TruffleRuby</a:t>
            </a:r>
            <a:r>
              <a:rPr lang="de-CH" sz="3000" b="0" dirty="0"/>
              <a:t> </a:t>
            </a:r>
            <a:r>
              <a:rPr lang="de-CH" sz="3000" b="0" dirty="0" err="1"/>
              <a:t>is</a:t>
            </a:r>
            <a:r>
              <a:rPr lang="de-CH" sz="3000" b="0" dirty="0"/>
              <a:t> </a:t>
            </a:r>
            <a:r>
              <a:rPr lang="de-CH" sz="3000" b="0" dirty="0" err="1"/>
              <a:t>the</a:t>
            </a:r>
            <a:r>
              <a:rPr lang="de-CH" sz="3000" b="0" dirty="0"/>
              <a:t> fastest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3000" b="0" dirty="0"/>
              <a:t>R: </a:t>
            </a:r>
            <a:r>
              <a:rPr lang="de-CH" sz="3000" i="1" dirty="0" err="1"/>
              <a:t>FastR</a:t>
            </a:r>
            <a:r>
              <a:rPr lang="de-CH" sz="3000" b="0" dirty="0"/>
              <a:t> </a:t>
            </a:r>
            <a:r>
              <a:rPr lang="de-CH" sz="3000" b="0" dirty="0" err="1"/>
              <a:t>is</a:t>
            </a:r>
            <a:r>
              <a:rPr lang="de-CH" sz="3000" b="0" dirty="0"/>
              <a:t> </a:t>
            </a:r>
            <a:r>
              <a:rPr lang="de-CH" sz="3000" b="0" dirty="0" err="1"/>
              <a:t>the</a:t>
            </a:r>
            <a:r>
              <a:rPr lang="de-CH" sz="3000" b="0" dirty="0"/>
              <a:t> fastest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3000" b="0" dirty="0" err="1"/>
              <a:t>Phyton</a:t>
            </a:r>
            <a:r>
              <a:rPr lang="de-CH" sz="3000" b="0" dirty="0"/>
              <a:t>: </a:t>
            </a:r>
            <a:r>
              <a:rPr lang="de-CH" sz="3000" b="0" i="1" dirty="0" err="1"/>
              <a:t>ZipPy</a:t>
            </a:r>
            <a:r>
              <a:rPr lang="de-CH" sz="3000" b="0" dirty="0"/>
              <a:t> </a:t>
            </a:r>
            <a:r>
              <a:rPr lang="de-CH" sz="3000" b="0" dirty="0" err="1"/>
              <a:t>is</a:t>
            </a:r>
            <a:r>
              <a:rPr lang="de-CH" sz="3000" b="0" dirty="0"/>
              <a:t> </a:t>
            </a:r>
            <a:r>
              <a:rPr lang="de-CH" sz="3000" b="0" dirty="0" err="1"/>
              <a:t>comparable</a:t>
            </a:r>
            <a:r>
              <a:rPr lang="de-CH" sz="3000" b="0" dirty="0"/>
              <a:t> </a:t>
            </a:r>
            <a:r>
              <a:rPr lang="de-CH" sz="3000" b="0" dirty="0" err="1"/>
              <a:t>to</a:t>
            </a:r>
            <a:r>
              <a:rPr lang="de-CH" sz="3000" b="0" dirty="0"/>
              <a:t> </a:t>
            </a:r>
            <a:r>
              <a:rPr lang="de-CH" sz="3000" dirty="0" err="1"/>
              <a:t>PyPy</a:t>
            </a:r>
            <a:endParaRPr lang="de-CH" sz="3000" dirty="0"/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3000" b="0" dirty="0"/>
              <a:t>JavaScript: </a:t>
            </a:r>
            <a:r>
              <a:rPr lang="de-CH" sz="3000" b="0" i="1" dirty="0" err="1"/>
              <a:t>GraalJs</a:t>
            </a:r>
            <a:r>
              <a:rPr lang="de-CH" sz="3000" b="0" dirty="0"/>
              <a:t> </a:t>
            </a:r>
            <a:r>
              <a:rPr lang="de-CH" sz="3000" b="0" dirty="0" err="1"/>
              <a:t>slightly</a:t>
            </a:r>
            <a:r>
              <a:rPr lang="de-CH" sz="3000" b="0" dirty="0"/>
              <a:t> </a:t>
            </a:r>
            <a:r>
              <a:rPr lang="de-CH" sz="3000" b="0" dirty="0" err="1"/>
              <a:t>slower</a:t>
            </a:r>
            <a:r>
              <a:rPr lang="de-CH" sz="3000" b="0" dirty="0"/>
              <a:t> </a:t>
            </a:r>
            <a:r>
              <a:rPr lang="de-CH" sz="3000" b="0" dirty="0" err="1"/>
              <a:t>than</a:t>
            </a:r>
            <a:r>
              <a:rPr lang="de-CH" sz="3000" b="0" dirty="0"/>
              <a:t> </a:t>
            </a:r>
            <a:r>
              <a:rPr lang="de-CH" sz="3000" dirty="0"/>
              <a:t>V8</a:t>
            </a:r>
          </a:p>
          <a:p>
            <a:pPr algn="ctr"/>
            <a:endParaRPr lang="de-CH" sz="2400" b="0" i="1" dirty="0"/>
          </a:p>
          <a:p>
            <a:pPr algn="ctr"/>
            <a:r>
              <a:rPr lang="de-CH" sz="2400" b="0" i="1" dirty="0"/>
              <a:t>*</a:t>
            </a:r>
            <a:r>
              <a:rPr lang="de-CH" sz="2400" b="0" i="1" dirty="0" err="1"/>
              <a:t>as</a:t>
            </a:r>
            <a:r>
              <a:rPr lang="de-CH" sz="2400" b="0" i="1" dirty="0"/>
              <a:t> </a:t>
            </a:r>
            <a:r>
              <a:rPr lang="de-CH" sz="2400" b="0" i="1" dirty="0" err="1"/>
              <a:t>always</a:t>
            </a:r>
            <a:r>
              <a:rPr lang="de-CH" sz="2400" b="0" i="1" dirty="0"/>
              <a:t> </a:t>
            </a:r>
            <a:r>
              <a:rPr lang="de-CH" sz="2400" b="0" i="1" dirty="0" err="1"/>
              <a:t>benchmarks</a:t>
            </a:r>
            <a:r>
              <a:rPr lang="de-CH" sz="2400" b="0" i="1" dirty="0"/>
              <a:t> </a:t>
            </a:r>
            <a:r>
              <a:rPr lang="de-CH" sz="2400" b="0" i="1" dirty="0" err="1"/>
              <a:t>may</a:t>
            </a:r>
            <a:r>
              <a:rPr lang="de-CH" sz="2400" b="0" i="1" dirty="0"/>
              <a:t> not </a:t>
            </a:r>
            <a:r>
              <a:rPr lang="de-CH" sz="2400" b="0" i="1" dirty="0" err="1"/>
              <a:t>necessarely</a:t>
            </a:r>
            <a:r>
              <a:rPr lang="de-CH" sz="2400" b="0" i="1" dirty="0"/>
              <a:t> </a:t>
            </a:r>
            <a:r>
              <a:rPr lang="de-CH" sz="2400" b="0" i="1" dirty="0" err="1"/>
              <a:t>be</a:t>
            </a:r>
            <a:r>
              <a:rPr lang="de-CH" sz="2400" b="0" i="1" dirty="0"/>
              <a:t> an </a:t>
            </a:r>
            <a:r>
              <a:rPr lang="de-CH" sz="2400" b="0" i="1" dirty="0" err="1"/>
              <a:t>accurate</a:t>
            </a:r>
            <a:r>
              <a:rPr lang="de-CH" sz="2400" b="0" i="1" dirty="0"/>
              <a:t> </a:t>
            </a:r>
            <a:r>
              <a:rPr lang="de-CH" sz="2400" b="0" i="1" dirty="0" err="1"/>
              <a:t>representation</a:t>
            </a:r>
            <a:r>
              <a:rPr lang="de-CH" sz="2400" b="0" i="1" dirty="0"/>
              <a:t> </a:t>
            </a:r>
            <a:r>
              <a:rPr lang="de-CH" sz="2400" b="0" i="1" dirty="0" err="1"/>
              <a:t>of</a:t>
            </a:r>
            <a:r>
              <a:rPr lang="de-CH" sz="2400" b="0" i="1" dirty="0"/>
              <a:t> </a:t>
            </a:r>
            <a:r>
              <a:rPr lang="de-CH" sz="2400" b="0" i="1" dirty="0" err="1"/>
              <a:t>general</a:t>
            </a:r>
            <a:r>
              <a:rPr lang="de-CH" sz="2400" b="0" i="1" dirty="0"/>
              <a:t> </a:t>
            </a:r>
            <a:r>
              <a:rPr lang="de-CH" sz="2400" b="0" i="1" dirty="0" err="1"/>
              <a:t>performance</a:t>
            </a:r>
            <a:endParaRPr lang="de-CH" sz="2400" b="0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D2097-025E-DB19-A935-9B4ED9ED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4EC976-372A-E2C2-BA36-81FF3FE9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02DF-CDD9-F486-CB48-196356799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D0BEB-87A1-3576-4D5C-4198E4C5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Graal</a:t>
            </a:r>
            <a:r>
              <a:rPr lang="en-GB" dirty="0">
                <a:solidFill>
                  <a:schemeClr val="accent1"/>
                </a:solidFill>
              </a:rPr>
              <a:t> VM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EA482D-7345-72BF-6405-7D37DF2E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de-CH" sz="2800" b="0" dirty="0" err="1"/>
              <a:t>Where</a:t>
            </a:r>
            <a:r>
              <a:rPr lang="de-CH" sz="2800" b="0" dirty="0"/>
              <a:t>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get</a:t>
            </a:r>
            <a:r>
              <a:rPr lang="de-CH" sz="2800" b="0" dirty="0"/>
              <a:t> </a:t>
            </a:r>
            <a:r>
              <a:rPr lang="de-CH" sz="2800" b="0" dirty="0" err="1"/>
              <a:t>GraalVm</a:t>
            </a:r>
            <a:r>
              <a:rPr lang="de-CH" sz="2800" b="0" dirty="0"/>
              <a:t>:</a:t>
            </a:r>
          </a:p>
          <a:p>
            <a:pPr algn="ctr"/>
            <a:endParaRPr lang="de-CH" sz="2800" b="0" dirty="0"/>
          </a:p>
          <a:p>
            <a:pPr algn="ctr"/>
            <a:r>
              <a:rPr lang="de-CH" sz="2800" b="0" dirty="0"/>
              <a:t>Community-Edition:</a:t>
            </a:r>
          </a:p>
          <a:p>
            <a:pPr algn="ctr"/>
            <a:r>
              <a:rPr lang="de-CH" sz="2200" b="0" dirty="0">
                <a:hlinkClick r:id="rId3"/>
              </a:rPr>
              <a:t>https://www.graalvm.org/downloads/</a:t>
            </a:r>
            <a:endParaRPr lang="de-CH" sz="2200" b="0" dirty="0"/>
          </a:p>
          <a:p>
            <a:pPr algn="ctr"/>
            <a:r>
              <a:rPr lang="de-CH" sz="2400" b="0" dirty="0">
                <a:hlinkClick r:id="rId4"/>
              </a:rPr>
              <a:t>https://www.oracle.com/ch-de/java/technologies/downloads/</a:t>
            </a:r>
            <a:endParaRPr lang="de-CH" sz="2400" b="0" dirty="0"/>
          </a:p>
          <a:p>
            <a:pPr algn="ctr"/>
            <a:r>
              <a:rPr lang="de-CH" sz="2200" b="0" dirty="0"/>
              <a:t>(</a:t>
            </a:r>
            <a:r>
              <a:rPr lang="de-CH" sz="2200" b="0" dirty="0" err="1"/>
              <a:t>comparable</a:t>
            </a:r>
            <a:r>
              <a:rPr lang="de-CH" sz="2200" b="0" dirty="0"/>
              <a:t> </a:t>
            </a:r>
            <a:r>
              <a:rPr lang="de-CH" sz="2200" b="0" dirty="0" err="1"/>
              <a:t>to</a:t>
            </a:r>
            <a:r>
              <a:rPr lang="de-CH" sz="2200" b="0" dirty="0"/>
              <a:t> </a:t>
            </a:r>
            <a:r>
              <a:rPr lang="de-CH" sz="2200" b="0" dirty="0" err="1"/>
              <a:t>openJdk</a:t>
            </a:r>
            <a:r>
              <a:rPr lang="de-CH" sz="2200" b="0" dirty="0"/>
              <a:t> in </a:t>
            </a:r>
            <a:r>
              <a:rPr lang="de-CH" sz="2200" b="0" dirty="0" err="1"/>
              <a:t>performance</a:t>
            </a:r>
            <a:r>
              <a:rPr lang="de-CH" sz="2200" b="0" dirty="0"/>
              <a:t>)</a:t>
            </a:r>
          </a:p>
          <a:p>
            <a:pPr algn="ctr"/>
            <a:endParaRPr lang="de-CH" sz="2800" b="0" dirty="0"/>
          </a:p>
          <a:p>
            <a:pPr algn="ctr"/>
            <a:r>
              <a:rPr lang="de-CH" sz="2800" b="0" dirty="0"/>
              <a:t>Enterprise-Edition: </a:t>
            </a:r>
          </a:p>
          <a:p>
            <a:pPr algn="ctr"/>
            <a:r>
              <a:rPr lang="de-CH" sz="2200" b="0" dirty="0">
                <a:hlinkClick r:id="rId5"/>
              </a:rPr>
              <a:t>https://www.oracle.com/downloads/graalvm-downloads.html</a:t>
            </a:r>
            <a:br>
              <a:rPr lang="de-CH" sz="2200" b="0" dirty="0"/>
            </a:br>
            <a:r>
              <a:rPr lang="de-CH" sz="2200" b="0" dirty="0"/>
              <a:t>(</a:t>
            </a:r>
            <a:r>
              <a:rPr lang="de-CH" sz="2200" b="0" dirty="0" err="1"/>
              <a:t>better</a:t>
            </a:r>
            <a:r>
              <a:rPr lang="de-CH" sz="2200" b="0" dirty="0"/>
              <a:t> </a:t>
            </a:r>
            <a:r>
              <a:rPr lang="de-CH" sz="2200" b="0" dirty="0" err="1"/>
              <a:t>performance</a:t>
            </a:r>
            <a:r>
              <a:rPr lang="de-CH" sz="2200" b="0" dirty="0"/>
              <a:t> </a:t>
            </a:r>
            <a:r>
              <a:rPr lang="de-CH" sz="2200" b="0" dirty="0" err="1"/>
              <a:t>than</a:t>
            </a:r>
            <a:r>
              <a:rPr lang="de-CH" sz="2200" b="0" dirty="0"/>
              <a:t> </a:t>
            </a:r>
            <a:r>
              <a:rPr lang="de-CH" sz="2200" b="0" dirty="0" err="1"/>
              <a:t>community</a:t>
            </a:r>
            <a:r>
              <a:rPr lang="de-CH" sz="2200" b="0" dirty="0"/>
              <a:t> </a:t>
            </a:r>
            <a:r>
              <a:rPr lang="de-CH" sz="2200" b="0" dirty="0" err="1"/>
              <a:t>edition</a:t>
            </a:r>
            <a:r>
              <a:rPr lang="de-CH" sz="2200" b="0" dirty="0"/>
              <a:t>)</a:t>
            </a:r>
          </a:p>
          <a:p>
            <a:pPr algn="ctr"/>
            <a:endParaRPr lang="de-CH" sz="2800" b="0" dirty="0"/>
          </a:p>
          <a:p>
            <a:pPr algn="ctr"/>
            <a:r>
              <a:rPr lang="de-CH" sz="2600" b="0" i="1" dirty="0"/>
              <a:t>Note: </a:t>
            </a:r>
            <a:r>
              <a:rPr lang="de-CH" sz="2600" b="0" i="1" dirty="0" err="1"/>
              <a:t>since</a:t>
            </a:r>
            <a:r>
              <a:rPr lang="de-CH" sz="2600" b="0" i="1" dirty="0"/>
              <a:t> 2023 </a:t>
            </a:r>
            <a:r>
              <a:rPr lang="de-CH" sz="2600" b="0" i="1" dirty="0" err="1"/>
              <a:t>GraalVm</a:t>
            </a:r>
            <a:r>
              <a:rPr lang="de-CH" sz="2600" b="0" i="1" dirty="0"/>
              <a:t> </a:t>
            </a:r>
            <a:r>
              <a:rPr lang="de-CH" sz="2600" b="0" i="1" dirty="0" err="1"/>
              <a:t>community</a:t>
            </a:r>
            <a:r>
              <a:rPr lang="de-CH" sz="2600" b="0" i="1" dirty="0"/>
              <a:t> </a:t>
            </a:r>
            <a:r>
              <a:rPr lang="de-CH" sz="2600" b="0" i="1" dirty="0" err="1"/>
              <a:t>edition</a:t>
            </a:r>
            <a:r>
              <a:rPr lang="de-CH" sz="2600" b="0" i="1" dirty="0"/>
              <a:t> </a:t>
            </a:r>
            <a:r>
              <a:rPr lang="de-CH" sz="2600" b="0" i="1" dirty="0" err="1"/>
              <a:t>joined</a:t>
            </a:r>
            <a:r>
              <a:rPr lang="de-CH" sz="2600" b="0" i="1" dirty="0"/>
              <a:t> </a:t>
            </a:r>
            <a:r>
              <a:rPr lang="de-CH" sz="2600" b="0" i="1" dirty="0" err="1"/>
              <a:t>OpenJDK</a:t>
            </a:r>
            <a:r>
              <a:rPr lang="de-CH" sz="2600" b="0" i="1" dirty="0"/>
              <a:t> </a:t>
            </a:r>
            <a:r>
              <a:rPr lang="de-CH" sz="2600" b="0" i="1" dirty="0" err="1"/>
              <a:t>as</a:t>
            </a:r>
            <a:r>
              <a:rPr lang="de-CH" sz="2600" b="0" i="1" dirty="0"/>
              <a:t> </a:t>
            </a:r>
            <a:r>
              <a:rPr lang="de-CH" sz="2600" b="0" i="1" dirty="0" err="1"/>
              <a:t>officially</a:t>
            </a:r>
            <a:r>
              <a:rPr lang="de-CH" sz="2600" b="0" i="1" dirty="0"/>
              <a:t> </a:t>
            </a:r>
            <a:r>
              <a:rPr lang="de-CH" sz="2600" b="0" i="1" dirty="0" err="1"/>
              <a:t>supported</a:t>
            </a:r>
            <a:r>
              <a:rPr lang="de-CH" sz="2600" b="0" i="1" dirty="0"/>
              <a:t> </a:t>
            </a:r>
            <a:r>
              <a:rPr lang="de-CH" sz="2600" b="0" i="1" dirty="0" err="1"/>
              <a:t>version</a:t>
            </a:r>
            <a:r>
              <a:rPr lang="de-CH" sz="2600" b="0" i="1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736F7-57F1-DA12-CB3B-1994B0AD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2C5E4A-C659-987A-A811-F2FB8DE7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3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02DF-CDD9-F486-CB48-196356799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D0BEB-87A1-3576-4D5C-4198E4C5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Graal</a:t>
            </a:r>
            <a:r>
              <a:rPr lang="en-GB" dirty="0">
                <a:solidFill>
                  <a:schemeClr val="accent1"/>
                </a:solidFill>
              </a:rPr>
              <a:t> VM – Other Features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EA482D-7345-72BF-6405-7D37DF2E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de-CH" sz="2400" dirty="0" err="1"/>
              <a:t>Polygot</a:t>
            </a:r>
            <a:r>
              <a:rPr lang="de-CH" sz="2400" dirty="0"/>
              <a:t> </a:t>
            </a:r>
            <a:r>
              <a:rPr lang="de-CH" sz="2400" b="0" dirty="0" err="1"/>
              <a:t>provides</a:t>
            </a:r>
            <a:r>
              <a:rPr lang="de-CH" sz="2400" b="0" dirty="0"/>
              <a:t> </a:t>
            </a:r>
            <a:r>
              <a:rPr lang="de-CH" sz="2400" b="0" i="1" dirty="0" err="1"/>
              <a:t>interobability</a:t>
            </a:r>
            <a:r>
              <a:rPr lang="de-CH" sz="2400" b="0" dirty="0"/>
              <a:t> and </a:t>
            </a:r>
            <a:r>
              <a:rPr lang="de-CH" sz="2400" b="0" i="1" dirty="0" err="1"/>
              <a:t>sandboxing</a:t>
            </a:r>
            <a:r>
              <a:rPr lang="de-CH" sz="2400" b="0" dirty="0"/>
              <a:t> Graal </a:t>
            </a:r>
            <a:r>
              <a:rPr lang="de-CH" sz="2400" b="0" dirty="0" err="1"/>
              <a:t>programming</a:t>
            </a:r>
            <a:r>
              <a:rPr lang="de-CH" sz="2400" b="0" dirty="0"/>
              <a:t> </a:t>
            </a:r>
            <a:r>
              <a:rPr lang="de-CH" sz="2400" b="0" dirty="0" err="1"/>
              <a:t>languages</a:t>
            </a:r>
            <a:endParaRPr lang="de-CH" sz="2400" b="0" dirty="0"/>
          </a:p>
          <a:p>
            <a:pPr algn="ctr"/>
            <a:r>
              <a:rPr lang="de-CH" sz="2400" dirty="0"/>
              <a:t>Tools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GraalVM</a:t>
            </a:r>
            <a:r>
              <a:rPr lang="de-CH" sz="2400" dirty="0"/>
              <a:t> </a:t>
            </a:r>
            <a:r>
              <a:rPr lang="de-CH" sz="2400" dirty="0" err="1"/>
              <a:t>Languages</a:t>
            </a:r>
            <a:r>
              <a:rPr lang="de-CH" sz="2400" dirty="0"/>
              <a:t>: </a:t>
            </a:r>
            <a:r>
              <a:rPr lang="de-CH" sz="2400" b="0" dirty="0"/>
              <a:t>A </a:t>
            </a:r>
            <a:r>
              <a:rPr lang="de-CH" sz="2400" b="0" dirty="0" err="1"/>
              <a:t>toolsuite</a:t>
            </a:r>
            <a:r>
              <a:rPr lang="de-CH" sz="2400" b="0" dirty="0"/>
              <a:t> </a:t>
            </a:r>
            <a:r>
              <a:rPr lang="de-CH" sz="2400" b="0" dirty="0" err="1"/>
              <a:t>for</a:t>
            </a:r>
            <a:r>
              <a:rPr lang="de-CH" sz="2400" b="0" dirty="0"/>
              <a:t> Java and </a:t>
            </a:r>
            <a:r>
              <a:rPr lang="de-CH" sz="2400" b="0" dirty="0" err="1"/>
              <a:t>other</a:t>
            </a:r>
            <a:r>
              <a:rPr lang="de-CH" sz="2400" b="0" dirty="0"/>
              <a:t> Graal </a:t>
            </a:r>
            <a:r>
              <a:rPr lang="de-CH" sz="2400" b="0" dirty="0" err="1"/>
              <a:t>programming</a:t>
            </a:r>
            <a:r>
              <a:rPr lang="de-CH" sz="2400" b="0" dirty="0"/>
              <a:t> </a:t>
            </a:r>
            <a:r>
              <a:rPr lang="de-CH" sz="2400" b="0" dirty="0" err="1"/>
              <a:t>languages</a:t>
            </a:r>
            <a:r>
              <a:rPr lang="de-CH" sz="2400" b="0" dirty="0"/>
              <a:t>*</a:t>
            </a:r>
            <a:endParaRPr lang="de-CH" sz="2400" dirty="0"/>
          </a:p>
          <a:p>
            <a:pPr algn="ctr"/>
            <a:r>
              <a:rPr lang="de-CH" sz="2400" dirty="0" err="1"/>
              <a:t>Sulong</a:t>
            </a:r>
            <a:r>
              <a:rPr lang="de-CH" sz="2400" dirty="0"/>
              <a:t> </a:t>
            </a:r>
            <a:r>
              <a:rPr lang="de-CH" sz="2400" b="0" dirty="0" err="1"/>
              <a:t>is</a:t>
            </a:r>
            <a:r>
              <a:rPr lang="de-CH" sz="2400" b="0" dirty="0"/>
              <a:t> a LLVM </a:t>
            </a:r>
            <a:r>
              <a:rPr lang="de-CH" sz="2400" b="0" dirty="0" err="1"/>
              <a:t>bitcode</a:t>
            </a:r>
            <a:r>
              <a:rPr lang="de-CH" sz="2400" b="0" dirty="0"/>
              <a:t> </a:t>
            </a:r>
            <a:r>
              <a:rPr lang="de-CH" sz="2400" b="0" dirty="0" err="1"/>
              <a:t>interpreter</a:t>
            </a:r>
            <a:endParaRPr lang="de-CH" sz="2400" b="0" dirty="0"/>
          </a:p>
          <a:p>
            <a:pPr algn="ctr">
              <a:lnSpc>
                <a:spcPct val="100000"/>
              </a:lnSpc>
            </a:pPr>
            <a:r>
              <a:rPr lang="de-CH" sz="2400" dirty="0"/>
              <a:t>Espresso </a:t>
            </a:r>
            <a:r>
              <a:rPr lang="de-CH" sz="2400" b="0" dirty="0" err="1"/>
              <a:t>is</a:t>
            </a:r>
            <a:r>
              <a:rPr lang="de-CH" sz="2400" b="0" dirty="0"/>
              <a:t> a Java </a:t>
            </a:r>
            <a:r>
              <a:rPr lang="de-CH" sz="2400" b="0" dirty="0" err="1"/>
              <a:t>byte</a:t>
            </a:r>
            <a:r>
              <a:rPr lang="de-CH" sz="2400" b="0" dirty="0"/>
              <a:t> code </a:t>
            </a:r>
            <a:r>
              <a:rPr lang="de-CH" sz="2400" b="0" dirty="0" err="1"/>
              <a:t>interpreter</a:t>
            </a:r>
            <a:endParaRPr lang="de-CH" sz="2400" b="0" dirty="0"/>
          </a:p>
          <a:p>
            <a:pPr algn="ctr"/>
            <a:r>
              <a:rPr lang="de-CH" sz="2400" dirty="0"/>
              <a:t>Native Image </a:t>
            </a:r>
            <a:r>
              <a:rPr lang="de-CH" sz="2400" b="0" dirty="0" err="1"/>
              <a:t>compiles</a:t>
            </a:r>
            <a:r>
              <a:rPr lang="de-CH" sz="2400" dirty="0"/>
              <a:t> </a:t>
            </a:r>
            <a:r>
              <a:rPr lang="de-CH" sz="2400" b="0" dirty="0"/>
              <a:t>Java and Graal </a:t>
            </a:r>
            <a:r>
              <a:rPr lang="de-CH" sz="2400" b="0" dirty="0" err="1"/>
              <a:t>programming</a:t>
            </a:r>
            <a:r>
              <a:rPr lang="de-CH" sz="2400" b="0" dirty="0"/>
              <a:t> </a:t>
            </a:r>
            <a:r>
              <a:rPr lang="de-CH" sz="2400" b="0" dirty="0" err="1"/>
              <a:t>languages</a:t>
            </a:r>
            <a:r>
              <a:rPr lang="de-CH" sz="2400" dirty="0"/>
              <a:t>* </a:t>
            </a:r>
            <a:r>
              <a:rPr lang="de-CH" sz="2400" b="0" dirty="0" err="1"/>
              <a:t>to</a:t>
            </a:r>
            <a:r>
              <a:rPr lang="de-CH" sz="2400" b="0" dirty="0"/>
              <a:t> a native </a:t>
            </a:r>
            <a:r>
              <a:rPr lang="de-CH" sz="2400" b="0" dirty="0" err="1"/>
              <a:t>image</a:t>
            </a:r>
            <a:r>
              <a:rPr lang="de-CH" sz="2400" b="0" dirty="0"/>
              <a:t> </a:t>
            </a:r>
            <a:r>
              <a:rPr lang="de-CH" sz="2400" b="0" dirty="0" err="1"/>
              <a:t>ahead</a:t>
            </a:r>
            <a:r>
              <a:rPr lang="de-CH" sz="2400" b="0" dirty="0"/>
              <a:t> </a:t>
            </a:r>
            <a:r>
              <a:rPr lang="de-CH" sz="2400" b="0" dirty="0" err="1"/>
              <a:t>of</a:t>
            </a:r>
            <a:r>
              <a:rPr lang="de-CH" sz="2400" b="0" dirty="0"/>
              <a:t> time </a:t>
            </a:r>
          </a:p>
          <a:p>
            <a:pPr algn="ctr"/>
            <a:endParaRPr lang="de-CH" sz="2400" b="0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r>
              <a:rPr lang="de-CH" sz="2000" b="0" i="1" dirty="0"/>
              <a:t>*May </a:t>
            </a:r>
            <a:r>
              <a:rPr lang="de-CH" sz="2000" b="0" i="1" dirty="0" err="1"/>
              <a:t>need</a:t>
            </a:r>
            <a:r>
              <a:rPr lang="de-CH" sz="2000" b="0" i="1" dirty="0"/>
              <a:t> support code in </a:t>
            </a:r>
            <a:r>
              <a:rPr lang="de-CH" sz="2000" b="0" i="1" dirty="0" err="1"/>
              <a:t>case</a:t>
            </a:r>
            <a:r>
              <a:rPr lang="de-CH" sz="2000" b="0" i="1" dirty="0"/>
              <a:t> </a:t>
            </a:r>
            <a:r>
              <a:rPr lang="de-CH" sz="2000" b="0" i="1" dirty="0" err="1"/>
              <a:t>of</a:t>
            </a:r>
            <a:r>
              <a:rPr lang="de-CH" sz="2000" b="0" i="1" dirty="0"/>
              <a:t> a </a:t>
            </a:r>
            <a:r>
              <a:rPr lang="de-CH" sz="2000" b="0" i="1" dirty="0" err="1"/>
              <a:t>Truffle</a:t>
            </a:r>
            <a:r>
              <a:rPr lang="de-CH" sz="2000" b="0" i="1" dirty="0"/>
              <a:t> </a:t>
            </a:r>
            <a:r>
              <a:rPr lang="de-CH" sz="2000" b="0" i="1" dirty="0" err="1"/>
              <a:t>interpreted</a:t>
            </a:r>
            <a:r>
              <a:rPr lang="de-CH" sz="2000" b="0" i="1" dirty="0"/>
              <a:t> </a:t>
            </a:r>
            <a:r>
              <a:rPr lang="de-CH" sz="2000" b="0" i="1" dirty="0" err="1"/>
              <a:t>programming</a:t>
            </a:r>
            <a:r>
              <a:rPr lang="de-CH" sz="2000" b="0" i="1" dirty="0"/>
              <a:t> </a:t>
            </a:r>
            <a:r>
              <a:rPr lang="de-CH" sz="2000" b="0" i="1" dirty="0" err="1"/>
              <a:t>language</a:t>
            </a:r>
            <a:endParaRPr lang="de-CH" sz="2000" b="0" i="1" dirty="0"/>
          </a:p>
          <a:p>
            <a:pPr algn="ctr"/>
            <a:endParaRPr lang="de-CH" sz="2800" b="0" i="1" dirty="0"/>
          </a:p>
          <a:p>
            <a:pPr algn="ctr"/>
            <a:endParaRPr lang="de-CH" sz="2600" b="0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736F7-57F1-DA12-CB3B-1994B0AD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2C5E4A-C659-987A-A811-F2FB8DE7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AST Interpreters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B1E5-58D3-F406-321E-5E7C9058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C95F-EF12-88AB-E2CC-E1505C62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Self-Optimizing AST Interpreter Overview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EB60C1B-A316-64FB-F7ED-95B04B51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algn="ctr"/>
            <a:r>
              <a:rPr lang="de-CH" sz="2400" b="0" dirty="0" err="1"/>
              <a:t>Replace</a:t>
            </a:r>
            <a:r>
              <a:rPr lang="de-CH" sz="2400" b="0" dirty="0"/>
              <a:t> AST </a:t>
            </a:r>
            <a:r>
              <a:rPr lang="de-CH" sz="2400" b="0" dirty="0" err="1"/>
              <a:t>nodes</a:t>
            </a:r>
            <a:r>
              <a:rPr lang="de-CH" sz="2400" b="0" dirty="0"/>
              <a:t> </a:t>
            </a:r>
            <a:r>
              <a:rPr lang="de-CH" sz="2400" b="0" dirty="0" err="1"/>
              <a:t>with</a:t>
            </a:r>
            <a:r>
              <a:rPr lang="de-CH" sz="2400" b="0" dirty="0"/>
              <a:t> a </a:t>
            </a:r>
            <a:r>
              <a:rPr lang="de-CH" sz="2400" b="0" dirty="0" err="1"/>
              <a:t>specialized</a:t>
            </a:r>
            <a:r>
              <a:rPr lang="de-CH" sz="2400" b="0" dirty="0"/>
              <a:t> </a:t>
            </a:r>
            <a:r>
              <a:rPr lang="de-CH" sz="2400" b="0" dirty="0" err="1"/>
              <a:t>version</a:t>
            </a:r>
            <a:r>
              <a:rPr lang="de-CH" sz="2400" b="0" dirty="0"/>
              <a:t> </a:t>
            </a:r>
            <a:r>
              <a:rPr lang="de-CH" sz="2400" b="0" dirty="0" err="1"/>
              <a:t>based</a:t>
            </a:r>
            <a:r>
              <a:rPr lang="de-CH" sz="2400" b="0" dirty="0"/>
              <a:t> on </a:t>
            </a:r>
            <a:r>
              <a:rPr lang="de-CH" sz="2400" b="0" dirty="0" err="1"/>
              <a:t>runtime</a:t>
            </a:r>
            <a:r>
              <a:rPr lang="de-CH" sz="2400" b="0" dirty="0"/>
              <a:t> </a:t>
            </a:r>
            <a:r>
              <a:rPr lang="de-CH" sz="2400" b="0" dirty="0" err="1"/>
              <a:t>information</a:t>
            </a:r>
            <a:r>
              <a:rPr lang="de-CH" sz="2400" b="0" dirty="0"/>
              <a:t>.</a:t>
            </a:r>
          </a:p>
          <a:p>
            <a:pPr algn="ctr"/>
            <a:r>
              <a:rPr lang="de-CH" sz="2400" b="0" dirty="0"/>
              <a:t>(</a:t>
            </a:r>
            <a:r>
              <a:rPr lang="de-CH" sz="2400" b="0" dirty="0" err="1"/>
              <a:t>example</a:t>
            </a:r>
            <a:r>
              <a:rPr lang="de-CH" sz="2400" b="0" dirty="0"/>
              <a:t> </a:t>
            </a:r>
            <a:r>
              <a:rPr lang="de-CH" sz="2400" b="0" dirty="0" err="1"/>
              <a:t>based</a:t>
            </a:r>
            <a:r>
              <a:rPr lang="de-CH" sz="2400" b="0" dirty="0"/>
              <a:t> on </a:t>
            </a:r>
            <a:r>
              <a:rPr lang="de-CH" sz="2400" b="0" dirty="0" err="1"/>
              <a:t>numeric</a:t>
            </a:r>
            <a:r>
              <a:rPr lang="de-CH" sz="2400" b="0" dirty="0"/>
              <a:t> type </a:t>
            </a:r>
            <a:r>
              <a:rPr lang="de-CH" sz="2400" b="0" dirty="0" err="1"/>
              <a:t>specialisation</a:t>
            </a:r>
            <a:r>
              <a:rPr lang="de-CH" sz="2400" b="0" dirty="0"/>
              <a:t>)</a:t>
            </a:r>
          </a:p>
          <a:p>
            <a:pPr algn="ctr"/>
            <a:endParaRPr lang="de-CH" sz="2800" b="0" dirty="0"/>
          </a:p>
          <a:p>
            <a:pPr algn="ctr"/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DCB81-4C03-7EF1-1A71-C442EB96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C4E806-9716-0D2B-6107-4578972D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794BBB3-BE6F-53E8-A9D8-02D860944DED}"/>
              </a:ext>
            </a:extLst>
          </p:cNvPr>
          <p:cNvSpPr/>
          <p:nvPr/>
        </p:nvSpPr>
        <p:spPr>
          <a:xfrm>
            <a:off x="1115616" y="3429000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A9DAA0-AFAF-9933-E593-D82B34D1CACE}"/>
              </a:ext>
            </a:extLst>
          </p:cNvPr>
          <p:cNvSpPr/>
          <p:nvPr/>
        </p:nvSpPr>
        <p:spPr>
          <a:xfrm>
            <a:off x="719572" y="419386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8DC4953-A536-A3D0-BE5A-A0BF8312F1EF}"/>
              </a:ext>
            </a:extLst>
          </p:cNvPr>
          <p:cNvSpPr/>
          <p:nvPr/>
        </p:nvSpPr>
        <p:spPr>
          <a:xfrm>
            <a:off x="1547664" y="419386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740FF6-69B0-D019-9CD2-C9EB4AA5C281}"/>
              </a:ext>
            </a:extLst>
          </p:cNvPr>
          <p:cNvSpPr/>
          <p:nvPr/>
        </p:nvSpPr>
        <p:spPr>
          <a:xfrm>
            <a:off x="1115616" y="5032886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9A4595A-A4F0-82B5-853E-0075D3A70CE3}"/>
              </a:ext>
            </a:extLst>
          </p:cNvPr>
          <p:cNvSpPr/>
          <p:nvPr/>
        </p:nvSpPr>
        <p:spPr>
          <a:xfrm>
            <a:off x="2028081" y="5032886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F85E0F8-E75F-D618-0ED9-8DFB0660BC59}"/>
              </a:ext>
            </a:extLst>
          </p:cNvPr>
          <p:cNvCxnSpPr>
            <a:stCxn id="3" idx="5"/>
            <a:endCxn id="8" idx="0"/>
          </p:cNvCxnSpPr>
          <p:nvPr/>
        </p:nvCxnSpPr>
        <p:spPr>
          <a:xfrm>
            <a:off x="1791705" y="4043627"/>
            <a:ext cx="152003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F6AF318-4135-3245-B435-E0EABD44F84C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1115616" y="4043627"/>
            <a:ext cx="115999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F97712F-87D1-0057-5E59-9BDB6AA41437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1511660" y="4808495"/>
            <a:ext cx="152003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E92A28-7B5C-F54F-1C03-C0B7AC1544DE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2223753" y="4808495"/>
            <a:ext cx="200372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EFA4AA-9EC9-2DB3-6263-3A8DACECC587}"/>
              </a:ext>
            </a:extLst>
          </p:cNvPr>
          <p:cNvSpPr txBox="1"/>
          <p:nvPr/>
        </p:nvSpPr>
        <p:spPr>
          <a:xfrm>
            <a:off x="2223753" y="5950836"/>
            <a:ext cx="484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U= </a:t>
            </a:r>
            <a:r>
              <a:rPr lang="de-CH" dirty="0" err="1"/>
              <a:t>Uninitialized</a:t>
            </a:r>
            <a:r>
              <a:rPr lang="de-CH" dirty="0"/>
              <a:t>, I = Integer, L = Long, G = </a:t>
            </a:r>
            <a:r>
              <a:rPr lang="de-CH" dirty="0" err="1"/>
              <a:t>Generic</a:t>
            </a:r>
            <a:r>
              <a:rPr lang="de-CH" dirty="0"/>
              <a:t>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AE7648-EEE6-2C93-42ED-7121B1CDDA77}"/>
              </a:ext>
            </a:extLst>
          </p:cNvPr>
          <p:cNvSpPr txBox="1"/>
          <p:nvPr/>
        </p:nvSpPr>
        <p:spPr>
          <a:xfrm>
            <a:off x="662646" y="2914627"/>
            <a:ext cx="17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execution</a:t>
            </a:r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904DDEB-7829-D0FC-53DF-3B99E59C5A8C}"/>
              </a:ext>
            </a:extLst>
          </p:cNvPr>
          <p:cNvSpPr txBox="1"/>
          <p:nvPr/>
        </p:nvSpPr>
        <p:spPr>
          <a:xfrm>
            <a:off x="3563888" y="2914627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After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execution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9F209E8-91B7-93DC-EC54-459BD03C4F3C}"/>
              </a:ext>
            </a:extLst>
          </p:cNvPr>
          <p:cNvSpPr txBox="1"/>
          <p:nvPr/>
        </p:nvSpPr>
        <p:spPr>
          <a:xfrm>
            <a:off x="6473764" y="2914627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After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executions</a:t>
            </a:r>
            <a:endParaRPr lang="de-CH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14794E-C5FF-DE7D-6AE8-4A67F464EBEE}"/>
              </a:ext>
            </a:extLst>
          </p:cNvPr>
          <p:cNvSpPr/>
          <p:nvPr/>
        </p:nvSpPr>
        <p:spPr>
          <a:xfrm>
            <a:off x="4178224" y="3401632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AEBBD65-A758-8CFD-8700-E3176630BB7D}"/>
              </a:ext>
            </a:extLst>
          </p:cNvPr>
          <p:cNvSpPr/>
          <p:nvPr/>
        </p:nvSpPr>
        <p:spPr>
          <a:xfrm>
            <a:off x="3782180" y="4166500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37D0B85-2840-D0CA-0873-1B47CB7B1DAB}"/>
              </a:ext>
            </a:extLst>
          </p:cNvPr>
          <p:cNvSpPr/>
          <p:nvPr/>
        </p:nvSpPr>
        <p:spPr>
          <a:xfrm>
            <a:off x="4610272" y="4166500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14DDE62-9DA5-5FAB-E67F-56905396D9D8}"/>
              </a:ext>
            </a:extLst>
          </p:cNvPr>
          <p:cNvSpPr/>
          <p:nvPr/>
        </p:nvSpPr>
        <p:spPr>
          <a:xfrm>
            <a:off x="4178224" y="5005518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CEC5D5C-F844-8949-8606-1E15109E4DA0}"/>
              </a:ext>
            </a:extLst>
          </p:cNvPr>
          <p:cNvSpPr/>
          <p:nvPr/>
        </p:nvSpPr>
        <p:spPr>
          <a:xfrm>
            <a:off x="5090689" y="5005518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7ACCB3E-06CD-172F-8BDE-D7BD87A1CED5}"/>
              </a:ext>
            </a:extLst>
          </p:cNvPr>
          <p:cNvCxnSpPr>
            <a:stCxn id="24" idx="5"/>
            <a:endCxn id="26" idx="0"/>
          </p:cNvCxnSpPr>
          <p:nvPr/>
        </p:nvCxnSpPr>
        <p:spPr>
          <a:xfrm>
            <a:off x="4854313" y="4016259"/>
            <a:ext cx="152003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B35C277-CE3D-4FE4-63A2-B1019DC7C7FE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>
            <a:off x="4178224" y="4016259"/>
            <a:ext cx="115999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2282F6C-011C-8637-5C02-028A97A8FC9A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 flipH="1">
            <a:off x="4574268" y="4781127"/>
            <a:ext cx="152003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D897152-7CEF-7F0E-5846-4C29CC6BFF67}"/>
              </a:ext>
            </a:extLst>
          </p:cNvPr>
          <p:cNvCxnSpPr>
            <a:stCxn id="26" idx="5"/>
            <a:endCxn id="28" idx="0"/>
          </p:cNvCxnSpPr>
          <p:nvPr/>
        </p:nvCxnSpPr>
        <p:spPr>
          <a:xfrm>
            <a:off x="5286361" y="4781127"/>
            <a:ext cx="200372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B24E205B-2297-B149-F5EE-B923BC2785BB}"/>
              </a:ext>
            </a:extLst>
          </p:cNvPr>
          <p:cNvSpPr/>
          <p:nvPr/>
        </p:nvSpPr>
        <p:spPr>
          <a:xfrm>
            <a:off x="7050084" y="3410755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8894016-E0EC-A071-10C6-F3440753036F}"/>
              </a:ext>
            </a:extLst>
          </p:cNvPr>
          <p:cNvSpPr/>
          <p:nvPr/>
        </p:nvSpPr>
        <p:spPr>
          <a:xfrm>
            <a:off x="6654040" y="4175623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3616A29-F4F9-BD5F-7CB5-75BD8B5BBF19}"/>
              </a:ext>
            </a:extLst>
          </p:cNvPr>
          <p:cNvSpPr/>
          <p:nvPr/>
        </p:nvSpPr>
        <p:spPr>
          <a:xfrm>
            <a:off x="7482132" y="4175623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2EC585F-58D2-C091-9ACD-AC63C6455948}"/>
              </a:ext>
            </a:extLst>
          </p:cNvPr>
          <p:cNvSpPr/>
          <p:nvPr/>
        </p:nvSpPr>
        <p:spPr>
          <a:xfrm>
            <a:off x="7050084" y="5014641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F84453D-1814-3092-5CF8-C9788A414A1F}"/>
              </a:ext>
            </a:extLst>
          </p:cNvPr>
          <p:cNvSpPr/>
          <p:nvPr/>
        </p:nvSpPr>
        <p:spPr>
          <a:xfrm>
            <a:off x="7962549" y="5014641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9169D3A-CA48-40A9-7C81-EE78D0B567DD}"/>
              </a:ext>
            </a:extLst>
          </p:cNvPr>
          <p:cNvCxnSpPr>
            <a:stCxn id="33" idx="5"/>
            <a:endCxn id="35" idx="0"/>
          </p:cNvCxnSpPr>
          <p:nvPr/>
        </p:nvCxnSpPr>
        <p:spPr>
          <a:xfrm>
            <a:off x="7726173" y="4025382"/>
            <a:ext cx="152003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BAD4873-2D74-2094-F714-14D2BD29FE2D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7050084" y="4025382"/>
            <a:ext cx="115999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5B8D197-6AC4-E07D-D1B5-FE70A845C11C}"/>
              </a:ext>
            </a:extLst>
          </p:cNvPr>
          <p:cNvCxnSpPr>
            <a:stCxn id="35" idx="3"/>
            <a:endCxn id="36" idx="0"/>
          </p:cNvCxnSpPr>
          <p:nvPr/>
        </p:nvCxnSpPr>
        <p:spPr>
          <a:xfrm flipH="1">
            <a:off x="7446128" y="4790250"/>
            <a:ext cx="152003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B8CAB99-8203-426E-BEEC-53F1F36B6FE2}"/>
              </a:ext>
            </a:extLst>
          </p:cNvPr>
          <p:cNvCxnSpPr>
            <a:stCxn id="35" idx="5"/>
            <a:endCxn id="37" idx="0"/>
          </p:cNvCxnSpPr>
          <p:nvPr/>
        </p:nvCxnSpPr>
        <p:spPr>
          <a:xfrm>
            <a:off x="8158221" y="4790250"/>
            <a:ext cx="200372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6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564B-BEC6-2673-350A-1F945A6E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A3C8C-E629-4E01-6366-EE7111B2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Partial Evaluation - Overview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EE763D-9F20-0F6F-E79F-DAEA07C7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de-CH" sz="3000" b="0" u="sng" dirty="0"/>
              <a:t>Approach </a:t>
            </a:r>
            <a:r>
              <a:rPr lang="de-CH" sz="3000" b="0" u="sng" dirty="0" err="1"/>
              <a:t>Overview</a:t>
            </a:r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b="0" dirty="0"/>
              <a:t>Very </a:t>
            </a:r>
            <a:r>
              <a:rPr lang="de-CH" sz="2800" b="0" dirty="0" err="1"/>
              <a:t>aggressively</a:t>
            </a:r>
            <a:r>
              <a:rPr lang="de-CH" sz="2800" b="0" dirty="0"/>
              <a:t> inline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dirty="0"/>
              <a:t>Very </a:t>
            </a:r>
            <a:r>
              <a:rPr lang="de-CH" sz="2800" dirty="0" err="1"/>
              <a:t>aggressively</a:t>
            </a:r>
            <a:r>
              <a:rPr lang="de-CH" sz="2800" dirty="0"/>
              <a:t> </a:t>
            </a:r>
            <a:r>
              <a:rPr lang="de-CH" sz="2800" dirty="0" err="1"/>
              <a:t>constant</a:t>
            </a:r>
            <a:r>
              <a:rPr lang="de-CH" sz="2800" dirty="0"/>
              <a:t> </a:t>
            </a:r>
            <a:r>
              <a:rPr lang="de-CH" sz="2800" dirty="0" err="1"/>
              <a:t>fold</a:t>
            </a:r>
            <a:br>
              <a:rPr lang="de-CH" sz="2800" dirty="0"/>
            </a:br>
            <a:r>
              <a:rPr lang="de-CH" sz="2800" dirty="0"/>
              <a:t>(</a:t>
            </a:r>
            <a:r>
              <a:rPr lang="de-CH" sz="2800" dirty="0" err="1"/>
              <a:t>pre</a:t>
            </a:r>
            <a:r>
              <a:rPr lang="de-CH" sz="2800" dirty="0"/>
              <a:t> </a:t>
            </a:r>
            <a:r>
              <a:rPr lang="de-CH" sz="2800" dirty="0" err="1"/>
              <a:t>compute</a:t>
            </a:r>
            <a:r>
              <a:rPr lang="de-CH" sz="2800" dirty="0"/>
              <a:t> </a:t>
            </a:r>
            <a:r>
              <a:rPr lang="de-CH" sz="2800" dirty="0" err="1"/>
              <a:t>constant</a:t>
            </a:r>
            <a:r>
              <a:rPr lang="de-CH" sz="2800" dirty="0"/>
              <a:t>* </a:t>
            </a:r>
            <a:r>
              <a:rPr lang="de-CH" sz="2800" dirty="0" err="1"/>
              <a:t>expressions</a:t>
            </a:r>
            <a:r>
              <a:rPr lang="de-CH" sz="2800" dirty="0"/>
              <a:t>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CH" sz="2800" b="0" dirty="0"/>
          </a:p>
          <a:p>
            <a:pPr algn="ctr"/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CH" sz="2800" b="0" dirty="0"/>
          </a:p>
          <a:p>
            <a:pPr algn="ctr"/>
            <a:r>
              <a:rPr lang="de-CH" sz="2400" b="0" i="1" dirty="0"/>
              <a:t>*partial </a:t>
            </a:r>
            <a:r>
              <a:rPr lang="de-CH" sz="2400" b="0" i="1" dirty="0" err="1"/>
              <a:t>constant</a:t>
            </a:r>
            <a:r>
              <a:rPr lang="de-CH" sz="2400" b="0" i="1" dirty="0"/>
              <a:t> </a:t>
            </a:r>
            <a:r>
              <a:rPr lang="de-CH" sz="2400" b="0" i="1" dirty="0" err="1"/>
              <a:t>information</a:t>
            </a:r>
            <a:r>
              <a:rPr lang="de-CH" sz="2400" b="0" i="1" dirty="0"/>
              <a:t> </a:t>
            </a:r>
            <a:r>
              <a:rPr lang="de-CH" sz="2400" b="0" i="1" dirty="0" err="1"/>
              <a:t>is</a:t>
            </a:r>
            <a:r>
              <a:rPr lang="de-CH" sz="2400" b="0" i="1" dirty="0"/>
              <a:t> </a:t>
            </a:r>
            <a:r>
              <a:rPr lang="de-CH" sz="2400" b="0" i="1" dirty="0" err="1"/>
              <a:t>used</a:t>
            </a:r>
            <a:r>
              <a:rPr lang="de-CH" sz="2400" b="0" i="1" dirty="0"/>
              <a:t> </a:t>
            </a:r>
            <a:r>
              <a:rPr lang="de-CH" sz="2400" b="0" i="1" dirty="0" err="1"/>
              <a:t>as</a:t>
            </a:r>
            <a:r>
              <a:rPr lang="de-CH" sz="2400" b="0" i="1" dirty="0"/>
              <a:t> </a:t>
            </a:r>
            <a:r>
              <a:rPr lang="de-CH" sz="2400" b="0" i="1" dirty="0" err="1"/>
              <a:t>well</a:t>
            </a:r>
            <a:endParaRPr lang="de-CH" sz="2400" b="0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284A8-BD10-BD68-602E-2BCAF333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F112D-12A8-3863-3F65-831B6ACA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7462A37-360C-287F-6B86-9E93AAE7B26B}"/>
              </a:ext>
            </a:extLst>
          </p:cNvPr>
          <p:cNvSpPr/>
          <p:nvPr/>
        </p:nvSpPr>
        <p:spPr>
          <a:xfrm>
            <a:off x="2219375" y="3356992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CAF1A9-3E8A-9FA4-8F50-8D6A663F4AF2}"/>
              </a:ext>
            </a:extLst>
          </p:cNvPr>
          <p:cNvSpPr/>
          <p:nvPr/>
        </p:nvSpPr>
        <p:spPr>
          <a:xfrm>
            <a:off x="1823331" y="4121860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AF8F15F-1DA0-FE1C-658A-0BB132B81E64}"/>
              </a:ext>
            </a:extLst>
          </p:cNvPr>
          <p:cNvSpPr/>
          <p:nvPr/>
        </p:nvSpPr>
        <p:spPr>
          <a:xfrm>
            <a:off x="2651423" y="4121860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4643831-D07D-B197-5445-DFC42EAD2BE7}"/>
              </a:ext>
            </a:extLst>
          </p:cNvPr>
          <p:cNvSpPr/>
          <p:nvPr/>
        </p:nvSpPr>
        <p:spPr>
          <a:xfrm>
            <a:off x="2219375" y="4960878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181EAEB-9155-B2D9-596A-23F6955B412A}"/>
              </a:ext>
            </a:extLst>
          </p:cNvPr>
          <p:cNvSpPr/>
          <p:nvPr/>
        </p:nvSpPr>
        <p:spPr>
          <a:xfrm>
            <a:off x="3131840" y="4960878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0B3CDF7-A520-DA6B-F0E7-194861063285}"/>
              </a:ext>
            </a:extLst>
          </p:cNvPr>
          <p:cNvCxnSpPr>
            <a:cxnSpLocks/>
            <a:stCxn id="3" idx="5"/>
            <a:endCxn id="8" idx="0"/>
          </p:cNvCxnSpPr>
          <p:nvPr/>
        </p:nvCxnSpPr>
        <p:spPr>
          <a:xfrm>
            <a:off x="2895464" y="3971619"/>
            <a:ext cx="152003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2FCD984-92FF-E6DF-154A-AAF3AA556F01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2219375" y="3971619"/>
            <a:ext cx="115999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6BC6E99-227C-C7A5-306B-99F4B07A5919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615419" y="4736487"/>
            <a:ext cx="152003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8508BE8-4E6C-040F-D741-448681E04B48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3327512" y="4736487"/>
            <a:ext cx="200372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1276B02-C672-0B50-CE61-11D2AD807D18}"/>
              </a:ext>
            </a:extLst>
          </p:cNvPr>
          <p:cNvSpPr/>
          <p:nvPr/>
        </p:nvSpPr>
        <p:spPr>
          <a:xfrm>
            <a:off x="5826958" y="3591973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BB59EB3-0E04-1A49-0965-34DAC5B5A400}"/>
              </a:ext>
            </a:extLst>
          </p:cNvPr>
          <p:cNvSpPr/>
          <p:nvPr/>
        </p:nvSpPr>
        <p:spPr>
          <a:xfrm>
            <a:off x="5430914" y="4077072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39DC7DE-B3DE-16E1-065F-3B66F5915B5C}"/>
              </a:ext>
            </a:extLst>
          </p:cNvPr>
          <p:cNvSpPr/>
          <p:nvPr/>
        </p:nvSpPr>
        <p:spPr>
          <a:xfrm>
            <a:off x="6084168" y="4077072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BFFA352-C2D5-BB71-6919-4492C21A352A}"/>
              </a:ext>
            </a:extLst>
          </p:cNvPr>
          <p:cNvSpPr/>
          <p:nvPr/>
        </p:nvSpPr>
        <p:spPr>
          <a:xfrm>
            <a:off x="5826958" y="4581128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361089B-BE58-639E-4276-C3D321639006}"/>
              </a:ext>
            </a:extLst>
          </p:cNvPr>
          <p:cNvSpPr/>
          <p:nvPr/>
        </p:nvSpPr>
        <p:spPr>
          <a:xfrm>
            <a:off x="6444208" y="4581128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2180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0C77-9D7C-DF6B-0ECC-D2513026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05B2C-CA27-AC0F-1D24-778285A5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Partial Evaluation – </a:t>
            </a:r>
            <a:r>
              <a:rPr lang="en-GB" dirty="0" err="1">
                <a:solidFill>
                  <a:schemeClr val="accent1"/>
                </a:solidFill>
              </a:rPr>
              <a:t>Graal</a:t>
            </a:r>
            <a:r>
              <a:rPr lang="en-GB" dirty="0">
                <a:solidFill>
                  <a:schemeClr val="accent1"/>
                </a:solidFill>
              </a:rPr>
              <a:t> JIT extension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8937B87-6C17-6742-0CF7-5CFEEFC1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b="0" dirty="0" err="1"/>
              <a:t>Allow</a:t>
            </a:r>
            <a:r>
              <a:rPr lang="de-CH" sz="2800" b="0" dirty="0"/>
              <a:t> </a:t>
            </a:r>
            <a:r>
              <a:rPr lang="de-CH" sz="2800" b="0" dirty="0" err="1"/>
              <a:t>for</a:t>
            </a:r>
            <a:r>
              <a:rPr lang="de-CH" sz="2800" b="0" dirty="0"/>
              <a:t> </a:t>
            </a:r>
            <a:r>
              <a:rPr lang="de-CH" sz="2800" b="0" dirty="0" err="1"/>
              <a:t>speculative</a:t>
            </a:r>
            <a:r>
              <a:rPr lang="de-CH" sz="2800" b="0" dirty="0"/>
              <a:t> </a:t>
            </a:r>
            <a:r>
              <a:rPr lang="de-CH" sz="2800" b="0" dirty="0" err="1"/>
              <a:t>constants</a:t>
            </a:r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b="0" dirty="0" err="1"/>
              <a:t>Deoptmize</a:t>
            </a:r>
            <a:r>
              <a:rPr lang="de-CH" sz="2800" b="0" dirty="0"/>
              <a:t> </a:t>
            </a:r>
            <a:r>
              <a:rPr lang="de-CH" sz="2800" b="0" dirty="0" err="1"/>
              <a:t>if</a:t>
            </a:r>
            <a:r>
              <a:rPr lang="de-CH" sz="2800" b="0" dirty="0"/>
              <a:t> </a:t>
            </a:r>
            <a:r>
              <a:rPr lang="de-CH" sz="2800" b="0" dirty="0" err="1"/>
              <a:t>speculation</a:t>
            </a:r>
            <a:r>
              <a:rPr lang="de-CH" sz="2800" b="0" dirty="0"/>
              <a:t> was </a:t>
            </a:r>
            <a:r>
              <a:rPr lang="de-CH" sz="2800" b="0" dirty="0" err="1"/>
              <a:t>wrong</a:t>
            </a:r>
            <a:br>
              <a:rPr lang="de-CH" sz="2800" b="0" dirty="0"/>
            </a:br>
            <a:r>
              <a:rPr lang="de-CH" sz="2800" b="0" dirty="0"/>
              <a:t>(</a:t>
            </a:r>
            <a:r>
              <a:rPr lang="de-CH" sz="2800" b="0" dirty="0" err="1"/>
              <a:t>We</a:t>
            </a:r>
            <a:r>
              <a:rPr lang="de-CH" sz="2800" b="0" dirty="0"/>
              <a:t> </a:t>
            </a:r>
            <a:r>
              <a:rPr lang="de-CH" sz="2800" b="0" dirty="0" err="1"/>
              <a:t>can</a:t>
            </a:r>
            <a:r>
              <a:rPr lang="de-CH" sz="2800" b="0" dirty="0"/>
              <a:t> </a:t>
            </a:r>
            <a:r>
              <a:rPr lang="de-CH" sz="2800" b="0" dirty="0" err="1"/>
              <a:t>respecialize</a:t>
            </a:r>
            <a:r>
              <a:rPr lang="de-CH" sz="2800" b="0" dirty="0"/>
              <a:t> </a:t>
            </a:r>
            <a:r>
              <a:rPr lang="de-CH" sz="2800" b="0" dirty="0" err="1"/>
              <a:t>later</a:t>
            </a:r>
            <a:r>
              <a:rPr lang="de-CH" sz="2800" b="0" dirty="0"/>
              <a:t>)</a:t>
            </a:r>
            <a:endParaRPr lang="de-CH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de-CH" sz="2800" b="0" dirty="0"/>
          </a:p>
          <a:p>
            <a:pPr algn="ctr"/>
            <a:endParaRPr lang="de-CH" sz="2800" b="0" dirty="0"/>
          </a:p>
          <a:p>
            <a:pPr algn="ctr"/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6B4295-9994-1E26-4C26-CA656349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C8D915-6B7E-3779-1743-1A97D517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E387CF4-08FD-9662-318E-CFF3B36C4EB2}"/>
              </a:ext>
            </a:extLst>
          </p:cNvPr>
          <p:cNvSpPr/>
          <p:nvPr/>
        </p:nvSpPr>
        <p:spPr>
          <a:xfrm>
            <a:off x="1025730" y="3481298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85DAB57-9C37-0744-51DF-D44AD174FFC4}"/>
              </a:ext>
            </a:extLst>
          </p:cNvPr>
          <p:cNvSpPr/>
          <p:nvPr/>
        </p:nvSpPr>
        <p:spPr>
          <a:xfrm>
            <a:off x="629686" y="424616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70B8837-F314-1AE9-8C27-667BB0B8C674}"/>
              </a:ext>
            </a:extLst>
          </p:cNvPr>
          <p:cNvSpPr/>
          <p:nvPr/>
        </p:nvSpPr>
        <p:spPr>
          <a:xfrm>
            <a:off x="1457778" y="4246166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EFDB610-930E-55BB-7686-BF6C5AC7D561}"/>
              </a:ext>
            </a:extLst>
          </p:cNvPr>
          <p:cNvSpPr/>
          <p:nvPr/>
        </p:nvSpPr>
        <p:spPr>
          <a:xfrm>
            <a:off x="1025730" y="5085184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B728CD8-26BF-8BA3-8052-903883517962}"/>
              </a:ext>
            </a:extLst>
          </p:cNvPr>
          <p:cNvSpPr/>
          <p:nvPr/>
        </p:nvSpPr>
        <p:spPr>
          <a:xfrm>
            <a:off x="1938195" y="5085184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053969-8BFA-826A-C317-0DF7E163A4A9}"/>
              </a:ext>
            </a:extLst>
          </p:cNvPr>
          <p:cNvCxnSpPr>
            <a:cxnSpLocks/>
            <a:stCxn id="3" idx="5"/>
            <a:endCxn id="8" idx="0"/>
          </p:cNvCxnSpPr>
          <p:nvPr/>
        </p:nvCxnSpPr>
        <p:spPr>
          <a:xfrm>
            <a:off x="1701819" y="4095925"/>
            <a:ext cx="152003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DB414A1-3901-1A05-BD6A-2017F062C52F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1025730" y="4095925"/>
            <a:ext cx="115999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AD1413-85A2-CC6E-0159-450CA24B33EE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1421774" y="4860793"/>
            <a:ext cx="152003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9E0BF88-E99B-84FF-DE55-FCB52E58D4F9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2133867" y="4860793"/>
            <a:ext cx="200372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1A9561B9-995B-ADDD-93F3-2EDC02C3AB71}"/>
              </a:ext>
            </a:extLst>
          </p:cNvPr>
          <p:cNvSpPr/>
          <p:nvPr/>
        </p:nvSpPr>
        <p:spPr>
          <a:xfrm>
            <a:off x="3239852" y="3716279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54F7346-5E35-DEB6-BE2F-AD67496C1F6B}"/>
              </a:ext>
            </a:extLst>
          </p:cNvPr>
          <p:cNvSpPr/>
          <p:nvPr/>
        </p:nvSpPr>
        <p:spPr>
          <a:xfrm>
            <a:off x="2843808" y="4201378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7236A5-DB01-0854-188D-F1AE9FAE6C7A}"/>
              </a:ext>
            </a:extLst>
          </p:cNvPr>
          <p:cNvSpPr/>
          <p:nvPr/>
        </p:nvSpPr>
        <p:spPr>
          <a:xfrm>
            <a:off x="3497062" y="4201378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553C9B8-C6D6-AD04-DE46-34834051B251}"/>
              </a:ext>
            </a:extLst>
          </p:cNvPr>
          <p:cNvSpPr/>
          <p:nvPr/>
        </p:nvSpPr>
        <p:spPr>
          <a:xfrm>
            <a:off x="3239852" y="4705434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208C6E5-C04E-F431-4C67-CD4F0334F434}"/>
              </a:ext>
            </a:extLst>
          </p:cNvPr>
          <p:cNvSpPr/>
          <p:nvPr/>
        </p:nvSpPr>
        <p:spPr>
          <a:xfrm>
            <a:off x="3857102" y="4705434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EF07173-5731-0688-A8CC-919A400AEF41}"/>
              </a:ext>
            </a:extLst>
          </p:cNvPr>
          <p:cNvSpPr/>
          <p:nvPr/>
        </p:nvSpPr>
        <p:spPr>
          <a:xfrm>
            <a:off x="5328084" y="3481298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4981FE-999D-BAF9-E711-5CD10A7B253C}"/>
              </a:ext>
            </a:extLst>
          </p:cNvPr>
          <p:cNvSpPr/>
          <p:nvPr/>
        </p:nvSpPr>
        <p:spPr>
          <a:xfrm>
            <a:off x="4932040" y="4246166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CB936EB-44FD-88F7-EF62-44FA98148E2E}"/>
              </a:ext>
            </a:extLst>
          </p:cNvPr>
          <p:cNvSpPr/>
          <p:nvPr/>
        </p:nvSpPr>
        <p:spPr>
          <a:xfrm>
            <a:off x="5760132" y="4246166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92397D5-1166-396C-F0DE-4DB3CFE17931}"/>
              </a:ext>
            </a:extLst>
          </p:cNvPr>
          <p:cNvSpPr/>
          <p:nvPr/>
        </p:nvSpPr>
        <p:spPr>
          <a:xfrm>
            <a:off x="5328084" y="5085184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02CFD26-2584-4790-1643-1A1E1488FD6D}"/>
              </a:ext>
            </a:extLst>
          </p:cNvPr>
          <p:cNvSpPr/>
          <p:nvPr/>
        </p:nvSpPr>
        <p:spPr>
          <a:xfrm>
            <a:off x="6240549" y="5085184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30CDCF8-809F-AE74-EB65-ED6750B5A2AE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6004173" y="4095925"/>
            <a:ext cx="152003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A97F6C8-26DE-B0E1-D003-D586D6237215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5328084" y="4095925"/>
            <a:ext cx="115999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B50364E-50EA-8283-F296-D09622D9582D}"/>
              </a:ext>
            </a:extLst>
          </p:cNvPr>
          <p:cNvCxnSpPr>
            <a:stCxn id="22" idx="3"/>
            <a:endCxn id="23" idx="0"/>
          </p:cNvCxnSpPr>
          <p:nvPr/>
        </p:nvCxnSpPr>
        <p:spPr>
          <a:xfrm flipH="1">
            <a:off x="5724128" y="4860793"/>
            <a:ext cx="152003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69C6ED-E54E-3DD9-9DAB-BF9831B485AD}"/>
              </a:ext>
            </a:extLst>
          </p:cNvPr>
          <p:cNvCxnSpPr>
            <a:stCxn id="22" idx="5"/>
            <a:endCxn id="24" idx="0"/>
          </p:cNvCxnSpPr>
          <p:nvPr/>
        </p:nvCxnSpPr>
        <p:spPr>
          <a:xfrm>
            <a:off x="6436221" y="4860793"/>
            <a:ext cx="200372" cy="22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FB19AC66-7945-C66F-AF9A-99B3086184E9}"/>
              </a:ext>
            </a:extLst>
          </p:cNvPr>
          <p:cNvSpPr/>
          <p:nvPr/>
        </p:nvSpPr>
        <p:spPr>
          <a:xfrm>
            <a:off x="7447024" y="3716279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45C3792-63C3-836D-3ABA-C7909AD64BD1}"/>
              </a:ext>
            </a:extLst>
          </p:cNvPr>
          <p:cNvSpPr/>
          <p:nvPr/>
        </p:nvSpPr>
        <p:spPr>
          <a:xfrm>
            <a:off x="7050980" y="4201378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5E0FAF8-20A7-B331-1DD9-3B17118A0B3E}"/>
              </a:ext>
            </a:extLst>
          </p:cNvPr>
          <p:cNvSpPr/>
          <p:nvPr/>
        </p:nvSpPr>
        <p:spPr>
          <a:xfrm>
            <a:off x="7704234" y="4201378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4C661E8-5DE0-A79C-17E9-844E00BF4722}"/>
              </a:ext>
            </a:extLst>
          </p:cNvPr>
          <p:cNvSpPr/>
          <p:nvPr/>
        </p:nvSpPr>
        <p:spPr>
          <a:xfrm>
            <a:off x="7447024" y="4705434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4EBB0A9-5C0B-D992-1A90-BA6D34FB8ADF}"/>
              </a:ext>
            </a:extLst>
          </p:cNvPr>
          <p:cNvSpPr/>
          <p:nvPr/>
        </p:nvSpPr>
        <p:spPr>
          <a:xfrm>
            <a:off x="8064274" y="4705434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8619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Programming Language Implementation Options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ED6B-C886-97D8-3586-4A65E8F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591A3C8-D7A2-C278-21C6-E8A8EDC1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599" y="2204863"/>
            <a:ext cx="2642592" cy="4151487"/>
          </a:xfrm>
        </p:spPr>
        <p:txBody>
          <a:bodyPr anchor="t">
            <a:normAutofit/>
          </a:bodyPr>
          <a:lstStyle/>
          <a:p>
            <a:pPr algn="ctr"/>
            <a:r>
              <a:rPr lang="de-DE" sz="2800" dirty="0"/>
              <a:t>Legend</a:t>
            </a:r>
            <a:endParaRPr lang="de-CH" sz="2800" dirty="0"/>
          </a:p>
          <a:p>
            <a:pPr algn="ctr"/>
            <a:r>
              <a:rPr lang="de-CH" sz="2800" b="0" dirty="0">
                <a:solidFill>
                  <a:srgbClr val="006D32"/>
                </a:solidFill>
              </a:rPr>
              <a:t>E = Entry Node</a:t>
            </a:r>
          </a:p>
          <a:p>
            <a:pPr algn="ctr"/>
            <a:r>
              <a:rPr lang="de-CH" sz="2800" b="0" dirty="0">
                <a:solidFill>
                  <a:srgbClr val="860000"/>
                </a:solidFill>
              </a:rPr>
              <a:t>A = Ast Node</a:t>
            </a:r>
          </a:p>
          <a:p>
            <a:pPr algn="ctr"/>
            <a:r>
              <a:rPr lang="de-CH" sz="2800" b="0" dirty="0">
                <a:solidFill>
                  <a:srgbClr val="005898"/>
                </a:solidFill>
              </a:rPr>
              <a:t>C = Call Node</a:t>
            </a:r>
          </a:p>
          <a:p>
            <a:pPr algn="ctr"/>
            <a:r>
              <a:rPr lang="de-DE" sz="2800" b="0" dirty="0"/>
              <a:t>-------------------</a:t>
            </a:r>
          </a:p>
          <a:p>
            <a:pPr algn="ctr"/>
            <a:r>
              <a:rPr lang="de-CH" sz="2800" b="0" i="1" dirty="0"/>
              <a:t>E &amp; C </a:t>
            </a:r>
            <a:r>
              <a:rPr lang="de-CH" sz="2800" b="0" i="1" dirty="0" err="1"/>
              <a:t>are</a:t>
            </a:r>
            <a:r>
              <a:rPr lang="de-CH" sz="2800" b="0" i="1" dirty="0"/>
              <a:t> </a:t>
            </a:r>
            <a:r>
              <a:rPr lang="de-CH" sz="2800" b="0" i="1" dirty="0" err="1"/>
              <a:t>nodes</a:t>
            </a:r>
            <a:r>
              <a:rPr lang="de-CH" sz="2800" b="0" i="1" dirty="0"/>
              <a:t> </a:t>
            </a:r>
            <a:r>
              <a:rPr lang="de-CH" sz="2800" b="0" i="1" dirty="0" err="1"/>
              <a:t>treated</a:t>
            </a:r>
            <a:r>
              <a:rPr lang="de-CH" sz="2800" b="0" i="1" dirty="0"/>
              <a:t> </a:t>
            </a:r>
            <a:r>
              <a:rPr lang="de-CH" sz="2800" b="0" i="1" dirty="0" err="1"/>
              <a:t>special</a:t>
            </a:r>
            <a:r>
              <a:rPr lang="de-CH" sz="2800" b="0" i="1" dirty="0"/>
              <a:t> </a:t>
            </a:r>
            <a:r>
              <a:rPr lang="de-CH" sz="2800" b="0" i="1" dirty="0" err="1"/>
              <a:t>by</a:t>
            </a:r>
            <a:r>
              <a:rPr lang="de-CH" sz="2800" b="0" i="1" dirty="0"/>
              <a:t> </a:t>
            </a:r>
            <a:r>
              <a:rPr lang="de-CH" sz="2800" b="0" i="1" dirty="0" err="1"/>
              <a:t>Truffle</a:t>
            </a:r>
            <a:endParaRPr lang="de-DE" sz="2800" b="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4A46BE9-B414-1820-9840-E2EB38BD6769}"/>
              </a:ext>
            </a:extLst>
          </p:cNvPr>
          <p:cNvSpPr/>
          <p:nvPr/>
        </p:nvSpPr>
        <p:spPr>
          <a:xfrm>
            <a:off x="794008" y="2790703"/>
            <a:ext cx="2102240" cy="25825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 err="1">
                <a:solidFill>
                  <a:schemeClr val="tx1"/>
                </a:solidFill>
              </a:rPr>
              <a:t>Function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2E0FB6-349F-BCE2-898F-870DE5A9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Structure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B2693-ED61-4888-BD38-C7820B0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9AC79-7C6A-D90B-4788-6049405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42571F6-F5E6-7740-9920-123392221990}"/>
              </a:ext>
            </a:extLst>
          </p:cNvPr>
          <p:cNvSpPr/>
          <p:nvPr/>
        </p:nvSpPr>
        <p:spPr>
          <a:xfrm>
            <a:off x="1439652" y="2420889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2C846E-0812-D39C-805A-490C8A634A2B}"/>
              </a:ext>
            </a:extLst>
          </p:cNvPr>
          <p:cNvSpPr/>
          <p:nvPr/>
        </p:nvSpPr>
        <p:spPr>
          <a:xfrm>
            <a:off x="1439162" y="3310063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de-CH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ED6C35F-BACC-B49C-1D76-07673AAB5C7F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1835206" y="3140969"/>
            <a:ext cx="490" cy="169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6DDD1B-4DE6-1650-AD2F-357482EC2AEF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>
            <a:off x="2115251" y="3924690"/>
            <a:ext cx="128364" cy="2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66EC950B-4A60-94A4-CEDC-1FAB8141FDEB}"/>
              </a:ext>
            </a:extLst>
          </p:cNvPr>
          <p:cNvSpPr/>
          <p:nvPr/>
        </p:nvSpPr>
        <p:spPr>
          <a:xfrm>
            <a:off x="1847571" y="4142856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de-CH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2D84166-E1AD-DD57-07F8-04785A01449C}"/>
              </a:ext>
            </a:extLst>
          </p:cNvPr>
          <p:cNvSpPr/>
          <p:nvPr/>
        </p:nvSpPr>
        <p:spPr>
          <a:xfrm>
            <a:off x="1847571" y="5013177"/>
            <a:ext cx="792088" cy="720080"/>
          </a:xfrm>
          <a:prstGeom prst="ellipse">
            <a:avLst/>
          </a:prstGeom>
          <a:solidFill>
            <a:srgbClr val="004D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de-CH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0F1534F-D44D-3FD6-C3AD-0C2EA04047D2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3615" y="4862936"/>
            <a:ext cx="0" cy="15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EF977C9-EA19-6858-7FB3-E16F22EEA49B}"/>
              </a:ext>
            </a:extLst>
          </p:cNvPr>
          <p:cNvSpPr/>
          <p:nvPr/>
        </p:nvSpPr>
        <p:spPr>
          <a:xfrm>
            <a:off x="1019658" y="4139226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de-CH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C2A0DD5-EF07-4940-64CF-AE6878D13203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 flipH="1">
            <a:off x="1415702" y="3924690"/>
            <a:ext cx="139459" cy="21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FF1E6B0-1107-D683-C1F6-56C98B2A7C1E}"/>
              </a:ext>
            </a:extLst>
          </p:cNvPr>
          <p:cNvSpPr/>
          <p:nvPr/>
        </p:nvSpPr>
        <p:spPr>
          <a:xfrm>
            <a:off x="3425518" y="2780929"/>
            <a:ext cx="2658650" cy="25825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 err="1">
                <a:solidFill>
                  <a:schemeClr val="tx1"/>
                </a:solidFill>
              </a:rPr>
              <a:t>Function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B972ADA-9E2F-1D86-1313-8B2D5515F15C}"/>
              </a:ext>
            </a:extLst>
          </p:cNvPr>
          <p:cNvSpPr/>
          <p:nvPr/>
        </p:nvSpPr>
        <p:spPr>
          <a:xfrm>
            <a:off x="4319972" y="2420889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516CE52-3313-F05B-8555-60348CF7FEE8}"/>
              </a:ext>
            </a:extLst>
          </p:cNvPr>
          <p:cNvSpPr/>
          <p:nvPr/>
        </p:nvSpPr>
        <p:spPr>
          <a:xfrm>
            <a:off x="4319972" y="3278760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de-CH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448CD3-BFB2-6233-818B-94B2BF319FE1}"/>
              </a:ext>
            </a:extLst>
          </p:cNvPr>
          <p:cNvCxnSpPr>
            <a:cxnSpLocks/>
            <a:stCxn id="32" idx="0"/>
            <a:endCxn id="30" idx="4"/>
          </p:cNvCxnSpPr>
          <p:nvPr/>
        </p:nvCxnSpPr>
        <p:spPr>
          <a:xfrm flipV="1">
            <a:off x="4716016" y="3140969"/>
            <a:ext cx="0" cy="13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73D927A-0DD3-F63D-B344-F2C19C87FC63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>
            <a:off x="4716016" y="3998840"/>
            <a:ext cx="379" cy="124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004E1A33-385B-BBFD-48C0-CCA09C5592B3}"/>
              </a:ext>
            </a:extLst>
          </p:cNvPr>
          <p:cNvSpPr/>
          <p:nvPr/>
        </p:nvSpPr>
        <p:spPr>
          <a:xfrm>
            <a:off x="4320351" y="4123428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de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1F1044C-DE5B-2186-1F71-00D8DD58C57B}"/>
              </a:ext>
            </a:extLst>
          </p:cNvPr>
          <p:cNvSpPr/>
          <p:nvPr/>
        </p:nvSpPr>
        <p:spPr>
          <a:xfrm>
            <a:off x="5201880" y="4095934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de-CH" dirty="0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8AEFD61-0858-60DE-3410-7DB2C95FCD7C}"/>
              </a:ext>
            </a:extLst>
          </p:cNvPr>
          <p:cNvCxnSpPr>
            <a:cxnSpLocks/>
            <a:stCxn id="32" idx="5"/>
            <a:endCxn id="39" idx="1"/>
          </p:cNvCxnSpPr>
          <p:nvPr/>
        </p:nvCxnSpPr>
        <p:spPr>
          <a:xfrm>
            <a:off x="4996061" y="3893387"/>
            <a:ext cx="321818" cy="30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6C5ECC73-5B3D-5F63-5C64-28ECB046050C}"/>
              </a:ext>
            </a:extLst>
          </p:cNvPr>
          <p:cNvCxnSpPr>
            <a:stCxn id="19" idx="4"/>
            <a:endCxn id="30" idx="0"/>
          </p:cNvCxnSpPr>
          <p:nvPr/>
        </p:nvCxnSpPr>
        <p:spPr>
          <a:xfrm rot="5400000" flipH="1" flipV="1">
            <a:off x="1823631" y="2840872"/>
            <a:ext cx="3312368" cy="2472401"/>
          </a:xfrm>
          <a:prstGeom prst="bentConnector5">
            <a:avLst>
              <a:gd name="adj1" fmla="val -6901"/>
              <a:gd name="adj2" fmla="val 37992"/>
              <a:gd name="adj3" fmla="val 1069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6011F861-50FE-EF6A-792E-2F62E1A452F9}"/>
              </a:ext>
            </a:extLst>
          </p:cNvPr>
          <p:cNvSpPr/>
          <p:nvPr/>
        </p:nvSpPr>
        <p:spPr>
          <a:xfrm>
            <a:off x="3410088" y="4123428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de-CH" dirty="0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030F6C1-548F-7C2D-1CE6-73A70850DC38}"/>
              </a:ext>
            </a:extLst>
          </p:cNvPr>
          <p:cNvCxnSpPr>
            <a:cxnSpLocks/>
            <a:stCxn id="32" idx="3"/>
            <a:endCxn id="57" idx="7"/>
          </p:cNvCxnSpPr>
          <p:nvPr/>
        </p:nvCxnSpPr>
        <p:spPr>
          <a:xfrm flipH="1">
            <a:off x="4086177" y="3893387"/>
            <a:ext cx="349794" cy="33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2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ED6B-C886-97D8-3586-4A65E8F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B46C83B2-87B5-CCA7-A83F-CA650C51AB8D}"/>
              </a:ext>
            </a:extLst>
          </p:cNvPr>
          <p:cNvSpPr/>
          <p:nvPr/>
        </p:nvSpPr>
        <p:spPr>
          <a:xfrm>
            <a:off x="640591" y="1759083"/>
            <a:ext cx="2102240" cy="1669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BAB7B8C-090D-8467-5FEE-19361AB2A4F3}"/>
              </a:ext>
            </a:extLst>
          </p:cNvPr>
          <p:cNvSpPr/>
          <p:nvPr/>
        </p:nvSpPr>
        <p:spPr>
          <a:xfrm>
            <a:off x="684342" y="4434483"/>
            <a:ext cx="2102240" cy="19218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2E0FB6-349F-BCE2-898F-870DE5A9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and Polymorph Functions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B2693-ED61-4888-BD38-C7820B0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9AC79-7C6A-D90B-4788-6049405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2ACA0C-46EE-2BC4-2FD5-E537D0075FB9}"/>
              </a:ext>
            </a:extLst>
          </p:cNvPr>
          <p:cNvSpPr/>
          <p:nvPr/>
        </p:nvSpPr>
        <p:spPr>
          <a:xfrm>
            <a:off x="1339418" y="2201250"/>
            <a:ext cx="792088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  <a:endParaRPr lang="de-CH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DD05F59-9A7B-663F-2A68-FAEA2037E57E}"/>
              </a:ext>
            </a:extLst>
          </p:cNvPr>
          <p:cNvCxnSpPr>
            <a:cxnSpLocks/>
            <a:stCxn id="7" idx="4"/>
            <a:endCxn id="54" idx="0"/>
          </p:cNvCxnSpPr>
          <p:nvPr/>
        </p:nvCxnSpPr>
        <p:spPr>
          <a:xfrm>
            <a:off x="1735462" y="2921330"/>
            <a:ext cx="4097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4E05F5BB-8009-61DB-CDF2-7C04D92A925B}"/>
              </a:ext>
            </a:extLst>
          </p:cNvPr>
          <p:cNvSpPr/>
          <p:nvPr/>
        </p:nvSpPr>
        <p:spPr>
          <a:xfrm>
            <a:off x="1339418" y="141277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D9A5D69-20AC-B175-A3B8-46C8E908EBD7}"/>
              </a:ext>
            </a:extLst>
          </p:cNvPr>
          <p:cNvCxnSpPr>
            <a:cxnSpLocks/>
            <a:stCxn id="34" idx="4"/>
            <a:endCxn id="7" idx="0"/>
          </p:cNvCxnSpPr>
          <p:nvPr/>
        </p:nvCxnSpPr>
        <p:spPr>
          <a:xfrm>
            <a:off x="1735462" y="2132856"/>
            <a:ext cx="0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CBD3FAF8-334F-EEFA-BD57-93BCB7E1D7FD}"/>
              </a:ext>
            </a:extLst>
          </p:cNvPr>
          <p:cNvSpPr/>
          <p:nvPr/>
        </p:nvSpPr>
        <p:spPr>
          <a:xfrm>
            <a:off x="1351293" y="4916190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340EA36-8E98-28DB-5EC9-7172A13107D4}"/>
              </a:ext>
            </a:extLst>
          </p:cNvPr>
          <p:cNvSpPr/>
          <p:nvPr/>
        </p:nvSpPr>
        <p:spPr>
          <a:xfrm>
            <a:off x="955249" y="5564262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39C740F-1B0D-353A-09F9-22B3DFE69161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027382" y="5530817"/>
            <a:ext cx="142900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069ACA5-BBF2-F940-F730-46FB8EF58867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1351293" y="5530817"/>
            <a:ext cx="115999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99470FC0-886D-4773-DD4F-416F96168C57}"/>
              </a:ext>
            </a:extLst>
          </p:cNvPr>
          <p:cNvSpPr/>
          <p:nvPr/>
        </p:nvSpPr>
        <p:spPr>
          <a:xfrm>
            <a:off x="1774238" y="5564262"/>
            <a:ext cx="792088" cy="72008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6CFF3A-F0C7-DBEE-85CA-EDF221EC189C}"/>
              </a:ext>
            </a:extLst>
          </p:cNvPr>
          <p:cNvSpPr/>
          <p:nvPr/>
        </p:nvSpPr>
        <p:spPr>
          <a:xfrm>
            <a:off x="1347196" y="412771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C8E495C-7237-3CC0-EDB5-3B996F124D4C}"/>
              </a:ext>
            </a:extLst>
          </p:cNvPr>
          <p:cNvCxnSpPr>
            <a:cxnSpLocks/>
            <a:stCxn id="48" idx="4"/>
            <a:endCxn id="42" idx="0"/>
          </p:cNvCxnSpPr>
          <p:nvPr/>
        </p:nvCxnSpPr>
        <p:spPr>
          <a:xfrm>
            <a:off x="1743240" y="4847796"/>
            <a:ext cx="4097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906D3DA-ECB8-86B6-20A9-0CA16587AD25}"/>
              </a:ext>
            </a:extLst>
          </p:cNvPr>
          <p:cNvSpPr/>
          <p:nvPr/>
        </p:nvSpPr>
        <p:spPr>
          <a:xfrm>
            <a:off x="1343515" y="2993338"/>
            <a:ext cx="792088" cy="720080"/>
          </a:xfrm>
          <a:prstGeom prst="ellipse">
            <a:avLst/>
          </a:prstGeom>
          <a:solidFill>
            <a:srgbClr val="004D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de-CH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F8FC979-CC32-01E8-41C3-20B463C166F7}"/>
              </a:ext>
            </a:extLst>
          </p:cNvPr>
          <p:cNvSpPr/>
          <p:nvPr/>
        </p:nvSpPr>
        <p:spPr>
          <a:xfrm>
            <a:off x="3134778" y="1759083"/>
            <a:ext cx="2102240" cy="1669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9E2A7A-A023-2A4E-5F9F-42CBAE9AAEFD}"/>
              </a:ext>
            </a:extLst>
          </p:cNvPr>
          <p:cNvSpPr/>
          <p:nvPr/>
        </p:nvSpPr>
        <p:spPr>
          <a:xfrm>
            <a:off x="3833605" y="2201250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  <a:endParaRPr lang="de-CH" dirty="0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0F1C0FF-FB7A-D249-73E5-2E190E567F9C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4229649" y="2921330"/>
            <a:ext cx="4097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D8485EB6-22D9-6F3E-2AF7-D011B60F8FDF}"/>
              </a:ext>
            </a:extLst>
          </p:cNvPr>
          <p:cNvSpPr/>
          <p:nvPr/>
        </p:nvSpPr>
        <p:spPr>
          <a:xfrm>
            <a:off x="3833605" y="141277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EC303CC-0F29-63E2-01B6-537F933FAFF2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4229649" y="2132856"/>
            <a:ext cx="0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5ABE5883-73B7-DB47-6D01-A28E57F1D7DE}"/>
              </a:ext>
            </a:extLst>
          </p:cNvPr>
          <p:cNvSpPr/>
          <p:nvPr/>
        </p:nvSpPr>
        <p:spPr>
          <a:xfrm>
            <a:off x="3837702" y="2993338"/>
            <a:ext cx="792088" cy="720080"/>
          </a:xfrm>
          <a:prstGeom prst="ellipse">
            <a:avLst/>
          </a:prstGeom>
          <a:solidFill>
            <a:srgbClr val="004D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de-CH" dirty="0"/>
          </a:p>
        </p:txBody>
      </p: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1A48C4FA-CC08-DBDF-9A22-4CBD79EE0478}"/>
              </a:ext>
            </a:extLst>
          </p:cNvPr>
          <p:cNvCxnSpPr>
            <a:stCxn id="65" idx="4"/>
            <a:endCxn id="48" idx="0"/>
          </p:cNvCxnSpPr>
          <p:nvPr/>
        </p:nvCxnSpPr>
        <p:spPr>
          <a:xfrm rot="5400000">
            <a:off x="2781344" y="2675314"/>
            <a:ext cx="414298" cy="2490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04ECC36-C8EB-8D01-80B0-7D5EBBF77F98}"/>
              </a:ext>
            </a:extLst>
          </p:cNvPr>
          <p:cNvCxnSpPr>
            <a:stCxn id="54" idx="4"/>
            <a:endCxn id="48" idx="0"/>
          </p:cNvCxnSpPr>
          <p:nvPr/>
        </p:nvCxnSpPr>
        <p:spPr>
          <a:xfrm>
            <a:off x="1739559" y="3713418"/>
            <a:ext cx="3681" cy="41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A5B8B79-FB65-D847-EEC2-9A163110B626}"/>
              </a:ext>
            </a:extLst>
          </p:cNvPr>
          <p:cNvSpPr txBox="1"/>
          <p:nvPr/>
        </p:nvSpPr>
        <p:spPr>
          <a:xfrm>
            <a:off x="3092303" y="4434483"/>
            <a:ext cx="5367356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de-DE" sz="2400" i="1" dirty="0" err="1"/>
              <a:t>Left</a:t>
            </a:r>
            <a:r>
              <a:rPr lang="de-DE" sz="2400" i="1" dirty="0"/>
              <a:t> </a:t>
            </a:r>
            <a:r>
              <a:rPr lang="de-DE" sz="2400" i="1" dirty="0" err="1"/>
              <a:t>calls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function</a:t>
            </a:r>
            <a:r>
              <a:rPr lang="de-DE" sz="2400" i="1" dirty="0"/>
              <a:t> </a:t>
            </a:r>
            <a:r>
              <a:rPr lang="de-DE" sz="2400" i="1" dirty="0" err="1"/>
              <a:t>with</a:t>
            </a:r>
            <a:r>
              <a:rPr lang="de-DE" sz="2400" i="1" dirty="0"/>
              <a:t> </a:t>
            </a:r>
            <a:r>
              <a:rPr lang="de-DE" sz="2400" i="1" dirty="0" err="1"/>
              <a:t>ints</a:t>
            </a:r>
            <a:endParaRPr lang="de-DE" sz="2400" i="1" dirty="0"/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de-DE" sz="2400" i="1" dirty="0"/>
              <a:t>Right </a:t>
            </a:r>
            <a:r>
              <a:rPr lang="de-DE" sz="2400" i="1" dirty="0" err="1"/>
              <a:t>calls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function</a:t>
            </a:r>
            <a:r>
              <a:rPr lang="de-DE" sz="2400" i="1" dirty="0"/>
              <a:t> </a:t>
            </a:r>
            <a:r>
              <a:rPr lang="de-DE" sz="2400" i="1" dirty="0" err="1"/>
              <a:t>with</a:t>
            </a:r>
            <a:r>
              <a:rPr lang="de-DE" sz="2400" i="1" dirty="0"/>
              <a:t> </a:t>
            </a:r>
            <a:r>
              <a:rPr lang="de-DE" sz="2400" i="1" dirty="0" err="1"/>
              <a:t>longs</a:t>
            </a:r>
            <a:endParaRPr lang="de-DE" sz="2400" i="1" dirty="0"/>
          </a:p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de-DE" sz="2400" i="1" dirty="0"/>
              <a:t>The </a:t>
            </a:r>
            <a:r>
              <a:rPr lang="de-DE" sz="2400" i="1" dirty="0" err="1"/>
              <a:t>function</a:t>
            </a:r>
            <a:r>
              <a:rPr lang="de-DE" sz="2400" i="1" dirty="0"/>
              <a:t> </a:t>
            </a:r>
            <a:r>
              <a:rPr lang="de-DE" sz="2400" i="1" dirty="0" err="1"/>
              <a:t>specializes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generic</a:t>
            </a:r>
            <a:r>
              <a:rPr lang="de-DE" sz="2400" i="1" dirty="0"/>
              <a:t> </a:t>
            </a:r>
            <a:r>
              <a:rPr lang="de-DE" sz="2400" i="1" dirty="0" err="1"/>
              <a:t>nodes</a:t>
            </a:r>
            <a:r>
              <a:rPr lang="de-DE" sz="2400" i="1" dirty="0"/>
              <a:t> </a:t>
            </a:r>
            <a:r>
              <a:rPr lang="de-DE" sz="2400" i="1" dirty="0" err="1"/>
              <a:t>that</a:t>
            </a:r>
            <a:r>
              <a:rPr lang="de-DE" sz="2400" i="1" dirty="0"/>
              <a:t> handle </a:t>
            </a:r>
            <a:r>
              <a:rPr lang="de-DE" sz="2400" i="1" dirty="0" err="1"/>
              <a:t>both</a:t>
            </a:r>
            <a:r>
              <a:rPr lang="de-DE" sz="2400" i="1" dirty="0"/>
              <a:t> </a:t>
            </a:r>
            <a:r>
              <a:rPr lang="de-DE" sz="2400" i="1" dirty="0" err="1"/>
              <a:t>int</a:t>
            </a:r>
            <a:r>
              <a:rPr lang="de-DE" sz="2400" i="1" dirty="0"/>
              <a:t> &amp; </a:t>
            </a:r>
            <a:r>
              <a:rPr lang="de-DE" sz="2400" i="1" dirty="0" err="1"/>
              <a:t>long</a:t>
            </a:r>
            <a:endParaRPr lang="de-DE" sz="2400" i="1" dirty="0"/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de-DE" sz="2400" b="1" i="1" dirty="0"/>
              <a:t>This </a:t>
            </a:r>
            <a:r>
              <a:rPr lang="de-DE" sz="2400" b="1" i="1" dirty="0" err="1"/>
              <a:t>produces</a:t>
            </a:r>
            <a:r>
              <a:rPr lang="de-DE" sz="2400" b="1" i="1" dirty="0"/>
              <a:t> an </a:t>
            </a:r>
            <a:r>
              <a:rPr lang="de-DE" sz="2400" b="1" i="1" dirty="0" err="1"/>
              <a:t>overhead</a:t>
            </a:r>
            <a:r>
              <a:rPr lang="de-DE" sz="2400" b="1" i="1" dirty="0"/>
              <a:t> (</a:t>
            </a:r>
            <a:r>
              <a:rPr lang="de-DE" sz="2400" b="1" i="1" dirty="0" err="1"/>
              <a:t>monomorphisation</a:t>
            </a:r>
            <a:r>
              <a:rPr lang="de-DE" sz="2400" b="1" i="1" dirty="0"/>
              <a:t> </a:t>
            </a:r>
            <a:r>
              <a:rPr lang="de-DE" sz="2400" b="1" i="1" dirty="0" err="1"/>
              <a:t>to</a:t>
            </a:r>
            <a:r>
              <a:rPr lang="de-DE" sz="2400" b="1" i="1" dirty="0"/>
              <a:t> </a:t>
            </a:r>
            <a:r>
              <a:rPr lang="de-DE" sz="2400" b="1" i="1" dirty="0" err="1"/>
              <a:t>the</a:t>
            </a:r>
            <a:r>
              <a:rPr lang="de-DE" sz="2400" b="1" i="1" dirty="0"/>
              <a:t> </a:t>
            </a:r>
            <a:r>
              <a:rPr lang="de-DE" sz="2400" b="1" i="1" dirty="0" err="1"/>
              <a:t>rescue</a:t>
            </a:r>
            <a:r>
              <a:rPr lang="de-DE" sz="2400" b="1" i="1" dirty="0"/>
              <a:t>)</a:t>
            </a:r>
            <a:endParaRPr lang="de-CH" sz="2400" b="1" i="1" dirty="0"/>
          </a:p>
        </p:txBody>
      </p:sp>
    </p:spTree>
    <p:extLst>
      <p:ext uri="{BB962C8B-B14F-4D97-AF65-F5344CB8AC3E}">
        <p14:creationId xmlns:p14="http://schemas.microsoft.com/office/powerpoint/2010/main" val="373164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ED6B-C886-97D8-3586-4A65E8F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B46C83B2-87B5-CCA7-A83F-CA650C51AB8D}"/>
              </a:ext>
            </a:extLst>
          </p:cNvPr>
          <p:cNvSpPr/>
          <p:nvPr/>
        </p:nvSpPr>
        <p:spPr>
          <a:xfrm>
            <a:off x="640591" y="1759083"/>
            <a:ext cx="2102240" cy="1669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BAB7B8C-090D-8467-5FEE-19361AB2A4F3}"/>
              </a:ext>
            </a:extLst>
          </p:cNvPr>
          <p:cNvSpPr/>
          <p:nvPr/>
        </p:nvSpPr>
        <p:spPr>
          <a:xfrm>
            <a:off x="684342" y="4434483"/>
            <a:ext cx="2102240" cy="19218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2E0FB6-349F-BCE2-898F-870DE5A9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Monomorphic Functions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B2693-ED61-4888-BD38-C7820B0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9AC79-7C6A-D90B-4788-6049405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2ACA0C-46EE-2BC4-2FD5-E537D0075FB9}"/>
              </a:ext>
            </a:extLst>
          </p:cNvPr>
          <p:cNvSpPr/>
          <p:nvPr/>
        </p:nvSpPr>
        <p:spPr>
          <a:xfrm>
            <a:off x="1339418" y="2201250"/>
            <a:ext cx="792088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  <a:endParaRPr lang="de-CH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DD05F59-9A7B-663F-2A68-FAEA2037E57E}"/>
              </a:ext>
            </a:extLst>
          </p:cNvPr>
          <p:cNvCxnSpPr>
            <a:cxnSpLocks/>
            <a:stCxn id="7" idx="4"/>
            <a:endCxn id="54" idx="0"/>
          </p:cNvCxnSpPr>
          <p:nvPr/>
        </p:nvCxnSpPr>
        <p:spPr>
          <a:xfrm>
            <a:off x="1735462" y="2921330"/>
            <a:ext cx="4097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4E05F5BB-8009-61DB-CDF2-7C04D92A925B}"/>
              </a:ext>
            </a:extLst>
          </p:cNvPr>
          <p:cNvSpPr/>
          <p:nvPr/>
        </p:nvSpPr>
        <p:spPr>
          <a:xfrm>
            <a:off x="1339418" y="141277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D9A5D69-20AC-B175-A3B8-46C8E908EBD7}"/>
              </a:ext>
            </a:extLst>
          </p:cNvPr>
          <p:cNvCxnSpPr>
            <a:cxnSpLocks/>
            <a:stCxn id="34" idx="4"/>
            <a:endCxn id="7" idx="0"/>
          </p:cNvCxnSpPr>
          <p:nvPr/>
        </p:nvCxnSpPr>
        <p:spPr>
          <a:xfrm>
            <a:off x="1735462" y="2132856"/>
            <a:ext cx="0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CBD3FAF8-334F-EEFA-BD57-93BCB7E1D7FD}"/>
              </a:ext>
            </a:extLst>
          </p:cNvPr>
          <p:cNvSpPr/>
          <p:nvPr/>
        </p:nvSpPr>
        <p:spPr>
          <a:xfrm>
            <a:off x="1351293" y="4916190"/>
            <a:ext cx="792088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</a:t>
            </a:r>
            <a:endParaRPr lang="de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340EA36-8E98-28DB-5EC9-7172A13107D4}"/>
              </a:ext>
            </a:extLst>
          </p:cNvPr>
          <p:cNvSpPr/>
          <p:nvPr/>
        </p:nvSpPr>
        <p:spPr>
          <a:xfrm>
            <a:off x="955249" y="5564262"/>
            <a:ext cx="792088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</a:t>
            </a:r>
            <a:endParaRPr lang="de-CH" dirty="0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39C740F-1B0D-353A-09F9-22B3DFE69161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027382" y="5530817"/>
            <a:ext cx="142900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069ACA5-BBF2-F940-F730-46FB8EF58867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1351293" y="5530817"/>
            <a:ext cx="115999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99470FC0-886D-4773-DD4F-416F96168C57}"/>
              </a:ext>
            </a:extLst>
          </p:cNvPr>
          <p:cNvSpPr/>
          <p:nvPr/>
        </p:nvSpPr>
        <p:spPr>
          <a:xfrm>
            <a:off x="1774238" y="5564262"/>
            <a:ext cx="792088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</a:t>
            </a:r>
            <a:endParaRPr lang="de-CH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6CFF3A-F0C7-DBEE-85CA-EDF221EC189C}"/>
              </a:ext>
            </a:extLst>
          </p:cNvPr>
          <p:cNvSpPr/>
          <p:nvPr/>
        </p:nvSpPr>
        <p:spPr>
          <a:xfrm>
            <a:off x="1347196" y="412771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C8E495C-7237-3CC0-EDB5-3B996F124D4C}"/>
              </a:ext>
            </a:extLst>
          </p:cNvPr>
          <p:cNvCxnSpPr>
            <a:cxnSpLocks/>
            <a:stCxn id="48" idx="4"/>
            <a:endCxn id="42" idx="0"/>
          </p:cNvCxnSpPr>
          <p:nvPr/>
        </p:nvCxnSpPr>
        <p:spPr>
          <a:xfrm>
            <a:off x="1743240" y="4847796"/>
            <a:ext cx="4097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906D3DA-ECB8-86B6-20A9-0CA16587AD25}"/>
              </a:ext>
            </a:extLst>
          </p:cNvPr>
          <p:cNvSpPr/>
          <p:nvPr/>
        </p:nvSpPr>
        <p:spPr>
          <a:xfrm>
            <a:off x="1343515" y="2993338"/>
            <a:ext cx="792088" cy="720080"/>
          </a:xfrm>
          <a:prstGeom prst="ellipse">
            <a:avLst/>
          </a:prstGeom>
          <a:solidFill>
            <a:srgbClr val="004D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de-CH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F8FC979-CC32-01E8-41C3-20B463C166F7}"/>
              </a:ext>
            </a:extLst>
          </p:cNvPr>
          <p:cNvSpPr/>
          <p:nvPr/>
        </p:nvSpPr>
        <p:spPr>
          <a:xfrm>
            <a:off x="3134778" y="1759083"/>
            <a:ext cx="2102240" cy="1669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9E2A7A-A023-2A4E-5F9F-42CBAE9AAEFD}"/>
              </a:ext>
            </a:extLst>
          </p:cNvPr>
          <p:cNvSpPr/>
          <p:nvPr/>
        </p:nvSpPr>
        <p:spPr>
          <a:xfrm>
            <a:off x="3833605" y="2201250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  <a:endParaRPr lang="de-CH" dirty="0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0F1C0FF-FB7A-D249-73E5-2E190E567F9C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4229649" y="2921330"/>
            <a:ext cx="4097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D8485EB6-22D9-6F3E-2AF7-D011B60F8FDF}"/>
              </a:ext>
            </a:extLst>
          </p:cNvPr>
          <p:cNvSpPr/>
          <p:nvPr/>
        </p:nvSpPr>
        <p:spPr>
          <a:xfrm>
            <a:off x="3833605" y="141277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EC303CC-0F29-63E2-01B6-537F933FAFF2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4229649" y="2132856"/>
            <a:ext cx="0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5ABE5883-73B7-DB47-6D01-A28E57F1D7DE}"/>
              </a:ext>
            </a:extLst>
          </p:cNvPr>
          <p:cNvSpPr/>
          <p:nvPr/>
        </p:nvSpPr>
        <p:spPr>
          <a:xfrm>
            <a:off x="3837702" y="2993338"/>
            <a:ext cx="792088" cy="720080"/>
          </a:xfrm>
          <a:prstGeom prst="ellipse">
            <a:avLst/>
          </a:prstGeom>
          <a:solidFill>
            <a:srgbClr val="004D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de-CH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04ECC36-C8EB-8D01-80B0-7D5EBBF77F98}"/>
              </a:ext>
            </a:extLst>
          </p:cNvPr>
          <p:cNvCxnSpPr>
            <a:stCxn id="54" idx="4"/>
            <a:endCxn id="48" idx="0"/>
          </p:cNvCxnSpPr>
          <p:nvPr/>
        </p:nvCxnSpPr>
        <p:spPr>
          <a:xfrm>
            <a:off x="1739559" y="3713418"/>
            <a:ext cx="3681" cy="41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13FA7143-58CA-D41A-11E3-D239F3CAF995}"/>
              </a:ext>
            </a:extLst>
          </p:cNvPr>
          <p:cNvSpPr/>
          <p:nvPr/>
        </p:nvSpPr>
        <p:spPr>
          <a:xfrm>
            <a:off x="3182278" y="4447424"/>
            <a:ext cx="2102240" cy="19218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A7D4EA-E237-9037-433F-F2D3456C547C}"/>
              </a:ext>
            </a:extLst>
          </p:cNvPr>
          <p:cNvSpPr/>
          <p:nvPr/>
        </p:nvSpPr>
        <p:spPr>
          <a:xfrm>
            <a:off x="3849229" y="4929131"/>
            <a:ext cx="792088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</a:t>
            </a:r>
            <a:endParaRPr lang="de-CH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F128CF6-26BA-9B5D-8701-003955E6B5B4}"/>
              </a:ext>
            </a:extLst>
          </p:cNvPr>
          <p:cNvSpPr/>
          <p:nvPr/>
        </p:nvSpPr>
        <p:spPr>
          <a:xfrm>
            <a:off x="3453185" y="5577203"/>
            <a:ext cx="792088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</a:t>
            </a:r>
            <a:endParaRPr lang="de-CH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B7B06A-6E6D-8CC0-61D5-C5CAC94007BE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4525318" y="5543758"/>
            <a:ext cx="142900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4D2897B-E1CD-4363-4D88-D821D3CEAA72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849229" y="5543758"/>
            <a:ext cx="115999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3F5E370-134F-523B-0972-1F2D47F47C3E}"/>
              </a:ext>
            </a:extLst>
          </p:cNvPr>
          <p:cNvSpPr/>
          <p:nvPr/>
        </p:nvSpPr>
        <p:spPr>
          <a:xfrm>
            <a:off x="4272174" y="5577203"/>
            <a:ext cx="792088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</a:t>
            </a:r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EC879A-46DD-845B-5CBE-E0B0B67C9C57}"/>
              </a:ext>
            </a:extLst>
          </p:cNvPr>
          <p:cNvSpPr/>
          <p:nvPr/>
        </p:nvSpPr>
        <p:spPr>
          <a:xfrm>
            <a:off x="3845132" y="4140657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E738AD-7263-58FF-9537-0A7063829E92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4241176" y="4860737"/>
            <a:ext cx="4097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FE3ABCF-F13D-B2F3-5DF4-A73DA52A779D}"/>
              </a:ext>
            </a:extLst>
          </p:cNvPr>
          <p:cNvCxnSpPr>
            <a:cxnSpLocks/>
            <a:stCxn id="65" idx="4"/>
            <a:endCxn id="12" idx="0"/>
          </p:cNvCxnSpPr>
          <p:nvPr/>
        </p:nvCxnSpPr>
        <p:spPr>
          <a:xfrm>
            <a:off x="4233746" y="3713418"/>
            <a:ext cx="7430" cy="42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0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ED6B-C886-97D8-3586-4A65E8F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B46C83B2-87B5-CCA7-A83F-CA650C51AB8D}"/>
              </a:ext>
            </a:extLst>
          </p:cNvPr>
          <p:cNvSpPr/>
          <p:nvPr/>
        </p:nvSpPr>
        <p:spPr>
          <a:xfrm>
            <a:off x="640591" y="1759083"/>
            <a:ext cx="2102240" cy="1669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BAB7B8C-090D-8467-5FEE-19361AB2A4F3}"/>
              </a:ext>
            </a:extLst>
          </p:cNvPr>
          <p:cNvSpPr/>
          <p:nvPr/>
        </p:nvSpPr>
        <p:spPr>
          <a:xfrm>
            <a:off x="684342" y="4434483"/>
            <a:ext cx="2102240" cy="19218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2E0FB6-349F-BCE2-898F-870DE5A9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Specialised Monomorphic Functions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B2693-ED61-4888-BD38-C7820B0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9AC79-7C6A-D90B-4788-6049405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2ACA0C-46EE-2BC4-2FD5-E537D0075FB9}"/>
              </a:ext>
            </a:extLst>
          </p:cNvPr>
          <p:cNvSpPr/>
          <p:nvPr/>
        </p:nvSpPr>
        <p:spPr>
          <a:xfrm>
            <a:off x="1339418" y="2201250"/>
            <a:ext cx="792088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  <a:endParaRPr lang="de-CH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DD05F59-9A7B-663F-2A68-FAEA2037E57E}"/>
              </a:ext>
            </a:extLst>
          </p:cNvPr>
          <p:cNvCxnSpPr>
            <a:cxnSpLocks/>
            <a:stCxn id="7" idx="4"/>
            <a:endCxn id="54" idx="0"/>
          </p:cNvCxnSpPr>
          <p:nvPr/>
        </p:nvCxnSpPr>
        <p:spPr>
          <a:xfrm>
            <a:off x="1735462" y="2921330"/>
            <a:ext cx="4097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4E05F5BB-8009-61DB-CDF2-7C04D92A925B}"/>
              </a:ext>
            </a:extLst>
          </p:cNvPr>
          <p:cNvSpPr/>
          <p:nvPr/>
        </p:nvSpPr>
        <p:spPr>
          <a:xfrm>
            <a:off x="1339418" y="141277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D9A5D69-20AC-B175-A3B8-46C8E908EBD7}"/>
              </a:ext>
            </a:extLst>
          </p:cNvPr>
          <p:cNvCxnSpPr>
            <a:cxnSpLocks/>
            <a:stCxn id="34" idx="4"/>
            <a:endCxn id="7" idx="0"/>
          </p:cNvCxnSpPr>
          <p:nvPr/>
        </p:nvCxnSpPr>
        <p:spPr>
          <a:xfrm>
            <a:off x="1735462" y="2132856"/>
            <a:ext cx="0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CBD3FAF8-334F-EEFA-BD57-93BCB7E1D7FD}"/>
              </a:ext>
            </a:extLst>
          </p:cNvPr>
          <p:cNvSpPr/>
          <p:nvPr/>
        </p:nvSpPr>
        <p:spPr>
          <a:xfrm>
            <a:off x="1351293" y="4916190"/>
            <a:ext cx="792088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  <a:endParaRPr lang="de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340EA36-8E98-28DB-5EC9-7172A13107D4}"/>
              </a:ext>
            </a:extLst>
          </p:cNvPr>
          <p:cNvSpPr/>
          <p:nvPr/>
        </p:nvSpPr>
        <p:spPr>
          <a:xfrm>
            <a:off x="955249" y="5564262"/>
            <a:ext cx="792088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  <a:endParaRPr lang="de-CH" dirty="0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39C740F-1B0D-353A-09F9-22B3DFE69161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027382" y="5530817"/>
            <a:ext cx="142900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069ACA5-BBF2-F940-F730-46FB8EF58867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1351293" y="5530817"/>
            <a:ext cx="115999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99470FC0-886D-4773-DD4F-416F96168C57}"/>
              </a:ext>
            </a:extLst>
          </p:cNvPr>
          <p:cNvSpPr/>
          <p:nvPr/>
        </p:nvSpPr>
        <p:spPr>
          <a:xfrm>
            <a:off x="1774238" y="5564262"/>
            <a:ext cx="792088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  <a:endParaRPr lang="de-CH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6CFF3A-F0C7-DBEE-85CA-EDF221EC189C}"/>
              </a:ext>
            </a:extLst>
          </p:cNvPr>
          <p:cNvSpPr/>
          <p:nvPr/>
        </p:nvSpPr>
        <p:spPr>
          <a:xfrm>
            <a:off x="1347196" y="412771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C8E495C-7237-3CC0-EDB5-3B996F124D4C}"/>
              </a:ext>
            </a:extLst>
          </p:cNvPr>
          <p:cNvCxnSpPr>
            <a:cxnSpLocks/>
            <a:stCxn id="48" idx="4"/>
            <a:endCxn id="42" idx="0"/>
          </p:cNvCxnSpPr>
          <p:nvPr/>
        </p:nvCxnSpPr>
        <p:spPr>
          <a:xfrm>
            <a:off x="1743240" y="4847796"/>
            <a:ext cx="4097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906D3DA-ECB8-86B6-20A9-0CA16587AD25}"/>
              </a:ext>
            </a:extLst>
          </p:cNvPr>
          <p:cNvSpPr/>
          <p:nvPr/>
        </p:nvSpPr>
        <p:spPr>
          <a:xfrm>
            <a:off x="1343515" y="2993338"/>
            <a:ext cx="792088" cy="720080"/>
          </a:xfrm>
          <a:prstGeom prst="ellipse">
            <a:avLst/>
          </a:prstGeom>
          <a:solidFill>
            <a:srgbClr val="004D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de-CH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F8FC979-CC32-01E8-41C3-20B463C166F7}"/>
              </a:ext>
            </a:extLst>
          </p:cNvPr>
          <p:cNvSpPr/>
          <p:nvPr/>
        </p:nvSpPr>
        <p:spPr>
          <a:xfrm>
            <a:off x="3134778" y="1759083"/>
            <a:ext cx="2102240" cy="1669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9E2A7A-A023-2A4E-5F9F-42CBAE9AAEFD}"/>
              </a:ext>
            </a:extLst>
          </p:cNvPr>
          <p:cNvSpPr/>
          <p:nvPr/>
        </p:nvSpPr>
        <p:spPr>
          <a:xfrm>
            <a:off x="3833605" y="2201250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  <a:endParaRPr lang="de-CH" dirty="0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0F1C0FF-FB7A-D249-73E5-2E190E567F9C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4229649" y="2921330"/>
            <a:ext cx="4097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D8485EB6-22D9-6F3E-2AF7-D011B60F8FDF}"/>
              </a:ext>
            </a:extLst>
          </p:cNvPr>
          <p:cNvSpPr/>
          <p:nvPr/>
        </p:nvSpPr>
        <p:spPr>
          <a:xfrm>
            <a:off x="3833605" y="1412776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EC303CC-0F29-63E2-01B6-537F933FAFF2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>
            <a:off x="4229649" y="2132856"/>
            <a:ext cx="0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5ABE5883-73B7-DB47-6D01-A28E57F1D7DE}"/>
              </a:ext>
            </a:extLst>
          </p:cNvPr>
          <p:cNvSpPr/>
          <p:nvPr/>
        </p:nvSpPr>
        <p:spPr>
          <a:xfrm>
            <a:off x="3837702" y="2993338"/>
            <a:ext cx="792088" cy="720080"/>
          </a:xfrm>
          <a:prstGeom prst="ellipse">
            <a:avLst/>
          </a:prstGeom>
          <a:solidFill>
            <a:srgbClr val="004D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de-CH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04ECC36-C8EB-8D01-80B0-7D5EBBF77F98}"/>
              </a:ext>
            </a:extLst>
          </p:cNvPr>
          <p:cNvCxnSpPr>
            <a:stCxn id="54" idx="4"/>
            <a:endCxn id="48" idx="0"/>
          </p:cNvCxnSpPr>
          <p:nvPr/>
        </p:nvCxnSpPr>
        <p:spPr>
          <a:xfrm>
            <a:off x="1739559" y="3713418"/>
            <a:ext cx="3681" cy="41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13FA7143-58CA-D41A-11E3-D239F3CAF995}"/>
              </a:ext>
            </a:extLst>
          </p:cNvPr>
          <p:cNvSpPr/>
          <p:nvPr/>
        </p:nvSpPr>
        <p:spPr>
          <a:xfrm>
            <a:off x="3182278" y="4447424"/>
            <a:ext cx="2102240" cy="19218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A7D4EA-E237-9037-433F-F2D3456C547C}"/>
              </a:ext>
            </a:extLst>
          </p:cNvPr>
          <p:cNvSpPr/>
          <p:nvPr/>
        </p:nvSpPr>
        <p:spPr>
          <a:xfrm>
            <a:off x="3849229" y="4929131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  <a:endParaRPr lang="de-CH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F128CF6-26BA-9B5D-8701-003955E6B5B4}"/>
              </a:ext>
            </a:extLst>
          </p:cNvPr>
          <p:cNvSpPr/>
          <p:nvPr/>
        </p:nvSpPr>
        <p:spPr>
          <a:xfrm>
            <a:off x="3453185" y="5577203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  <a:endParaRPr lang="de-CH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B7B06A-6E6D-8CC0-61D5-C5CAC94007BE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4525318" y="5543758"/>
            <a:ext cx="142900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4D2897B-E1CD-4363-4D88-D821D3CEAA72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849229" y="5543758"/>
            <a:ext cx="115999" cy="3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3F5E370-134F-523B-0972-1F2D47F47C3E}"/>
              </a:ext>
            </a:extLst>
          </p:cNvPr>
          <p:cNvSpPr/>
          <p:nvPr/>
        </p:nvSpPr>
        <p:spPr>
          <a:xfrm>
            <a:off x="4272174" y="5577203"/>
            <a:ext cx="792088" cy="720080"/>
          </a:xfrm>
          <a:prstGeom prst="ellipse">
            <a:avLst/>
          </a:prstGeom>
          <a:solidFill>
            <a:srgbClr val="7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EC879A-46DD-845B-5CBE-E0B0B67C9C57}"/>
              </a:ext>
            </a:extLst>
          </p:cNvPr>
          <p:cNvSpPr/>
          <p:nvPr/>
        </p:nvSpPr>
        <p:spPr>
          <a:xfrm>
            <a:off x="3845132" y="4140657"/>
            <a:ext cx="792088" cy="720080"/>
          </a:xfrm>
          <a:prstGeom prst="ellipse">
            <a:avLst/>
          </a:prstGeom>
          <a:solidFill>
            <a:srgbClr val="006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de-CH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E738AD-7263-58FF-9537-0A7063829E92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4241176" y="4860737"/>
            <a:ext cx="4097" cy="6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FE3ABCF-F13D-B2F3-5DF4-A73DA52A779D}"/>
              </a:ext>
            </a:extLst>
          </p:cNvPr>
          <p:cNvCxnSpPr>
            <a:cxnSpLocks/>
            <a:stCxn id="65" idx="4"/>
            <a:endCxn id="12" idx="0"/>
          </p:cNvCxnSpPr>
          <p:nvPr/>
        </p:nvCxnSpPr>
        <p:spPr>
          <a:xfrm>
            <a:off x="4233746" y="3713418"/>
            <a:ext cx="7430" cy="42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2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ED6B-C886-97D8-3586-4A65E8F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0FB6-349F-BCE2-898F-870DE5A9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Partial Evaluation Support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591A3C8-D7A2-C278-21C6-E8A8EDC1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</a:rPr>
              <a:t>@PartialEvaluationConstant / @Child / </a:t>
            </a:r>
            <a:r>
              <a:rPr lang="de-DE" sz="2800" dirty="0" err="1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de-DE" sz="2800" dirty="0">
                <a:solidFill>
                  <a:schemeClr val="accent5">
                    <a:lumMod val="75000"/>
                  </a:schemeClr>
                </a:solidFill>
              </a:rPr>
              <a:t> final</a:t>
            </a:r>
          </a:p>
          <a:p>
            <a:pPr algn="ctr"/>
            <a:r>
              <a:rPr lang="de-DE" sz="2800" b="0" i="1" dirty="0"/>
              <a:t>Marks </a:t>
            </a:r>
            <a:r>
              <a:rPr lang="de-DE" sz="2800" b="0" i="1" dirty="0" err="1"/>
              <a:t>class</a:t>
            </a:r>
            <a:r>
              <a:rPr lang="de-DE" sz="2800" b="0" i="1" dirty="0"/>
              <a:t> </a:t>
            </a:r>
            <a:r>
              <a:rPr lang="de-DE" sz="2800" b="0" i="1" dirty="0" err="1"/>
              <a:t>fields</a:t>
            </a:r>
            <a:r>
              <a:rPr lang="de-DE" sz="2800" b="0" i="1" dirty="0"/>
              <a:t> </a:t>
            </a:r>
            <a:r>
              <a:rPr lang="de-DE" sz="2800" b="0" i="1" dirty="0" err="1"/>
              <a:t>as</a:t>
            </a:r>
            <a:r>
              <a:rPr lang="de-DE" sz="2800" b="0" i="1" dirty="0"/>
              <a:t> partial </a:t>
            </a:r>
            <a:r>
              <a:rPr lang="de-DE" sz="2800" b="0" i="1" dirty="0" err="1"/>
              <a:t>evaluation</a:t>
            </a:r>
            <a:r>
              <a:rPr lang="de-DE" sz="2800" b="0" i="1" dirty="0"/>
              <a:t> </a:t>
            </a:r>
            <a:r>
              <a:rPr lang="de-DE" sz="2800" b="0" i="1" dirty="0" err="1"/>
              <a:t>constants</a:t>
            </a:r>
            <a:r>
              <a:rPr lang="de-DE" sz="2800" b="0" i="1" dirty="0"/>
              <a:t> </a:t>
            </a:r>
            <a:r>
              <a:rPr lang="de-DE" sz="2400" b="0" i="1" dirty="0"/>
              <a:t>(</a:t>
            </a:r>
            <a:r>
              <a:rPr lang="de-DE" sz="2400" b="0" i="1" dirty="0" err="1"/>
              <a:t>works</a:t>
            </a:r>
            <a:r>
              <a:rPr lang="de-DE" sz="2400" b="0" i="1" dirty="0"/>
              <a:t> </a:t>
            </a:r>
            <a:r>
              <a:rPr lang="de-DE" sz="2400" b="0" i="1" dirty="0" err="1"/>
              <a:t>only</a:t>
            </a:r>
            <a:r>
              <a:rPr lang="de-DE" sz="2400" b="0" i="1" dirty="0"/>
              <a:t> </a:t>
            </a:r>
            <a:r>
              <a:rPr lang="de-DE" sz="2400" b="0" i="1" dirty="0" err="1"/>
              <a:t>if</a:t>
            </a:r>
            <a:r>
              <a:rPr lang="de-DE" sz="2400" b="0" i="1" dirty="0"/>
              <a:t> </a:t>
            </a:r>
            <a:r>
              <a:rPr lang="de-DE" sz="2400" b="0" i="1" dirty="0" err="1"/>
              <a:t>the</a:t>
            </a:r>
            <a:r>
              <a:rPr lang="de-DE" sz="2400" b="0" i="1" dirty="0"/>
              <a:t> </a:t>
            </a:r>
            <a:r>
              <a:rPr lang="de-DE" sz="2400" b="0" i="1" dirty="0" err="1"/>
              <a:t>this</a:t>
            </a:r>
            <a:r>
              <a:rPr lang="de-DE" sz="2400" b="0" i="1" dirty="0"/>
              <a:t> </a:t>
            </a:r>
            <a:r>
              <a:rPr lang="de-DE" sz="2400" b="0" i="1" dirty="0" err="1"/>
              <a:t>reference</a:t>
            </a:r>
            <a:r>
              <a:rPr lang="de-DE" sz="2400" b="0" i="1" dirty="0"/>
              <a:t> </a:t>
            </a:r>
            <a:r>
              <a:rPr lang="de-DE" sz="2400" b="0" i="1" dirty="0" err="1"/>
              <a:t>is</a:t>
            </a:r>
            <a:r>
              <a:rPr lang="de-DE" sz="2400" b="0" i="1" dirty="0"/>
              <a:t> a partial </a:t>
            </a:r>
            <a:r>
              <a:rPr lang="de-DE" sz="2400" b="0" i="1" dirty="0" err="1"/>
              <a:t>evaluation</a:t>
            </a:r>
            <a:r>
              <a:rPr lang="de-DE" sz="2400" b="0" i="1" dirty="0"/>
              <a:t> </a:t>
            </a:r>
            <a:r>
              <a:rPr lang="de-DE" sz="2400" b="0" i="1" dirty="0" err="1"/>
              <a:t>constant</a:t>
            </a:r>
            <a:r>
              <a:rPr lang="de-DE" sz="2400" b="0" i="1" dirty="0"/>
              <a:t> </a:t>
            </a:r>
            <a:r>
              <a:rPr lang="de-DE" sz="2400" b="0" i="1" dirty="0" err="1"/>
              <a:t>as</a:t>
            </a:r>
            <a:r>
              <a:rPr lang="de-DE" sz="2400" b="0" i="1" dirty="0"/>
              <a:t> </a:t>
            </a:r>
            <a:r>
              <a:rPr lang="de-DE" sz="2400" b="0" i="1" dirty="0" err="1"/>
              <a:t>well</a:t>
            </a:r>
            <a:r>
              <a:rPr lang="de-DE" sz="2400" b="0" i="1" dirty="0"/>
              <a:t>)</a:t>
            </a:r>
          </a:p>
          <a:p>
            <a:pPr algn="ctr"/>
            <a:endParaRPr lang="de-DE" sz="2400" b="0" i="1" dirty="0"/>
          </a:p>
          <a:p>
            <a:pPr algn="ctr"/>
            <a:r>
              <a:rPr lang="de-DE" sz="2800" dirty="0">
                <a:solidFill>
                  <a:schemeClr val="accent5">
                    <a:lumMod val="75000"/>
                  </a:schemeClr>
                </a:solidFill>
              </a:rPr>
              <a:t>@TruffleBoundary</a:t>
            </a:r>
          </a:p>
          <a:p>
            <a:pPr algn="ctr"/>
            <a:r>
              <a:rPr lang="de-DE" sz="2800" b="0" i="1" dirty="0"/>
              <a:t>Marks </a:t>
            </a:r>
            <a:r>
              <a:rPr lang="de-DE" sz="2800" b="0" i="1" dirty="0" err="1"/>
              <a:t>class</a:t>
            </a:r>
            <a:r>
              <a:rPr lang="de-DE" sz="2800" b="0" i="1" dirty="0"/>
              <a:t> </a:t>
            </a:r>
            <a:r>
              <a:rPr lang="de-DE" sz="2800" b="0" i="1" dirty="0" err="1"/>
              <a:t>methods</a:t>
            </a:r>
            <a:r>
              <a:rPr lang="de-DE" sz="2800" b="0" i="1" dirty="0"/>
              <a:t> </a:t>
            </a:r>
            <a:r>
              <a:rPr lang="de-DE" sz="2800" b="0" i="1" dirty="0" err="1"/>
              <a:t>that</a:t>
            </a:r>
            <a:r>
              <a:rPr lang="de-DE" sz="2800" b="0" i="1" dirty="0"/>
              <a:t> </a:t>
            </a:r>
            <a:r>
              <a:rPr lang="de-DE" sz="2800" b="0" i="1" dirty="0" err="1"/>
              <a:t>are</a:t>
            </a:r>
            <a:r>
              <a:rPr lang="de-DE" sz="2800" b="0" i="1" dirty="0"/>
              <a:t> not </a:t>
            </a:r>
            <a:r>
              <a:rPr lang="de-DE" sz="2800" b="0" i="1" dirty="0" err="1"/>
              <a:t>inlined</a:t>
            </a:r>
            <a:r>
              <a:rPr lang="de-DE" sz="2800" b="0" i="1" dirty="0"/>
              <a:t> </a:t>
            </a:r>
            <a:r>
              <a:rPr lang="de-DE" sz="2800" b="0" i="1" dirty="0" err="1"/>
              <a:t>during</a:t>
            </a:r>
            <a:r>
              <a:rPr lang="de-DE" sz="2800" b="0" i="1" dirty="0"/>
              <a:t> partial </a:t>
            </a:r>
            <a:r>
              <a:rPr lang="de-DE" sz="2800" b="0" i="1" dirty="0" err="1"/>
              <a:t>evaluation</a:t>
            </a:r>
            <a:r>
              <a:rPr lang="de-DE" sz="2800" b="0" i="1" dirty="0"/>
              <a:t> (</a:t>
            </a:r>
            <a:r>
              <a:rPr lang="de-DE" sz="2800" b="0" i="1" dirty="0" err="1"/>
              <a:t>are</a:t>
            </a:r>
            <a:r>
              <a:rPr lang="de-DE" sz="2800" b="0" i="1" dirty="0"/>
              <a:t> still </a:t>
            </a:r>
            <a:r>
              <a:rPr lang="de-DE" sz="2800" b="0" i="1" dirty="0" err="1"/>
              <a:t>optimized</a:t>
            </a:r>
            <a:r>
              <a:rPr lang="de-DE" sz="2800" b="0" i="1" dirty="0"/>
              <a:t> </a:t>
            </a:r>
            <a:r>
              <a:rPr lang="de-DE" sz="2800" b="0" i="1" dirty="0" err="1"/>
              <a:t>by</a:t>
            </a:r>
            <a:r>
              <a:rPr lang="de-DE" sz="2800" b="0" i="1" dirty="0"/>
              <a:t> </a:t>
            </a:r>
            <a:r>
              <a:rPr lang="de-DE" sz="2800" b="0" i="1" dirty="0" err="1"/>
              <a:t>jvm</a:t>
            </a:r>
            <a:r>
              <a:rPr lang="de-DE" sz="2800" b="0" i="1" dirty="0"/>
              <a:t>, just not </a:t>
            </a:r>
            <a:r>
              <a:rPr lang="de-DE" sz="2800" b="0" i="1" dirty="0" err="1"/>
              <a:t>by</a:t>
            </a:r>
            <a:r>
              <a:rPr lang="de-DE" sz="2800" b="0" i="1" dirty="0"/>
              <a:t> </a:t>
            </a:r>
            <a:r>
              <a:rPr lang="de-DE" sz="2800" b="0" i="1" dirty="0" err="1"/>
              <a:t>truffle</a:t>
            </a:r>
            <a:r>
              <a:rPr lang="de-DE" sz="2800" b="0" i="1" dirty="0"/>
              <a:t>)</a:t>
            </a:r>
          </a:p>
          <a:p>
            <a:pPr algn="ctr"/>
            <a:endParaRPr lang="de-DE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de-DE" sz="2400" b="0" i="1" dirty="0"/>
          </a:p>
          <a:p>
            <a:pPr algn="ctr"/>
            <a:endParaRPr lang="de-DE" sz="2400" b="0" i="1" dirty="0"/>
          </a:p>
          <a:p>
            <a:pPr algn="ctr"/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B2693-ED61-4888-BD38-C7820B0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9AC79-7C6A-D90B-4788-6049405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2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ED6B-C886-97D8-3586-4A65E8F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0FB6-349F-BCE2-898F-870DE5A9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Just in Time Compilation Support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591A3C8-D7A2-C278-21C6-E8A8EDC1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r>
              <a:rPr lang="de-DE" sz="2800" b="0" dirty="0"/>
              <a:t>The </a:t>
            </a:r>
            <a:r>
              <a:rPr lang="de-DE" sz="2800" b="0" dirty="0" err="1"/>
              <a:t>class</a:t>
            </a:r>
            <a:r>
              <a:rPr lang="de-DE" sz="2800" b="0" dirty="0"/>
              <a:t> </a:t>
            </a:r>
            <a:r>
              <a:rPr lang="de-DE" sz="2800" i="1" dirty="0" err="1"/>
              <a:t>CompilerDirectives</a:t>
            </a:r>
            <a:r>
              <a:rPr lang="de-DE" sz="2800" b="0" dirty="0"/>
              <a:t> </a:t>
            </a:r>
            <a:r>
              <a:rPr lang="de-DE" sz="2800" b="0" dirty="0" err="1"/>
              <a:t>provides</a:t>
            </a:r>
            <a:r>
              <a:rPr lang="de-DE" sz="2800" b="0" dirty="0"/>
              <a:t> </a:t>
            </a:r>
            <a:r>
              <a:rPr lang="de-DE" sz="2800" b="0" dirty="0" err="1"/>
              <a:t>static</a:t>
            </a:r>
            <a:r>
              <a:rPr lang="de-DE" sz="2800" b="0" dirty="0"/>
              <a:t> </a:t>
            </a:r>
            <a:r>
              <a:rPr lang="de-DE" sz="2800" b="0" dirty="0" err="1"/>
              <a:t>methods</a:t>
            </a:r>
            <a:r>
              <a:rPr lang="de-DE" sz="2800" b="0" dirty="0"/>
              <a:t> </a:t>
            </a:r>
            <a:r>
              <a:rPr lang="de-DE" sz="2800" b="0" dirty="0" err="1"/>
              <a:t>to</a:t>
            </a:r>
            <a:r>
              <a:rPr lang="de-DE" sz="2800" b="0" dirty="0"/>
              <a:t> </a:t>
            </a:r>
            <a:r>
              <a:rPr lang="de-DE" sz="2800" b="0" dirty="0" err="1"/>
              <a:t>influence</a:t>
            </a:r>
            <a:r>
              <a:rPr lang="de-DE" sz="2800" b="0" dirty="0"/>
              <a:t> / </a:t>
            </a:r>
            <a:r>
              <a:rPr lang="de-DE" sz="2800" b="0" dirty="0" err="1"/>
              <a:t>query</a:t>
            </a:r>
            <a:r>
              <a:rPr lang="de-DE" sz="2800" b="0" dirty="0"/>
              <a:t> </a:t>
            </a:r>
            <a:r>
              <a:rPr lang="de-DE" sz="2800" b="0" dirty="0" err="1"/>
              <a:t>the</a:t>
            </a:r>
            <a:r>
              <a:rPr lang="de-DE" sz="2800" b="0" dirty="0"/>
              <a:t> JIT: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0" i="1" dirty="0" err="1"/>
              <a:t>transferToInterpreter</a:t>
            </a:r>
            <a:r>
              <a:rPr lang="de-DE" sz="2800" b="0" i="1" dirty="0"/>
              <a:t>()</a:t>
            </a:r>
            <a:br>
              <a:rPr lang="de-DE" sz="2800" b="0" i="1" dirty="0"/>
            </a:br>
            <a:r>
              <a:rPr lang="de-DE" sz="2400" b="0" dirty="0" err="1"/>
              <a:t>Continue</a:t>
            </a:r>
            <a:r>
              <a:rPr lang="de-DE" sz="2400" b="0" dirty="0"/>
              <a:t> in </a:t>
            </a:r>
            <a:r>
              <a:rPr lang="de-DE" sz="2400" b="0" dirty="0" err="1"/>
              <a:t>interpreter</a:t>
            </a:r>
            <a:endParaRPr lang="de-DE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0" i="1" dirty="0" err="1"/>
              <a:t>transferToInterpreterAndInvalidate</a:t>
            </a:r>
            <a:r>
              <a:rPr lang="de-DE" sz="2800" b="0" i="1" dirty="0"/>
              <a:t>()</a:t>
            </a:r>
            <a:br>
              <a:rPr lang="de-DE" sz="2800" b="0" i="1" dirty="0"/>
            </a:br>
            <a:r>
              <a:rPr lang="de-DE" sz="2400" b="0" dirty="0" err="1"/>
              <a:t>Continue</a:t>
            </a:r>
            <a:r>
              <a:rPr lang="de-DE" sz="2400" b="0" dirty="0"/>
              <a:t> in </a:t>
            </a:r>
            <a:r>
              <a:rPr lang="de-DE" sz="2400" b="0" dirty="0" err="1"/>
              <a:t>interpreter</a:t>
            </a:r>
            <a:r>
              <a:rPr lang="de-DE" sz="2400" b="0" dirty="0"/>
              <a:t> and </a:t>
            </a:r>
            <a:r>
              <a:rPr lang="de-DE" sz="2400" b="0" dirty="0" err="1"/>
              <a:t>discard</a:t>
            </a:r>
            <a:r>
              <a:rPr lang="de-DE" sz="2400" b="0" dirty="0"/>
              <a:t> </a:t>
            </a:r>
            <a:r>
              <a:rPr lang="de-DE" sz="2400" b="0" dirty="0" err="1"/>
              <a:t>compiled</a:t>
            </a:r>
            <a:r>
              <a:rPr lang="de-DE" sz="2400" b="0" dirty="0"/>
              <a:t>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0" i="1" dirty="0" err="1"/>
              <a:t>inInterpreter</a:t>
            </a:r>
            <a:r>
              <a:rPr lang="de-DE" sz="2800" b="0" i="1" dirty="0"/>
              <a:t>()</a:t>
            </a:r>
            <a:r>
              <a:rPr lang="de-DE" sz="2800" b="0" dirty="0"/>
              <a:t> / </a:t>
            </a:r>
            <a:r>
              <a:rPr lang="de-DE" sz="2800" b="0" i="1" dirty="0" err="1"/>
              <a:t>inCompiledCode</a:t>
            </a:r>
            <a:r>
              <a:rPr lang="de-DE" sz="2800" b="0" i="1" dirty="0"/>
              <a:t>()</a:t>
            </a:r>
            <a:br>
              <a:rPr lang="de-DE" sz="2800" b="0" i="1" dirty="0"/>
            </a:br>
            <a:r>
              <a:rPr lang="de-DE" sz="2400" b="0" i="1" dirty="0"/>
              <a:t>Checks </a:t>
            </a:r>
            <a:r>
              <a:rPr lang="de-DE" sz="2400" b="0" i="1" dirty="0" err="1"/>
              <a:t>if</a:t>
            </a:r>
            <a:r>
              <a:rPr lang="de-DE" sz="2400" b="0" i="1" dirty="0"/>
              <a:t> </a:t>
            </a:r>
            <a:r>
              <a:rPr lang="de-DE" sz="2400" b="0" i="1" dirty="0" err="1"/>
              <a:t>the</a:t>
            </a:r>
            <a:r>
              <a:rPr lang="de-DE" sz="2400" b="0" i="1" dirty="0"/>
              <a:t> code </a:t>
            </a:r>
            <a:r>
              <a:rPr lang="de-DE" sz="2400" b="0" i="1" dirty="0" err="1"/>
              <a:t>is</a:t>
            </a:r>
            <a:r>
              <a:rPr lang="de-DE" sz="2400" b="0" i="1" dirty="0"/>
              <a:t> </a:t>
            </a:r>
            <a:r>
              <a:rPr lang="de-DE" sz="2400" b="0" i="1" dirty="0" err="1"/>
              <a:t>executed</a:t>
            </a:r>
            <a:r>
              <a:rPr lang="de-DE" sz="2400" b="0" i="1" dirty="0"/>
              <a:t> in </a:t>
            </a:r>
            <a:r>
              <a:rPr lang="de-DE" sz="2400" b="0" i="1" dirty="0" err="1"/>
              <a:t>interpreter</a:t>
            </a:r>
            <a:r>
              <a:rPr lang="de-DE" sz="2400" b="0" i="1" dirty="0"/>
              <a:t> </a:t>
            </a:r>
            <a:r>
              <a:rPr lang="de-DE" sz="2400" b="0" i="1" dirty="0" err="1"/>
              <a:t>or</a:t>
            </a:r>
            <a:r>
              <a:rPr lang="de-DE" sz="2400" b="0" i="1" dirty="0"/>
              <a:t> </a:t>
            </a:r>
            <a:r>
              <a:rPr lang="de-DE" sz="2400" b="0" i="1" dirty="0" err="1"/>
              <a:t>is</a:t>
            </a:r>
            <a:r>
              <a:rPr lang="de-DE" sz="2400" b="0" i="1" dirty="0"/>
              <a:t> </a:t>
            </a:r>
            <a:r>
              <a:rPr lang="de-DE" sz="2400" b="0" i="1" dirty="0" err="1"/>
              <a:t>compiled</a:t>
            </a:r>
            <a:endParaRPr lang="de-DE" sz="2400" b="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0" i="1" dirty="0" err="1"/>
              <a:t>isPartialEvaluationConstant</a:t>
            </a:r>
            <a:r>
              <a:rPr lang="de-DE" sz="2800" b="0" i="1" dirty="0"/>
              <a:t>(</a:t>
            </a:r>
            <a:r>
              <a:rPr lang="de-DE" sz="2800" b="0" i="1" dirty="0" err="1"/>
              <a:t>Object</a:t>
            </a:r>
            <a:r>
              <a:rPr lang="de-DE" sz="2800" b="0" i="1" dirty="0"/>
              <a:t> </a:t>
            </a:r>
            <a:r>
              <a:rPr lang="de-DE" sz="2800" b="0" i="1" dirty="0" err="1"/>
              <a:t>value</a:t>
            </a:r>
            <a:r>
              <a:rPr lang="de-DE" sz="2800" b="0" i="1" dirty="0"/>
              <a:t>)</a:t>
            </a:r>
            <a:br>
              <a:rPr lang="de-DE" sz="2800" b="0" i="1" dirty="0"/>
            </a:br>
            <a:r>
              <a:rPr lang="de-DE" sz="2400" b="0" i="1" dirty="0"/>
              <a:t>Checks </a:t>
            </a:r>
            <a:r>
              <a:rPr lang="de-DE" sz="2400" b="0" i="1" dirty="0" err="1"/>
              <a:t>if</a:t>
            </a:r>
            <a:r>
              <a:rPr lang="de-DE" sz="2400" b="0" i="1" dirty="0"/>
              <a:t> </a:t>
            </a:r>
            <a:r>
              <a:rPr lang="de-DE" sz="2400" b="0" i="1" dirty="0" err="1"/>
              <a:t>value</a:t>
            </a:r>
            <a:r>
              <a:rPr lang="de-DE" sz="2400" b="0" i="1" dirty="0"/>
              <a:t> </a:t>
            </a:r>
            <a:r>
              <a:rPr lang="de-DE" sz="2400" b="0" i="1" dirty="0" err="1"/>
              <a:t>is</a:t>
            </a:r>
            <a:r>
              <a:rPr lang="de-DE" sz="2400" b="0" i="1" dirty="0"/>
              <a:t> </a:t>
            </a:r>
            <a:r>
              <a:rPr lang="de-DE" sz="2400" b="0" i="1" dirty="0" err="1"/>
              <a:t>treated</a:t>
            </a:r>
            <a:r>
              <a:rPr lang="de-DE" sz="2400" b="0" i="1" dirty="0"/>
              <a:t> </a:t>
            </a:r>
            <a:r>
              <a:rPr lang="de-DE" sz="2400" b="0" i="1" dirty="0" err="1"/>
              <a:t>as</a:t>
            </a:r>
            <a:r>
              <a:rPr lang="de-DE" sz="2400" b="0" i="1" dirty="0"/>
              <a:t> partial </a:t>
            </a:r>
            <a:r>
              <a:rPr lang="de-DE" sz="2400" b="0" i="1" dirty="0" err="1"/>
              <a:t>evaluation</a:t>
            </a:r>
            <a:r>
              <a:rPr lang="de-DE" sz="2400" b="0" i="1" dirty="0"/>
              <a:t> </a:t>
            </a:r>
            <a:r>
              <a:rPr lang="de-DE" sz="2400" b="0" i="1" dirty="0" err="1"/>
              <a:t>constant</a:t>
            </a:r>
            <a:r>
              <a:rPr lang="de-DE" sz="2400" b="0" i="1" dirty="0"/>
              <a:t> </a:t>
            </a:r>
            <a:br>
              <a:rPr lang="de-DE" sz="2400" b="0" i="1" dirty="0"/>
            </a:br>
            <a:r>
              <a:rPr lang="de-DE" sz="2400" b="0" i="1" dirty="0"/>
              <a:t>(</a:t>
            </a:r>
            <a:r>
              <a:rPr lang="de-DE" sz="2400" b="0" i="1" dirty="0" err="1"/>
              <a:t>always</a:t>
            </a:r>
            <a:r>
              <a:rPr lang="de-DE" sz="2400" b="0" i="1" dirty="0"/>
              <a:t> </a:t>
            </a:r>
            <a:r>
              <a:rPr lang="de-DE" sz="2400" b="0" i="1" dirty="0" err="1"/>
              <a:t>false</a:t>
            </a:r>
            <a:r>
              <a:rPr lang="de-DE" sz="2400" b="0" i="1" dirty="0"/>
              <a:t> in </a:t>
            </a:r>
            <a:r>
              <a:rPr lang="de-DE" sz="2400" b="0" i="1" dirty="0" err="1"/>
              <a:t>interpreter</a:t>
            </a:r>
            <a:r>
              <a:rPr lang="de-DE" sz="2400" b="0" i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b="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b="0" i="1" dirty="0"/>
          </a:p>
          <a:p>
            <a:pPr algn="ctr"/>
            <a:endParaRPr lang="de-DE" sz="2400" b="0" i="1" dirty="0"/>
          </a:p>
          <a:p>
            <a:pPr algn="ctr"/>
            <a:endParaRPr lang="de-DE" sz="2400" b="0" i="1" dirty="0"/>
          </a:p>
          <a:p>
            <a:pPr algn="ctr"/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B2693-ED61-4888-BD38-C7820B0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9AC79-7C6A-D90B-4788-6049405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44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ED6B-C886-97D8-3586-4A65E8F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0FB6-349F-BCE2-898F-870DE5A9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Just in Time Compilation Support II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591A3C8-D7A2-C278-21C6-E8A8EDC1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8046614" cy="4556149"/>
          </a:xfrm>
        </p:spPr>
        <p:txBody>
          <a:bodyPr anchor="t">
            <a:normAutofit/>
          </a:bodyPr>
          <a:lstStyle/>
          <a:p>
            <a:r>
              <a:rPr lang="de-DE" sz="2800" b="0" dirty="0"/>
              <a:t>The </a:t>
            </a:r>
            <a:r>
              <a:rPr lang="de-DE" sz="2800" b="0" dirty="0" err="1"/>
              <a:t>class</a:t>
            </a:r>
            <a:r>
              <a:rPr lang="de-DE" sz="2800" b="0" dirty="0"/>
              <a:t> </a:t>
            </a:r>
            <a:r>
              <a:rPr lang="de-DE" sz="2800" i="1" dirty="0" err="1"/>
              <a:t>CompilerAsserts</a:t>
            </a:r>
            <a:r>
              <a:rPr lang="de-DE" sz="2800" b="0" dirty="0"/>
              <a:t> </a:t>
            </a:r>
            <a:r>
              <a:rPr lang="de-DE" sz="2800" b="0" dirty="0" err="1"/>
              <a:t>provides</a:t>
            </a:r>
            <a:r>
              <a:rPr lang="de-DE" sz="2800" b="0" dirty="0"/>
              <a:t> </a:t>
            </a:r>
            <a:r>
              <a:rPr lang="de-DE" sz="2800" b="0" dirty="0" err="1"/>
              <a:t>static</a:t>
            </a:r>
            <a:r>
              <a:rPr lang="de-DE" sz="2800" b="0" dirty="0"/>
              <a:t> </a:t>
            </a:r>
            <a:r>
              <a:rPr lang="de-DE" sz="2800" b="0" dirty="0" err="1"/>
              <a:t>methods</a:t>
            </a:r>
            <a:r>
              <a:rPr lang="de-DE" sz="2800" b="0" dirty="0"/>
              <a:t> </a:t>
            </a:r>
            <a:r>
              <a:rPr lang="de-DE" sz="2800" b="0" dirty="0" err="1"/>
              <a:t>to</a:t>
            </a:r>
            <a:r>
              <a:rPr lang="de-DE" sz="2800" b="0" dirty="0"/>
              <a:t> </a:t>
            </a:r>
            <a:r>
              <a:rPr lang="de-DE" sz="2800" b="0" dirty="0" err="1"/>
              <a:t>influence</a:t>
            </a:r>
            <a:r>
              <a:rPr lang="de-DE" sz="2800" b="0" dirty="0"/>
              <a:t> </a:t>
            </a:r>
            <a:r>
              <a:rPr lang="de-DE" sz="2800" b="0" dirty="0" err="1"/>
              <a:t>the</a:t>
            </a:r>
            <a:r>
              <a:rPr lang="de-DE" sz="2800" b="0" dirty="0"/>
              <a:t> JIT: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0" i="1" dirty="0" err="1"/>
              <a:t>neverPartOfCompilation</a:t>
            </a:r>
            <a:r>
              <a:rPr lang="de-DE" sz="2800" b="0" i="1" dirty="0"/>
              <a:t>()</a:t>
            </a:r>
            <a:br>
              <a:rPr lang="de-DE" sz="2800" b="0" i="1" dirty="0"/>
            </a:br>
            <a:r>
              <a:rPr lang="de-DE" sz="2400" b="0" dirty="0" err="1"/>
              <a:t>Throws</a:t>
            </a:r>
            <a:r>
              <a:rPr lang="de-DE" sz="2400" b="0" dirty="0"/>
              <a:t> </a:t>
            </a:r>
            <a:r>
              <a:rPr lang="de-DE" sz="2400" b="0" dirty="0" err="1"/>
              <a:t>if</a:t>
            </a:r>
            <a:r>
              <a:rPr lang="de-DE" sz="2400" b="0" dirty="0"/>
              <a:t> </a:t>
            </a:r>
            <a:r>
              <a:rPr lang="de-DE" sz="2400" b="0" dirty="0" err="1"/>
              <a:t>this</a:t>
            </a:r>
            <a:r>
              <a:rPr lang="de-DE" sz="2400" b="0" dirty="0"/>
              <a:t> </a:t>
            </a:r>
            <a:r>
              <a:rPr lang="de-DE" sz="2400" b="0" dirty="0" err="1"/>
              <a:t>ever</a:t>
            </a:r>
            <a:r>
              <a:rPr lang="de-DE" sz="2400" b="0" dirty="0"/>
              <a:t> </a:t>
            </a:r>
            <a:r>
              <a:rPr lang="de-DE" sz="2400" b="0" dirty="0" err="1"/>
              <a:t>is</a:t>
            </a:r>
            <a:r>
              <a:rPr lang="de-DE" sz="2400" b="0" dirty="0"/>
              <a:t> </a:t>
            </a:r>
            <a:r>
              <a:rPr lang="de-DE" sz="2400" b="0" dirty="0" err="1"/>
              <a:t>compiled</a:t>
            </a:r>
            <a:r>
              <a:rPr lang="de-DE" sz="2400" b="0" dirty="0"/>
              <a:t> (</a:t>
            </a:r>
            <a:r>
              <a:rPr lang="de-DE" sz="2400" b="0" dirty="0" err="1"/>
              <a:t>aborting</a:t>
            </a:r>
            <a:r>
              <a:rPr lang="de-DE" sz="2400" b="0" dirty="0"/>
              <a:t> </a:t>
            </a:r>
            <a:r>
              <a:rPr lang="de-DE" sz="2400" b="0" dirty="0" err="1"/>
              <a:t>compilation</a:t>
            </a:r>
            <a:r>
              <a:rPr lang="de-DE" sz="2400" b="0" dirty="0"/>
              <a:t>)</a:t>
            </a:r>
            <a:endParaRPr lang="de-DE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0" i="1" dirty="0" err="1"/>
              <a:t>partialEvaluationConstant</a:t>
            </a:r>
            <a:r>
              <a:rPr lang="de-DE" sz="2800" b="0" i="1" dirty="0"/>
              <a:t>(</a:t>
            </a:r>
            <a:r>
              <a:rPr lang="de-DE" sz="2800" b="0" i="1" dirty="0" err="1"/>
              <a:t>Object</a:t>
            </a:r>
            <a:r>
              <a:rPr lang="de-DE" sz="2800" b="0" i="1" dirty="0"/>
              <a:t>/</a:t>
            </a:r>
            <a:r>
              <a:rPr lang="de-DE" sz="2800" b="0" i="1" dirty="0" err="1"/>
              <a:t>long</a:t>
            </a:r>
            <a:r>
              <a:rPr lang="de-DE" sz="2800" b="0" i="1" dirty="0"/>
              <a:t>/… </a:t>
            </a:r>
            <a:r>
              <a:rPr lang="de-DE" sz="2800" b="0" i="1" dirty="0" err="1"/>
              <a:t>value</a:t>
            </a:r>
            <a:r>
              <a:rPr lang="de-DE" sz="2800" b="0" i="1" dirty="0"/>
              <a:t>)</a:t>
            </a:r>
            <a:br>
              <a:rPr lang="de-DE" sz="2800" b="0" i="1" dirty="0"/>
            </a:br>
            <a:r>
              <a:rPr lang="de-DE" sz="2400" b="0" dirty="0" err="1"/>
              <a:t>Thrws</a:t>
            </a:r>
            <a:r>
              <a:rPr lang="de-DE" sz="2400" b="0" dirty="0"/>
              <a:t> </a:t>
            </a:r>
            <a:r>
              <a:rPr lang="de-DE" sz="2400" b="0" dirty="0" err="1"/>
              <a:t>if</a:t>
            </a:r>
            <a:r>
              <a:rPr lang="de-DE" sz="2400" b="0" dirty="0"/>
              <a:t> </a:t>
            </a:r>
            <a:r>
              <a:rPr lang="de-DE" sz="2400" b="0" dirty="0" err="1"/>
              <a:t>value</a:t>
            </a:r>
            <a:r>
              <a:rPr lang="de-DE" sz="2400" b="0" dirty="0"/>
              <a:t> </a:t>
            </a:r>
            <a:r>
              <a:rPr lang="de-DE" sz="2400" b="0" dirty="0" err="1"/>
              <a:t>is</a:t>
            </a:r>
            <a:r>
              <a:rPr lang="de-DE" sz="2400" b="0" dirty="0"/>
              <a:t> not a partial </a:t>
            </a:r>
            <a:r>
              <a:rPr lang="de-DE" sz="2400" b="0" dirty="0" err="1"/>
              <a:t>evaluation</a:t>
            </a:r>
            <a:r>
              <a:rPr lang="de-DE" sz="2400" b="0" dirty="0"/>
              <a:t> </a:t>
            </a:r>
            <a:r>
              <a:rPr lang="de-DE" sz="2400" b="0" dirty="0" err="1"/>
              <a:t>constant</a:t>
            </a:r>
            <a:endParaRPr lang="de-DE" sz="2400" b="0" dirty="0"/>
          </a:p>
          <a:p>
            <a:endParaRPr lang="de-DE" sz="2400" b="0" i="1" dirty="0"/>
          </a:p>
          <a:p>
            <a:r>
              <a:rPr lang="de-DE" sz="2400" b="0" i="1" dirty="0" err="1"/>
              <a:t>There</a:t>
            </a:r>
            <a:r>
              <a:rPr lang="de-DE" sz="2400" b="0" i="1" dirty="0"/>
              <a:t> </a:t>
            </a:r>
            <a:r>
              <a:rPr lang="de-DE" sz="2400" b="0" i="1" dirty="0" err="1"/>
              <a:t>are</a:t>
            </a:r>
            <a:r>
              <a:rPr lang="de-DE" sz="2400" b="0" i="1" dirty="0"/>
              <a:t> </a:t>
            </a:r>
            <a:r>
              <a:rPr lang="de-DE" sz="2400" b="0" i="1" dirty="0" err="1"/>
              <a:t>many</a:t>
            </a:r>
            <a:r>
              <a:rPr lang="de-DE" sz="2400" b="0" i="1" dirty="0"/>
              <a:t> </a:t>
            </a:r>
            <a:r>
              <a:rPr lang="de-DE" sz="2400" b="0" i="1" dirty="0" err="1"/>
              <a:t>more</a:t>
            </a:r>
            <a:r>
              <a:rPr lang="de-DE" sz="2400" b="0" i="1" dirty="0"/>
              <a:t> </a:t>
            </a:r>
            <a:r>
              <a:rPr lang="de-DE" sz="2400" b="0" i="1" dirty="0" err="1"/>
              <a:t>helper</a:t>
            </a:r>
            <a:r>
              <a:rPr lang="de-DE" sz="2400" b="0" i="1" dirty="0"/>
              <a:t> </a:t>
            </a:r>
            <a:r>
              <a:rPr lang="de-DE" sz="2400" b="0" i="1" dirty="0" err="1"/>
              <a:t>classes</a:t>
            </a:r>
            <a:r>
              <a:rPr lang="de-DE" sz="2400" b="0" i="1" dirty="0"/>
              <a:t> like </a:t>
            </a:r>
            <a:r>
              <a:rPr lang="de-DE" sz="2400" b="0" i="1" dirty="0" err="1"/>
              <a:t>branch</a:t>
            </a:r>
            <a:r>
              <a:rPr lang="de-DE" sz="2400" b="0" i="1" dirty="0"/>
              <a:t> </a:t>
            </a:r>
            <a:r>
              <a:rPr lang="de-DE" sz="2400" b="0" i="1" dirty="0" err="1"/>
              <a:t>predictors</a:t>
            </a:r>
            <a:endParaRPr lang="de-DE" sz="2400" b="0" i="1" dirty="0"/>
          </a:p>
          <a:p>
            <a:pPr algn="ctr"/>
            <a:endParaRPr lang="de-DE" sz="2400" b="0" i="1" dirty="0"/>
          </a:p>
          <a:p>
            <a:pPr algn="ctr"/>
            <a:endParaRPr lang="de-DE" sz="2400" b="0" i="1" dirty="0"/>
          </a:p>
          <a:p>
            <a:pPr algn="ctr"/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B2693-ED61-4888-BD38-C7820B0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9AC79-7C6A-D90B-4788-6049405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Examples based on Nora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5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B0C5F-1204-48C0-DFCB-A1E97DA2E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4BFD5-744C-C265-1645-BD19A37D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Nora Intro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6F26C6-CF15-2286-08DD-2F2C1A2A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algn="ctr"/>
            <a:r>
              <a:rPr lang="de-CH" sz="2800" b="0" dirty="0"/>
              <a:t>Experimental </a:t>
            </a:r>
            <a:r>
              <a:rPr lang="de-CH" sz="2800" b="0" dirty="0" err="1"/>
              <a:t>language</a:t>
            </a:r>
            <a:r>
              <a:rPr lang="de-CH" sz="2800" b="0" dirty="0"/>
              <a:t>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play</a:t>
            </a:r>
            <a:r>
              <a:rPr lang="de-CH" sz="2800" b="0" dirty="0"/>
              <a:t> </a:t>
            </a:r>
            <a:r>
              <a:rPr lang="de-CH" sz="2800" b="0" dirty="0" err="1"/>
              <a:t>around</a:t>
            </a:r>
            <a:r>
              <a:rPr lang="de-CH" sz="2800" b="0" dirty="0"/>
              <a:t> </a:t>
            </a:r>
            <a:r>
              <a:rPr lang="de-CH" sz="2800" b="0" dirty="0" err="1"/>
              <a:t>with</a:t>
            </a:r>
            <a:r>
              <a:rPr lang="de-CH" sz="2800" b="0" dirty="0"/>
              <a:t> </a:t>
            </a:r>
            <a:r>
              <a:rPr lang="de-CH" sz="2800" b="0" dirty="0" err="1"/>
              <a:t>Truffle</a:t>
            </a:r>
            <a:r>
              <a:rPr lang="de-CH" sz="2800" b="0" dirty="0"/>
              <a:t> &amp; Graal and </a:t>
            </a:r>
            <a:r>
              <a:rPr lang="de-CH" sz="2800" b="0" dirty="0" err="1"/>
              <a:t>show</a:t>
            </a:r>
            <a:r>
              <a:rPr lang="de-CH" sz="2800" b="0" dirty="0"/>
              <a:t>/</a:t>
            </a:r>
            <a:r>
              <a:rPr lang="de-CH" sz="2800" b="0" dirty="0" err="1"/>
              <a:t>expirience</a:t>
            </a:r>
            <a:r>
              <a:rPr lang="de-CH" sz="2800" b="0" dirty="0"/>
              <a:t> </a:t>
            </a:r>
            <a:r>
              <a:rPr lang="de-CH" sz="2800" b="0" dirty="0" err="1"/>
              <a:t>some</a:t>
            </a:r>
            <a:r>
              <a:rPr lang="de-CH" sz="2800" b="0" dirty="0"/>
              <a:t> </a:t>
            </a:r>
            <a:r>
              <a:rPr lang="de-CH" sz="2800" b="0" dirty="0" err="1"/>
              <a:t>features</a:t>
            </a:r>
            <a:r>
              <a:rPr lang="de-CH" sz="2800" b="0" dirty="0"/>
              <a:t> </a:t>
            </a:r>
            <a:r>
              <a:rPr lang="de-CH" sz="2800" b="0" dirty="0" err="1"/>
              <a:t>hands</a:t>
            </a:r>
            <a:r>
              <a:rPr lang="de-CH" sz="2800" b="0" dirty="0"/>
              <a:t> on.</a:t>
            </a:r>
          </a:p>
          <a:p>
            <a:pPr algn="ctr"/>
            <a:endParaRPr lang="de-CH" sz="2800" b="0" dirty="0"/>
          </a:p>
          <a:p>
            <a:pPr algn="ctr"/>
            <a:r>
              <a:rPr lang="de-CH" sz="2800" b="0" dirty="0"/>
              <a:t>Features </a:t>
            </a:r>
            <a:r>
              <a:rPr lang="de-CH" sz="2800" b="0" dirty="0" err="1"/>
              <a:t>heavely</a:t>
            </a:r>
            <a:r>
              <a:rPr lang="de-CH" sz="2800" b="0" dirty="0"/>
              <a:t> </a:t>
            </a:r>
            <a:r>
              <a:rPr lang="de-CH" sz="2800" b="0" dirty="0" err="1"/>
              <a:t>benefiting</a:t>
            </a:r>
            <a:r>
              <a:rPr lang="de-CH" sz="2800" b="0" dirty="0"/>
              <a:t> </a:t>
            </a:r>
            <a:r>
              <a:rPr lang="de-CH" sz="2800" b="0" dirty="0" err="1"/>
              <a:t>from</a:t>
            </a:r>
            <a:r>
              <a:rPr lang="de-CH" sz="2800" b="0" dirty="0"/>
              <a:t> </a:t>
            </a:r>
            <a:r>
              <a:rPr lang="de-CH" sz="2800" b="0" dirty="0" err="1"/>
              <a:t>Truffle</a:t>
            </a:r>
            <a:r>
              <a:rPr lang="de-CH" sz="2800" b="0" dirty="0"/>
              <a:t> &amp; Graal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dirty="0" err="1"/>
              <a:t>Unbounded</a:t>
            </a:r>
            <a:r>
              <a:rPr lang="de-CH" sz="2800" dirty="0"/>
              <a:t> Numbers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dirty="0"/>
              <a:t>Higher-Order </a:t>
            </a:r>
            <a:r>
              <a:rPr lang="de-CH" sz="2800" dirty="0" err="1"/>
              <a:t>Functions</a:t>
            </a:r>
            <a:endParaRPr lang="de-CH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dirty="0"/>
              <a:t>Multi Methods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b="0" dirty="0" err="1"/>
              <a:t>Runtime</a:t>
            </a:r>
            <a:r>
              <a:rPr lang="de-CH" sz="2800" b="0" dirty="0"/>
              <a:t> </a:t>
            </a:r>
            <a:r>
              <a:rPr lang="de-CH" sz="2800" b="0" dirty="0" err="1"/>
              <a:t>Monomorphisation</a:t>
            </a:r>
            <a:endParaRPr lang="de-CH" sz="2800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CH" sz="2800" b="0" dirty="0"/>
              <a:t>Caching and </a:t>
            </a:r>
            <a:r>
              <a:rPr lang="de-CH" sz="2800" b="0" dirty="0" err="1"/>
              <a:t>Memoization</a:t>
            </a:r>
            <a:endParaRPr lang="de-CH" sz="2800" b="0" dirty="0"/>
          </a:p>
          <a:p>
            <a:pPr algn="ctr"/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405A0-7CE8-B708-3F3A-56959298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3F2C2-569F-75D8-52BF-F91EDCA7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0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Branch Prediction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(Nora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on Branch </a:t>
            </a:r>
            <a:r>
              <a:rPr lang="de-DE" dirty="0" err="1"/>
              <a:t>prediction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| </a:t>
            </a:r>
            <a:r>
              <a:rPr lang="de-DE" dirty="0" err="1"/>
              <a:t>nora.vm.nodes.IfNode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CEEA-7A03-D02B-6C41-DC4429F0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7AF43-ECF3-5A6B-C320-90153CD3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Classical Programming Language Implementation Options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6DF4CE-7CB1-E1CC-F071-5959B9AFC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de-CH" sz="3200" b="0" dirty="0"/>
              <a:t>Native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7E818-BD10-B52F-B100-2EFE84C8A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CH" i="1" dirty="0"/>
              <a:t>Compiler </a:t>
            </a:r>
            <a:r>
              <a:rPr lang="de-CH" i="1" dirty="0" err="1"/>
              <a:t>produces</a:t>
            </a:r>
            <a:r>
              <a:rPr lang="de-CH" i="1" dirty="0"/>
              <a:t> </a:t>
            </a:r>
            <a:r>
              <a:rPr lang="de-CH" i="1" dirty="0" err="1"/>
              <a:t>machine</a:t>
            </a:r>
            <a:r>
              <a:rPr lang="de-CH" i="1" dirty="0"/>
              <a:t> code</a:t>
            </a:r>
          </a:p>
          <a:p>
            <a:pPr marL="0" indent="0" algn="ctr">
              <a:buNone/>
            </a:pPr>
            <a:endParaRPr lang="de-CH" i="1" dirty="0"/>
          </a:p>
          <a:p>
            <a:pPr marL="0" indent="0" algn="ctr">
              <a:buNone/>
            </a:pPr>
            <a:r>
              <a:rPr lang="de-CH" i="1" dirty="0" err="1"/>
              <a:t>prefered</a:t>
            </a:r>
            <a:r>
              <a:rPr lang="de-CH" i="1" dirty="0"/>
              <a:t> </a:t>
            </a:r>
            <a:r>
              <a:rPr lang="de-CH" i="1" dirty="0" err="1"/>
              <a:t>for</a:t>
            </a:r>
            <a:r>
              <a:rPr lang="de-CH" i="1" dirty="0"/>
              <a:t> </a:t>
            </a:r>
            <a:r>
              <a:rPr lang="de-CH" i="1" dirty="0" err="1"/>
              <a:t>language</a:t>
            </a:r>
            <a:r>
              <a:rPr lang="de-CH" i="1" dirty="0"/>
              <a:t> </a:t>
            </a:r>
            <a:r>
              <a:rPr lang="de-CH" i="1" dirty="0" err="1"/>
              <a:t>with</a:t>
            </a:r>
            <a:r>
              <a:rPr lang="de-CH" i="1" dirty="0"/>
              <a:t> </a:t>
            </a:r>
            <a:r>
              <a:rPr lang="de-CH" i="1" dirty="0" err="1"/>
              <a:t>mostly</a:t>
            </a:r>
            <a:r>
              <a:rPr lang="de-CH" i="1" dirty="0"/>
              <a:t> </a:t>
            </a:r>
            <a:r>
              <a:rPr lang="de-CH" i="1" dirty="0" err="1"/>
              <a:t>static</a:t>
            </a:r>
            <a:r>
              <a:rPr lang="de-CH" i="1" dirty="0"/>
              <a:t> </a:t>
            </a:r>
            <a:r>
              <a:rPr lang="de-CH" i="1" dirty="0" err="1"/>
              <a:t>features</a:t>
            </a:r>
            <a:endParaRPr lang="de-CH" i="1" dirty="0"/>
          </a:p>
          <a:p>
            <a:pPr marL="0" indent="0" algn="ctr">
              <a:buNone/>
            </a:pPr>
            <a:endParaRPr lang="de-CH" i="1" dirty="0"/>
          </a:p>
          <a:p>
            <a:pPr marL="0" indent="0" algn="ctr">
              <a:buNone/>
            </a:pPr>
            <a:r>
              <a:rPr lang="de-CH" i="1" dirty="0" err="1"/>
              <a:t>Results</a:t>
            </a:r>
            <a:r>
              <a:rPr lang="de-CH" i="1" dirty="0"/>
              <a:t> in fast </a:t>
            </a:r>
            <a:r>
              <a:rPr lang="de-CH" i="1" dirty="0" err="1"/>
              <a:t>startup</a:t>
            </a:r>
            <a:r>
              <a:rPr lang="de-CH" i="1" dirty="0"/>
              <a:t> </a:t>
            </a:r>
            <a:r>
              <a:rPr lang="de-CH" i="1" dirty="0" err="1"/>
              <a:t>times</a:t>
            </a:r>
            <a:r>
              <a:rPr lang="de-CH" i="1" dirty="0"/>
              <a:t> and </a:t>
            </a:r>
            <a:r>
              <a:rPr lang="de-CH" i="1" dirty="0" err="1"/>
              <a:t>good</a:t>
            </a:r>
            <a:r>
              <a:rPr lang="de-CH" i="1" dirty="0"/>
              <a:t> </a:t>
            </a:r>
            <a:r>
              <a:rPr lang="de-CH" i="1" dirty="0" err="1"/>
              <a:t>overall</a:t>
            </a:r>
            <a:r>
              <a:rPr lang="de-CH" i="1" dirty="0"/>
              <a:t> </a:t>
            </a:r>
            <a:r>
              <a:rPr lang="de-CH" i="1" dirty="0" err="1"/>
              <a:t>performance</a:t>
            </a:r>
            <a:endParaRPr lang="de-CH" i="1" dirty="0"/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b="1" dirty="0" err="1"/>
              <a:t>Some</a:t>
            </a:r>
            <a:r>
              <a:rPr lang="de-CH" b="1" dirty="0"/>
              <a:t> </a:t>
            </a:r>
            <a:r>
              <a:rPr lang="de-CH" b="1" dirty="0" err="1"/>
              <a:t>highly</a:t>
            </a:r>
            <a:r>
              <a:rPr lang="de-CH" b="1" dirty="0"/>
              <a:t> </a:t>
            </a:r>
            <a:r>
              <a:rPr lang="de-CH" b="1" dirty="0" err="1"/>
              <a:t>dynamic</a:t>
            </a:r>
            <a:r>
              <a:rPr lang="de-CH" b="1" dirty="0"/>
              <a:t> </a:t>
            </a:r>
            <a:r>
              <a:rPr lang="de-CH" b="1" dirty="0" err="1"/>
              <a:t>features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hard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impossible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implement</a:t>
            </a:r>
            <a:r>
              <a:rPr lang="de-CH" b="1" dirty="0"/>
              <a:t> </a:t>
            </a:r>
            <a:r>
              <a:rPr lang="de-CH" b="1" dirty="0" err="1"/>
              <a:t>efficiently</a:t>
            </a:r>
            <a:endParaRPr lang="de-CH" b="1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4C08D7B-6F07-2B92-2A15-760F4DBC3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CH" sz="3200" b="0" dirty="0"/>
              <a:t>Interpreter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5166861-EEF2-35AF-EF8E-4933047B7B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CH" i="1" dirty="0"/>
              <a:t>Interpreter </a:t>
            </a:r>
            <a:r>
              <a:rPr lang="de-CH" i="1" dirty="0" err="1"/>
              <a:t>executes</a:t>
            </a:r>
            <a:r>
              <a:rPr lang="de-CH" i="1" dirty="0"/>
              <a:t> code</a:t>
            </a:r>
          </a:p>
          <a:p>
            <a:pPr marL="0" indent="0" algn="ctr">
              <a:buNone/>
            </a:pPr>
            <a:endParaRPr lang="de-CH" i="1" dirty="0"/>
          </a:p>
          <a:p>
            <a:pPr marL="0" indent="0" algn="ctr">
              <a:buNone/>
            </a:pPr>
            <a:r>
              <a:rPr lang="de-CH" i="1" dirty="0" err="1"/>
              <a:t>prefered</a:t>
            </a:r>
            <a:r>
              <a:rPr lang="de-CH" i="1" dirty="0"/>
              <a:t> </a:t>
            </a:r>
            <a:r>
              <a:rPr lang="de-CH" i="1" dirty="0" err="1"/>
              <a:t>for</a:t>
            </a:r>
            <a:r>
              <a:rPr lang="de-CH" i="1" dirty="0"/>
              <a:t> </a:t>
            </a:r>
            <a:r>
              <a:rPr lang="de-CH" i="1" dirty="0" err="1"/>
              <a:t>language</a:t>
            </a:r>
            <a:r>
              <a:rPr lang="de-CH" i="1" dirty="0"/>
              <a:t> </a:t>
            </a:r>
            <a:r>
              <a:rPr lang="de-CH" i="1" dirty="0" err="1"/>
              <a:t>with</a:t>
            </a:r>
            <a:r>
              <a:rPr lang="de-CH" i="1" dirty="0"/>
              <a:t> </a:t>
            </a:r>
            <a:r>
              <a:rPr lang="de-CH" i="1" dirty="0" err="1"/>
              <a:t>many</a:t>
            </a:r>
            <a:r>
              <a:rPr lang="de-CH" i="1" dirty="0"/>
              <a:t> </a:t>
            </a:r>
            <a:r>
              <a:rPr lang="de-CH" i="1" dirty="0" err="1"/>
              <a:t>dynamic</a:t>
            </a:r>
            <a:r>
              <a:rPr lang="de-CH" i="1" dirty="0"/>
              <a:t> </a:t>
            </a:r>
            <a:r>
              <a:rPr lang="de-CH" i="1" dirty="0" err="1"/>
              <a:t>features</a:t>
            </a:r>
            <a:endParaRPr lang="de-CH" i="1" dirty="0"/>
          </a:p>
          <a:p>
            <a:pPr marL="0" indent="0" algn="ctr">
              <a:buNone/>
            </a:pPr>
            <a:endParaRPr lang="de-CH" i="1" dirty="0"/>
          </a:p>
          <a:p>
            <a:pPr marL="0" indent="0" algn="ctr">
              <a:buNone/>
            </a:pPr>
            <a:r>
              <a:rPr lang="de-CH" i="1" dirty="0" err="1"/>
              <a:t>Implementing</a:t>
            </a:r>
            <a:r>
              <a:rPr lang="de-CH" i="1" dirty="0"/>
              <a:t>, </a:t>
            </a:r>
            <a:r>
              <a:rPr lang="de-CH" i="1" dirty="0" err="1"/>
              <a:t>maintaining</a:t>
            </a:r>
            <a:r>
              <a:rPr lang="de-CH" i="1" dirty="0"/>
              <a:t> and </a:t>
            </a:r>
            <a:r>
              <a:rPr lang="de-CH" i="1" dirty="0" err="1"/>
              <a:t>extending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language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easy</a:t>
            </a:r>
          </a:p>
          <a:p>
            <a:pPr marL="0" indent="0" algn="ctr">
              <a:buNone/>
            </a:pPr>
            <a:endParaRPr lang="de-CH" i="1" dirty="0"/>
          </a:p>
          <a:p>
            <a:pPr marL="0" indent="0" algn="ctr">
              <a:buNone/>
            </a:pPr>
            <a:r>
              <a:rPr lang="de-CH" b="1" i="1" dirty="0" err="1"/>
              <a:t>Getting</a:t>
            </a:r>
            <a:r>
              <a:rPr lang="de-CH" b="1" i="1" dirty="0"/>
              <a:t> </a:t>
            </a:r>
            <a:r>
              <a:rPr lang="de-CH" b="1" i="1" dirty="0" err="1"/>
              <a:t>good</a:t>
            </a:r>
            <a:r>
              <a:rPr lang="de-CH" b="1" i="1" dirty="0"/>
              <a:t> </a:t>
            </a:r>
            <a:r>
              <a:rPr lang="de-CH" b="1" i="1" dirty="0" err="1"/>
              <a:t>performance</a:t>
            </a:r>
            <a:r>
              <a:rPr lang="de-CH" b="1" i="1" dirty="0"/>
              <a:t> </a:t>
            </a:r>
            <a:r>
              <a:rPr lang="de-CH" b="1" i="1" dirty="0" err="1"/>
              <a:t>requires</a:t>
            </a:r>
            <a:r>
              <a:rPr lang="de-CH" b="1" i="1" dirty="0"/>
              <a:t> a </a:t>
            </a:r>
            <a:r>
              <a:rPr lang="de-CH" b="1" i="1" dirty="0" err="1"/>
              <a:t>lot</a:t>
            </a:r>
            <a:r>
              <a:rPr lang="de-CH" b="1" i="1" dirty="0"/>
              <a:t> </a:t>
            </a:r>
            <a:r>
              <a:rPr lang="de-CH" b="1" i="1" dirty="0" err="1"/>
              <a:t>of</a:t>
            </a:r>
            <a:r>
              <a:rPr lang="de-CH" b="1" i="1" dirty="0"/>
              <a:t> </a:t>
            </a:r>
            <a:r>
              <a:rPr lang="de-CH" b="1" i="1" dirty="0" err="1"/>
              <a:t>work</a:t>
            </a:r>
            <a:r>
              <a:rPr lang="de-CH" b="1" i="1" dirty="0"/>
              <a:t> and </a:t>
            </a:r>
            <a:r>
              <a:rPr lang="de-CH" b="1" i="1" dirty="0" err="1"/>
              <a:t>highly</a:t>
            </a:r>
            <a:r>
              <a:rPr lang="de-CH" b="1" i="1" dirty="0"/>
              <a:t> </a:t>
            </a:r>
            <a:r>
              <a:rPr lang="de-CH" b="1" i="1" dirty="0" err="1"/>
              <a:t>complex</a:t>
            </a:r>
            <a:r>
              <a:rPr lang="de-CH" b="1" i="1" dirty="0"/>
              <a:t> </a:t>
            </a:r>
            <a:r>
              <a:rPr lang="de-CH" b="1" i="1" dirty="0" err="1"/>
              <a:t>mechanisms</a:t>
            </a:r>
            <a:endParaRPr lang="de-CH" b="1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F863F-4DBF-E2B3-C1EE-376B8642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B6E031-5B63-94A5-237A-4587041A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2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ED6B-C886-97D8-3586-4A65E8F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0FB6-349F-BCE2-898F-870DE5A9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Numeric Towers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591A3C8-D7A2-C278-21C6-E8A8EDC1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algn="ctr"/>
            <a:r>
              <a:rPr lang="de-CH" sz="2800" b="0" dirty="0"/>
              <a:t>Nora </a:t>
            </a:r>
            <a:r>
              <a:rPr lang="de-CH" sz="2800" b="0" dirty="0" err="1"/>
              <a:t>has</a:t>
            </a:r>
            <a:r>
              <a:rPr lang="de-CH" sz="2800" b="0" dirty="0"/>
              <a:t> a type </a:t>
            </a:r>
            <a:r>
              <a:rPr lang="de-CH" sz="2800" b="0" dirty="0" err="1"/>
              <a:t>called</a:t>
            </a:r>
            <a:r>
              <a:rPr lang="de-CH" sz="2800" b="0" dirty="0"/>
              <a:t> </a:t>
            </a:r>
            <a:r>
              <a:rPr lang="de-CH" sz="2800" i="1" dirty="0"/>
              <a:t>Num</a:t>
            </a:r>
            <a:r>
              <a:rPr lang="de-CH" sz="2800" b="0" dirty="0"/>
              <a:t> </a:t>
            </a:r>
            <a:r>
              <a:rPr lang="de-CH" sz="2800" b="0" dirty="0" err="1"/>
              <a:t>represeting</a:t>
            </a:r>
            <a:r>
              <a:rPr lang="de-CH" sz="2800" b="0" dirty="0"/>
              <a:t> all </a:t>
            </a:r>
            <a:r>
              <a:rPr lang="de-CH" sz="2800" b="0" dirty="0" err="1"/>
              <a:t>integegers</a:t>
            </a:r>
            <a:r>
              <a:rPr lang="de-CH" sz="2800" b="0" dirty="0"/>
              <a:t> (</a:t>
            </a:r>
            <a:r>
              <a:rPr lang="de-CH" sz="2800" b="0" dirty="0" err="1"/>
              <a:t>unbounded</a:t>
            </a:r>
            <a:r>
              <a:rPr lang="de-CH" sz="2800" b="0" dirty="0"/>
              <a:t>).</a:t>
            </a:r>
          </a:p>
          <a:p>
            <a:pPr algn="ctr"/>
            <a:endParaRPr lang="de-CH" sz="2800" b="0" dirty="0"/>
          </a:p>
          <a:p>
            <a:pPr algn="ctr"/>
            <a:r>
              <a:rPr lang="de-CH" sz="2800" b="0" dirty="0"/>
              <a:t>At </a:t>
            </a:r>
            <a:r>
              <a:rPr lang="de-CH" sz="2800" b="0" dirty="0" err="1"/>
              <a:t>runtime</a:t>
            </a:r>
            <a:r>
              <a:rPr lang="de-CH" sz="2800" b="0" dirty="0"/>
              <a:t> </a:t>
            </a:r>
            <a:r>
              <a:rPr lang="de-CH" sz="2800" i="1" dirty="0"/>
              <a:t>Num </a:t>
            </a:r>
            <a:r>
              <a:rPr lang="de-CH" sz="2800" b="0" dirty="0" err="1"/>
              <a:t>values</a:t>
            </a:r>
            <a:r>
              <a:rPr lang="de-CH" sz="2800" b="0" dirty="0"/>
              <a:t> </a:t>
            </a:r>
            <a:r>
              <a:rPr lang="de-CH" sz="2800" b="0" dirty="0" err="1"/>
              <a:t>are</a:t>
            </a:r>
            <a:r>
              <a:rPr lang="de-CH" sz="2800" b="0" dirty="0"/>
              <a:t> </a:t>
            </a:r>
            <a:r>
              <a:rPr lang="de-CH" sz="2800" b="0" dirty="0" err="1"/>
              <a:t>represented</a:t>
            </a:r>
            <a:r>
              <a:rPr lang="de-CH" sz="2800" b="0" dirty="0"/>
              <a:t> </a:t>
            </a:r>
            <a:r>
              <a:rPr lang="de-CH" sz="2800" b="0" dirty="0" err="1"/>
              <a:t>as</a:t>
            </a:r>
            <a:r>
              <a:rPr lang="de-CH" sz="2800" b="0" dirty="0"/>
              <a:t> </a:t>
            </a:r>
            <a:r>
              <a:rPr lang="de-CH" sz="2800" i="1" dirty="0" err="1"/>
              <a:t>long</a:t>
            </a:r>
            <a:r>
              <a:rPr lang="de-CH" sz="2800" b="0" dirty="0"/>
              <a:t> </a:t>
            </a:r>
            <a:r>
              <a:rPr lang="de-CH" sz="2800" b="0" dirty="0" err="1"/>
              <a:t>or</a:t>
            </a:r>
            <a:r>
              <a:rPr lang="de-CH" sz="2800" b="0" dirty="0"/>
              <a:t> </a:t>
            </a:r>
            <a:r>
              <a:rPr lang="de-CH" sz="2800" i="1" dirty="0" err="1"/>
              <a:t>BigInteger</a:t>
            </a:r>
            <a:r>
              <a:rPr lang="de-CH" sz="2800" i="1" dirty="0"/>
              <a:t> </a:t>
            </a:r>
            <a:r>
              <a:rPr lang="de-CH" sz="2800" b="0" dirty="0" err="1"/>
              <a:t>prefering</a:t>
            </a:r>
            <a:r>
              <a:rPr lang="de-CH" sz="2800" b="0" dirty="0"/>
              <a:t> </a:t>
            </a:r>
            <a:r>
              <a:rPr lang="de-CH" sz="2800" i="1" dirty="0" err="1"/>
              <a:t>long</a:t>
            </a:r>
            <a:r>
              <a:rPr lang="de-CH" sz="2800" b="0" dirty="0"/>
              <a:t> </a:t>
            </a:r>
            <a:r>
              <a:rPr lang="de-CH" sz="2800" b="0" dirty="0" err="1"/>
              <a:t>if</a:t>
            </a:r>
            <a:r>
              <a:rPr lang="de-CH" sz="2800" b="0" dirty="0"/>
              <a:t> </a:t>
            </a:r>
            <a:r>
              <a:rPr lang="de-CH" sz="2800" b="0" dirty="0" err="1"/>
              <a:t>the</a:t>
            </a:r>
            <a:r>
              <a:rPr lang="de-CH" sz="2800" b="0" dirty="0"/>
              <a:t> </a:t>
            </a:r>
            <a:r>
              <a:rPr lang="de-CH" sz="2800" b="0" dirty="0" err="1"/>
              <a:t>value</a:t>
            </a:r>
            <a:r>
              <a:rPr lang="de-CH" sz="2800" b="0" dirty="0"/>
              <a:t> </a:t>
            </a:r>
            <a:r>
              <a:rPr lang="de-CH" sz="2800" b="0" dirty="0" err="1"/>
              <a:t>fits</a:t>
            </a:r>
            <a:r>
              <a:rPr lang="de-CH" sz="2800" b="0" dirty="0"/>
              <a:t>.</a:t>
            </a:r>
          </a:p>
          <a:p>
            <a:pPr algn="ctr"/>
            <a:endParaRPr lang="de-CH" sz="2800" b="0" i="1" dirty="0"/>
          </a:p>
          <a:p>
            <a:pPr algn="ctr"/>
            <a:r>
              <a:rPr lang="de-CH" sz="2800" b="0" i="1" dirty="0"/>
              <a:t>This </a:t>
            </a:r>
            <a:r>
              <a:rPr lang="de-CH" sz="2800" b="0" i="1" dirty="0" err="1"/>
              <a:t>is</a:t>
            </a:r>
            <a:r>
              <a:rPr lang="de-CH" sz="2800" b="0" i="1" dirty="0"/>
              <a:t> </a:t>
            </a:r>
            <a:r>
              <a:rPr lang="de-CH" sz="2800" b="0" i="1" dirty="0" err="1"/>
              <a:t>achieved</a:t>
            </a:r>
            <a:r>
              <a:rPr lang="de-CH" sz="2800" b="0" i="1" dirty="0"/>
              <a:t> </a:t>
            </a:r>
            <a:r>
              <a:rPr lang="de-CH" sz="2800" b="0" i="1" dirty="0" err="1"/>
              <a:t>over</a:t>
            </a:r>
            <a:r>
              <a:rPr lang="de-CH" sz="2800" b="0" i="1" dirty="0"/>
              <a:t> a </a:t>
            </a:r>
            <a:r>
              <a:rPr lang="de-CH" sz="2800" b="0" i="1" dirty="0" err="1"/>
              <a:t>numeric</a:t>
            </a:r>
            <a:r>
              <a:rPr lang="de-CH" sz="2800" b="0" i="1" dirty="0"/>
              <a:t> </a:t>
            </a:r>
            <a:r>
              <a:rPr lang="de-CH" sz="2800" b="0" i="1" dirty="0" err="1"/>
              <a:t>tower</a:t>
            </a:r>
            <a:r>
              <a:rPr lang="de-CH" sz="2800" b="0" i="1" dirty="0"/>
              <a:t> </a:t>
            </a:r>
            <a:r>
              <a:rPr lang="de-CH" sz="2800" b="0" i="1" dirty="0" err="1"/>
              <a:t>that</a:t>
            </a:r>
            <a:r>
              <a:rPr lang="de-CH" sz="2800" b="0" i="1" dirty="0"/>
              <a:t> </a:t>
            </a:r>
            <a:r>
              <a:rPr lang="de-CH" sz="2800" b="0" i="1" dirty="0" err="1"/>
              <a:t>uses</a:t>
            </a:r>
            <a:r>
              <a:rPr lang="de-CH" sz="2800" b="0" i="1" dirty="0"/>
              <a:t> </a:t>
            </a:r>
            <a:r>
              <a:rPr lang="de-CH" sz="2800" b="0" i="1" dirty="0" err="1"/>
              <a:t>long’s</a:t>
            </a:r>
            <a:r>
              <a:rPr lang="de-CH" sz="2800" b="0" i="1" dirty="0"/>
              <a:t> </a:t>
            </a:r>
            <a:r>
              <a:rPr lang="de-CH" sz="2800" b="0" i="1" dirty="0" err="1"/>
              <a:t>first</a:t>
            </a:r>
            <a:r>
              <a:rPr lang="de-CH" sz="2800" b="0" i="1" dirty="0"/>
              <a:t> and on </a:t>
            </a:r>
            <a:r>
              <a:rPr lang="de-CH" sz="2800" b="0" i="1" dirty="0" err="1"/>
              <a:t>overflow</a:t>
            </a:r>
            <a:r>
              <a:rPr lang="de-CH" sz="2800" b="0" i="1" dirty="0"/>
              <a:t> </a:t>
            </a:r>
            <a:r>
              <a:rPr lang="de-CH" sz="2800" b="0" i="1" dirty="0" err="1"/>
              <a:t>switches</a:t>
            </a:r>
            <a:r>
              <a:rPr lang="de-CH" sz="2800" b="0" i="1" dirty="0"/>
              <a:t> </a:t>
            </a:r>
            <a:r>
              <a:rPr lang="de-CH" sz="2800" b="0" i="1" dirty="0" err="1"/>
              <a:t>to</a:t>
            </a:r>
            <a:r>
              <a:rPr lang="de-CH" sz="2800" b="0" i="1" dirty="0"/>
              <a:t> </a:t>
            </a:r>
            <a:r>
              <a:rPr lang="de-CH" sz="2800" b="0" i="1" dirty="0" err="1"/>
              <a:t>BigIntegers</a:t>
            </a:r>
            <a:endParaRPr lang="de-CH" sz="2800" b="0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B2693-ED61-4888-BD38-C7820B0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9AC79-7C6A-D90B-4788-60494055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Numeric Tower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(Nora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on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towers</a:t>
            </a:r>
            <a:r>
              <a:rPr lang="de-DE" dirty="0"/>
              <a:t>)</a:t>
            </a:r>
          </a:p>
          <a:p>
            <a:r>
              <a:rPr lang="de-DE" dirty="0"/>
              <a:t>| </a:t>
            </a:r>
            <a:r>
              <a:rPr lang="de-DE" dirty="0" err="1"/>
              <a:t>nora.vm.nodes.arith.AddNode</a:t>
            </a:r>
            <a:r>
              <a:rPr lang="de-DE" dirty="0"/>
              <a:t>, </a:t>
            </a:r>
            <a:r>
              <a:rPr lang="de-DE" dirty="0" err="1"/>
              <a:t>MulNode</a:t>
            </a:r>
            <a:r>
              <a:rPr lang="de-DE" dirty="0"/>
              <a:t>, 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6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1A08-8F10-B381-74B3-97F0B144D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1FE1A-25C8-BC46-9866-C4C0E5C0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Inline Caching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10303B9-58EC-4C6B-8F18-F06E19E8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de-CH" sz="2800" dirty="0" err="1"/>
              <a:t>Indirect</a:t>
            </a:r>
            <a:r>
              <a:rPr lang="de-CH" sz="2800" dirty="0"/>
              <a:t> </a:t>
            </a:r>
            <a:r>
              <a:rPr lang="de-CH" sz="2800" dirty="0" err="1"/>
              <a:t>calls</a:t>
            </a:r>
            <a:r>
              <a:rPr lang="de-CH" sz="2800" dirty="0"/>
              <a:t> </a:t>
            </a:r>
            <a:r>
              <a:rPr lang="de-CH" sz="2800" b="0" dirty="0"/>
              <a:t>hurt </a:t>
            </a:r>
            <a:r>
              <a:rPr lang="de-CH" sz="2800" b="0" dirty="0" err="1"/>
              <a:t>performance</a:t>
            </a:r>
            <a:r>
              <a:rPr lang="de-CH" sz="2800" b="0" dirty="0"/>
              <a:t> </a:t>
            </a:r>
            <a:r>
              <a:rPr lang="de-CH" sz="2800" b="0" dirty="0" err="1"/>
              <a:t>for</a:t>
            </a:r>
            <a:r>
              <a:rPr lang="de-CH" sz="2800" b="0" dirty="0"/>
              <a:t> </a:t>
            </a:r>
            <a:r>
              <a:rPr lang="de-CH" sz="2800" b="0" dirty="0" err="1"/>
              <a:t>many</a:t>
            </a:r>
            <a:r>
              <a:rPr lang="de-CH" sz="2800" b="0" dirty="0"/>
              <a:t> </a:t>
            </a:r>
            <a:r>
              <a:rPr lang="de-CH" sz="2800" b="0" dirty="0" err="1"/>
              <a:t>reasons</a:t>
            </a:r>
            <a:endParaRPr lang="de-CH" sz="2800" b="0" dirty="0"/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de-CH" sz="2400" b="0" i="1" dirty="0"/>
              <a:t>The </a:t>
            </a:r>
            <a:r>
              <a:rPr lang="de-CH" sz="2400" b="0" i="1" dirty="0" err="1"/>
              <a:t>call</a:t>
            </a:r>
            <a:r>
              <a:rPr lang="de-CH" sz="2400" b="0" i="1" dirty="0"/>
              <a:t> </a:t>
            </a:r>
            <a:r>
              <a:rPr lang="de-CH" sz="2400" b="0" i="1" dirty="0" err="1"/>
              <a:t>target</a:t>
            </a:r>
            <a:r>
              <a:rPr lang="de-CH" sz="2400" b="0" i="1" dirty="0"/>
              <a:t> </a:t>
            </a:r>
            <a:r>
              <a:rPr lang="de-CH" sz="2400" b="0" i="1" dirty="0" err="1"/>
              <a:t>must</a:t>
            </a:r>
            <a:r>
              <a:rPr lang="de-CH" sz="2400" b="0" i="1" dirty="0"/>
              <a:t> </a:t>
            </a:r>
            <a:r>
              <a:rPr lang="de-CH" sz="2400" b="0" i="1" dirty="0" err="1"/>
              <a:t>be</a:t>
            </a:r>
            <a:r>
              <a:rPr lang="de-CH" sz="2400" b="0" i="1" dirty="0"/>
              <a:t> </a:t>
            </a:r>
            <a:r>
              <a:rPr lang="de-CH" sz="2400" b="0" i="1" dirty="0" err="1"/>
              <a:t>looked</a:t>
            </a:r>
            <a:r>
              <a:rPr lang="de-CH" sz="2400" b="0" i="1" dirty="0"/>
              <a:t> </a:t>
            </a:r>
            <a:r>
              <a:rPr lang="de-CH" sz="2400" b="0" i="1" dirty="0" err="1"/>
              <a:t>up</a:t>
            </a:r>
            <a:r>
              <a:rPr lang="de-CH" sz="2400" b="0" i="1" dirty="0"/>
              <a:t> </a:t>
            </a:r>
            <a:r>
              <a:rPr lang="de-CH" sz="2400" b="0" i="1" dirty="0" err="1"/>
              <a:t>which</a:t>
            </a:r>
            <a:r>
              <a:rPr lang="de-CH" sz="2400" b="0" i="1" dirty="0"/>
              <a:t> </a:t>
            </a:r>
            <a:r>
              <a:rPr lang="de-CH" sz="2400" b="0" i="1" dirty="0" err="1"/>
              <a:t>can</a:t>
            </a:r>
            <a:r>
              <a:rPr lang="de-CH" sz="2400" b="0" i="1" dirty="0"/>
              <a:t> </a:t>
            </a:r>
            <a:r>
              <a:rPr lang="de-CH" sz="2400" b="0" i="1" dirty="0" err="1"/>
              <a:t>be</a:t>
            </a:r>
            <a:r>
              <a:rPr lang="de-CH" sz="2400" b="0" i="1" dirty="0"/>
              <a:t> </a:t>
            </a:r>
            <a:r>
              <a:rPr lang="de-CH" sz="2400" b="0" i="1" dirty="0" err="1"/>
              <a:t>very</a:t>
            </a:r>
            <a:r>
              <a:rPr lang="de-CH" sz="2400" b="0" i="1" dirty="0"/>
              <a:t> </a:t>
            </a:r>
            <a:r>
              <a:rPr lang="de-CH" sz="2400" b="0" i="1" dirty="0" err="1"/>
              <a:t>inperformant</a:t>
            </a:r>
            <a:endParaRPr lang="de-CH" sz="2400" b="0" i="1" dirty="0"/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de-CH" sz="2400" b="0" i="1" dirty="0"/>
              <a:t>The </a:t>
            </a:r>
            <a:r>
              <a:rPr lang="de-CH" sz="2400" b="0" i="1" dirty="0" err="1"/>
              <a:t>call</a:t>
            </a:r>
            <a:r>
              <a:rPr lang="de-CH" sz="2400" b="0" i="1" dirty="0"/>
              <a:t> </a:t>
            </a:r>
            <a:r>
              <a:rPr lang="de-CH" sz="2400" b="0" i="1" dirty="0" err="1"/>
              <a:t>can</a:t>
            </a:r>
            <a:r>
              <a:rPr lang="de-CH" sz="2400" b="0" i="1" dirty="0"/>
              <a:t> not </a:t>
            </a:r>
            <a:r>
              <a:rPr lang="de-CH" sz="2400" b="0" i="1" dirty="0" err="1"/>
              <a:t>be</a:t>
            </a:r>
            <a:r>
              <a:rPr lang="de-CH" sz="2400" b="0" i="1" dirty="0"/>
              <a:t> </a:t>
            </a:r>
            <a:r>
              <a:rPr lang="de-CH" sz="2400" b="0" i="1" dirty="0" err="1"/>
              <a:t>inlined</a:t>
            </a:r>
            <a:r>
              <a:rPr lang="de-CH" sz="2400" b="0" i="1" dirty="0"/>
              <a:t> and </a:t>
            </a:r>
            <a:r>
              <a:rPr lang="de-CH" sz="2400" b="0" i="1" dirty="0" err="1"/>
              <a:t>thus</a:t>
            </a:r>
            <a:r>
              <a:rPr lang="de-CH" sz="2400" b="0" i="1" dirty="0"/>
              <a:t> </a:t>
            </a:r>
            <a:r>
              <a:rPr lang="de-CH" sz="2400" b="0" i="1" dirty="0" err="1"/>
              <a:t>indirect</a:t>
            </a:r>
            <a:r>
              <a:rPr lang="de-CH" sz="2400" b="0" i="1" dirty="0"/>
              <a:t> </a:t>
            </a:r>
            <a:r>
              <a:rPr lang="de-CH" sz="2400" b="0" i="1" dirty="0" err="1"/>
              <a:t>calls</a:t>
            </a:r>
            <a:r>
              <a:rPr lang="de-CH" sz="2400" b="0" i="1" dirty="0"/>
              <a:t> </a:t>
            </a:r>
            <a:r>
              <a:rPr lang="de-CH" sz="2400" b="0" i="1" dirty="0" err="1"/>
              <a:t>result</a:t>
            </a:r>
            <a:r>
              <a:rPr lang="de-CH" sz="2400" b="0" i="1" dirty="0"/>
              <a:t> in a </a:t>
            </a:r>
            <a:r>
              <a:rPr lang="de-CH" sz="2400" b="0" i="1" dirty="0" err="1"/>
              <a:t>border</a:t>
            </a:r>
            <a:r>
              <a:rPr lang="de-CH" sz="2400" b="0" i="1" dirty="0"/>
              <a:t> </a:t>
            </a:r>
            <a:r>
              <a:rPr lang="de-CH" sz="2400" b="0" i="1" dirty="0" err="1"/>
              <a:t>over</a:t>
            </a:r>
            <a:r>
              <a:rPr lang="de-CH" sz="2400" b="0" i="1" dirty="0"/>
              <a:t> </a:t>
            </a:r>
            <a:r>
              <a:rPr lang="de-CH" sz="2400" b="0" i="1" dirty="0" err="1"/>
              <a:t>which</a:t>
            </a:r>
            <a:r>
              <a:rPr lang="de-CH" sz="2400" b="0" i="1" dirty="0"/>
              <a:t> </a:t>
            </a:r>
            <a:r>
              <a:rPr lang="de-CH" sz="2400" b="0" i="1" dirty="0" err="1"/>
              <a:t>optimisations</a:t>
            </a:r>
            <a:r>
              <a:rPr lang="de-CH" sz="2400" b="0" i="1" dirty="0"/>
              <a:t> </a:t>
            </a:r>
            <a:r>
              <a:rPr lang="de-CH" sz="2400" b="0" i="1" dirty="0" err="1"/>
              <a:t>become</a:t>
            </a:r>
            <a:r>
              <a:rPr lang="de-CH" sz="2400" b="0" i="1" dirty="0"/>
              <a:t> impossible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endParaRPr lang="de-CH" sz="2400" b="0" i="1" dirty="0"/>
          </a:p>
          <a:p>
            <a:pPr algn="ctr"/>
            <a:r>
              <a:rPr lang="de-CH" sz="2800" b="0" dirty="0"/>
              <a:t>Inline </a:t>
            </a:r>
            <a:r>
              <a:rPr lang="de-CH" sz="2800" b="0" dirty="0" err="1"/>
              <a:t>caches</a:t>
            </a:r>
            <a:r>
              <a:rPr lang="de-CH" sz="2800" b="0" dirty="0"/>
              <a:t> </a:t>
            </a:r>
            <a:r>
              <a:rPr lang="de-CH" sz="2800" b="0" dirty="0" err="1"/>
              <a:t>cache</a:t>
            </a:r>
            <a:r>
              <a:rPr lang="de-CH" sz="2800" b="0" dirty="0"/>
              <a:t> frequent </a:t>
            </a:r>
            <a:r>
              <a:rPr lang="de-CH" sz="2800" b="0" dirty="0" err="1"/>
              <a:t>call</a:t>
            </a:r>
            <a:r>
              <a:rPr lang="de-CH" sz="2800" b="0" dirty="0"/>
              <a:t> </a:t>
            </a:r>
            <a:r>
              <a:rPr lang="de-CH" sz="2800" b="0" dirty="0" err="1"/>
              <a:t>targets</a:t>
            </a:r>
            <a:r>
              <a:rPr lang="de-CH" sz="2800" b="0" dirty="0"/>
              <a:t> on </a:t>
            </a:r>
            <a:r>
              <a:rPr lang="de-CH" sz="2800" b="0" dirty="0" err="1"/>
              <a:t>the</a:t>
            </a:r>
            <a:r>
              <a:rPr lang="de-CH" sz="2800" b="0" dirty="0"/>
              <a:t> </a:t>
            </a:r>
            <a:r>
              <a:rPr lang="de-CH" sz="2800" b="0" dirty="0" err="1"/>
              <a:t>call</a:t>
            </a:r>
            <a:r>
              <a:rPr lang="de-CH" sz="2800" b="0" dirty="0"/>
              <a:t> </a:t>
            </a:r>
            <a:r>
              <a:rPr lang="de-CH" sz="2800" b="0" dirty="0" err="1"/>
              <a:t>side</a:t>
            </a:r>
            <a:r>
              <a:rPr lang="de-CH" sz="2800" b="0" dirty="0"/>
              <a:t> in a </a:t>
            </a:r>
            <a:r>
              <a:rPr lang="de-CH" sz="2800" b="0" dirty="0" err="1"/>
              <a:t>way</a:t>
            </a:r>
            <a:r>
              <a:rPr lang="de-CH" sz="2800" b="0" dirty="0"/>
              <a:t> </a:t>
            </a:r>
            <a:r>
              <a:rPr lang="de-CH" sz="2800" b="0" dirty="0" err="1"/>
              <a:t>that</a:t>
            </a:r>
            <a:r>
              <a:rPr lang="de-CH" sz="2800" b="0" dirty="0"/>
              <a:t> </a:t>
            </a:r>
            <a:r>
              <a:rPr lang="de-CH" sz="2800" b="0" dirty="0" err="1"/>
              <a:t>allows</a:t>
            </a:r>
            <a:r>
              <a:rPr lang="de-CH" sz="2800" b="0" dirty="0"/>
              <a:t> </a:t>
            </a:r>
            <a:r>
              <a:rPr lang="de-CH" sz="2800" b="0" dirty="0" err="1"/>
              <a:t>them</a:t>
            </a:r>
            <a:r>
              <a:rPr lang="de-CH" sz="2800" b="0" dirty="0"/>
              <a:t>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be</a:t>
            </a:r>
            <a:r>
              <a:rPr lang="de-CH" sz="2800" b="0" dirty="0"/>
              <a:t> </a:t>
            </a:r>
            <a:r>
              <a:rPr lang="de-CH" sz="2800" b="0" dirty="0" err="1"/>
              <a:t>inlined</a:t>
            </a:r>
            <a:endParaRPr lang="de-CH" sz="2800" b="0" dirty="0"/>
          </a:p>
          <a:p>
            <a:pPr algn="ctr"/>
            <a:endParaRPr lang="de-CH" sz="2800" b="0" i="1" dirty="0"/>
          </a:p>
          <a:p>
            <a:pPr algn="ctr"/>
            <a:r>
              <a:rPr lang="de-CH" sz="2800" b="0" dirty="0"/>
              <a:t>This </a:t>
            </a:r>
            <a:r>
              <a:rPr lang="de-CH" sz="2800" b="0" dirty="0" err="1"/>
              <a:t>is</a:t>
            </a:r>
            <a:r>
              <a:rPr lang="de-CH" sz="2800" b="0" dirty="0"/>
              <a:t> </a:t>
            </a:r>
            <a:r>
              <a:rPr lang="de-CH" sz="2800" b="0" dirty="0" err="1"/>
              <a:t>especially</a:t>
            </a:r>
            <a:r>
              <a:rPr lang="de-CH" sz="2800" b="0" dirty="0"/>
              <a:t> </a:t>
            </a:r>
            <a:r>
              <a:rPr lang="de-CH" sz="2800" b="0" dirty="0" err="1"/>
              <a:t>effective</a:t>
            </a:r>
            <a:r>
              <a:rPr lang="de-CH" sz="2800" b="0" dirty="0"/>
              <a:t> on </a:t>
            </a:r>
            <a:r>
              <a:rPr lang="de-CH" sz="2800" b="0" dirty="0" err="1"/>
              <a:t>monomorphic</a:t>
            </a:r>
            <a:r>
              <a:rPr lang="de-CH" sz="2800" b="0" dirty="0"/>
              <a:t> </a:t>
            </a:r>
            <a:r>
              <a:rPr lang="de-CH" sz="2800" b="0" dirty="0" err="1"/>
              <a:t>call</a:t>
            </a:r>
            <a:r>
              <a:rPr lang="de-CH" sz="2800" b="0" dirty="0"/>
              <a:t> </a:t>
            </a:r>
            <a:r>
              <a:rPr lang="de-CH" sz="2800" b="0" dirty="0" err="1"/>
              <a:t>sides</a:t>
            </a:r>
            <a:r>
              <a:rPr lang="de-CH" sz="2800" b="0" dirty="0"/>
              <a:t> </a:t>
            </a:r>
            <a:r>
              <a:rPr lang="de-CH" sz="2800" b="0" dirty="0" err="1"/>
              <a:t>that</a:t>
            </a:r>
            <a:r>
              <a:rPr lang="de-CH" sz="2800" b="0" dirty="0"/>
              <a:t> </a:t>
            </a:r>
            <a:r>
              <a:rPr lang="de-CH" sz="2800" b="0" dirty="0" err="1"/>
              <a:t>always</a:t>
            </a:r>
            <a:r>
              <a:rPr lang="de-CH" sz="2800" b="0" dirty="0"/>
              <a:t> </a:t>
            </a:r>
            <a:r>
              <a:rPr lang="de-CH" sz="2800" b="0" dirty="0" err="1"/>
              <a:t>resolve</a:t>
            </a:r>
            <a:r>
              <a:rPr lang="de-CH" sz="2800" b="0" dirty="0"/>
              <a:t>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the</a:t>
            </a:r>
            <a:r>
              <a:rPr lang="de-CH" sz="2800" b="0" dirty="0"/>
              <a:t> same </a:t>
            </a:r>
            <a:r>
              <a:rPr lang="de-CH" sz="2800" b="0" dirty="0" err="1"/>
              <a:t>target</a:t>
            </a:r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46984-1E32-019E-4141-2153661E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0BC3C9-839D-1EEA-AF31-7A217AF6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Inline Caching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(Nora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on inline </a:t>
            </a:r>
            <a:r>
              <a:rPr lang="de-DE" dirty="0" err="1"/>
              <a:t>caching</a:t>
            </a:r>
            <a:r>
              <a:rPr lang="de-DE" dirty="0"/>
              <a:t>)</a:t>
            </a:r>
          </a:p>
          <a:p>
            <a:r>
              <a:rPr lang="de-DE" dirty="0"/>
              <a:t>| </a:t>
            </a:r>
            <a:r>
              <a:rPr lang="de-DE" dirty="0" err="1"/>
              <a:t>nora.vm.nodes.method.FlexibleDispatchNode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3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More Truffle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1A08-8F10-B381-74B3-97F0B144D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1FE1A-25C8-BC46-9866-C4C0E5C0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– Advanced Features I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10303B9-58EC-4C6B-8F18-F06E19E8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de-CH" sz="2800" dirty="0" err="1"/>
              <a:t>Object</a:t>
            </a:r>
            <a:r>
              <a:rPr lang="de-CH" sz="2800" dirty="0"/>
              <a:t> Library</a:t>
            </a:r>
          </a:p>
          <a:p>
            <a:pPr algn="ctr"/>
            <a:r>
              <a:rPr lang="de-CH" sz="2800" b="0" dirty="0" err="1"/>
              <a:t>Truffle</a:t>
            </a:r>
            <a:r>
              <a:rPr lang="de-CH" sz="2800" dirty="0"/>
              <a:t> </a:t>
            </a:r>
            <a:r>
              <a:rPr lang="de-CH" sz="2800" b="0" dirty="0" err="1"/>
              <a:t>provides</a:t>
            </a:r>
            <a:r>
              <a:rPr lang="de-CH" sz="2800" b="0" dirty="0"/>
              <a:t> a </a:t>
            </a:r>
            <a:r>
              <a:rPr lang="de-CH" sz="2800" b="0" dirty="0" err="1"/>
              <a:t>static</a:t>
            </a:r>
            <a:r>
              <a:rPr lang="de-CH" sz="2800" b="0" dirty="0"/>
              <a:t> and </a:t>
            </a:r>
            <a:r>
              <a:rPr lang="de-CH" sz="2800" b="0" dirty="0" err="1"/>
              <a:t>dynamic</a:t>
            </a:r>
            <a:r>
              <a:rPr lang="de-CH" sz="2800" b="0" dirty="0"/>
              <a:t> </a:t>
            </a:r>
            <a:r>
              <a:rPr lang="de-CH" sz="2800" b="0" dirty="0" err="1"/>
              <a:t>object</a:t>
            </a:r>
            <a:r>
              <a:rPr lang="de-CH" sz="2800" b="0" dirty="0"/>
              <a:t> </a:t>
            </a:r>
            <a:r>
              <a:rPr lang="de-CH" sz="2800" b="0" dirty="0" err="1"/>
              <a:t>library</a:t>
            </a:r>
            <a:r>
              <a:rPr lang="de-CH" sz="2800" b="0" dirty="0"/>
              <a:t> </a:t>
            </a:r>
            <a:r>
              <a:rPr lang="de-CH" sz="2800" b="0" dirty="0" err="1"/>
              <a:t>allowing</a:t>
            </a:r>
            <a:r>
              <a:rPr lang="de-CH" sz="2800" b="0" dirty="0"/>
              <a:t>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create</a:t>
            </a:r>
            <a:r>
              <a:rPr lang="de-CH" sz="2800" b="0" dirty="0"/>
              <a:t> </a:t>
            </a:r>
            <a:r>
              <a:rPr lang="de-CH" sz="2800" b="0" dirty="0" err="1"/>
              <a:t>new</a:t>
            </a:r>
            <a:r>
              <a:rPr lang="de-CH" sz="2800" b="0" dirty="0"/>
              <a:t> </a:t>
            </a:r>
            <a:r>
              <a:rPr lang="de-CH" sz="2800" b="0" dirty="0" err="1"/>
              <a:t>objects</a:t>
            </a:r>
            <a:r>
              <a:rPr lang="de-CH" sz="2800" b="0" dirty="0"/>
              <a:t> </a:t>
            </a:r>
            <a:r>
              <a:rPr lang="de-CH" sz="2800" b="0" dirty="0" err="1"/>
              <a:t>without</a:t>
            </a:r>
            <a:r>
              <a:rPr lang="de-CH" sz="2800" b="0" dirty="0"/>
              <a:t> </a:t>
            </a:r>
            <a:r>
              <a:rPr lang="de-CH" sz="2800" b="0" dirty="0" err="1"/>
              <a:t>the</a:t>
            </a:r>
            <a:r>
              <a:rPr lang="de-CH" sz="2800" b="0" dirty="0"/>
              <a:t> </a:t>
            </a:r>
            <a:r>
              <a:rPr lang="de-CH" sz="2800" b="0" dirty="0" err="1"/>
              <a:t>need</a:t>
            </a:r>
            <a:r>
              <a:rPr lang="de-CH" sz="2800" b="0" dirty="0"/>
              <a:t> </a:t>
            </a:r>
            <a:r>
              <a:rPr lang="de-CH" sz="2800" b="0" dirty="0" err="1"/>
              <a:t>of</a:t>
            </a:r>
            <a:r>
              <a:rPr lang="de-CH" sz="2800" b="0" dirty="0"/>
              <a:t> </a:t>
            </a:r>
            <a:r>
              <a:rPr lang="de-CH" sz="2800" b="0" dirty="0" err="1"/>
              <a:t>producing</a:t>
            </a:r>
            <a:r>
              <a:rPr lang="de-CH" sz="2800" b="0" dirty="0"/>
              <a:t> </a:t>
            </a:r>
            <a:r>
              <a:rPr lang="de-CH" sz="2800" b="0" dirty="0" err="1"/>
              <a:t>java</a:t>
            </a:r>
            <a:r>
              <a:rPr lang="de-CH" sz="2800" b="0" dirty="0"/>
              <a:t> </a:t>
            </a:r>
            <a:r>
              <a:rPr lang="de-CH" sz="2800" b="0" dirty="0" err="1"/>
              <a:t>classes</a:t>
            </a:r>
            <a:r>
              <a:rPr lang="de-CH" sz="2800" b="0" dirty="0"/>
              <a:t> </a:t>
            </a:r>
            <a:r>
              <a:rPr lang="de-CH" sz="2800" b="0" dirty="0" err="1"/>
              <a:t>for</a:t>
            </a:r>
            <a:r>
              <a:rPr lang="de-CH" sz="2800" b="0" dirty="0"/>
              <a:t> </a:t>
            </a:r>
            <a:r>
              <a:rPr lang="de-CH" sz="2800" b="0" dirty="0" err="1"/>
              <a:t>them</a:t>
            </a:r>
            <a:endParaRPr lang="de-CH" sz="2800" b="0" dirty="0"/>
          </a:p>
          <a:p>
            <a:pPr algn="ctr"/>
            <a:endParaRPr lang="de-CH" sz="2800" dirty="0"/>
          </a:p>
          <a:p>
            <a:pPr algn="ctr"/>
            <a:r>
              <a:rPr lang="de-CH" sz="2800" dirty="0" err="1"/>
              <a:t>Interop</a:t>
            </a:r>
            <a:r>
              <a:rPr lang="de-CH" sz="2800" dirty="0"/>
              <a:t> Library</a:t>
            </a:r>
          </a:p>
          <a:p>
            <a:pPr algn="ctr"/>
            <a:r>
              <a:rPr lang="de-CH" sz="2800" b="0" dirty="0" err="1"/>
              <a:t>Truffle</a:t>
            </a:r>
            <a:r>
              <a:rPr lang="de-CH" sz="2800" b="0" dirty="0"/>
              <a:t> </a:t>
            </a:r>
            <a:r>
              <a:rPr lang="de-CH" sz="2800" b="0" dirty="0" err="1"/>
              <a:t>provides</a:t>
            </a:r>
            <a:r>
              <a:rPr lang="de-CH" sz="2800" b="0" dirty="0"/>
              <a:t> </a:t>
            </a:r>
            <a:r>
              <a:rPr lang="de-CH" sz="2800" b="0" dirty="0" err="1"/>
              <a:t>special</a:t>
            </a:r>
            <a:r>
              <a:rPr lang="de-CH" sz="2800" b="0" dirty="0"/>
              <a:t> </a:t>
            </a:r>
            <a:r>
              <a:rPr lang="de-CH" sz="2800" b="0" dirty="0" err="1"/>
              <a:t>libraries</a:t>
            </a:r>
            <a:r>
              <a:rPr lang="de-CH" sz="2800" b="0" dirty="0"/>
              <a:t> </a:t>
            </a:r>
            <a:r>
              <a:rPr lang="de-CH" sz="2800" b="0" dirty="0" err="1"/>
              <a:t>allowing</a:t>
            </a:r>
            <a:r>
              <a:rPr lang="de-CH" sz="2800" b="0" dirty="0"/>
              <a:t>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call</a:t>
            </a:r>
            <a:r>
              <a:rPr lang="de-CH" sz="2800" b="0" dirty="0"/>
              <a:t> </a:t>
            </a:r>
            <a:r>
              <a:rPr lang="de-CH" sz="2800" b="0" dirty="0" err="1"/>
              <a:t>methods</a:t>
            </a:r>
            <a:r>
              <a:rPr lang="de-CH" sz="2800" b="0" dirty="0"/>
              <a:t> and </a:t>
            </a:r>
            <a:r>
              <a:rPr lang="de-CH" sz="2800" b="0" dirty="0" err="1"/>
              <a:t>access</a:t>
            </a:r>
            <a:r>
              <a:rPr lang="de-CH" sz="2800" b="0" dirty="0"/>
              <a:t> </a:t>
            </a:r>
            <a:r>
              <a:rPr lang="de-CH" sz="2800" b="0" dirty="0" err="1"/>
              <a:t>fields</a:t>
            </a:r>
            <a:r>
              <a:rPr lang="de-CH" sz="2800" b="0" dirty="0"/>
              <a:t> on </a:t>
            </a:r>
            <a:r>
              <a:rPr lang="de-CH" sz="2800" b="0" dirty="0" err="1"/>
              <a:t>objects</a:t>
            </a:r>
            <a:r>
              <a:rPr lang="de-CH" sz="2800" b="0" dirty="0"/>
              <a:t> </a:t>
            </a:r>
            <a:r>
              <a:rPr lang="de-CH" sz="2800" b="0" dirty="0" err="1"/>
              <a:t>from</a:t>
            </a:r>
            <a:r>
              <a:rPr lang="de-CH" sz="2800" b="0" dirty="0"/>
              <a:t> </a:t>
            </a:r>
            <a:r>
              <a:rPr lang="de-CH" sz="2800" b="0" dirty="0" err="1"/>
              <a:t>other</a:t>
            </a:r>
            <a:r>
              <a:rPr lang="de-CH" sz="2800" b="0" dirty="0"/>
              <a:t> </a:t>
            </a:r>
            <a:r>
              <a:rPr lang="de-CH" sz="2800" b="0" dirty="0" err="1"/>
              <a:t>Truffle</a:t>
            </a:r>
            <a:r>
              <a:rPr lang="de-CH" sz="2800" b="0" dirty="0"/>
              <a:t> </a:t>
            </a:r>
            <a:r>
              <a:rPr lang="de-CH" sz="2800" b="0" dirty="0" err="1"/>
              <a:t>Languages</a:t>
            </a:r>
            <a:endParaRPr lang="de-CH" sz="2800" b="0" dirty="0"/>
          </a:p>
          <a:p>
            <a:pPr algn="ctr"/>
            <a:endParaRPr lang="de-CH" sz="2800" b="0" dirty="0"/>
          </a:p>
          <a:p>
            <a:pPr algn="ctr"/>
            <a:r>
              <a:rPr lang="de-CH" sz="2000" b="0" i="1" dirty="0"/>
              <a:t>(Nora </a:t>
            </a:r>
            <a:r>
              <a:rPr lang="de-CH" sz="2000" b="0" i="1" dirty="0" err="1"/>
              <a:t>supports</a:t>
            </a:r>
            <a:r>
              <a:rPr lang="de-CH" sz="2000" b="0" i="1" dirty="0"/>
              <a:t> </a:t>
            </a:r>
            <a:r>
              <a:rPr lang="de-CH" sz="2000" b="0" i="1" dirty="0" err="1"/>
              <a:t>both</a:t>
            </a:r>
            <a:r>
              <a:rPr lang="de-CH" sz="2000" b="0" i="1" dirty="0"/>
              <a:t> </a:t>
            </a:r>
            <a:r>
              <a:rPr lang="de-CH" sz="2000" b="0" i="1" dirty="0" err="1"/>
              <a:t>of</a:t>
            </a:r>
            <a:r>
              <a:rPr lang="de-CH" sz="2000" b="0" i="1" dirty="0"/>
              <a:t> </a:t>
            </a:r>
            <a:r>
              <a:rPr lang="de-CH" sz="2000" b="0" i="1" dirty="0" err="1"/>
              <a:t>them</a:t>
            </a:r>
            <a:r>
              <a:rPr lang="de-CH" sz="2000" b="0" i="1" dirty="0"/>
              <a:t> </a:t>
            </a:r>
            <a:r>
              <a:rPr lang="de-CH" sz="2000" b="0" i="1" dirty="0" err="1"/>
              <a:t>to</a:t>
            </a:r>
            <a:r>
              <a:rPr lang="de-CH" sz="2000" b="0" i="1" dirty="0"/>
              <a:t> </a:t>
            </a:r>
            <a:r>
              <a:rPr lang="de-CH" sz="2000" b="0" i="1" dirty="0" err="1"/>
              <a:t>some</a:t>
            </a:r>
            <a:r>
              <a:rPr lang="de-CH" sz="2000" b="0" i="1" dirty="0"/>
              <a:t> </a:t>
            </a:r>
            <a:r>
              <a:rPr lang="de-CH" sz="2000" b="0" i="1" dirty="0" err="1"/>
              <a:t>degree</a:t>
            </a:r>
            <a:r>
              <a:rPr lang="de-CH" sz="2000" b="0" i="1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46984-1E32-019E-4141-2153661E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0BC3C9-839D-1EEA-AF31-7A217AF6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2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1A08-8F10-B381-74B3-97F0B144D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1FE1A-25C8-BC46-9866-C4C0E5C0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Truffle – Advanced Features II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10303B9-58EC-4C6B-8F18-F06E19E8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de-CH" sz="2800" dirty="0" err="1"/>
              <a:t>Truffle</a:t>
            </a:r>
            <a:r>
              <a:rPr lang="de-CH" sz="2800" dirty="0"/>
              <a:t> Instrumentation API</a:t>
            </a:r>
          </a:p>
          <a:p>
            <a:pPr algn="ctr"/>
            <a:r>
              <a:rPr lang="de-CH" sz="2800" b="0" dirty="0" err="1"/>
              <a:t>Allows</a:t>
            </a:r>
            <a:r>
              <a:rPr lang="de-CH" sz="2800" b="0" dirty="0"/>
              <a:t> </a:t>
            </a:r>
            <a:r>
              <a:rPr lang="de-CH" sz="2800" b="0" dirty="0" err="1"/>
              <a:t>tools</a:t>
            </a:r>
            <a:r>
              <a:rPr lang="de-CH" sz="2800" b="0" dirty="0"/>
              <a:t> (like </a:t>
            </a:r>
            <a:r>
              <a:rPr lang="de-CH" sz="2800" b="0" dirty="0" err="1"/>
              <a:t>debuggers</a:t>
            </a:r>
            <a:r>
              <a:rPr lang="de-CH" sz="2800" b="0" dirty="0"/>
              <a:t> and </a:t>
            </a:r>
            <a:r>
              <a:rPr lang="de-CH" sz="2800" b="0" dirty="0" err="1"/>
              <a:t>monitoring</a:t>
            </a:r>
            <a:r>
              <a:rPr lang="de-CH" sz="2800" b="0" dirty="0"/>
              <a:t>)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interact</a:t>
            </a:r>
            <a:r>
              <a:rPr lang="de-CH" sz="2800" b="0" dirty="0"/>
              <a:t> </a:t>
            </a:r>
            <a:r>
              <a:rPr lang="de-CH" sz="2800" b="0" dirty="0" err="1"/>
              <a:t>with</a:t>
            </a:r>
            <a:r>
              <a:rPr lang="de-CH" sz="2800" b="0" dirty="0"/>
              <a:t> a </a:t>
            </a:r>
            <a:r>
              <a:rPr lang="de-CH" sz="2800" b="0" dirty="0" err="1"/>
              <a:t>Truffle</a:t>
            </a:r>
            <a:r>
              <a:rPr lang="de-CH" sz="2800" b="0" dirty="0"/>
              <a:t> </a:t>
            </a:r>
            <a:r>
              <a:rPr lang="de-CH" sz="2800" b="0" dirty="0" err="1"/>
              <a:t>language</a:t>
            </a:r>
            <a:endParaRPr lang="de-CH" sz="2800" b="0" dirty="0"/>
          </a:p>
          <a:p>
            <a:pPr algn="ctr"/>
            <a:endParaRPr lang="de-CH" sz="2800" dirty="0"/>
          </a:p>
          <a:p>
            <a:pPr algn="ctr"/>
            <a:r>
              <a:rPr lang="de-CH" sz="2800" dirty="0" err="1"/>
              <a:t>Truffle</a:t>
            </a:r>
            <a:r>
              <a:rPr lang="de-CH" sz="2800" dirty="0"/>
              <a:t> Tool API</a:t>
            </a:r>
          </a:p>
          <a:p>
            <a:pPr algn="ctr"/>
            <a:r>
              <a:rPr lang="de-CH" sz="2800" b="0" dirty="0" err="1"/>
              <a:t>Allows</a:t>
            </a:r>
            <a:r>
              <a:rPr lang="de-CH" sz="2800" b="0" dirty="0"/>
              <a:t> </a:t>
            </a:r>
            <a:r>
              <a:rPr lang="de-CH" sz="2800" b="0" dirty="0" err="1"/>
              <a:t>building</a:t>
            </a:r>
            <a:r>
              <a:rPr lang="de-CH" sz="2800" b="0" dirty="0"/>
              <a:t> </a:t>
            </a:r>
            <a:r>
              <a:rPr lang="de-CH" sz="2800" b="0" dirty="0" err="1"/>
              <a:t>tools</a:t>
            </a:r>
            <a:r>
              <a:rPr lang="de-CH" sz="2800" b="0" dirty="0"/>
              <a:t> </a:t>
            </a:r>
            <a:r>
              <a:rPr lang="de-CH" sz="2800" b="0" dirty="0" err="1"/>
              <a:t>that</a:t>
            </a:r>
            <a:r>
              <a:rPr lang="de-CH" sz="2800" b="0" dirty="0"/>
              <a:t> </a:t>
            </a:r>
            <a:r>
              <a:rPr lang="de-CH" sz="2800" b="0" dirty="0" err="1"/>
              <a:t>interact</a:t>
            </a:r>
            <a:r>
              <a:rPr lang="de-CH" sz="2800" b="0" dirty="0"/>
              <a:t> </a:t>
            </a:r>
            <a:r>
              <a:rPr lang="de-CH" sz="2800" b="0" dirty="0" err="1"/>
              <a:t>with</a:t>
            </a:r>
            <a:r>
              <a:rPr lang="de-CH" sz="2800" b="0" dirty="0"/>
              <a:t> </a:t>
            </a:r>
            <a:r>
              <a:rPr lang="de-CH" sz="2800" b="0" dirty="0" err="1"/>
              <a:t>Truffle</a:t>
            </a:r>
            <a:r>
              <a:rPr lang="de-CH" sz="2800" b="0" dirty="0"/>
              <a:t> </a:t>
            </a:r>
            <a:r>
              <a:rPr lang="de-CH" sz="2800" b="0" dirty="0" err="1"/>
              <a:t>languages</a:t>
            </a:r>
            <a:r>
              <a:rPr lang="de-CH" sz="2800" b="0" dirty="0"/>
              <a:t>.</a:t>
            </a:r>
          </a:p>
          <a:p>
            <a:pPr algn="ctr"/>
            <a:endParaRPr lang="de-CH" sz="2800" b="0" dirty="0"/>
          </a:p>
          <a:p>
            <a:pPr algn="ctr"/>
            <a:r>
              <a:rPr lang="de-CH" sz="2800" dirty="0" err="1"/>
              <a:t>Truffle</a:t>
            </a:r>
            <a:r>
              <a:rPr lang="de-CH" sz="2800" dirty="0"/>
              <a:t> AOT support</a:t>
            </a:r>
          </a:p>
          <a:p>
            <a:pPr algn="ctr"/>
            <a:r>
              <a:rPr lang="de-CH" sz="2800" b="0" dirty="0" err="1"/>
              <a:t>Allows</a:t>
            </a:r>
            <a:r>
              <a:rPr lang="de-CH" sz="2800" b="0" dirty="0"/>
              <a:t> a </a:t>
            </a:r>
            <a:r>
              <a:rPr lang="de-CH" sz="2800" b="0" dirty="0" err="1"/>
              <a:t>Truffle</a:t>
            </a:r>
            <a:r>
              <a:rPr lang="de-CH" sz="2800" b="0" dirty="0"/>
              <a:t> </a:t>
            </a:r>
            <a:r>
              <a:rPr lang="de-CH" sz="2800" b="0" dirty="0" err="1"/>
              <a:t>language</a:t>
            </a:r>
            <a:r>
              <a:rPr lang="de-CH" sz="2800" b="0" dirty="0"/>
              <a:t> </a:t>
            </a:r>
            <a:r>
              <a:rPr lang="de-CH" sz="2800" b="0" dirty="0" err="1"/>
              <a:t>to</a:t>
            </a:r>
            <a:r>
              <a:rPr lang="de-CH" sz="2800" b="0" dirty="0"/>
              <a:t> </a:t>
            </a:r>
            <a:r>
              <a:rPr lang="de-CH" sz="2800" b="0" dirty="0" err="1"/>
              <a:t>be</a:t>
            </a:r>
            <a:r>
              <a:rPr lang="de-CH" sz="2800" b="0" dirty="0"/>
              <a:t> </a:t>
            </a:r>
            <a:r>
              <a:rPr lang="de-CH" sz="2800" b="0" dirty="0" err="1"/>
              <a:t>ahead</a:t>
            </a:r>
            <a:r>
              <a:rPr lang="de-CH" sz="2800" b="0" dirty="0"/>
              <a:t> </a:t>
            </a:r>
            <a:r>
              <a:rPr lang="de-CH" sz="2800" b="0" dirty="0" err="1"/>
              <a:t>of</a:t>
            </a:r>
            <a:r>
              <a:rPr lang="de-CH" sz="2800" b="0" dirty="0"/>
              <a:t> time </a:t>
            </a:r>
            <a:r>
              <a:rPr lang="de-CH" sz="2800" b="0" dirty="0" err="1"/>
              <a:t>compiled</a:t>
            </a:r>
            <a:r>
              <a:rPr lang="de-CH" sz="2800" b="0" dirty="0"/>
              <a:t> </a:t>
            </a:r>
            <a:r>
              <a:rPr lang="de-CH" sz="2800" b="0" dirty="0" err="1"/>
              <a:t>to</a:t>
            </a:r>
            <a:r>
              <a:rPr lang="de-CH" sz="2800" b="0" dirty="0"/>
              <a:t> native code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46984-1E32-019E-4141-2153661E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0BC3C9-839D-1EEA-AF31-7A217AF6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7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CEEA-7A03-D02B-6C41-DC4429F0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7AF43-ECF3-5A6B-C320-90153CD3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Making Interpreters Fast (classical roadmap)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7E818-BD10-B52F-B100-2EFE84C8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de-CH" sz="3200" dirty="0"/>
              <a:t>Start </a:t>
            </a:r>
            <a:r>
              <a:rPr lang="de-CH" sz="3200" dirty="0" err="1"/>
              <a:t>with</a:t>
            </a:r>
            <a:r>
              <a:rPr lang="de-CH" sz="3200" dirty="0"/>
              <a:t> an AST </a:t>
            </a:r>
            <a:r>
              <a:rPr lang="de-CH" sz="3200" dirty="0" err="1"/>
              <a:t>interpreter</a:t>
            </a:r>
            <a:endParaRPr lang="de-CH" sz="3200" dirty="0"/>
          </a:p>
          <a:p>
            <a:pPr marL="457200" indent="-457200" algn="ctr">
              <a:buFont typeface="+mj-lt"/>
              <a:buAutoNum type="arabicPeriod"/>
            </a:pPr>
            <a:r>
              <a:rPr lang="de-CH" sz="3200" dirty="0"/>
              <a:t>Add </a:t>
            </a:r>
            <a:r>
              <a:rPr lang="de-CH" sz="3200" dirty="0" err="1"/>
              <a:t>self</a:t>
            </a:r>
            <a:r>
              <a:rPr lang="de-CH" sz="3200" dirty="0"/>
              <a:t> </a:t>
            </a:r>
            <a:r>
              <a:rPr lang="de-CH" sz="3200" dirty="0" err="1"/>
              <a:t>optimizing</a:t>
            </a:r>
            <a:r>
              <a:rPr lang="de-CH" sz="3200" dirty="0"/>
              <a:t> </a:t>
            </a:r>
            <a:r>
              <a:rPr lang="de-CH" sz="3200" dirty="0" err="1"/>
              <a:t>capabilities</a:t>
            </a:r>
            <a:endParaRPr lang="de-CH" sz="3200" dirty="0"/>
          </a:p>
          <a:p>
            <a:pPr marL="457200" indent="-457200" algn="ctr">
              <a:buFont typeface="+mj-lt"/>
              <a:buAutoNum type="arabicPeriod"/>
            </a:pPr>
            <a:r>
              <a:rPr lang="de-CH" sz="3200" dirty="0"/>
              <a:t>Switch </a:t>
            </a:r>
            <a:r>
              <a:rPr lang="de-CH" sz="3200" dirty="0" err="1"/>
              <a:t>to</a:t>
            </a:r>
            <a:r>
              <a:rPr lang="de-CH" sz="3200" dirty="0"/>
              <a:t> a </a:t>
            </a:r>
            <a:r>
              <a:rPr lang="de-CH" sz="3200" dirty="0" err="1"/>
              <a:t>byte</a:t>
            </a:r>
            <a:r>
              <a:rPr lang="de-CH" sz="3200" dirty="0"/>
              <a:t> code </a:t>
            </a:r>
            <a:r>
              <a:rPr lang="de-CH" sz="3200" dirty="0" err="1"/>
              <a:t>interpreter</a:t>
            </a:r>
            <a:endParaRPr lang="de-CH" sz="3200" dirty="0"/>
          </a:p>
          <a:p>
            <a:pPr marL="457200" indent="-457200" algn="ctr">
              <a:buFont typeface="+mj-lt"/>
              <a:buAutoNum type="arabicPeriod"/>
            </a:pPr>
            <a:r>
              <a:rPr lang="de-CH" sz="3200" dirty="0"/>
              <a:t>Add a just in time </a:t>
            </a:r>
            <a:r>
              <a:rPr lang="de-CH" sz="3200" dirty="0" err="1"/>
              <a:t>compiler</a:t>
            </a:r>
            <a:endParaRPr lang="de-CH" sz="3200" dirty="0"/>
          </a:p>
          <a:p>
            <a:pPr marL="0" indent="0" algn="ctr">
              <a:buNone/>
            </a:pPr>
            <a:r>
              <a:rPr lang="de-CH" sz="2400" i="1" dirty="0"/>
              <a:t>(</a:t>
            </a:r>
            <a:r>
              <a:rPr lang="de-CH" sz="2400" i="1" dirty="0" err="1"/>
              <a:t>complexity</a:t>
            </a:r>
            <a:r>
              <a:rPr lang="de-CH" sz="2400" i="1" dirty="0"/>
              <a:t> and </a:t>
            </a:r>
            <a:r>
              <a:rPr lang="de-CH" sz="2400" i="1" dirty="0" err="1"/>
              <a:t>performance</a:t>
            </a:r>
            <a:r>
              <a:rPr lang="de-CH" sz="2400" i="1" dirty="0"/>
              <a:t> </a:t>
            </a:r>
            <a:r>
              <a:rPr lang="de-CH" sz="2400" i="1" dirty="0" err="1"/>
              <a:t>increases</a:t>
            </a:r>
            <a:r>
              <a:rPr lang="de-CH" sz="2400" i="1" dirty="0"/>
              <a:t> </a:t>
            </a:r>
            <a:r>
              <a:rPr lang="de-CH" sz="2400" i="1" dirty="0" err="1"/>
              <a:t>with</a:t>
            </a:r>
            <a:r>
              <a:rPr lang="de-CH" sz="2400" i="1" dirty="0"/>
              <a:t> </a:t>
            </a:r>
            <a:r>
              <a:rPr lang="de-CH" sz="2400" i="1" dirty="0" err="1"/>
              <a:t>each</a:t>
            </a:r>
            <a:r>
              <a:rPr lang="de-CH" sz="2400" i="1" dirty="0"/>
              <a:t> </a:t>
            </a:r>
            <a:r>
              <a:rPr lang="de-CH" sz="2400" i="1" dirty="0" err="1"/>
              <a:t>step</a:t>
            </a:r>
            <a:r>
              <a:rPr lang="de-CH" sz="2400" i="1" dirty="0"/>
              <a:t>)</a:t>
            </a:r>
          </a:p>
          <a:p>
            <a:pPr marL="0" indent="0" algn="ctr">
              <a:buNone/>
            </a:pPr>
            <a:endParaRPr lang="de-CH" sz="3200" dirty="0"/>
          </a:p>
          <a:p>
            <a:pPr marL="0" indent="0" algn="ctr">
              <a:buNone/>
            </a:pPr>
            <a:r>
              <a:rPr lang="de-CH" sz="2800" i="1" dirty="0" err="1"/>
              <a:t>Would</a:t>
            </a:r>
            <a:r>
              <a:rPr lang="de-CH" sz="2800" i="1" dirty="0"/>
              <a:t> </a:t>
            </a:r>
            <a:r>
              <a:rPr lang="de-CH" sz="2800" i="1" dirty="0" err="1"/>
              <a:t>it</a:t>
            </a:r>
            <a:r>
              <a:rPr lang="de-CH" sz="2800" i="1" dirty="0"/>
              <a:t> </a:t>
            </a:r>
            <a:r>
              <a:rPr lang="de-CH" sz="2800" i="1" dirty="0" err="1"/>
              <a:t>be</a:t>
            </a:r>
            <a:r>
              <a:rPr lang="de-CH" sz="2800" i="1" dirty="0"/>
              <a:t> nice </a:t>
            </a:r>
            <a:r>
              <a:rPr lang="de-CH" sz="2800" i="1" dirty="0" err="1"/>
              <a:t>if</a:t>
            </a:r>
            <a:r>
              <a:rPr lang="de-CH" sz="2800" i="1" dirty="0"/>
              <a:t> </a:t>
            </a:r>
            <a:r>
              <a:rPr lang="de-CH" sz="2800" i="1" dirty="0" err="1"/>
              <a:t>some</a:t>
            </a:r>
            <a:r>
              <a:rPr lang="de-CH" sz="2800" i="1" dirty="0"/>
              <a:t> </a:t>
            </a:r>
            <a:r>
              <a:rPr lang="de-CH" sz="2800" i="1" dirty="0" err="1"/>
              <a:t>of</a:t>
            </a:r>
            <a:r>
              <a:rPr lang="de-CH" sz="2800" i="1" dirty="0"/>
              <a:t> </a:t>
            </a:r>
            <a:r>
              <a:rPr lang="de-CH" sz="2800" i="1" dirty="0" err="1"/>
              <a:t>these</a:t>
            </a:r>
            <a:r>
              <a:rPr lang="de-CH" sz="2800" i="1" dirty="0"/>
              <a:t> </a:t>
            </a:r>
            <a:r>
              <a:rPr lang="de-CH" sz="2800" i="1" dirty="0" err="1"/>
              <a:t>steps</a:t>
            </a:r>
            <a:r>
              <a:rPr lang="de-CH" sz="2800" i="1" dirty="0"/>
              <a:t> </a:t>
            </a:r>
            <a:r>
              <a:rPr lang="de-CH" sz="2800" i="1" dirty="0" err="1"/>
              <a:t>would</a:t>
            </a:r>
            <a:r>
              <a:rPr lang="de-CH" sz="2800" i="1" dirty="0"/>
              <a:t> not </a:t>
            </a:r>
            <a:r>
              <a:rPr lang="de-CH" sz="2800" i="1" dirty="0" err="1"/>
              <a:t>be</a:t>
            </a:r>
            <a:r>
              <a:rPr lang="de-CH" sz="2800" i="1" dirty="0"/>
              <a:t> </a:t>
            </a:r>
            <a:r>
              <a:rPr lang="de-CH" sz="2800" i="1" dirty="0" err="1"/>
              <a:t>necessary</a:t>
            </a:r>
            <a:r>
              <a:rPr lang="de-CH" sz="2800" i="1" dirty="0"/>
              <a:t>?</a:t>
            </a:r>
          </a:p>
          <a:p>
            <a:pPr marL="0" indent="0" algn="ctr">
              <a:buNone/>
            </a:pPr>
            <a:endParaRPr lang="de-CH" sz="3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F863F-4DBF-E2B3-C1EE-376B8642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B6E031-5B63-94A5-237A-4587041A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93ED-B759-08A6-DEED-0161E1E9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24424-B7C5-D154-93B0-60A7F4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Futamura</a:t>
            </a:r>
            <a:r>
              <a:rPr lang="en-GB" dirty="0">
                <a:solidFill>
                  <a:schemeClr val="accent1"/>
                </a:solidFill>
              </a:rPr>
              <a:t> Projections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B74E9-A23C-1F9C-87B6-D04CF283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4ED2-5A5A-8FC7-4FE9-C4FF4EC7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55959-500F-BAA7-8BD7-A6C6E61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CEEA-7A03-D02B-6C41-DC4429F0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7AF43-ECF3-5A6B-C320-90153CD3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Specializer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6DF4CE-7CB1-E1CC-F071-5959B9AF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algn="ctr"/>
            <a:r>
              <a:rPr lang="de-CH" sz="3200" b="0" i="1" dirty="0"/>
              <a:t>A </a:t>
            </a:r>
            <a:r>
              <a:rPr lang="de-CH" sz="3200" b="0" i="1" dirty="0" err="1"/>
              <a:t>specializer</a:t>
            </a:r>
            <a:r>
              <a:rPr lang="de-CH" sz="3200" b="0" i="1" dirty="0"/>
              <a:t> </a:t>
            </a:r>
            <a:r>
              <a:rPr lang="de-CH" sz="3200" b="0" i="1" dirty="0" err="1"/>
              <a:t>is</a:t>
            </a:r>
            <a:r>
              <a:rPr lang="de-CH" sz="3200" b="0" i="1" dirty="0"/>
              <a:t> an </a:t>
            </a:r>
            <a:r>
              <a:rPr lang="de-CH" sz="3200" b="0" i="1" dirty="0" err="1"/>
              <a:t>algorithm</a:t>
            </a:r>
            <a:r>
              <a:rPr lang="de-CH" sz="3200" b="0" i="1" dirty="0"/>
              <a:t> </a:t>
            </a:r>
            <a:r>
              <a:rPr lang="de-CH" sz="3200" b="0" i="1" dirty="0" err="1"/>
              <a:t>that</a:t>
            </a:r>
            <a:r>
              <a:rPr lang="de-CH" sz="3200" b="0" i="1" dirty="0"/>
              <a:t> </a:t>
            </a:r>
            <a:r>
              <a:rPr lang="de-CH" sz="3200" b="0" i="1" dirty="0" err="1"/>
              <a:t>optimizes</a:t>
            </a:r>
            <a:r>
              <a:rPr lang="de-CH" sz="3200" b="0" i="1" dirty="0"/>
              <a:t>  a </a:t>
            </a:r>
            <a:r>
              <a:rPr lang="de-CH" sz="3200" b="0" i="1" dirty="0" err="1"/>
              <a:t>programm</a:t>
            </a:r>
            <a:r>
              <a:rPr lang="de-CH" sz="3200" b="0" i="1" dirty="0"/>
              <a:t> </a:t>
            </a:r>
            <a:r>
              <a:rPr lang="de-CH" sz="3200" b="0" i="1" dirty="0" err="1"/>
              <a:t>for</a:t>
            </a:r>
            <a:r>
              <a:rPr lang="de-CH" sz="3200" b="0" i="1" dirty="0"/>
              <a:t> </a:t>
            </a:r>
            <a:r>
              <a:rPr lang="de-CH" sz="3200" b="0" i="1" dirty="0" err="1"/>
              <a:t>one</a:t>
            </a:r>
            <a:r>
              <a:rPr lang="de-CH" sz="3200" b="0" i="1" dirty="0"/>
              <a:t> </a:t>
            </a:r>
            <a:r>
              <a:rPr lang="de-CH" sz="3200" b="0" i="1" dirty="0" err="1"/>
              <a:t>or</a:t>
            </a:r>
            <a:r>
              <a:rPr lang="de-CH" sz="3200" b="0" i="1" dirty="0"/>
              <a:t> </a:t>
            </a:r>
            <a:r>
              <a:rPr lang="de-CH" sz="3200" b="0" i="1" dirty="0" err="1"/>
              <a:t>more</a:t>
            </a:r>
            <a:r>
              <a:rPr lang="de-CH" sz="3200" b="0" i="1" dirty="0"/>
              <a:t> </a:t>
            </a:r>
            <a:r>
              <a:rPr lang="de-CH" sz="3200" b="0" i="1" dirty="0" err="1"/>
              <a:t>inputs</a:t>
            </a:r>
            <a:r>
              <a:rPr lang="de-CH" sz="3200" b="0" i="1" dirty="0"/>
              <a:t>.</a:t>
            </a:r>
          </a:p>
          <a:p>
            <a:pPr algn="ctr"/>
            <a:endParaRPr lang="de-CH" sz="3200" b="0" i="1" dirty="0"/>
          </a:p>
          <a:p>
            <a:pPr algn="ctr"/>
            <a:r>
              <a:rPr lang="de-CH" sz="3200" b="0" i="1" dirty="0"/>
              <a:t>The </a:t>
            </a:r>
            <a:r>
              <a:rPr lang="de-CH" sz="3200" b="0" i="1" dirty="0" err="1"/>
              <a:t>better</a:t>
            </a:r>
            <a:r>
              <a:rPr lang="de-CH" sz="3200" b="0" i="1" dirty="0"/>
              <a:t> </a:t>
            </a:r>
            <a:r>
              <a:rPr lang="de-CH" sz="3200" b="0" i="1" dirty="0" err="1"/>
              <a:t>the</a:t>
            </a:r>
            <a:r>
              <a:rPr lang="de-CH" sz="3200" b="0" i="1" dirty="0"/>
              <a:t> </a:t>
            </a:r>
            <a:r>
              <a:rPr lang="de-CH" sz="3200" b="0" i="1" dirty="0" err="1"/>
              <a:t>specializer</a:t>
            </a:r>
            <a:r>
              <a:rPr lang="de-CH" sz="3200" b="0" i="1" dirty="0"/>
              <a:t> </a:t>
            </a:r>
            <a:r>
              <a:rPr lang="de-CH" sz="3200" b="0" i="1" dirty="0" err="1"/>
              <a:t>the</a:t>
            </a:r>
            <a:r>
              <a:rPr lang="de-CH" sz="3200" b="0" i="1" dirty="0"/>
              <a:t> </a:t>
            </a:r>
            <a:r>
              <a:rPr lang="de-CH" sz="3200" b="0" i="1" dirty="0" err="1"/>
              <a:t>higher</a:t>
            </a:r>
            <a:r>
              <a:rPr lang="de-CH" sz="3200" b="0" i="1" dirty="0"/>
              <a:t> </a:t>
            </a:r>
            <a:r>
              <a:rPr lang="de-CH" sz="3200" b="0" i="1" dirty="0" err="1"/>
              <a:t>the</a:t>
            </a:r>
            <a:r>
              <a:rPr lang="de-CH" sz="3200" b="0" i="1" dirty="0"/>
              <a:t> </a:t>
            </a:r>
            <a:r>
              <a:rPr lang="de-CH" sz="3200" b="0" i="1" dirty="0" err="1"/>
              <a:t>performance</a:t>
            </a:r>
            <a:r>
              <a:rPr lang="de-CH" sz="3200" b="0" i="1" dirty="0"/>
              <a:t> </a:t>
            </a:r>
            <a:r>
              <a:rPr lang="de-CH" sz="3200" b="0" i="1" dirty="0" err="1"/>
              <a:t>of</a:t>
            </a:r>
            <a:r>
              <a:rPr lang="de-CH" sz="3200" b="0" i="1" dirty="0"/>
              <a:t> </a:t>
            </a:r>
            <a:r>
              <a:rPr lang="de-CH" sz="3200" b="0" i="1" dirty="0" err="1"/>
              <a:t>the</a:t>
            </a:r>
            <a:r>
              <a:rPr lang="de-CH" sz="3200" b="0" i="1" dirty="0"/>
              <a:t> </a:t>
            </a:r>
            <a:r>
              <a:rPr lang="de-CH" sz="3200" b="0" i="1" dirty="0" err="1"/>
              <a:t>optimized</a:t>
            </a:r>
            <a:r>
              <a:rPr lang="de-CH" sz="3200" b="0" i="1" dirty="0"/>
              <a:t> </a:t>
            </a:r>
            <a:r>
              <a:rPr lang="de-CH" sz="3200" b="0" i="1" dirty="0" err="1"/>
              <a:t>programm</a:t>
            </a:r>
            <a:endParaRPr lang="de-CH" sz="3200" b="0" i="1" dirty="0"/>
          </a:p>
          <a:p>
            <a:pPr algn="ctr"/>
            <a:endParaRPr lang="de-CH" sz="3200" b="0" dirty="0"/>
          </a:p>
          <a:p>
            <a:pPr algn="ctr"/>
            <a:r>
              <a:rPr lang="de-CH" sz="3200" b="0" dirty="0" err="1"/>
              <a:t>simplified</a:t>
            </a:r>
            <a:r>
              <a:rPr lang="de-CH" sz="3200" b="0" dirty="0"/>
              <a:t> </a:t>
            </a:r>
            <a:r>
              <a:rPr lang="de-CH" sz="3200" b="0" dirty="0" err="1"/>
              <a:t>example</a:t>
            </a:r>
            <a:r>
              <a:rPr lang="de-CH" sz="3200" b="0" dirty="0"/>
              <a:t>:</a:t>
            </a:r>
          </a:p>
          <a:p>
            <a:pPr algn="ctr"/>
            <a:r>
              <a:rPr lang="de-CH" sz="3200" b="0" dirty="0" err="1"/>
              <a:t>specialize</a:t>
            </a:r>
            <a:r>
              <a:rPr lang="de-CH" sz="3200" b="0" dirty="0"/>
              <a:t> (\</a:t>
            </a:r>
            <a:r>
              <a:rPr lang="de-CH" sz="3200" b="0" dirty="0" err="1"/>
              <a:t>a,b</a:t>
            </a:r>
            <a:r>
              <a:rPr lang="de-CH" sz="3200" b="0" dirty="0"/>
              <a:t> -&gt; 3*</a:t>
            </a:r>
            <a:r>
              <a:rPr lang="de-CH" sz="3200" b="0" dirty="0" err="1"/>
              <a:t>a+b</a:t>
            </a:r>
            <a:r>
              <a:rPr lang="de-CH" sz="3200" b="0" dirty="0"/>
              <a:t>) 5 == \b -&gt; 15+b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F863F-4DBF-E2B3-C1EE-376B8642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B6E031-5B63-94A5-237A-4587041A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3502-FEB3-F345-6893-6FF83E9A5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7A2D5-9AE3-BBE2-E3D2-84BC5726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First </a:t>
            </a:r>
            <a:r>
              <a:rPr lang="en-GB" dirty="0" err="1">
                <a:solidFill>
                  <a:schemeClr val="accent1"/>
                </a:solidFill>
              </a:rPr>
              <a:t>Futamura</a:t>
            </a:r>
            <a:r>
              <a:rPr lang="en-GB" dirty="0">
                <a:solidFill>
                  <a:schemeClr val="accent1"/>
                </a:solidFill>
              </a:rPr>
              <a:t> Projection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0611EF-E5CB-88DE-EF4C-E5AB7A81A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algn="ctr"/>
            <a:r>
              <a:rPr lang="de-CH" sz="3200" b="0" dirty="0" err="1"/>
              <a:t>When</a:t>
            </a:r>
            <a:r>
              <a:rPr lang="de-CH" sz="3200" b="0" dirty="0"/>
              <a:t> an </a:t>
            </a:r>
            <a:r>
              <a:rPr lang="de-CH" sz="3200" b="0" dirty="0" err="1"/>
              <a:t>interpreter</a:t>
            </a:r>
            <a:r>
              <a:rPr lang="de-CH" sz="3200" b="0" dirty="0"/>
              <a:t> </a:t>
            </a:r>
            <a:r>
              <a:rPr lang="de-CH" sz="3200" b="0" dirty="0" err="1"/>
              <a:t>is</a:t>
            </a:r>
            <a:r>
              <a:rPr lang="de-CH" sz="3200" b="0" dirty="0"/>
              <a:t> </a:t>
            </a:r>
            <a:r>
              <a:rPr lang="de-CH" sz="3200" b="0" dirty="0" err="1"/>
              <a:t>specialized</a:t>
            </a:r>
            <a:r>
              <a:rPr lang="de-CH" sz="3200" b="0" dirty="0"/>
              <a:t> </a:t>
            </a:r>
            <a:r>
              <a:rPr lang="de-CH" sz="3200" b="0" dirty="0" err="1"/>
              <a:t>for</a:t>
            </a:r>
            <a:r>
              <a:rPr lang="de-CH" sz="3200" b="0" dirty="0"/>
              <a:t> a </a:t>
            </a:r>
            <a:r>
              <a:rPr lang="de-CH" sz="3200" b="0" dirty="0" err="1"/>
              <a:t>given</a:t>
            </a:r>
            <a:r>
              <a:rPr lang="de-CH" sz="3200" b="0" dirty="0"/>
              <a:t> source code </a:t>
            </a:r>
            <a:r>
              <a:rPr lang="de-CH" sz="3200" b="0" dirty="0" err="1"/>
              <a:t>it</a:t>
            </a:r>
            <a:r>
              <a:rPr lang="de-CH" sz="3200" b="0" dirty="0"/>
              <a:t> </a:t>
            </a:r>
            <a:r>
              <a:rPr lang="de-CH" sz="3200" b="0" dirty="0" err="1"/>
              <a:t>results</a:t>
            </a:r>
            <a:r>
              <a:rPr lang="de-CH" sz="3200" b="0" dirty="0"/>
              <a:t> in a </a:t>
            </a:r>
            <a:r>
              <a:rPr lang="de-CH" sz="3200" b="0" dirty="0" err="1"/>
              <a:t>executable</a:t>
            </a:r>
            <a:endParaRPr lang="de-CH" sz="3200" b="0" dirty="0"/>
          </a:p>
          <a:p>
            <a:pPr algn="ctr"/>
            <a:endParaRPr lang="de-CH" sz="3200" b="0" dirty="0"/>
          </a:p>
          <a:p>
            <a:r>
              <a:rPr lang="de-CH" sz="3200" b="0" dirty="0" err="1"/>
              <a:t>interpreter</a:t>
            </a:r>
            <a:r>
              <a:rPr lang="de-CH" sz="3200" b="0" dirty="0"/>
              <a:t>: Source -&gt; Input -&gt; Output</a:t>
            </a:r>
          </a:p>
          <a:p>
            <a:r>
              <a:rPr lang="de-CH" sz="3200" b="0" dirty="0" err="1"/>
              <a:t>executable</a:t>
            </a:r>
            <a:r>
              <a:rPr lang="de-CH" sz="3200" b="0" dirty="0"/>
              <a:t>: Input -&gt; Output</a:t>
            </a:r>
          </a:p>
          <a:p>
            <a:r>
              <a:rPr lang="de-CH" sz="3200" b="0" dirty="0" err="1"/>
              <a:t>executable</a:t>
            </a:r>
            <a:r>
              <a:rPr lang="de-CH" sz="3200" b="0" dirty="0"/>
              <a:t> = </a:t>
            </a:r>
            <a:r>
              <a:rPr lang="de-CH" sz="3200" b="0" dirty="0" err="1"/>
              <a:t>specialize</a:t>
            </a:r>
            <a:r>
              <a:rPr lang="de-CH" sz="3200" b="0" dirty="0"/>
              <a:t> </a:t>
            </a:r>
            <a:r>
              <a:rPr lang="de-CH" sz="3200" b="0" dirty="0" err="1"/>
              <a:t>interpreter</a:t>
            </a:r>
            <a:r>
              <a:rPr lang="de-CH" sz="3200" b="0" dirty="0"/>
              <a:t> source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419AE-182F-C3EE-1D60-27CB886F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D5E776-7DB4-AB6E-6A5B-08BA3BB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7A777-B4E3-26FA-C8DB-28F49B0C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90283-22E2-5874-6892-3D599B5D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All </a:t>
            </a:r>
            <a:r>
              <a:rPr lang="en-GB" dirty="0" err="1">
                <a:solidFill>
                  <a:schemeClr val="accent1"/>
                </a:solidFill>
              </a:rPr>
              <a:t>Futamura</a:t>
            </a:r>
            <a:r>
              <a:rPr lang="en-GB" dirty="0">
                <a:solidFill>
                  <a:schemeClr val="accent1"/>
                </a:solidFill>
              </a:rPr>
              <a:t> Projections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A82EF1-A043-3D71-F1E9-6CA86FA4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/>
          </a:bodyPr>
          <a:lstStyle/>
          <a:p>
            <a:pPr algn="ctr"/>
            <a:r>
              <a:rPr lang="de-CH" sz="3200" b="0" dirty="0"/>
              <a:t>Just </a:t>
            </a:r>
            <a:r>
              <a:rPr lang="de-CH" sz="3200" b="0" dirty="0" err="1"/>
              <a:t>for</a:t>
            </a:r>
            <a:r>
              <a:rPr lang="de-CH" sz="3200" b="0" dirty="0"/>
              <a:t> </a:t>
            </a:r>
            <a:r>
              <a:rPr lang="de-CH" sz="3200" b="0" dirty="0" err="1"/>
              <a:t>completeness</a:t>
            </a:r>
            <a:endParaRPr lang="de-CH" sz="3200" b="0" dirty="0"/>
          </a:p>
          <a:p>
            <a:pPr algn="ctr"/>
            <a:endParaRPr lang="de-CH" sz="2400" b="0" dirty="0"/>
          </a:p>
          <a:p>
            <a:pPr algn="ctr"/>
            <a:r>
              <a:rPr lang="de-CH" sz="2400" b="0" dirty="0"/>
              <a:t>First </a:t>
            </a:r>
            <a:r>
              <a:rPr lang="de-CH" sz="2400" b="0" dirty="0" err="1"/>
              <a:t>Futamura</a:t>
            </a:r>
            <a:r>
              <a:rPr lang="de-CH" sz="2400" b="0" dirty="0"/>
              <a:t> </a:t>
            </a:r>
            <a:r>
              <a:rPr lang="de-CH" sz="2400" b="0" dirty="0" err="1"/>
              <a:t>Projection</a:t>
            </a:r>
            <a:r>
              <a:rPr lang="de-CH" sz="2400" b="0" dirty="0"/>
              <a:t> (Compiler)</a:t>
            </a:r>
          </a:p>
          <a:p>
            <a:pPr algn="ctr"/>
            <a:r>
              <a:rPr lang="de-CH" sz="2400" b="0" dirty="0" err="1"/>
              <a:t>specialize</a:t>
            </a:r>
            <a:r>
              <a:rPr lang="de-CH" sz="2400" b="0" dirty="0"/>
              <a:t> </a:t>
            </a:r>
            <a:r>
              <a:rPr lang="de-CH" sz="2400" b="0" dirty="0" err="1"/>
              <a:t>interpreter</a:t>
            </a:r>
            <a:r>
              <a:rPr lang="de-CH" sz="2400" b="0" dirty="0"/>
              <a:t> </a:t>
            </a:r>
            <a:r>
              <a:rPr lang="de-CH" sz="2400" b="0" i="1" dirty="0" err="1"/>
              <a:t>source_code</a:t>
            </a:r>
            <a:r>
              <a:rPr lang="de-CH" sz="2400" b="0" i="1" dirty="0"/>
              <a:t> </a:t>
            </a:r>
            <a:r>
              <a:rPr lang="de-CH" sz="2400" b="0" dirty="0"/>
              <a:t>=&gt; </a:t>
            </a:r>
            <a:r>
              <a:rPr lang="de-CH" sz="2400" b="0" dirty="0" err="1"/>
              <a:t>executable</a:t>
            </a:r>
            <a:endParaRPr lang="de-CH" sz="2400" b="0" dirty="0"/>
          </a:p>
          <a:p>
            <a:pPr algn="ctr"/>
            <a:endParaRPr lang="de-CH" sz="2400" b="0" dirty="0"/>
          </a:p>
          <a:p>
            <a:pPr algn="ctr"/>
            <a:r>
              <a:rPr lang="de-CH" sz="2400" b="0" dirty="0"/>
              <a:t>Second </a:t>
            </a:r>
            <a:r>
              <a:rPr lang="de-CH" sz="2400" b="0" dirty="0" err="1"/>
              <a:t>Futamura</a:t>
            </a:r>
            <a:r>
              <a:rPr lang="de-CH" sz="2400" b="0" dirty="0"/>
              <a:t> </a:t>
            </a:r>
            <a:r>
              <a:rPr lang="de-CH" sz="2400" b="0" dirty="0" err="1"/>
              <a:t>Projection</a:t>
            </a:r>
            <a:r>
              <a:rPr lang="de-CH" sz="2400" b="0" dirty="0"/>
              <a:t> (Compiler Generator)</a:t>
            </a:r>
          </a:p>
          <a:p>
            <a:pPr algn="ctr"/>
            <a:r>
              <a:rPr lang="de-CH" sz="2400" b="0" dirty="0" err="1"/>
              <a:t>specialize</a:t>
            </a:r>
            <a:r>
              <a:rPr lang="de-CH" sz="2400" b="0" dirty="0"/>
              <a:t> </a:t>
            </a:r>
            <a:r>
              <a:rPr lang="de-CH" sz="2400" b="0" dirty="0" err="1"/>
              <a:t>specialize</a:t>
            </a:r>
            <a:r>
              <a:rPr lang="de-CH" sz="2400" b="0" dirty="0"/>
              <a:t> </a:t>
            </a:r>
            <a:r>
              <a:rPr lang="de-CH" sz="2400" b="0" i="1" dirty="0" err="1"/>
              <a:t>interpreter</a:t>
            </a:r>
            <a:r>
              <a:rPr lang="de-CH" sz="2400" b="0" dirty="0"/>
              <a:t> =&gt; </a:t>
            </a:r>
            <a:r>
              <a:rPr lang="de-CH" sz="2400" b="0" dirty="0" err="1"/>
              <a:t>compiler</a:t>
            </a:r>
            <a:endParaRPr lang="de-CH" sz="2400" b="0" dirty="0"/>
          </a:p>
          <a:p>
            <a:pPr algn="ctr"/>
            <a:endParaRPr lang="de-CH" sz="2400" b="0" dirty="0"/>
          </a:p>
          <a:p>
            <a:pPr algn="ctr"/>
            <a:r>
              <a:rPr lang="de-CH" sz="2400" b="0" dirty="0"/>
              <a:t>Third </a:t>
            </a:r>
            <a:r>
              <a:rPr lang="de-CH" sz="2400" b="0" dirty="0" err="1"/>
              <a:t>Futamura</a:t>
            </a:r>
            <a:r>
              <a:rPr lang="de-CH" sz="2400" b="0" dirty="0"/>
              <a:t> </a:t>
            </a:r>
            <a:r>
              <a:rPr lang="de-CH" sz="2400" b="0" dirty="0" err="1"/>
              <a:t>Projection</a:t>
            </a:r>
            <a:r>
              <a:rPr lang="de-CH" sz="2400" b="0" dirty="0"/>
              <a:t> (Compiler Generator Generator)</a:t>
            </a:r>
          </a:p>
          <a:p>
            <a:pPr algn="ctr"/>
            <a:r>
              <a:rPr lang="de-CH" sz="2400" b="0" dirty="0" err="1"/>
              <a:t>specialize</a:t>
            </a:r>
            <a:r>
              <a:rPr lang="de-CH" sz="2400" b="0" dirty="0"/>
              <a:t> </a:t>
            </a:r>
            <a:r>
              <a:rPr lang="de-CH" sz="2400" b="0" dirty="0" err="1"/>
              <a:t>spsecialize</a:t>
            </a:r>
            <a:r>
              <a:rPr lang="de-CH" sz="2400" b="0" dirty="0"/>
              <a:t> </a:t>
            </a:r>
            <a:r>
              <a:rPr lang="de-CH" sz="2400" b="0" dirty="0" err="1"/>
              <a:t>spesialize</a:t>
            </a:r>
            <a:r>
              <a:rPr lang="de-CH" sz="2400" b="0" dirty="0"/>
              <a:t> =&gt; </a:t>
            </a:r>
            <a:r>
              <a:rPr lang="de-CH" sz="2400" b="0" dirty="0" err="1"/>
              <a:t>compiler</a:t>
            </a:r>
            <a:r>
              <a:rPr lang="de-CH" sz="2400" b="0" dirty="0"/>
              <a:t> </a:t>
            </a:r>
            <a:r>
              <a:rPr lang="de-CH" sz="2400" b="0" dirty="0" err="1"/>
              <a:t>generator</a:t>
            </a:r>
            <a:r>
              <a:rPr lang="de-CH" sz="2400" b="0" dirty="0"/>
              <a:t> </a:t>
            </a:r>
          </a:p>
          <a:p>
            <a:pPr algn="ctr"/>
            <a:endParaRPr lang="de-CH" sz="2800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F7EF-54FE-37F1-3A34-704F9B17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3A6835-425D-D958-3CF0-B83B82CF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37F72-A47F-C00E-EF44-1D729D146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771A3-5961-8E00-7143-2A24DA9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First </a:t>
            </a:r>
            <a:r>
              <a:rPr lang="en-GB" dirty="0" err="1">
                <a:solidFill>
                  <a:schemeClr val="accent1"/>
                </a:solidFill>
              </a:rPr>
              <a:t>Futamura</a:t>
            </a:r>
            <a:r>
              <a:rPr lang="en-GB" dirty="0">
                <a:solidFill>
                  <a:schemeClr val="accent1"/>
                </a:solidFill>
              </a:rPr>
              <a:t> Projection - Promise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DEE6072-52B2-ABE6-E020-57C4F10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7884316" cy="4556149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de-CH" sz="3200" b="0" i="1" dirty="0" err="1"/>
              <a:t>If</a:t>
            </a:r>
            <a:r>
              <a:rPr lang="de-CH" sz="3200" b="0" i="1" dirty="0"/>
              <a:t> an optimal </a:t>
            </a:r>
            <a:r>
              <a:rPr lang="de-CH" sz="3200" b="0" i="1" dirty="0" err="1"/>
              <a:t>specializer</a:t>
            </a:r>
            <a:r>
              <a:rPr lang="de-CH" sz="3200" b="0" i="1" dirty="0"/>
              <a:t> </a:t>
            </a:r>
            <a:r>
              <a:rPr lang="de-CH" sz="3200" b="0" i="1" dirty="0" err="1"/>
              <a:t>exists</a:t>
            </a:r>
            <a:r>
              <a:rPr lang="de-CH" sz="3200" b="0" i="1" dirty="0"/>
              <a:t> </a:t>
            </a:r>
            <a:r>
              <a:rPr lang="de-CH" sz="3200" b="0" i="1" dirty="0" err="1"/>
              <a:t>then</a:t>
            </a:r>
            <a:r>
              <a:rPr lang="de-CH" sz="3200" b="0" i="1" dirty="0"/>
              <a:t> </a:t>
            </a:r>
            <a:r>
              <a:rPr lang="de-CH" sz="3200" b="0" i="1" dirty="0" err="1"/>
              <a:t>you</a:t>
            </a:r>
            <a:r>
              <a:rPr lang="de-CH" sz="3200" b="0" i="1" dirty="0"/>
              <a:t> </a:t>
            </a:r>
            <a:r>
              <a:rPr lang="de-CH" sz="3200" b="0" i="1" dirty="0" err="1"/>
              <a:t>get</a:t>
            </a:r>
            <a:r>
              <a:rPr lang="de-CH" sz="3200" b="0" i="1" dirty="0"/>
              <a:t> a </a:t>
            </a:r>
            <a:r>
              <a:rPr lang="de-CH" sz="3200" b="0" i="1" dirty="0" err="1"/>
              <a:t>compiler</a:t>
            </a:r>
            <a:r>
              <a:rPr lang="de-CH" sz="3200" b="0" i="1" dirty="0"/>
              <a:t> </a:t>
            </a:r>
            <a:r>
              <a:rPr lang="de-CH" sz="3200" b="0" i="1" dirty="0" err="1"/>
              <a:t>for</a:t>
            </a:r>
            <a:r>
              <a:rPr lang="de-CH" sz="3200" b="0" i="1" dirty="0"/>
              <a:t> </a:t>
            </a:r>
            <a:r>
              <a:rPr lang="de-CH" sz="3200" b="0" i="1" dirty="0" err="1"/>
              <a:t>free</a:t>
            </a:r>
            <a:r>
              <a:rPr lang="de-CH" sz="3200" b="0" i="1" dirty="0"/>
              <a:t> </a:t>
            </a:r>
            <a:r>
              <a:rPr lang="de-CH" sz="3200" b="0" i="1" dirty="0" err="1"/>
              <a:t>when</a:t>
            </a:r>
            <a:r>
              <a:rPr lang="de-CH" sz="3200" b="0" i="1" dirty="0"/>
              <a:t> </a:t>
            </a:r>
            <a:r>
              <a:rPr lang="de-CH" sz="3200" b="0" i="1" dirty="0" err="1"/>
              <a:t>writing</a:t>
            </a:r>
            <a:r>
              <a:rPr lang="de-CH" sz="3200" b="0" i="1" dirty="0"/>
              <a:t> an </a:t>
            </a:r>
            <a:r>
              <a:rPr lang="de-CH" sz="3200" b="0" i="1" dirty="0" err="1"/>
              <a:t>interpreter</a:t>
            </a:r>
            <a:r>
              <a:rPr lang="de-CH" sz="3200" b="0" i="1" dirty="0"/>
              <a:t> </a:t>
            </a:r>
            <a:r>
              <a:rPr lang="de-CH" sz="3200" b="0" i="1" dirty="0" err="1"/>
              <a:t>for</a:t>
            </a:r>
            <a:r>
              <a:rPr lang="de-CH" sz="3200" b="0" i="1" dirty="0"/>
              <a:t> a </a:t>
            </a:r>
            <a:r>
              <a:rPr lang="de-CH" sz="3200" b="0" i="1" dirty="0" err="1"/>
              <a:t>programming</a:t>
            </a:r>
            <a:r>
              <a:rPr lang="de-CH" sz="3200" b="0" i="1" dirty="0"/>
              <a:t> </a:t>
            </a:r>
            <a:r>
              <a:rPr lang="de-CH" sz="3200" b="0" i="1" dirty="0" err="1"/>
              <a:t>language</a:t>
            </a:r>
            <a:endParaRPr lang="de-CH" sz="3200" b="0" i="1" dirty="0"/>
          </a:p>
          <a:p>
            <a:pPr algn="ctr"/>
            <a:endParaRPr lang="de-CH" sz="3200" b="0" dirty="0"/>
          </a:p>
          <a:p>
            <a:pPr algn="ctr"/>
            <a:r>
              <a:rPr lang="de-CH" sz="3200" dirty="0" err="1"/>
              <a:t>There</a:t>
            </a:r>
            <a:r>
              <a:rPr lang="de-CH" sz="3200" dirty="0"/>
              <a:t> </a:t>
            </a:r>
            <a:r>
              <a:rPr lang="de-CH" sz="3200" dirty="0" err="1"/>
              <a:t>are</a:t>
            </a:r>
            <a:r>
              <a:rPr lang="de-CH" sz="3200" dirty="0"/>
              <a:t> </a:t>
            </a:r>
            <a:r>
              <a:rPr lang="de-CH" sz="3200" dirty="0" err="1"/>
              <a:t>no</a:t>
            </a:r>
            <a:r>
              <a:rPr lang="de-CH" sz="3200" dirty="0"/>
              <a:t> optimal </a:t>
            </a:r>
            <a:r>
              <a:rPr lang="de-CH" sz="3200" dirty="0" err="1"/>
              <a:t>specializers</a:t>
            </a:r>
            <a:r>
              <a:rPr lang="de-CH" sz="3200" dirty="0"/>
              <a:t> </a:t>
            </a:r>
            <a:r>
              <a:rPr lang="de-CH" sz="3200" dirty="0" err="1"/>
              <a:t>yet</a:t>
            </a:r>
            <a:endParaRPr lang="de-CH" sz="3200" dirty="0"/>
          </a:p>
          <a:p>
            <a:pPr algn="ctr"/>
            <a:endParaRPr lang="de-CH" sz="3200" dirty="0"/>
          </a:p>
          <a:p>
            <a:pPr algn="ctr"/>
            <a:r>
              <a:rPr lang="de-CH" sz="3200" b="0" dirty="0" err="1"/>
              <a:t>For</a:t>
            </a:r>
            <a:r>
              <a:rPr lang="de-CH" sz="3200" b="0" dirty="0"/>
              <a:t> a </a:t>
            </a:r>
            <a:r>
              <a:rPr lang="de-CH" sz="3200" b="0" dirty="0" err="1"/>
              <a:t>long</a:t>
            </a:r>
            <a:r>
              <a:rPr lang="de-CH" sz="3200" b="0" dirty="0"/>
              <a:t> time </a:t>
            </a:r>
            <a:r>
              <a:rPr lang="de-CH" sz="3200" b="0" dirty="0" err="1"/>
              <a:t>executables</a:t>
            </a:r>
            <a:r>
              <a:rPr lang="de-CH" sz="3200" b="0" dirty="0"/>
              <a:t> </a:t>
            </a:r>
            <a:r>
              <a:rPr lang="de-CH" sz="3200" b="0" dirty="0" err="1"/>
              <a:t>generated</a:t>
            </a:r>
            <a:r>
              <a:rPr lang="de-CH" sz="3200" b="0" dirty="0"/>
              <a:t> </a:t>
            </a:r>
            <a:r>
              <a:rPr lang="de-CH" sz="3200" b="0" dirty="0" err="1"/>
              <a:t>with</a:t>
            </a:r>
            <a:r>
              <a:rPr lang="de-CH" sz="3200" b="0" dirty="0"/>
              <a:t> </a:t>
            </a:r>
            <a:r>
              <a:rPr lang="de-CH" sz="3200" b="0" dirty="0" err="1"/>
              <a:t>the</a:t>
            </a:r>
            <a:r>
              <a:rPr lang="de-CH" sz="3200" b="0" dirty="0"/>
              <a:t> </a:t>
            </a:r>
            <a:r>
              <a:rPr lang="de-CH" sz="3200" b="0" dirty="0" err="1"/>
              <a:t>first</a:t>
            </a:r>
            <a:r>
              <a:rPr lang="de-CH" sz="3200" b="0" dirty="0"/>
              <a:t> </a:t>
            </a:r>
            <a:r>
              <a:rPr lang="de-CH" sz="3200" b="0" dirty="0" err="1"/>
              <a:t>futamura</a:t>
            </a:r>
            <a:r>
              <a:rPr lang="de-CH" sz="3200" b="0" dirty="0"/>
              <a:t> </a:t>
            </a:r>
            <a:r>
              <a:rPr lang="de-CH" sz="3200" b="0" dirty="0" err="1"/>
              <a:t>projection</a:t>
            </a:r>
            <a:r>
              <a:rPr lang="de-CH" sz="3200" b="0" dirty="0"/>
              <a:t> </a:t>
            </a:r>
            <a:r>
              <a:rPr lang="de-CH" sz="3200" b="0" dirty="0" err="1"/>
              <a:t>had</a:t>
            </a:r>
            <a:r>
              <a:rPr lang="de-CH" sz="3200" b="0" dirty="0"/>
              <a:t> terrible </a:t>
            </a:r>
            <a:r>
              <a:rPr lang="de-CH" sz="3200" b="0" dirty="0" err="1"/>
              <a:t>performance</a:t>
            </a:r>
            <a:r>
              <a:rPr lang="de-CH" sz="3200" b="0" dirty="0"/>
              <a:t> </a:t>
            </a:r>
            <a:br>
              <a:rPr lang="de-CH" sz="3200" b="0" dirty="0"/>
            </a:br>
            <a:r>
              <a:rPr lang="de-CH" sz="3200" b="0" dirty="0"/>
              <a:t>(</a:t>
            </a:r>
            <a:r>
              <a:rPr lang="de-CH" sz="3200" b="0" dirty="0" err="1"/>
              <a:t>because</a:t>
            </a:r>
            <a:r>
              <a:rPr lang="de-CH" sz="3200" b="0" dirty="0"/>
              <a:t> </a:t>
            </a:r>
            <a:r>
              <a:rPr lang="de-CH" sz="3200" b="0" dirty="0" err="1"/>
              <a:t>of</a:t>
            </a:r>
            <a:r>
              <a:rPr lang="de-CH" sz="3200" b="0" dirty="0"/>
              <a:t> suboptimal </a:t>
            </a:r>
            <a:r>
              <a:rPr lang="de-CH" sz="3200" b="0" dirty="0" err="1"/>
              <a:t>specializers</a:t>
            </a:r>
            <a:r>
              <a:rPr lang="de-CH" sz="3200" b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7CECA-5F9C-C75E-B566-5607427D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FEF3-6B53-4E3C-B731-6DED63DD17C3}" type="datetime3">
              <a:rPr lang="en-US" smtClean="0"/>
              <a:pPr/>
              <a:t>10 March 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1B31AF-1E4E-9C83-1346-6951A39D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80E6-2E6D-457B-99F6-7E7449E184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1523</Words>
  <Application>Microsoft Office PowerPoint</Application>
  <PresentationFormat>Bildschirmpräsentation (4:3)</PresentationFormat>
  <Paragraphs>422</Paragraphs>
  <Slides>37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Frutiger 45 Light</vt:lpstr>
      <vt:lpstr>Helvetica</vt:lpstr>
      <vt:lpstr>Segoe UI</vt:lpstr>
      <vt:lpstr>Times New Roman</vt:lpstr>
      <vt:lpstr>Office Theme</vt:lpstr>
      <vt:lpstr>PowerPoint-Präsentation</vt:lpstr>
      <vt:lpstr>Programming Language Implementation Options</vt:lpstr>
      <vt:lpstr>Classical Programming Language Implementation Options</vt:lpstr>
      <vt:lpstr>Making Interpreters Fast (classical roadmap)</vt:lpstr>
      <vt:lpstr>Futamura Projections</vt:lpstr>
      <vt:lpstr>Specializer</vt:lpstr>
      <vt:lpstr>First Futamura Projection</vt:lpstr>
      <vt:lpstr>All Futamura Projections</vt:lpstr>
      <vt:lpstr>First Futamura Projection - Promise</vt:lpstr>
      <vt:lpstr>Partial Evaluation</vt:lpstr>
      <vt:lpstr>Graal and Truffle</vt:lpstr>
      <vt:lpstr>Graal and Truffle</vt:lpstr>
      <vt:lpstr>Truffle Languages - Performance</vt:lpstr>
      <vt:lpstr>Graal VM</vt:lpstr>
      <vt:lpstr>Graal VM – Other Features</vt:lpstr>
      <vt:lpstr>Truffle AST Interpreters</vt:lpstr>
      <vt:lpstr>Self-Optimizing AST Interpreter Overview</vt:lpstr>
      <vt:lpstr>Partial Evaluation - Overview</vt:lpstr>
      <vt:lpstr>Partial Evaluation – Graal JIT extension</vt:lpstr>
      <vt:lpstr>Truffle Structure</vt:lpstr>
      <vt:lpstr>Truffle and Polymorph Functions</vt:lpstr>
      <vt:lpstr>Truffle Monomorphic Functions</vt:lpstr>
      <vt:lpstr>Truffle Specialised Monomorphic Functions</vt:lpstr>
      <vt:lpstr>Truffle Partial Evaluation Support</vt:lpstr>
      <vt:lpstr>Truffle Just in Time Compilation Support</vt:lpstr>
      <vt:lpstr>Truffle Just in Time Compilation Support II</vt:lpstr>
      <vt:lpstr>Examples based on Nora</vt:lpstr>
      <vt:lpstr>Nora Intro</vt:lpstr>
      <vt:lpstr>Branch Prediction</vt:lpstr>
      <vt:lpstr>Numeric Towers</vt:lpstr>
      <vt:lpstr>Numeric Tower</vt:lpstr>
      <vt:lpstr>Inline Caching</vt:lpstr>
      <vt:lpstr>Inline Caching</vt:lpstr>
      <vt:lpstr>More Truffle Features</vt:lpstr>
      <vt:lpstr>Truffle – Advanced Features I</vt:lpstr>
      <vt:lpstr>Truffle – Advanced Features II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Markus Knecht</dc:creator>
  <cp:lastModifiedBy>Markus Knecht</cp:lastModifiedBy>
  <cp:revision>952</cp:revision>
  <cp:lastPrinted>2018-09-18T08:18:49Z</cp:lastPrinted>
  <dcterms:created xsi:type="dcterms:W3CDTF">2012-02-09T08:44:55Z</dcterms:created>
  <dcterms:modified xsi:type="dcterms:W3CDTF">2024-03-10T16:31:47Z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>http://www.cs.fh-aargau.ch/~gruntz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C:\Documents\Web\courses\ds\slides\</vt:lpwstr>
  </property>
</Properties>
</file>