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7" r:id="rId71"/>
    <p:sldId id="328" r:id="rId72"/>
    <p:sldId id="329" r:id="rId73"/>
    <p:sldId id="330" r:id="rId74"/>
    <p:sldId id="331" r:id="rId75"/>
    <p:sldId id="326" r:id="rId76"/>
    <p:sldId id="332" r:id="rId77"/>
    <p:sldId id="333" r:id="rId78"/>
    <p:sldId id="334" r:id="rId79"/>
    <p:sldId id="335" r:id="rId80"/>
    <p:sldId id="336" r:id="rId81"/>
    <p:sldId id="344" r:id="rId82"/>
    <p:sldId id="345" r:id="rId83"/>
    <p:sldId id="346" r:id="rId84"/>
    <p:sldId id="347" r:id="rId85"/>
    <p:sldId id="348" r:id="rId86"/>
    <p:sldId id="337" r:id="rId87"/>
    <p:sldId id="338" r:id="rId88"/>
    <p:sldId id="339" r:id="rId89"/>
    <p:sldId id="340" r:id="rId90"/>
    <p:sldId id="341" r:id="rId91"/>
    <p:sldId id="342" r:id="rId92"/>
    <p:sldId id="343" r:id="rId93"/>
    <p:sldId id="349" r:id="rId94"/>
    <p:sldId id="350" r:id="rId95"/>
    <p:sldId id="351" r:id="rId96"/>
    <p:sldId id="352" r:id="rId97"/>
    <p:sldId id="353" r:id="rId98"/>
    <p:sldId id="354" r:id="rId99"/>
    <p:sldId id="355" r:id="rId100"/>
    <p:sldId id="356"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110" d="100"/>
          <a:sy n="110"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269D0E81-4E9D-413A-8183-1E40D2DFB7DC}" type="slidenum">
              <a:rPr lang="en-US" altLang="en-US" smtClean="0">
                <a:solidFill>
                  <a:srgbClr val="000000"/>
                </a:solidFill>
              </a:rPr>
              <a:pPr defTabSz="914400" eaLnBrk="0" fontAlgn="base" hangingPunct="0">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251698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A516E0CE-EB25-4D4D-A351-CDDC5A031009}" type="slidenum">
              <a:rPr lang="en-US" altLang="en-US" smtClean="0">
                <a:solidFill>
                  <a:srgbClr val="000000"/>
                </a:solidFill>
              </a:rPr>
              <a:pPr defTabSz="914400" eaLnBrk="0" fontAlgn="base" hangingPunct="0">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2122705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2817F24D-6C74-416B-A5CB-F6C586DEAB05}" type="slidenum">
              <a:rPr lang="en-US" altLang="en-US" smtClean="0">
                <a:solidFill>
                  <a:srgbClr val="000000"/>
                </a:solidFill>
              </a:rPr>
              <a:pPr defTabSz="914400" eaLnBrk="0" fontAlgn="base" hangingPunct="0">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159534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47211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C372B00B-D8AB-4401-97F1-384D4F60B1D8}" type="slidenum">
              <a:rPr lang="en-US" altLang="en-US" smtClean="0">
                <a:solidFill>
                  <a:srgbClr val="000000"/>
                </a:solidFill>
              </a:rPr>
              <a:pPr defTabSz="914400" eaLnBrk="0" fontAlgn="base" hangingPunct="0">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2855435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49FB5BCD-FE5B-4D6B-81BC-F2469292C8EA}" type="slidenum">
              <a:rPr lang="en-US" altLang="en-US" smtClean="0">
                <a:solidFill>
                  <a:srgbClr val="000000"/>
                </a:solidFill>
              </a:rPr>
              <a:pPr defTabSz="914400" eaLnBrk="0" fontAlgn="base" hangingPunct="0">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11146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3DD45A0C-4C74-4FE7-B1A1-C2700BF555E3}" type="slidenum">
              <a:rPr lang="en-US" altLang="en-US" smtClean="0">
                <a:solidFill>
                  <a:srgbClr val="000000"/>
                </a:solidFill>
              </a:rPr>
              <a:pPr defTabSz="914400" eaLnBrk="0" fontAlgn="base" hangingPunct="0">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425815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8A717F3A-34E3-46F3-9931-15E771D4D726}" type="slidenum">
              <a:rPr lang="en-US" altLang="en-US" smtClean="0">
                <a:solidFill>
                  <a:srgbClr val="000000"/>
                </a:solidFill>
              </a:rPr>
              <a:pPr defTabSz="914400" eaLnBrk="0" fontAlgn="base" hangingPunct="0">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203209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C9D803D5-C8C7-484B-A796-796C3D7AF442}" type="slidenum">
              <a:rPr lang="en-US" altLang="en-US" smtClean="0">
                <a:solidFill>
                  <a:srgbClr val="000000"/>
                </a:solidFill>
              </a:rPr>
              <a:pPr defTabSz="914400" eaLnBrk="0" fontAlgn="base" hangingPunct="0">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1060205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6CF2300A-4B2B-47EB-9635-C196EEDD2670}" type="slidenum">
              <a:rPr lang="en-US" altLang="en-US" smtClean="0">
                <a:solidFill>
                  <a:srgbClr val="000000"/>
                </a:solidFill>
              </a:rPr>
              <a:pPr defTabSz="914400" eaLnBrk="0" fontAlgn="base" hangingPunct="0">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172240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defTabSz="914400" eaLnBrk="0" fontAlgn="base" hangingPunct="0">
              <a:spcBef>
                <a:spcPct val="0"/>
              </a:spcBef>
              <a:spcAft>
                <a:spcPct val="0"/>
              </a:spcAft>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defTabSz="914400" eaLnBrk="0" fontAlgn="base" hangingPunct="0">
              <a:spcBef>
                <a:spcPct val="0"/>
              </a:spcBef>
              <a:spcAft>
                <a:spcPct val="0"/>
              </a:spcAft>
            </a:pPr>
            <a:fld id="{78D5B71E-7BD7-4A2D-9A5B-7224960AF598}" type="slidenum">
              <a:rPr lang="en-US" altLang="en-US" smtClean="0">
                <a:solidFill>
                  <a:srgbClr val="000000"/>
                </a:solidFill>
              </a:rPr>
              <a:pPr defTabSz="914400" eaLnBrk="0" fontAlgn="base" hangingPunct="0">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322614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Klicka här för att ändra format på bakgrundsrubriken</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Klicka här för att ändra format på bakgrundstexten</a:t>
            </a:r>
          </a:p>
          <a:p>
            <a:pPr lvl="1"/>
            <a:r>
              <a:rPr lang="en-US" altLang="en-US"/>
              <a:t>Nivå två</a:t>
            </a:r>
          </a:p>
          <a:p>
            <a:pPr lvl="2"/>
            <a:r>
              <a:rPr lang="en-US" altLang="en-US"/>
              <a:t>Nivå tre</a:t>
            </a:r>
          </a:p>
          <a:p>
            <a:pPr lvl="3"/>
            <a:r>
              <a:rPr lang="en-US" altLang="en-US"/>
              <a:t>Nivå fyra</a:t>
            </a:r>
          </a:p>
          <a:p>
            <a:pPr lvl="4"/>
            <a:r>
              <a:rPr lang="en-US" altLang="en-US"/>
              <a:t>Nivå fem</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vl1pPr>
          </a:lstStyle>
          <a:p>
            <a:pPr defTabSz="914400" eaLnBrk="0" fontAlgn="base" hangingPunct="0">
              <a:spcBef>
                <a:spcPct val="0"/>
              </a:spcBef>
              <a:spcAft>
                <a:spcPct val="0"/>
              </a:spcAft>
              <a:defRPr/>
            </a:pPr>
            <a:endParaRPr lang="en-US" altLang="en-US">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vl1pPr>
          </a:lstStyle>
          <a:p>
            <a:pPr defTabSz="914400" eaLnBrk="0" fontAlgn="base" hangingPunct="0">
              <a:spcBef>
                <a:spcPct val="0"/>
              </a:spcBef>
              <a:spcAft>
                <a:spcPct val="0"/>
              </a:spcAft>
              <a:defRPr/>
            </a:pPr>
            <a:endParaRPr lang="en-US" altLang="en-US">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pPr defTabSz="914400" eaLnBrk="0" fontAlgn="base" hangingPunct="0">
              <a:spcBef>
                <a:spcPct val="0"/>
              </a:spcBef>
              <a:spcAft>
                <a:spcPct val="0"/>
              </a:spcAft>
            </a:pPr>
            <a:fld id="{8DF6CF2D-ED8E-4926-95F5-915404D4142B}" type="slidenum">
              <a:rPr lang="en-US" altLang="en-US" smtClean="0">
                <a:solidFill>
                  <a:srgbClr val="000000"/>
                </a:solidFill>
              </a:rPr>
              <a:pPr defTabSz="914400" eaLnBrk="0" fontAlgn="base" hangingPunct="0">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307337518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Network Security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6019910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noChangeArrowheads="1"/>
          </p:cNvSpPr>
          <p:nvPr>
            <p:ph idx="1"/>
          </p:nvPr>
        </p:nvSpPr>
        <p:spPr>
          <a:xfrm>
            <a:off x="1828800" y="228600"/>
            <a:ext cx="8534400" cy="6477000"/>
          </a:xfrm>
        </p:spPr>
        <p:txBody>
          <a:bodyPr/>
          <a:lstStyle/>
          <a:p>
            <a:r>
              <a:rPr lang="en-US" altLang="en-US">
                <a:latin typeface="Comic Sans MS" panose="030F0702030302020204" pitchFamily="66" charset="0"/>
              </a:rPr>
              <a:t>Data is encrypted only while in transit, existing as plaintext on the originating and receiving hosts.</a:t>
            </a:r>
          </a:p>
          <a:p>
            <a:r>
              <a:rPr lang="en-US" altLang="en-US">
                <a:latin typeface="Comic Sans MS" panose="030F0702030302020204" pitchFamily="66" charset="0"/>
              </a:rPr>
              <a:t>Network encryption products and services are offered by a number of companies, such as Cisco.</a:t>
            </a:r>
          </a:p>
        </p:txBody>
      </p:sp>
      <p:sp>
        <p:nvSpPr>
          <p:cNvPr id="13315"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CC9C32F5-66ED-4D9F-8169-B9AF27789FDD}" type="slidenum">
              <a:rPr lang="en-US" altLang="en-US" sz="1400">
                <a:solidFill>
                  <a:srgbClr val="000000"/>
                </a:solidFill>
              </a:rPr>
              <a:pPr defTabSz="914400" eaLnBrk="0" fontAlgn="base" hangingPunct="0">
                <a:spcBef>
                  <a:spcPct val="0"/>
                </a:spcBef>
                <a:spcAft>
                  <a:spcPct val="0"/>
                </a:spcAft>
                <a:buNone/>
              </a:pPr>
              <a:t>10</a:t>
            </a:fld>
            <a:endParaRPr lang="en-US" altLang="en-US" sz="1400">
              <a:solidFill>
                <a:srgbClr val="000000"/>
              </a:solidFill>
            </a:endParaRPr>
          </a:p>
        </p:txBody>
      </p:sp>
    </p:spTree>
    <p:extLst>
      <p:ext uri="{BB962C8B-B14F-4D97-AF65-F5344CB8AC3E}">
        <p14:creationId xmlns:p14="http://schemas.microsoft.com/office/powerpoint/2010/main" val="13766754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99F9D-3563-3706-637E-7F65BE799658}"/>
              </a:ext>
            </a:extLst>
          </p:cNvPr>
          <p:cNvSpPr>
            <a:spLocks noGrp="1"/>
          </p:cNvSpPr>
          <p:nvPr>
            <p:ph idx="1"/>
          </p:nvPr>
        </p:nvSpPr>
        <p:spPr>
          <a:xfrm>
            <a:off x="74023" y="3048000"/>
            <a:ext cx="12292148" cy="762000"/>
          </a:xfrm>
        </p:spPr>
        <p:txBody>
          <a:bodyPr/>
          <a:lstStyle/>
          <a:p>
            <a:pPr marL="0" indent="0">
              <a:buNone/>
            </a:pPr>
            <a:r>
              <a:rPr lang="en-US" b="1" dirty="0">
                <a:latin typeface="Comic Sans MS" panose="030F0702030302020204" pitchFamily="66" charset="0"/>
              </a:rPr>
              <a:t>Cyber Security </a:t>
            </a:r>
            <a:r>
              <a:rPr lang="en-US" dirty="0">
                <a:latin typeface="+mj-lt"/>
              </a:rPr>
              <a:t>vs</a:t>
            </a:r>
            <a:r>
              <a:rPr lang="en-US" dirty="0">
                <a:latin typeface="Comic Sans MS" panose="030F0702030302020204" pitchFamily="66" charset="0"/>
              </a:rPr>
              <a:t> </a:t>
            </a:r>
            <a:r>
              <a:rPr lang="en-US" b="1" dirty="0">
                <a:latin typeface="Comic Sans MS" panose="030F0702030302020204" pitchFamily="66" charset="0"/>
              </a:rPr>
              <a:t>Information Security </a:t>
            </a:r>
            <a:r>
              <a:rPr lang="en-US" dirty="0">
                <a:latin typeface="+mj-lt"/>
              </a:rPr>
              <a:t>vs</a:t>
            </a:r>
            <a:r>
              <a:rPr lang="en-US" dirty="0">
                <a:latin typeface="Comic Sans MS" panose="030F0702030302020204" pitchFamily="66" charset="0"/>
              </a:rPr>
              <a:t> </a:t>
            </a:r>
            <a:r>
              <a:rPr lang="en-US" b="1" dirty="0">
                <a:latin typeface="Comic Sans MS" panose="030F0702030302020204" pitchFamily="66" charset="0"/>
              </a:rPr>
              <a:t>Network Security</a:t>
            </a:r>
          </a:p>
        </p:txBody>
      </p:sp>
      <p:sp>
        <p:nvSpPr>
          <p:cNvPr id="4" name="Slide Number Placeholder 3">
            <a:extLst>
              <a:ext uri="{FF2B5EF4-FFF2-40B4-BE49-F238E27FC236}">
                <a16:creationId xmlns:a16="http://schemas.microsoft.com/office/drawing/2014/main" id="{B2833712-765F-59E0-D18F-2D37B0C6B3AD}"/>
              </a:ext>
            </a:extLst>
          </p:cNvPr>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100</a:t>
            </a:fld>
            <a:endParaRPr lang="en-US" altLang="en-US">
              <a:solidFill>
                <a:srgbClr val="000000"/>
              </a:solidFill>
            </a:endParaRPr>
          </a:p>
        </p:txBody>
      </p:sp>
    </p:spTree>
    <p:extLst>
      <p:ext uri="{BB962C8B-B14F-4D97-AF65-F5344CB8AC3E}">
        <p14:creationId xmlns:p14="http://schemas.microsoft.com/office/powerpoint/2010/main" val="2457776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76200"/>
            <a:ext cx="8458200" cy="6781800"/>
          </a:xfrm>
        </p:spPr>
        <p:txBody>
          <a:bodyPr/>
          <a:lstStyle/>
          <a:p>
            <a:pPr marL="0" indent="0">
              <a:buNone/>
              <a:defRPr/>
            </a:pPr>
            <a:r>
              <a:rPr lang="en-US" b="1" u="sng" dirty="0">
                <a:latin typeface="Comic Sans MS" panose="030F0702030302020204" pitchFamily="66" charset="0"/>
              </a:rPr>
              <a:t>Firewalls and Proxies</a:t>
            </a:r>
          </a:p>
          <a:p>
            <a:pPr>
              <a:defRPr/>
            </a:pPr>
            <a:r>
              <a:rPr lang="en-US" dirty="0">
                <a:latin typeface="Comic Sans MS" panose="030F0702030302020204" pitchFamily="66" charset="0"/>
              </a:rPr>
              <a:t>A firewall</a:t>
            </a:r>
            <a:r>
              <a:rPr lang="en-US" i="1" dirty="0">
                <a:latin typeface="Comic Sans MS" panose="030F0702030302020204" pitchFamily="66" charset="0"/>
              </a:rPr>
              <a:t> </a:t>
            </a:r>
            <a:r>
              <a:rPr lang="en-US" dirty="0">
                <a:latin typeface="Comic Sans MS" panose="030F0702030302020204" pitchFamily="66" charset="0"/>
              </a:rPr>
              <a:t>is a host that mediates access to a network, allowing and disallowing certain types of access on the basis of a configured security policy.</a:t>
            </a:r>
          </a:p>
          <a:p>
            <a:pPr>
              <a:defRPr/>
            </a:pPr>
            <a:r>
              <a:rPr lang="en-US" dirty="0">
                <a:latin typeface="Comic Sans MS" panose="030F0702030302020204" pitchFamily="66" charset="0"/>
              </a:rPr>
              <a:t>A firewall is a network security system that monitors and controls incoming and outgoing network traffic based on predetermined security rules.</a:t>
            </a:r>
            <a:endParaRPr lang="en-US" baseline="30000" dirty="0">
              <a:latin typeface="Comic Sans MS" panose="030F0702030302020204" pitchFamily="66" charset="0"/>
            </a:endParaRPr>
          </a:p>
          <a:p>
            <a:pPr>
              <a:defRPr/>
            </a:pPr>
            <a:r>
              <a:rPr lang="en-US" dirty="0">
                <a:latin typeface="Comic Sans MS" panose="030F0702030302020204" pitchFamily="66" charset="0"/>
              </a:rPr>
              <a:t> A firewall typically establishes a barrier between a trusted internal network and untrusted external network, such as the Internet.</a:t>
            </a:r>
          </a:p>
        </p:txBody>
      </p:sp>
      <p:sp>
        <p:nvSpPr>
          <p:cNvPr id="15363"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123491EE-85B2-4746-9D8B-0AECED6D6478}" type="slidenum">
              <a:rPr lang="en-US" altLang="en-US" sz="1400">
                <a:solidFill>
                  <a:srgbClr val="000000"/>
                </a:solidFill>
              </a:rPr>
              <a:pPr defTabSz="914400" eaLnBrk="0" fontAlgn="base" hangingPunct="0">
                <a:spcBef>
                  <a:spcPct val="0"/>
                </a:spcBef>
                <a:spcAft>
                  <a:spcPct val="0"/>
                </a:spcAft>
                <a:buNone/>
              </a:pPr>
              <a:t>11</a:t>
            </a:fld>
            <a:endParaRPr lang="en-US" altLang="en-US" sz="1400">
              <a:solidFill>
                <a:srgbClr val="000000"/>
              </a:solidFill>
            </a:endParaRPr>
          </a:p>
        </p:txBody>
      </p:sp>
    </p:spTree>
    <p:extLst>
      <p:ext uri="{BB962C8B-B14F-4D97-AF65-F5344CB8AC3E}">
        <p14:creationId xmlns:p14="http://schemas.microsoft.com/office/powerpoint/2010/main" val="1663752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noChangeArrowheads="1"/>
          </p:cNvSpPr>
          <p:nvPr>
            <p:ph idx="1"/>
          </p:nvPr>
        </p:nvSpPr>
        <p:spPr>
          <a:xfrm>
            <a:off x="1828800" y="0"/>
            <a:ext cx="8610600" cy="6477000"/>
          </a:xfrm>
        </p:spPr>
        <p:txBody>
          <a:bodyPr/>
          <a:lstStyle/>
          <a:p>
            <a:r>
              <a:rPr lang="en-US" altLang="en-US">
                <a:latin typeface="Comic Sans MS" panose="030F0702030302020204" pitchFamily="66" charset="0"/>
              </a:rPr>
              <a:t>Firewall accepts or rejects messages on the basis of external information rather than on the basis of the contents of the message.</a:t>
            </a:r>
          </a:p>
          <a:p>
            <a:r>
              <a:rPr lang="en-US" altLang="en-US">
                <a:latin typeface="Comic Sans MS" panose="030F0702030302020204" pitchFamily="66" charset="0"/>
              </a:rPr>
              <a:t>A filtering firewall</a:t>
            </a:r>
            <a:r>
              <a:rPr lang="en-US" altLang="en-US" i="1">
                <a:latin typeface="Comic Sans MS" panose="030F0702030302020204" pitchFamily="66" charset="0"/>
              </a:rPr>
              <a:t> </a:t>
            </a:r>
            <a:r>
              <a:rPr lang="en-US" altLang="en-US">
                <a:latin typeface="Comic Sans MS" panose="030F0702030302020204" pitchFamily="66" charset="0"/>
              </a:rPr>
              <a:t>performs access control on the basis of attributes of the packet headers, such as destination addresses, source addresses, and options.</a:t>
            </a:r>
          </a:p>
          <a:p>
            <a:r>
              <a:rPr lang="en-US" altLang="en-US">
                <a:latin typeface="Comic Sans MS" panose="030F0702030302020204" pitchFamily="66" charset="0"/>
              </a:rPr>
              <a:t>Routers and other infrastructure systems are typical examples of filtering firewalls.</a:t>
            </a:r>
          </a:p>
          <a:p>
            <a:r>
              <a:rPr lang="en-US" altLang="en-US">
                <a:latin typeface="Comic Sans MS" panose="030F0702030302020204" pitchFamily="66" charset="0"/>
              </a:rPr>
              <a:t>They allow connections through the firewall, usually on the basis of source and destination addresses and ports. </a:t>
            </a:r>
          </a:p>
        </p:txBody>
      </p:sp>
      <p:sp>
        <p:nvSpPr>
          <p:cNvPr id="16387"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D7F180A8-2E45-43F7-B069-303447B772F5}" type="slidenum">
              <a:rPr lang="en-US" altLang="en-US" sz="1400">
                <a:solidFill>
                  <a:srgbClr val="000000"/>
                </a:solidFill>
              </a:rPr>
              <a:pPr defTabSz="914400" eaLnBrk="0" fontAlgn="base" hangingPunct="0">
                <a:spcBef>
                  <a:spcPct val="0"/>
                </a:spcBef>
                <a:spcAft>
                  <a:spcPct val="0"/>
                </a:spcAft>
                <a:buNone/>
              </a:pPr>
              <a:t>12</a:t>
            </a:fld>
            <a:endParaRPr lang="en-US" altLang="en-US" sz="1400">
              <a:solidFill>
                <a:srgbClr val="000000"/>
              </a:solidFill>
            </a:endParaRPr>
          </a:p>
        </p:txBody>
      </p:sp>
    </p:spTree>
    <p:extLst>
      <p:ext uri="{BB962C8B-B14F-4D97-AF65-F5344CB8AC3E}">
        <p14:creationId xmlns:p14="http://schemas.microsoft.com/office/powerpoint/2010/main" val="16926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noChangeArrowheads="1"/>
          </p:cNvSpPr>
          <p:nvPr>
            <p:ph idx="1"/>
          </p:nvPr>
        </p:nvSpPr>
        <p:spPr>
          <a:xfrm>
            <a:off x="1828800" y="76200"/>
            <a:ext cx="8534400" cy="6629400"/>
          </a:xfrm>
        </p:spPr>
        <p:txBody>
          <a:bodyPr/>
          <a:lstStyle/>
          <a:p>
            <a:r>
              <a:rPr lang="en-US" altLang="en-US" sz="3000">
                <a:latin typeface="Comic Sans MS" panose="030F0702030302020204" pitchFamily="66" charset="0"/>
              </a:rPr>
              <a:t>This contrasts with the second type of firewall, which never allows such a direct connection. Instead, special agents called proxies</a:t>
            </a:r>
            <a:r>
              <a:rPr lang="en-US" altLang="en-US" sz="3000" i="1">
                <a:latin typeface="Comic Sans MS" panose="030F0702030302020204" pitchFamily="66" charset="0"/>
              </a:rPr>
              <a:t> </a:t>
            </a:r>
            <a:r>
              <a:rPr lang="en-US" altLang="en-US" sz="3000">
                <a:latin typeface="Comic Sans MS" panose="030F0702030302020204" pitchFamily="66" charset="0"/>
              </a:rPr>
              <a:t>control the flow of information through the firewall.</a:t>
            </a:r>
          </a:p>
          <a:p>
            <a:r>
              <a:rPr lang="en-US" altLang="en-US" sz="3000">
                <a:latin typeface="Comic Sans MS" panose="030F0702030302020204" pitchFamily="66" charset="0"/>
              </a:rPr>
              <a:t>A proxy</a:t>
            </a:r>
            <a:r>
              <a:rPr lang="en-US" altLang="en-US" sz="3000" i="1">
                <a:latin typeface="Comic Sans MS" panose="030F0702030302020204" pitchFamily="66" charset="0"/>
              </a:rPr>
              <a:t> </a:t>
            </a:r>
            <a:r>
              <a:rPr lang="en-US" altLang="en-US" sz="3000">
                <a:latin typeface="Comic Sans MS" panose="030F0702030302020204" pitchFamily="66" charset="0"/>
              </a:rPr>
              <a:t>is an intermediate agent or server that acts on behalf of an endpoint without allowing a direct connection between the two endpoints.</a:t>
            </a:r>
          </a:p>
          <a:p>
            <a:r>
              <a:rPr lang="en-US" altLang="en-US" sz="3000">
                <a:latin typeface="Comic Sans MS" panose="030F0702030302020204" pitchFamily="66" charset="0"/>
              </a:rPr>
              <a:t>A proxy (or applications level) firewall</a:t>
            </a:r>
            <a:r>
              <a:rPr lang="en-US" altLang="en-US" sz="3000" i="1">
                <a:latin typeface="Comic Sans MS" panose="030F0702030302020204" pitchFamily="66" charset="0"/>
              </a:rPr>
              <a:t> </a:t>
            </a:r>
            <a:r>
              <a:rPr lang="en-US" altLang="en-US" sz="3000">
                <a:latin typeface="Comic Sans MS" panose="030F0702030302020204" pitchFamily="66" charset="0"/>
              </a:rPr>
              <a:t>uses proxies to perform access control. </a:t>
            </a:r>
          </a:p>
          <a:p>
            <a:r>
              <a:rPr lang="en-US" altLang="en-US" sz="3000">
                <a:latin typeface="Comic Sans MS" panose="030F0702030302020204" pitchFamily="66" charset="0"/>
              </a:rPr>
              <a:t>A proxy firewall can base access control on the contents of packets and messages, as well as on attributes of the packet headers.</a:t>
            </a:r>
          </a:p>
        </p:txBody>
      </p:sp>
      <p:sp>
        <p:nvSpPr>
          <p:cNvPr id="17411"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3F058081-CB19-4AFB-8036-A2A2E4DC0B1C}" type="slidenum">
              <a:rPr lang="en-US" altLang="en-US" sz="1400">
                <a:solidFill>
                  <a:srgbClr val="000000"/>
                </a:solidFill>
              </a:rPr>
              <a:pPr defTabSz="914400" eaLnBrk="0" fontAlgn="base" hangingPunct="0">
                <a:spcBef>
                  <a:spcPct val="0"/>
                </a:spcBef>
                <a:spcAft>
                  <a:spcPct val="0"/>
                </a:spcAft>
                <a:buNone/>
              </a:pPr>
              <a:t>13</a:t>
            </a:fld>
            <a:endParaRPr lang="en-US" altLang="en-US" sz="1400">
              <a:solidFill>
                <a:srgbClr val="000000"/>
              </a:solidFill>
            </a:endParaRPr>
          </a:p>
        </p:txBody>
      </p:sp>
    </p:spTree>
    <p:extLst>
      <p:ext uri="{BB962C8B-B14F-4D97-AF65-F5344CB8AC3E}">
        <p14:creationId xmlns:p14="http://schemas.microsoft.com/office/powerpoint/2010/main" val="1872597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noChangeArrowheads="1"/>
          </p:cNvSpPr>
          <p:nvPr>
            <p:ph idx="1"/>
          </p:nvPr>
        </p:nvSpPr>
        <p:spPr>
          <a:xfrm>
            <a:off x="1828800" y="228600"/>
            <a:ext cx="8534400" cy="6477000"/>
          </a:xfrm>
        </p:spPr>
        <p:txBody>
          <a:bodyPr/>
          <a:lstStyle/>
          <a:p>
            <a:r>
              <a:rPr lang="en-US" altLang="en-US">
                <a:latin typeface="Comic Sans MS" panose="030F0702030302020204" pitchFamily="66" charset="0"/>
              </a:rPr>
              <a:t>A proxy firewall adds to a filtering firewall the ability to base access on content, either at the packet level or at a higher level of abstraction.</a:t>
            </a:r>
          </a:p>
          <a:p>
            <a:r>
              <a:rPr lang="en-US" altLang="en-US">
                <a:latin typeface="Comic Sans MS" panose="030F0702030302020204" pitchFamily="66" charset="0"/>
              </a:rPr>
              <a:t>A different point of view is to see the firewall as an audit mechanism.</a:t>
            </a:r>
          </a:p>
          <a:p>
            <a:r>
              <a:rPr lang="en-US" altLang="en-US">
                <a:latin typeface="Comic Sans MS" panose="030F0702030302020204" pitchFamily="66" charset="0"/>
              </a:rPr>
              <a:t> It analyzes the packets that enter. Firewalls can then base actions on this analysis, leading to traffic shaping (in which percentages of bandwidth are reserved for specific types of traffic), intrusion response, and other controls.</a:t>
            </a:r>
          </a:p>
        </p:txBody>
      </p:sp>
      <p:sp>
        <p:nvSpPr>
          <p:cNvPr id="18435"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BFB1966D-EA94-416F-8A7C-8F331C2A4C19}" type="slidenum">
              <a:rPr lang="en-US" altLang="en-US" sz="1400">
                <a:solidFill>
                  <a:srgbClr val="000000"/>
                </a:solidFill>
              </a:rPr>
              <a:pPr defTabSz="914400" eaLnBrk="0" fontAlgn="base" hangingPunct="0">
                <a:spcBef>
                  <a:spcPct val="0"/>
                </a:spcBef>
                <a:spcAft>
                  <a:spcPct val="0"/>
                </a:spcAft>
                <a:buNone/>
              </a:pPr>
              <a:t>14</a:t>
            </a:fld>
            <a:endParaRPr lang="en-US" altLang="en-US" sz="1400">
              <a:solidFill>
                <a:srgbClr val="000000"/>
              </a:solidFill>
            </a:endParaRPr>
          </a:p>
        </p:txBody>
      </p:sp>
    </p:spTree>
    <p:extLst>
      <p:ext uri="{BB962C8B-B14F-4D97-AF65-F5344CB8AC3E}">
        <p14:creationId xmlns:p14="http://schemas.microsoft.com/office/powerpoint/2010/main" val="389448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52400"/>
            <a:ext cx="8610600" cy="6705600"/>
          </a:xfrm>
        </p:spPr>
        <p:txBody>
          <a:bodyPr/>
          <a:lstStyle/>
          <a:p>
            <a:pPr marL="0" indent="0">
              <a:buNone/>
              <a:defRPr/>
            </a:pPr>
            <a:r>
              <a:rPr lang="en-US" b="1" u="sng" dirty="0">
                <a:latin typeface="Comic Sans MS" panose="030F0702030302020204" pitchFamily="66" charset="0"/>
              </a:rPr>
              <a:t>Demilitarized Zone (DMZ)</a:t>
            </a:r>
          </a:p>
          <a:p>
            <a:pPr>
              <a:defRPr/>
            </a:pPr>
            <a:r>
              <a:rPr lang="en-US" dirty="0">
                <a:latin typeface="Comic Sans MS" panose="030F0702030302020204" pitchFamily="66" charset="0"/>
              </a:rPr>
              <a:t>In computer networks, a DMZ (demilitarized zone) is a physical or logical sub-network that separates an internal local area network (LAN) from other untrusted networks, usually the Internet. </a:t>
            </a:r>
          </a:p>
          <a:p>
            <a:pPr>
              <a:defRPr/>
            </a:pPr>
            <a:r>
              <a:rPr lang="en-US" dirty="0">
                <a:latin typeface="Comic Sans MS" panose="030F0702030302020204" pitchFamily="66" charset="0"/>
              </a:rPr>
              <a:t>External-facing servers, resources and services are located in the DMZ so they are accessible from the Internet but the rest of the internal LAN remains unreachable. </a:t>
            </a:r>
          </a:p>
          <a:p>
            <a:pPr>
              <a:defRPr/>
            </a:pPr>
            <a:r>
              <a:rPr lang="en-US" dirty="0">
                <a:latin typeface="Comic Sans MS" panose="030F0702030302020204" pitchFamily="66" charset="0"/>
              </a:rPr>
              <a:t> A DMZ is now often referred to as a perimeter network.</a:t>
            </a:r>
          </a:p>
          <a:p>
            <a:pPr>
              <a:defRPr/>
            </a:pPr>
            <a:endParaRPr lang="en-US" dirty="0">
              <a:latin typeface="Comic Sans MS" panose="030F0702030302020204" pitchFamily="66" charset="0"/>
            </a:endParaRPr>
          </a:p>
          <a:p>
            <a:pPr marL="0" indent="0">
              <a:buNone/>
              <a:defRPr/>
            </a:pPr>
            <a:endParaRPr lang="en-US" dirty="0">
              <a:latin typeface="Comic Sans MS" panose="030F0702030302020204" pitchFamily="66" charset="0"/>
            </a:endParaRPr>
          </a:p>
        </p:txBody>
      </p:sp>
      <p:sp>
        <p:nvSpPr>
          <p:cNvPr id="19459"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A793E402-130A-48C3-9AEB-148A2B259033}" type="slidenum">
              <a:rPr lang="en-US" altLang="en-US" sz="1400">
                <a:solidFill>
                  <a:srgbClr val="000000"/>
                </a:solidFill>
              </a:rPr>
              <a:pPr defTabSz="914400" eaLnBrk="0" fontAlgn="base" hangingPunct="0">
                <a:spcBef>
                  <a:spcPct val="0"/>
                </a:spcBef>
                <a:spcAft>
                  <a:spcPct val="0"/>
                </a:spcAft>
                <a:buNone/>
              </a:pPr>
              <a:t>15</a:t>
            </a:fld>
            <a:endParaRPr lang="en-US" altLang="en-US" sz="1400">
              <a:solidFill>
                <a:srgbClr val="000000"/>
              </a:solidFill>
            </a:endParaRPr>
          </a:p>
        </p:txBody>
      </p:sp>
    </p:spTree>
    <p:extLst>
      <p:ext uri="{BB962C8B-B14F-4D97-AF65-F5344CB8AC3E}">
        <p14:creationId xmlns:p14="http://schemas.microsoft.com/office/powerpoint/2010/main" val="184058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noChangeArrowheads="1"/>
          </p:cNvSpPr>
          <p:nvPr>
            <p:ph idx="1"/>
          </p:nvPr>
        </p:nvSpPr>
        <p:spPr>
          <a:xfrm>
            <a:off x="1752600" y="76200"/>
            <a:ext cx="8686800" cy="6629400"/>
          </a:xfrm>
        </p:spPr>
        <p:txBody>
          <a:bodyPr/>
          <a:lstStyle/>
          <a:p>
            <a:r>
              <a:rPr lang="en-US" altLang="en-US">
                <a:latin typeface="Comic Sans MS" panose="030F0702030302020204" pitchFamily="66" charset="0"/>
              </a:rPr>
              <a:t>This provides an additional layer of security to the LAN as it restricts the ability of hackers to directly access internal servers and data via the Internet.</a:t>
            </a:r>
          </a:p>
          <a:p>
            <a:r>
              <a:rPr lang="en-US" altLang="en-US">
                <a:latin typeface="Comic Sans MS" panose="030F0702030302020204" pitchFamily="66" charset="0"/>
              </a:rPr>
              <a:t>Any service that is being provided to users on the Internet should be placed in the DMZ. </a:t>
            </a:r>
          </a:p>
          <a:p>
            <a:r>
              <a:rPr lang="en-US" altLang="en-US">
                <a:latin typeface="Comic Sans MS" panose="030F0702030302020204" pitchFamily="66" charset="0"/>
              </a:rPr>
              <a:t>The most common of these services are: Web, Mail, DNS, FTP, and VoIP.</a:t>
            </a:r>
          </a:p>
          <a:p>
            <a:r>
              <a:rPr lang="en-US" altLang="en-US">
                <a:latin typeface="Comic Sans MS" panose="030F0702030302020204" pitchFamily="66" charset="0"/>
              </a:rPr>
              <a:t>The term DMZ comes from the geographic buffer zone that was set up between North Korea and South Korea at the end of the Korean War.</a:t>
            </a:r>
          </a:p>
        </p:txBody>
      </p:sp>
      <p:sp>
        <p:nvSpPr>
          <p:cNvPr id="20483"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CF4C2C3A-542C-45EB-8370-374618219866}" type="slidenum">
              <a:rPr lang="en-US" altLang="en-US" sz="1400">
                <a:solidFill>
                  <a:srgbClr val="000000"/>
                </a:solidFill>
              </a:rPr>
              <a:pPr defTabSz="914400" eaLnBrk="0" fontAlgn="base" hangingPunct="0">
                <a:spcBef>
                  <a:spcPct val="0"/>
                </a:spcBef>
                <a:spcAft>
                  <a:spcPct val="0"/>
                </a:spcAft>
                <a:buNone/>
              </a:pPr>
              <a:t>16</a:t>
            </a:fld>
            <a:endParaRPr lang="en-US" altLang="en-US" sz="1400">
              <a:solidFill>
                <a:srgbClr val="000000"/>
              </a:solidFill>
            </a:endParaRPr>
          </a:p>
        </p:txBody>
      </p:sp>
    </p:spTree>
    <p:extLst>
      <p:ext uri="{BB962C8B-B14F-4D97-AF65-F5344CB8AC3E}">
        <p14:creationId xmlns:p14="http://schemas.microsoft.com/office/powerpoint/2010/main" val="699785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noChangeArrowheads="1"/>
          </p:cNvSpPr>
          <p:nvPr>
            <p:ph idx="1"/>
          </p:nvPr>
        </p:nvSpPr>
        <p:spPr>
          <a:xfrm>
            <a:off x="1905000" y="76200"/>
            <a:ext cx="8610600" cy="6629400"/>
          </a:xfrm>
        </p:spPr>
        <p:txBody>
          <a:bodyPr/>
          <a:lstStyle/>
          <a:p>
            <a:r>
              <a:rPr lang="en-US" altLang="en-US">
                <a:latin typeface="Comic Sans MS" panose="030F0702030302020204" pitchFamily="66" charset="0"/>
              </a:rPr>
              <a:t>There are various ways to design a network with a DMZ. The two most common methods are with a single or dual firewalls as shown in the figure.</a:t>
            </a:r>
          </a:p>
          <a:p>
            <a:r>
              <a:rPr lang="en-US" altLang="en-US">
                <a:latin typeface="Comic Sans MS" panose="030F0702030302020204" pitchFamily="66" charset="0"/>
              </a:rPr>
              <a:t>A single firewall with at least three network interfaces can be used to create a network architecture containing a DMZ. The external network is formed from the ISP to the firewall on the first network interface, the DMZ is formed from the second network interface and the internal network is formed from the third network interface.</a:t>
            </a:r>
          </a:p>
          <a:p>
            <a:endParaRPr lang="en-US" altLang="en-US"/>
          </a:p>
        </p:txBody>
      </p:sp>
      <p:sp>
        <p:nvSpPr>
          <p:cNvPr id="21507"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13E50E31-46FE-48A5-A257-6B961A6A52EC}" type="slidenum">
              <a:rPr lang="en-US" altLang="en-US" sz="1400">
                <a:solidFill>
                  <a:srgbClr val="000000"/>
                </a:solidFill>
              </a:rPr>
              <a:pPr defTabSz="914400" eaLnBrk="0" fontAlgn="base" hangingPunct="0">
                <a:spcBef>
                  <a:spcPct val="0"/>
                </a:spcBef>
                <a:spcAft>
                  <a:spcPct val="0"/>
                </a:spcAft>
                <a:buNone/>
              </a:pPr>
              <a:t>17</a:t>
            </a:fld>
            <a:endParaRPr lang="en-US" altLang="en-US" sz="1400">
              <a:solidFill>
                <a:srgbClr val="000000"/>
              </a:solidFill>
            </a:endParaRPr>
          </a:p>
        </p:txBody>
      </p:sp>
    </p:spTree>
    <p:extLst>
      <p:ext uri="{BB962C8B-B14F-4D97-AF65-F5344CB8AC3E}">
        <p14:creationId xmlns:p14="http://schemas.microsoft.com/office/powerpoint/2010/main" val="1765869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noChangeArrowheads="1"/>
          </p:cNvSpPr>
          <p:nvPr>
            <p:ph idx="1"/>
          </p:nvPr>
        </p:nvSpPr>
        <p:spPr>
          <a:xfrm>
            <a:off x="1828800" y="228600"/>
            <a:ext cx="8534400" cy="6324600"/>
          </a:xfrm>
        </p:spPr>
        <p:txBody>
          <a:bodyPr/>
          <a:lstStyle/>
          <a:p>
            <a:r>
              <a:rPr lang="en-US" altLang="en-US">
                <a:latin typeface="Comic Sans MS" panose="030F0702030302020204" pitchFamily="66" charset="0"/>
              </a:rPr>
              <a:t> Different sets of firewall rules for traffic between the Internet and the DMZ, the LAN and the DMZ, and the LAN and the Internet tightly control which ports and types of traffic are allowed into the DMZ from the Internet, limit connectivity to specific hosts in the internal network, and prevent unrequested connections either to the Internet or the internal LAN from the DMZ.</a:t>
            </a:r>
          </a:p>
        </p:txBody>
      </p:sp>
      <p:sp>
        <p:nvSpPr>
          <p:cNvPr id="22531"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72B84C94-8E62-4572-844D-3DBE18298964}" type="slidenum">
              <a:rPr lang="en-US" altLang="en-US" sz="1400">
                <a:solidFill>
                  <a:srgbClr val="000000"/>
                </a:solidFill>
              </a:rPr>
              <a:pPr defTabSz="914400" eaLnBrk="0" fontAlgn="base" hangingPunct="0">
                <a:spcBef>
                  <a:spcPct val="0"/>
                </a:spcBef>
                <a:spcAft>
                  <a:spcPct val="0"/>
                </a:spcAft>
                <a:buNone/>
              </a:pPr>
              <a:t>18</a:t>
            </a:fld>
            <a:endParaRPr lang="en-US" altLang="en-US" sz="1400">
              <a:solidFill>
                <a:srgbClr val="000000"/>
              </a:solidFill>
            </a:endParaRPr>
          </a:p>
        </p:txBody>
      </p:sp>
    </p:spTree>
    <p:extLst>
      <p:ext uri="{BB962C8B-B14F-4D97-AF65-F5344CB8AC3E}">
        <p14:creationId xmlns:p14="http://schemas.microsoft.com/office/powerpoint/2010/main" val="2607624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noChangeArrowheads="1"/>
          </p:cNvSpPr>
          <p:nvPr>
            <p:ph idx="1"/>
          </p:nvPr>
        </p:nvSpPr>
        <p:spPr>
          <a:xfrm>
            <a:off x="1828800" y="228600"/>
            <a:ext cx="8610600" cy="6324600"/>
          </a:xfrm>
        </p:spPr>
        <p:txBody>
          <a:bodyPr/>
          <a:lstStyle/>
          <a:p>
            <a:r>
              <a:rPr lang="en-US" altLang="en-US">
                <a:latin typeface="Comic Sans MS" panose="030F0702030302020204" pitchFamily="66" charset="0"/>
              </a:rPr>
              <a:t>A more secure approach is to use two firewalls to create a DMZ. </a:t>
            </a:r>
          </a:p>
          <a:p>
            <a:r>
              <a:rPr lang="en-US" altLang="en-US">
                <a:latin typeface="Comic Sans MS" panose="030F0702030302020204" pitchFamily="66" charset="0"/>
              </a:rPr>
              <a:t>The first firewall also called the perimeter firewall is configured to allow traffic destined to the DMZ only. </a:t>
            </a:r>
          </a:p>
          <a:p>
            <a:r>
              <a:rPr lang="en-US" altLang="en-US">
                <a:latin typeface="Comic Sans MS" panose="030F0702030302020204" pitchFamily="66" charset="0"/>
              </a:rPr>
              <a:t>The second or internal firewall only allows traffic from the DMZ to the internal network. </a:t>
            </a:r>
          </a:p>
          <a:p>
            <a:r>
              <a:rPr lang="en-US" altLang="en-US">
                <a:latin typeface="Comic Sans MS" panose="030F0702030302020204" pitchFamily="66" charset="0"/>
              </a:rPr>
              <a:t>This is considered more secure since two devices would need to be compromised before an attacker could access the internal LAN.</a:t>
            </a:r>
          </a:p>
        </p:txBody>
      </p:sp>
      <p:sp>
        <p:nvSpPr>
          <p:cNvPr id="23555"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55EB1DCB-82C0-458A-973B-DB85588C2965}" type="slidenum">
              <a:rPr lang="en-US" altLang="en-US" sz="1400">
                <a:solidFill>
                  <a:srgbClr val="000000"/>
                </a:solidFill>
              </a:rPr>
              <a:pPr defTabSz="914400" eaLnBrk="0" fontAlgn="base" hangingPunct="0">
                <a:spcBef>
                  <a:spcPct val="0"/>
                </a:spcBef>
                <a:spcAft>
                  <a:spcPct val="0"/>
                </a:spcAft>
                <a:buNone/>
              </a:pPr>
              <a:t>19</a:t>
            </a:fld>
            <a:endParaRPr lang="en-US" altLang="en-US" sz="1400">
              <a:solidFill>
                <a:srgbClr val="000000"/>
              </a:solidFill>
            </a:endParaRPr>
          </a:p>
        </p:txBody>
      </p:sp>
    </p:spTree>
    <p:extLst>
      <p:ext uri="{BB962C8B-B14F-4D97-AF65-F5344CB8AC3E}">
        <p14:creationId xmlns:p14="http://schemas.microsoft.com/office/powerpoint/2010/main" val="145726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a:t>
            </a:r>
          </a:p>
        </p:txBody>
      </p:sp>
      <p:sp>
        <p:nvSpPr>
          <p:cNvPr id="3" name="Content Placeholder 2"/>
          <p:cNvSpPr>
            <a:spLocks noGrp="1"/>
          </p:cNvSpPr>
          <p:nvPr>
            <p:ph idx="1"/>
          </p:nvPr>
        </p:nvSpPr>
        <p:spPr/>
        <p:txBody>
          <a:bodyPr>
            <a:normAutofit/>
          </a:bodyPr>
          <a:lstStyle/>
          <a:p>
            <a:r>
              <a:rPr lang="en-US" sz="2000" dirty="0"/>
              <a:t>Network security consists of the policies and practices adopted to prevent and monitor unauthorized access, misuse, modification, or denial of a computer network and network-accessible resources.</a:t>
            </a:r>
          </a:p>
          <a:p>
            <a:r>
              <a:rPr lang="en-US" sz="2000" dirty="0"/>
              <a:t>Network security involves the authorization of access to data in a network, which is controlled by the network administrator. </a:t>
            </a:r>
          </a:p>
          <a:p>
            <a:r>
              <a:rPr lang="en-US" sz="2000" dirty="0"/>
              <a:t>“Network security is any activity designed to protect the usability and integrity of your network and data. It includes both hardware and software technologies. Effective network security manages access to the network. It targets a variety of threats and stops them from entering or spreading on your network.” - Cisco</a:t>
            </a:r>
          </a:p>
          <a:p>
            <a:endParaRPr lang="en-US" sz="2000" dirty="0"/>
          </a:p>
          <a:p>
            <a:endParaRPr lang="en-US" sz="2000" dirty="0"/>
          </a:p>
        </p:txBody>
      </p:sp>
    </p:spTree>
    <p:extLst>
      <p:ext uri="{BB962C8B-B14F-4D97-AF65-F5344CB8AC3E}">
        <p14:creationId xmlns:p14="http://schemas.microsoft.com/office/powerpoint/2010/main" val="337870739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noChangeArrowheads="1"/>
          </p:cNvSpPr>
          <p:nvPr>
            <p:ph idx="1"/>
          </p:nvPr>
        </p:nvSpPr>
        <p:spPr>
          <a:xfrm>
            <a:off x="1752600" y="228600"/>
            <a:ext cx="8686800" cy="6477000"/>
          </a:xfrm>
        </p:spPr>
        <p:txBody>
          <a:bodyPr/>
          <a:lstStyle/>
          <a:p>
            <a:r>
              <a:rPr lang="en-US" altLang="en-US">
                <a:latin typeface="Comic Sans MS" panose="030F0702030302020204" pitchFamily="66" charset="0"/>
              </a:rPr>
              <a:t>For example, a network intrusion detection and prevention system located in a DMZ that only contains as Web server can block all traffic except HTTP and HTTPS requests on ports 80 and 443.</a:t>
            </a:r>
          </a:p>
          <a:p>
            <a:endParaRPr lang="en-US" altLang="en-US"/>
          </a:p>
        </p:txBody>
      </p:sp>
      <p:sp>
        <p:nvSpPr>
          <p:cNvPr id="24579"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A559947F-F04C-422F-BB3D-45518427F29A}" type="slidenum">
              <a:rPr lang="en-US" altLang="en-US" sz="1400">
                <a:solidFill>
                  <a:srgbClr val="000000"/>
                </a:solidFill>
              </a:rPr>
              <a:pPr defTabSz="914400" eaLnBrk="0" fontAlgn="base" hangingPunct="0">
                <a:spcBef>
                  <a:spcPct val="0"/>
                </a:spcBef>
                <a:spcAft>
                  <a:spcPct val="0"/>
                </a:spcAft>
                <a:buNone/>
              </a:pPr>
              <a:t>20</a:t>
            </a:fld>
            <a:endParaRPr lang="en-US" altLang="en-US" sz="1400">
              <a:solidFill>
                <a:srgbClr val="000000"/>
              </a:solidFill>
            </a:endParaRPr>
          </a:p>
        </p:txBody>
      </p:sp>
    </p:spTree>
    <p:extLst>
      <p:ext uri="{BB962C8B-B14F-4D97-AF65-F5344CB8AC3E}">
        <p14:creationId xmlns:p14="http://schemas.microsoft.com/office/powerpoint/2010/main" val="1360195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52400"/>
            <a:ext cx="8686800" cy="6705600"/>
          </a:xfrm>
        </p:spPr>
        <p:txBody>
          <a:bodyPr/>
          <a:lstStyle/>
          <a:p>
            <a:pPr marL="0" indent="0">
              <a:buNone/>
              <a:defRPr/>
            </a:pPr>
            <a:r>
              <a:rPr lang="en-US" u="sng" dirty="0">
                <a:latin typeface="Comic Sans MS" panose="030F0702030302020204" pitchFamily="66" charset="0"/>
              </a:rPr>
              <a:t>Analysis of Network Infrastructure:</a:t>
            </a:r>
          </a:p>
          <a:p>
            <a:pPr>
              <a:defRPr/>
            </a:pPr>
            <a:r>
              <a:rPr lang="en-US" sz="3000" dirty="0">
                <a:latin typeface="Comic Sans MS" panose="030F0702030302020204" pitchFamily="66" charset="0"/>
              </a:rPr>
              <a:t>The security policy distinguishes “public” entities from those internal to the corporation, but recognizes that some corporate resources must be available to the public.</a:t>
            </a:r>
          </a:p>
          <a:p>
            <a:pPr>
              <a:defRPr/>
            </a:pPr>
            <a:r>
              <a:rPr lang="en-US" sz="3000" dirty="0">
                <a:latin typeface="Comic Sans MS" panose="030F0702030302020204" pitchFamily="66" charset="0"/>
              </a:rPr>
              <a:t>The public entities may enter the corporate perimeter (bounded by the “outer firewall”) but are confined to the DMZ area (bounded inside by the “inner firewall”).</a:t>
            </a:r>
          </a:p>
          <a:p>
            <a:pPr>
              <a:defRPr/>
            </a:pPr>
            <a:r>
              <a:rPr lang="en-US" sz="3000" dirty="0">
                <a:latin typeface="Comic Sans MS" panose="030F0702030302020204" pitchFamily="66" charset="0"/>
              </a:rPr>
              <a:t>The key decision is to limit the flow of information from the internal network to the DMZ. </a:t>
            </a:r>
          </a:p>
        </p:txBody>
      </p:sp>
      <p:sp>
        <p:nvSpPr>
          <p:cNvPr id="25603"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1ED3A65E-7A54-45D4-A935-6A04BFE49D74}" type="slidenum">
              <a:rPr lang="en-US" altLang="en-US" sz="1400">
                <a:solidFill>
                  <a:srgbClr val="000000"/>
                </a:solidFill>
              </a:rPr>
              <a:pPr defTabSz="914400" eaLnBrk="0" fontAlgn="base" hangingPunct="0">
                <a:spcBef>
                  <a:spcPct val="0"/>
                </a:spcBef>
                <a:spcAft>
                  <a:spcPct val="0"/>
                </a:spcAft>
                <a:buNone/>
              </a:pPr>
              <a:t>21</a:t>
            </a:fld>
            <a:endParaRPr lang="en-US" altLang="en-US" sz="1400">
              <a:solidFill>
                <a:srgbClr val="000000"/>
              </a:solidFill>
            </a:endParaRPr>
          </a:p>
        </p:txBody>
      </p:sp>
    </p:spTree>
    <p:extLst>
      <p:ext uri="{BB962C8B-B14F-4D97-AF65-F5344CB8AC3E}">
        <p14:creationId xmlns:p14="http://schemas.microsoft.com/office/powerpoint/2010/main" val="1450234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52400"/>
            <a:ext cx="8610600" cy="6553200"/>
          </a:xfrm>
        </p:spPr>
        <p:txBody>
          <a:bodyPr/>
          <a:lstStyle/>
          <a:p>
            <a:pPr>
              <a:defRPr/>
            </a:pPr>
            <a:r>
              <a:rPr lang="en-US" dirty="0">
                <a:latin typeface="Comic Sans MS" panose="030F0702030302020204" pitchFamily="66" charset="0"/>
              </a:rPr>
              <a:t>The public cannot communicate directly with any</a:t>
            </a:r>
            <a:r>
              <a:rPr lang="en-US" i="1" dirty="0">
                <a:latin typeface="Comic Sans MS" panose="030F0702030302020204" pitchFamily="66" charset="0"/>
              </a:rPr>
              <a:t> </a:t>
            </a:r>
            <a:r>
              <a:rPr lang="en-US" dirty="0">
                <a:latin typeface="Comic Sans MS" panose="030F0702030302020204" pitchFamily="66" charset="0"/>
              </a:rPr>
              <a:t>system in the internal network, nor can any system in the internal network communicate directly with other systems on the Internet (beyond the “outer firewall”).</a:t>
            </a:r>
          </a:p>
          <a:p>
            <a:pPr>
              <a:defRPr/>
            </a:pPr>
            <a:r>
              <a:rPr lang="en-US" dirty="0">
                <a:latin typeface="Comic Sans MS" panose="030F0702030302020204" pitchFamily="66" charset="0"/>
              </a:rPr>
              <a:t>The systems in the DMZ serve as mediators, with the firewalls providing the guards.</a:t>
            </a:r>
          </a:p>
          <a:p>
            <a:pPr>
              <a:defRPr/>
            </a:pPr>
            <a:r>
              <a:rPr lang="en-US" dirty="0">
                <a:latin typeface="Comic Sans MS" panose="030F0702030302020204" pitchFamily="66" charset="0"/>
              </a:rPr>
              <a:t>The firewalls and the DMZ systems control all access to and from the Internet and filter all traffic in both directions.</a:t>
            </a:r>
          </a:p>
          <a:p>
            <a:pPr marL="0" indent="0">
              <a:buNone/>
              <a:defRPr/>
            </a:pPr>
            <a:endParaRPr lang="en-US" dirty="0">
              <a:latin typeface="Comic Sans MS" panose="030F0702030302020204" pitchFamily="66" charset="0"/>
            </a:endParaRPr>
          </a:p>
          <a:p>
            <a:pPr>
              <a:defRPr/>
            </a:pPr>
            <a:endParaRPr lang="en-US" dirty="0"/>
          </a:p>
        </p:txBody>
      </p:sp>
      <p:sp>
        <p:nvSpPr>
          <p:cNvPr id="26627"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EF286B9B-6452-44A4-B73C-692BFCFD1D03}" type="slidenum">
              <a:rPr lang="en-US" altLang="en-US" sz="1400">
                <a:solidFill>
                  <a:srgbClr val="000000"/>
                </a:solidFill>
              </a:rPr>
              <a:pPr defTabSz="914400" eaLnBrk="0" fontAlgn="base" hangingPunct="0">
                <a:spcBef>
                  <a:spcPct val="0"/>
                </a:spcBef>
                <a:spcAft>
                  <a:spcPct val="0"/>
                </a:spcAft>
                <a:buNone/>
              </a:pPr>
              <a:t>22</a:t>
            </a:fld>
            <a:endParaRPr lang="en-US" altLang="en-US" sz="1400">
              <a:solidFill>
                <a:srgbClr val="000000"/>
              </a:solidFill>
            </a:endParaRPr>
          </a:p>
        </p:txBody>
      </p:sp>
    </p:spTree>
    <p:extLst>
      <p:ext uri="{BB962C8B-B14F-4D97-AF65-F5344CB8AC3E}">
        <p14:creationId xmlns:p14="http://schemas.microsoft.com/office/powerpoint/2010/main" val="1229487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noChangeArrowheads="1"/>
          </p:cNvSpPr>
          <p:nvPr>
            <p:ph idx="1"/>
          </p:nvPr>
        </p:nvSpPr>
        <p:spPr>
          <a:xfrm>
            <a:off x="1828800" y="76200"/>
            <a:ext cx="8534400" cy="6629400"/>
          </a:xfrm>
        </p:spPr>
        <p:txBody>
          <a:bodyPr/>
          <a:lstStyle/>
          <a:p>
            <a:r>
              <a:rPr lang="en-US" altLang="en-US">
                <a:latin typeface="Comic Sans MS" panose="030F0702030302020204" pitchFamily="66" charset="0"/>
              </a:rPr>
              <a:t>The first step is to hide the addresses of the internal network. </a:t>
            </a:r>
          </a:p>
          <a:p>
            <a:r>
              <a:rPr lang="en-US" altLang="en-US">
                <a:latin typeface="Comic Sans MS" panose="030F0702030302020204" pitchFamily="66" charset="0"/>
              </a:rPr>
              <a:t>In general, the internal network addresses can be any IP addresses, and the inner firewall can use a protocol such as the Network Address Translation protocol to map these internal host addresses to the firewall’s Internet address.</a:t>
            </a:r>
          </a:p>
          <a:p>
            <a:r>
              <a:rPr lang="en-US" altLang="en-US">
                <a:latin typeface="Comic Sans MS" panose="030F0702030302020204" pitchFamily="66" charset="0"/>
              </a:rPr>
              <a:t> A more common method is to assign each host an address but not allow those addresses to leave the corporate network.</a:t>
            </a:r>
          </a:p>
        </p:txBody>
      </p:sp>
      <p:sp>
        <p:nvSpPr>
          <p:cNvPr id="27651"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EF6C8159-DFE0-4026-AA88-A635186C5CB5}" type="slidenum">
              <a:rPr lang="en-US" altLang="en-US" sz="1400">
                <a:solidFill>
                  <a:srgbClr val="000000"/>
                </a:solidFill>
              </a:rPr>
              <a:pPr defTabSz="914400" eaLnBrk="0" fontAlgn="base" hangingPunct="0">
                <a:spcBef>
                  <a:spcPct val="0"/>
                </a:spcBef>
                <a:spcAft>
                  <a:spcPct val="0"/>
                </a:spcAft>
                <a:buNone/>
              </a:pPr>
              <a:t>23</a:t>
            </a:fld>
            <a:endParaRPr lang="en-US" altLang="en-US" sz="1400">
              <a:solidFill>
                <a:srgbClr val="000000"/>
              </a:solidFill>
            </a:endParaRPr>
          </a:p>
        </p:txBody>
      </p:sp>
    </p:spTree>
    <p:extLst>
      <p:ext uri="{BB962C8B-B14F-4D97-AF65-F5344CB8AC3E}">
        <p14:creationId xmlns:p14="http://schemas.microsoft.com/office/powerpoint/2010/main" val="2524962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noChangeArrowheads="1"/>
          </p:cNvSpPr>
          <p:nvPr>
            <p:ph idx="1"/>
          </p:nvPr>
        </p:nvSpPr>
        <p:spPr>
          <a:xfrm>
            <a:off x="1752600" y="304800"/>
            <a:ext cx="8610600" cy="6400800"/>
          </a:xfrm>
        </p:spPr>
        <p:txBody>
          <a:bodyPr/>
          <a:lstStyle/>
          <a:p>
            <a:r>
              <a:rPr lang="en-US" altLang="en-US">
                <a:latin typeface="Comic Sans MS" panose="030F0702030302020204" pitchFamily="66" charset="0"/>
              </a:rPr>
              <a:t>All services are implemented as proxies in the outer firewall. However, electronic mail presents a special problem.</a:t>
            </a:r>
          </a:p>
          <a:p>
            <a:r>
              <a:rPr lang="en-US" altLang="en-US">
                <a:latin typeface="Comic Sans MS" panose="030F0702030302020204" pitchFamily="66" charset="0"/>
              </a:rPr>
              <a:t>The DMZ mail server must know an address in order for the internal mail server to pass mail back and forth.</a:t>
            </a:r>
          </a:p>
          <a:p>
            <a:r>
              <a:rPr lang="en-US" altLang="en-US">
                <a:latin typeface="Comic Sans MS" panose="030F0702030302020204" pitchFamily="66" charset="0"/>
              </a:rPr>
              <a:t>This need not be the actual address of the internal mail server. It could be a distinguished address that the inner firewall will recognize as representing the internal mail server. </a:t>
            </a:r>
          </a:p>
        </p:txBody>
      </p:sp>
      <p:sp>
        <p:nvSpPr>
          <p:cNvPr id="28675"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F2300FD2-1CEB-4F88-9525-ACB4CE6D621A}" type="slidenum">
              <a:rPr lang="en-US" altLang="en-US" sz="1400">
                <a:solidFill>
                  <a:srgbClr val="000000"/>
                </a:solidFill>
              </a:rPr>
              <a:pPr defTabSz="914400" eaLnBrk="0" fontAlgn="base" hangingPunct="0">
                <a:spcBef>
                  <a:spcPct val="0"/>
                </a:spcBef>
                <a:spcAft>
                  <a:spcPct val="0"/>
                </a:spcAft>
                <a:buNone/>
              </a:pPr>
              <a:t>24</a:t>
            </a:fld>
            <a:endParaRPr lang="en-US" altLang="en-US" sz="1400">
              <a:solidFill>
                <a:srgbClr val="000000"/>
              </a:solidFill>
            </a:endParaRPr>
          </a:p>
        </p:txBody>
      </p:sp>
    </p:spTree>
    <p:extLst>
      <p:ext uri="{BB962C8B-B14F-4D97-AF65-F5344CB8AC3E}">
        <p14:creationId xmlns:p14="http://schemas.microsoft.com/office/powerpoint/2010/main" val="1189968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noChangeArrowheads="1"/>
          </p:cNvSpPr>
          <p:nvPr>
            <p:ph idx="1"/>
          </p:nvPr>
        </p:nvSpPr>
        <p:spPr>
          <a:xfrm>
            <a:off x="1828800" y="76200"/>
            <a:ext cx="8534400" cy="6477000"/>
          </a:xfrm>
        </p:spPr>
        <p:txBody>
          <a:bodyPr/>
          <a:lstStyle/>
          <a:p>
            <a:r>
              <a:rPr lang="en-US" altLang="en-US" sz="3000">
                <a:latin typeface="Comic Sans MS" panose="030F0702030302020204" pitchFamily="66" charset="0"/>
              </a:rPr>
              <a:t>Similarly, the internal mail server must know an address for the DMZ mail server. These addresses can be fixed (in which case the DMZ DNS server is unnecessary).</a:t>
            </a:r>
          </a:p>
          <a:p>
            <a:r>
              <a:rPr lang="en-US" altLang="en-US" sz="3000">
                <a:latin typeface="Comic Sans MS" panose="030F0702030302020204" pitchFamily="66" charset="0"/>
              </a:rPr>
              <a:t>The Web server lies in the DMZ for the same reasons that a mail server lies in the DMZ. External connections to the Web server go into the DMZ and no farther.</a:t>
            </a:r>
          </a:p>
          <a:p>
            <a:r>
              <a:rPr lang="en-US" altLang="en-US" sz="3000">
                <a:latin typeface="Comic Sans MS" panose="030F0702030302020204" pitchFamily="66" charset="0"/>
              </a:rPr>
              <a:t>If any information is to be transmitted from the Web server to the internal network (for example, the customer data subnet), the transmission is made separately, and not as part of a Web transaction.</a:t>
            </a:r>
          </a:p>
          <a:p>
            <a:endParaRPr lang="en-US" altLang="en-US" sz="3000">
              <a:latin typeface="Comic Sans MS" panose="030F0702030302020204" pitchFamily="66" charset="0"/>
            </a:endParaRPr>
          </a:p>
        </p:txBody>
      </p:sp>
      <p:sp>
        <p:nvSpPr>
          <p:cNvPr id="29699"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CD61EC7C-92B5-4040-A1D5-B9676E644BA1}" type="slidenum">
              <a:rPr lang="en-US" altLang="en-US" sz="1400">
                <a:solidFill>
                  <a:srgbClr val="000000"/>
                </a:solidFill>
              </a:rPr>
              <a:pPr defTabSz="914400" eaLnBrk="0" fontAlgn="base" hangingPunct="0">
                <a:spcBef>
                  <a:spcPct val="0"/>
                </a:spcBef>
                <a:spcAft>
                  <a:spcPct val="0"/>
                </a:spcAft>
                <a:buNone/>
              </a:pPr>
              <a:t>25</a:t>
            </a:fld>
            <a:endParaRPr lang="en-US" altLang="en-US" sz="1400">
              <a:solidFill>
                <a:srgbClr val="000000"/>
              </a:solidFill>
            </a:endParaRPr>
          </a:p>
        </p:txBody>
      </p:sp>
    </p:spTree>
    <p:extLst>
      <p:ext uri="{BB962C8B-B14F-4D97-AF65-F5344CB8AC3E}">
        <p14:creationId xmlns:p14="http://schemas.microsoft.com/office/powerpoint/2010/main" val="4152043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noChangeArrowheads="1"/>
          </p:cNvSpPr>
          <p:nvPr>
            <p:ph idx="1"/>
          </p:nvPr>
        </p:nvSpPr>
        <p:spPr>
          <a:xfrm>
            <a:off x="1828800" y="304800"/>
            <a:ext cx="8610600" cy="6400800"/>
          </a:xfrm>
        </p:spPr>
        <p:txBody>
          <a:bodyPr/>
          <a:lstStyle/>
          <a:p>
            <a:r>
              <a:rPr lang="en-US" altLang="en-US">
                <a:latin typeface="Comic Sans MS" panose="030F0702030302020204" pitchFamily="66" charset="0"/>
              </a:rPr>
              <a:t>The goals of the </a:t>
            </a:r>
            <a:r>
              <a:rPr lang="en-US" altLang="en-US" b="1" u="sng">
                <a:latin typeface="Comic Sans MS" panose="030F0702030302020204" pitchFamily="66" charset="0"/>
              </a:rPr>
              <a:t>outer firewall </a:t>
            </a:r>
            <a:r>
              <a:rPr lang="en-US" altLang="en-US">
                <a:latin typeface="Comic Sans MS" panose="030F0702030302020204" pitchFamily="66" charset="0"/>
              </a:rPr>
              <a:t>are to restrict public access to the Drib’s corporate network and to restrict the Drib’s access to the Internet. This arises from the duality of information flow.</a:t>
            </a:r>
          </a:p>
          <a:p>
            <a:r>
              <a:rPr lang="en-US" altLang="en-US">
                <a:latin typeface="Comic Sans MS" panose="030F0702030302020204" pitchFamily="66" charset="0"/>
              </a:rPr>
              <a:t>In the Bell-LaPadula Model, for example, one cannot read information from a higher level (here, by restricting public access to the Drib’s network), but one cannot write information to a lower level, either (here, by restricting the Drib’s employees’ access to the Internet).</a:t>
            </a:r>
          </a:p>
        </p:txBody>
      </p:sp>
      <p:sp>
        <p:nvSpPr>
          <p:cNvPr id="30723"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2F1DEE36-B165-4253-A6D9-5622D8164700}" type="slidenum">
              <a:rPr lang="en-US" altLang="en-US" sz="1400">
                <a:solidFill>
                  <a:srgbClr val="000000"/>
                </a:solidFill>
              </a:rPr>
              <a:pPr defTabSz="914400" eaLnBrk="0" fontAlgn="base" hangingPunct="0">
                <a:spcBef>
                  <a:spcPct val="0"/>
                </a:spcBef>
                <a:spcAft>
                  <a:spcPct val="0"/>
                </a:spcAft>
                <a:buNone/>
              </a:pPr>
              <a:t>26</a:t>
            </a:fld>
            <a:endParaRPr lang="en-US" altLang="en-US" sz="1400">
              <a:solidFill>
                <a:srgbClr val="000000"/>
              </a:solidFill>
            </a:endParaRPr>
          </a:p>
        </p:txBody>
      </p:sp>
    </p:spTree>
    <p:extLst>
      <p:ext uri="{BB962C8B-B14F-4D97-AF65-F5344CB8AC3E}">
        <p14:creationId xmlns:p14="http://schemas.microsoft.com/office/powerpoint/2010/main" val="2964802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noChangeArrowheads="1"/>
          </p:cNvSpPr>
          <p:nvPr>
            <p:ph idx="1"/>
          </p:nvPr>
        </p:nvSpPr>
        <p:spPr>
          <a:xfrm>
            <a:off x="1905000" y="304800"/>
            <a:ext cx="8534400" cy="6400800"/>
          </a:xfrm>
        </p:spPr>
        <p:txBody>
          <a:bodyPr/>
          <a:lstStyle/>
          <a:p>
            <a:r>
              <a:rPr lang="en-US" altLang="en-US">
                <a:latin typeface="Comic Sans MS" panose="030F0702030302020204" pitchFamily="66" charset="0"/>
              </a:rPr>
              <a:t>To implement the required access control, the firewall uses an access control list, which binds source addresses and ports and destination addresses and ports to access rights.</a:t>
            </a:r>
          </a:p>
          <a:p>
            <a:r>
              <a:rPr lang="en-US" altLang="en-US">
                <a:latin typeface="Comic Sans MS" panose="030F0702030302020204" pitchFamily="66" charset="0"/>
              </a:rPr>
              <a:t>The public needs to be able to access the Web server and mail server, and no other services. The firewall therefore presents an interface that allows connections to the WWW services (HTTP and HTTPS) and to electronic mail (SMTP).</a:t>
            </a:r>
          </a:p>
        </p:txBody>
      </p:sp>
      <p:sp>
        <p:nvSpPr>
          <p:cNvPr id="31747"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CC38E43A-9068-477E-AE10-443F39DB8CE6}" type="slidenum">
              <a:rPr lang="en-US" altLang="en-US" sz="1400">
                <a:solidFill>
                  <a:srgbClr val="000000"/>
                </a:solidFill>
              </a:rPr>
              <a:pPr defTabSz="914400" eaLnBrk="0" fontAlgn="base" hangingPunct="0">
                <a:spcBef>
                  <a:spcPct val="0"/>
                </a:spcBef>
                <a:spcAft>
                  <a:spcPct val="0"/>
                </a:spcAft>
                <a:buNone/>
              </a:pPr>
              <a:t>27</a:t>
            </a:fld>
            <a:endParaRPr lang="en-US" altLang="en-US" sz="1400">
              <a:solidFill>
                <a:srgbClr val="000000"/>
              </a:solidFill>
            </a:endParaRPr>
          </a:p>
        </p:txBody>
      </p:sp>
    </p:spTree>
    <p:extLst>
      <p:ext uri="{BB962C8B-B14F-4D97-AF65-F5344CB8AC3E}">
        <p14:creationId xmlns:p14="http://schemas.microsoft.com/office/powerpoint/2010/main" val="4288167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noChangeArrowheads="1"/>
          </p:cNvSpPr>
          <p:nvPr>
            <p:ph idx="1"/>
          </p:nvPr>
        </p:nvSpPr>
        <p:spPr>
          <a:xfrm>
            <a:off x="1905000" y="228600"/>
            <a:ext cx="8458200" cy="6477000"/>
          </a:xfrm>
        </p:spPr>
        <p:txBody>
          <a:bodyPr/>
          <a:lstStyle/>
          <a:p>
            <a:r>
              <a:rPr lang="en-US" altLang="en-US">
                <a:latin typeface="Comic Sans MS" panose="030F0702030302020204" pitchFamily="66" charset="0"/>
              </a:rPr>
              <a:t>Sites on the Internet see the addresses of the Web and mail servers as the same—that of the firewall. No other services are provided to sites on the Internet.</a:t>
            </a:r>
          </a:p>
          <a:p>
            <a:r>
              <a:rPr lang="en-US" altLang="en-US">
                <a:latin typeface="Comic Sans MS" panose="030F0702030302020204" pitchFamily="66" charset="0"/>
              </a:rPr>
              <a:t>The firewall is a proxy-based firewall. When an electronic mail connection is initiated, the SMTP proxy on the firewall collects the mail. It then analyzes it for computer viruses and other forms of malicious logic. If none is found, it forwards the mail to the DMZ mail server.</a:t>
            </a:r>
          </a:p>
        </p:txBody>
      </p:sp>
      <p:sp>
        <p:nvSpPr>
          <p:cNvPr id="32771"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1F639DEF-A780-4714-9E51-075836EF83E8}" type="slidenum">
              <a:rPr lang="en-US" altLang="en-US" sz="1400">
                <a:solidFill>
                  <a:srgbClr val="000000"/>
                </a:solidFill>
              </a:rPr>
              <a:pPr defTabSz="914400" eaLnBrk="0" fontAlgn="base" hangingPunct="0">
                <a:spcBef>
                  <a:spcPct val="0"/>
                </a:spcBef>
                <a:spcAft>
                  <a:spcPct val="0"/>
                </a:spcAft>
                <a:buNone/>
              </a:pPr>
              <a:t>28</a:t>
            </a:fld>
            <a:endParaRPr lang="en-US" altLang="en-US" sz="1400">
              <a:solidFill>
                <a:srgbClr val="000000"/>
              </a:solidFill>
            </a:endParaRPr>
          </a:p>
        </p:txBody>
      </p:sp>
    </p:spTree>
    <p:extLst>
      <p:ext uri="{BB962C8B-B14F-4D97-AF65-F5344CB8AC3E}">
        <p14:creationId xmlns:p14="http://schemas.microsoft.com/office/powerpoint/2010/main" val="1061643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noChangeArrowheads="1"/>
          </p:cNvSpPr>
          <p:nvPr>
            <p:ph idx="1"/>
          </p:nvPr>
        </p:nvSpPr>
        <p:spPr>
          <a:xfrm>
            <a:off x="1905000" y="152400"/>
            <a:ext cx="8534400" cy="6705600"/>
          </a:xfrm>
        </p:spPr>
        <p:txBody>
          <a:bodyPr/>
          <a:lstStyle/>
          <a:p>
            <a:r>
              <a:rPr lang="en-US" altLang="en-US">
                <a:latin typeface="Comic Sans MS" panose="030F0702030302020204" pitchFamily="66" charset="0"/>
              </a:rPr>
              <a:t>When a Web connection (or datagram) arrives, the firewall scans the message for any suspicious components (such as extraordinarily long lines or other evidence of attacks) and, if none is found, forwards it to the DMZ Web server. </a:t>
            </a:r>
          </a:p>
          <a:p>
            <a:r>
              <a:rPr lang="en-US" altLang="en-US">
                <a:latin typeface="Comic Sans MS" panose="030F0702030302020204" pitchFamily="66" charset="0"/>
              </a:rPr>
              <a:t>These two DMZ servers have different addresses, neither of which is the address of the firewall.</a:t>
            </a:r>
          </a:p>
          <a:p>
            <a:r>
              <a:rPr lang="en-US" altLang="en-US">
                <a:latin typeface="Comic Sans MS" panose="030F0702030302020204" pitchFamily="66" charset="0"/>
              </a:rPr>
              <a:t>Attackers trying to penetrate the firewall have three methods of entry. </a:t>
            </a:r>
          </a:p>
          <a:p>
            <a:r>
              <a:rPr lang="en-US" altLang="en-US">
                <a:latin typeface="Comic Sans MS" panose="030F0702030302020204" pitchFamily="66" charset="0"/>
              </a:rPr>
              <a:t>The first is to enter through the Web server ports.</a:t>
            </a:r>
          </a:p>
        </p:txBody>
      </p:sp>
      <p:sp>
        <p:nvSpPr>
          <p:cNvPr id="33795"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6B5B6AFF-882E-45E5-AC3A-54017D9FFC6B}" type="slidenum">
              <a:rPr lang="en-US" altLang="en-US" sz="1400">
                <a:solidFill>
                  <a:srgbClr val="000000"/>
                </a:solidFill>
              </a:rPr>
              <a:pPr defTabSz="914400" eaLnBrk="0" fontAlgn="base" hangingPunct="0">
                <a:spcBef>
                  <a:spcPct val="0"/>
                </a:spcBef>
                <a:spcAft>
                  <a:spcPct val="0"/>
                </a:spcAft>
                <a:buNone/>
              </a:pPr>
              <a:t>29</a:t>
            </a:fld>
            <a:endParaRPr lang="en-US" altLang="en-US" sz="1400">
              <a:solidFill>
                <a:srgbClr val="000000"/>
              </a:solidFill>
            </a:endParaRPr>
          </a:p>
        </p:txBody>
      </p:sp>
    </p:spTree>
    <p:extLst>
      <p:ext uri="{BB962C8B-B14F-4D97-AF65-F5344CB8AC3E}">
        <p14:creationId xmlns:p14="http://schemas.microsoft.com/office/powerpoint/2010/main" val="75274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Security Fundamentals</a:t>
            </a:r>
          </a:p>
        </p:txBody>
      </p:sp>
      <p:sp>
        <p:nvSpPr>
          <p:cNvPr id="3" name="Content Placeholder 2"/>
          <p:cNvSpPr>
            <a:spLocks noGrp="1"/>
          </p:cNvSpPr>
          <p:nvPr>
            <p:ph idx="1"/>
          </p:nvPr>
        </p:nvSpPr>
        <p:spPr>
          <a:xfrm>
            <a:off x="1392702" y="1603717"/>
            <a:ext cx="10111910" cy="4740811"/>
          </a:xfrm>
        </p:spPr>
        <p:txBody>
          <a:bodyPr>
            <a:normAutofit/>
          </a:bodyPr>
          <a:lstStyle/>
          <a:p>
            <a:pPr>
              <a:buFont typeface="+mj-lt"/>
              <a:buAutoNum type="arabicPeriod"/>
            </a:pPr>
            <a:r>
              <a:rPr lang="en-US" sz="2000" dirty="0">
                <a:solidFill>
                  <a:schemeClr val="tx1"/>
                </a:solidFill>
              </a:rPr>
              <a:t>Keep patches and update current versions</a:t>
            </a:r>
          </a:p>
          <a:p>
            <a:pPr>
              <a:buFont typeface="+mj-lt"/>
              <a:buAutoNum type="arabicPeriod"/>
            </a:pPr>
            <a:r>
              <a:rPr lang="en-US" sz="2000" dirty="0">
                <a:solidFill>
                  <a:schemeClr val="tx1"/>
                </a:solidFill>
              </a:rPr>
              <a:t>Use strong passwords</a:t>
            </a:r>
          </a:p>
          <a:p>
            <a:pPr lvl="1">
              <a:buFont typeface="Wingdings" panose="05000000000000000000" pitchFamily="2" charset="2"/>
              <a:buChar char="Ø"/>
            </a:pPr>
            <a:r>
              <a:rPr lang="en-US" sz="2000" dirty="0">
                <a:solidFill>
                  <a:schemeClr val="tx1"/>
                </a:solidFill>
              </a:rPr>
              <a:t>Don’t use any words from the dictionary</a:t>
            </a:r>
          </a:p>
          <a:p>
            <a:pPr lvl="1">
              <a:buFont typeface="Wingdings" panose="05000000000000000000" pitchFamily="2" charset="2"/>
              <a:buChar char="Ø"/>
            </a:pPr>
            <a:r>
              <a:rPr lang="en-US" sz="2000" dirty="0">
                <a:solidFill>
                  <a:schemeClr val="tx1"/>
                </a:solidFill>
              </a:rPr>
              <a:t>Don’t use anything related to your name, nickname, family members or pets</a:t>
            </a:r>
          </a:p>
          <a:p>
            <a:pPr lvl="1">
              <a:buFont typeface="Wingdings" panose="05000000000000000000" pitchFamily="2" charset="2"/>
              <a:buChar char="Ø"/>
            </a:pPr>
            <a:r>
              <a:rPr lang="en-US" sz="2000" dirty="0">
                <a:solidFill>
                  <a:schemeClr val="tx1"/>
                </a:solidFill>
              </a:rPr>
              <a:t>Don’t use any numbers someone could guess by looking at your mail like phone numbers and street numbers</a:t>
            </a:r>
          </a:p>
          <a:p>
            <a:pPr lvl="1">
              <a:buFont typeface="Wingdings" panose="05000000000000000000" pitchFamily="2" charset="2"/>
              <a:buChar char="Ø"/>
            </a:pPr>
            <a:r>
              <a:rPr lang="en-US" sz="2000" dirty="0">
                <a:solidFill>
                  <a:schemeClr val="tx1"/>
                </a:solidFill>
              </a:rPr>
              <a:t>Choose a phrase that means something to you, take the first letters of each word and convert some into characters.</a:t>
            </a:r>
          </a:p>
          <a:p>
            <a:pPr>
              <a:buFont typeface="+mj-lt"/>
              <a:buAutoNum type="arabicPeriod"/>
            </a:pPr>
            <a:r>
              <a:rPr lang="en-US" sz="2000" dirty="0">
                <a:solidFill>
                  <a:schemeClr val="tx1"/>
                </a:solidFill>
              </a:rPr>
              <a:t>Secure your VPN</a:t>
            </a:r>
          </a:p>
          <a:p>
            <a:pPr>
              <a:buFont typeface="+mj-lt"/>
              <a:buAutoNum type="arabicPeriod"/>
            </a:pPr>
            <a:r>
              <a:rPr lang="en-US" sz="2000" dirty="0">
                <a:solidFill>
                  <a:schemeClr val="tx1"/>
                </a:solidFill>
              </a:rPr>
              <a:t>Actively manage user privileges</a:t>
            </a:r>
          </a:p>
          <a:p>
            <a:pPr>
              <a:buFont typeface="+mj-lt"/>
              <a:buAutoNum type="arabicPeriod"/>
            </a:pPr>
            <a:r>
              <a:rPr lang="en-US" sz="2000" dirty="0">
                <a:solidFill>
                  <a:schemeClr val="tx1"/>
                </a:solidFill>
              </a:rPr>
              <a:t>Cleanup inactive accounts</a:t>
            </a:r>
          </a:p>
          <a:p>
            <a:endParaRPr lang="en-US" sz="2000" dirty="0">
              <a:solidFill>
                <a:schemeClr val="tx1"/>
              </a:solidFill>
            </a:endParaRPr>
          </a:p>
        </p:txBody>
      </p:sp>
    </p:spTree>
    <p:extLst>
      <p:ext uri="{BB962C8B-B14F-4D97-AF65-F5344CB8AC3E}">
        <p14:creationId xmlns:p14="http://schemas.microsoft.com/office/powerpoint/2010/main" val="300943701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noChangeArrowheads="1"/>
          </p:cNvSpPr>
          <p:nvPr>
            <p:ph idx="1"/>
          </p:nvPr>
        </p:nvSpPr>
        <p:spPr>
          <a:xfrm>
            <a:off x="1828800" y="381000"/>
            <a:ext cx="8534400" cy="6324600"/>
          </a:xfrm>
        </p:spPr>
        <p:txBody>
          <a:bodyPr/>
          <a:lstStyle/>
          <a:p>
            <a:r>
              <a:rPr lang="en-US" altLang="en-US">
                <a:latin typeface="Comic Sans MS" panose="030F0702030302020204" pitchFamily="66" charset="0"/>
              </a:rPr>
              <a:t>The unsecured (HTTP) port proxy checks for invalid or illegal HTTP requests and rejects them.</a:t>
            </a:r>
          </a:p>
          <a:p>
            <a:r>
              <a:rPr lang="en-US" altLang="en-US">
                <a:latin typeface="Comic Sans MS" panose="030F0702030302020204" pitchFamily="66" charset="0"/>
              </a:rPr>
              <a:t>The second is to enter through the SMTP port. </a:t>
            </a:r>
          </a:p>
          <a:p>
            <a:r>
              <a:rPr lang="en-US" altLang="en-US">
                <a:latin typeface="Comic Sans MS" panose="030F0702030302020204" pitchFamily="66" charset="0"/>
              </a:rPr>
              <a:t>The mail proxy will detect and reject such attempts. </a:t>
            </a:r>
          </a:p>
          <a:p>
            <a:r>
              <a:rPr lang="en-US" altLang="en-US">
                <a:latin typeface="Comic Sans MS" panose="030F0702030302020204" pitchFamily="66" charset="0"/>
              </a:rPr>
              <a:t>The third is to attempt to bypass the low-level firewall checks by exploiting vulnerabilities in the firewall itself.</a:t>
            </a:r>
          </a:p>
        </p:txBody>
      </p:sp>
      <p:sp>
        <p:nvSpPr>
          <p:cNvPr id="34819"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5973ADAA-4316-47C5-B871-D7EA1F0A1073}" type="slidenum">
              <a:rPr lang="en-US" altLang="en-US" sz="1400">
                <a:solidFill>
                  <a:srgbClr val="000000"/>
                </a:solidFill>
              </a:rPr>
              <a:pPr defTabSz="914400" eaLnBrk="0" fontAlgn="base" hangingPunct="0">
                <a:spcBef>
                  <a:spcPct val="0"/>
                </a:spcBef>
                <a:spcAft>
                  <a:spcPct val="0"/>
                </a:spcAft>
                <a:buNone/>
              </a:pPr>
              <a:t>30</a:t>
            </a:fld>
            <a:endParaRPr lang="en-US" altLang="en-US" sz="1400">
              <a:solidFill>
                <a:srgbClr val="000000"/>
              </a:solidFill>
            </a:endParaRPr>
          </a:p>
        </p:txBody>
      </p:sp>
    </p:spTree>
    <p:extLst>
      <p:ext uri="{BB962C8B-B14F-4D97-AF65-F5344CB8AC3E}">
        <p14:creationId xmlns:p14="http://schemas.microsoft.com/office/powerpoint/2010/main" val="3517359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1828800" y="228600"/>
            <a:ext cx="8534400" cy="6477000"/>
          </a:xfrm>
        </p:spPr>
        <p:txBody>
          <a:bodyPr/>
          <a:lstStyle/>
          <a:p>
            <a:pPr>
              <a:defRPr/>
            </a:pPr>
            <a:r>
              <a:rPr lang="en-US" altLang="en-US" dirty="0">
                <a:latin typeface="Comic Sans MS" panose="030F0702030302020204" pitchFamily="66" charset="0"/>
              </a:rPr>
              <a:t>The internal network is where the Drib’s most sensitive data resides. </a:t>
            </a:r>
          </a:p>
          <a:p>
            <a:pPr>
              <a:defRPr/>
            </a:pPr>
            <a:r>
              <a:rPr lang="en-US" altLang="en-US" dirty="0">
                <a:latin typeface="Comic Sans MS" panose="030F0702030302020204" pitchFamily="66" charset="0"/>
              </a:rPr>
              <a:t>It may contain data, such as proprietary information, that the Drib does not want outsiders to see.</a:t>
            </a:r>
          </a:p>
          <a:p>
            <a:pPr>
              <a:defRPr/>
            </a:pPr>
            <a:r>
              <a:rPr lang="en-US" altLang="en-US" dirty="0">
                <a:latin typeface="Comic Sans MS" panose="030F0702030302020204" pitchFamily="66" charset="0"/>
              </a:rPr>
              <a:t>For this reason, the inner firewall will block all traffic except for that specifically authorized to enter. </a:t>
            </a:r>
          </a:p>
          <a:p>
            <a:pPr>
              <a:defRPr/>
            </a:pPr>
            <a:r>
              <a:rPr lang="en-US" altLang="en-US" dirty="0">
                <a:latin typeface="Comic Sans MS" panose="030F0702030302020204" pitchFamily="66" charset="0"/>
              </a:rPr>
              <a:t>All such information will come from the DMZ, and never directly from the Internet.</a:t>
            </a:r>
          </a:p>
          <a:p>
            <a:pPr marL="0" indent="0">
              <a:buNone/>
              <a:defRPr/>
            </a:pPr>
            <a:endParaRPr lang="en-US" altLang="en-US" dirty="0">
              <a:latin typeface="Comic Sans MS" panose="030F0702030302020204" pitchFamily="66" charset="0"/>
            </a:endParaRPr>
          </a:p>
        </p:txBody>
      </p:sp>
      <p:sp>
        <p:nvSpPr>
          <p:cNvPr id="35843"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F4488055-3ECF-444D-B952-39BF93CDED31}" type="slidenum">
              <a:rPr lang="en-US" altLang="en-US" sz="1400">
                <a:solidFill>
                  <a:srgbClr val="000000"/>
                </a:solidFill>
              </a:rPr>
              <a:pPr defTabSz="914400" eaLnBrk="0" fontAlgn="base" hangingPunct="0">
                <a:spcBef>
                  <a:spcPct val="0"/>
                </a:spcBef>
                <a:spcAft>
                  <a:spcPct val="0"/>
                </a:spcAft>
                <a:buNone/>
              </a:pPr>
              <a:t>31</a:t>
            </a:fld>
            <a:endParaRPr lang="en-US" altLang="en-US" sz="1400">
              <a:solidFill>
                <a:srgbClr val="000000"/>
              </a:solidFill>
            </a:endParaRPr>
          </a:p>
        </p:txBody>
      </p:sp>
    </p:spTree>
    <p:extLst>
      <p:ext uri="{BB962C8B-B14F-4D97-AF65-F5344CB8AC3E}">
        <p14:creationId xmlns:p14="http://schemas.microsoft.com/office/powerpoint/2010/main" val="2458649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noChangeArrowheads="1"/>
          </p:cNvSpPr>
          <p:nvPr>
            <p:ph idx="1"/>
          </p:nvPr>
        </p:nvSpPr>
        <p:spPr>
          <a:xfrm>
            <a:off x="1905000" y="0"/>
            <a:ext cx="8458200" cy="6705600"/>
          </a:xfrm>
        </p:spPr>
        <p:txBody>
          <a:bodyPr/>
          <a:lstStyle/>
          <a:p>
            <a:r>
              <a:rPr lang="en-US" altLang="en-US">
                <a:latin typeface="Comic Sans MS" panose="030F0702030302020204" pitchFamily="66" charset="0"/>
              </a:rPr>
              <a:t>Like the outer firewall, the </a:t>
            </a:r>
            <a:r>
              <a:rPr lang="en-US" altLang="en-US" b="1" u="sng">
                <a:latin typeface="Comic Sans MS" panose="030F0702030302020204" pitchFamily="66" charset="0"/>
              </a:rPr>
              <a:t>inner firewall</a:t>
            </a:r>
            <a:r>
              <a:rPr lang="en-US" altLang="en-US">
                <a:latin typeface="Comic Sans MS" panose="030F0702030302020204" pitchFamily="66" charset="0"/>
              </a:rPr>
              <a:t> allows a limited set of traffic through (using the same type of access control mechanism as does the outer firewall). </a:t>
            </a:r>
          </a:p>
          <a:p>
            <a:r>
              <a:rPr lang="en-US" altLang="en-US">
                <a:latin typeface="Comic Sans MS" panose="030F0702030302020204" pitchFamily="66" charset="0"/>
              </a:rPr>
              <a:t>It allows SMTP connections using proxies, but all electronic mail is sent to the DMZ mail server for disposition. </a:t>
            </a:r>
          </a:p>
          <a:p>
            <a:r>
              <a:rPr lang="en-US" altLang="en-US">
                <a:latin typeface="Comic Sans MS" panose="030F0702030302020204" pitchFamily="66" charset="0"/>
              </a:rPr>
              <a:t>It allows limited transfer of information to the DNS server in the DMZ.</a:t>
            </a:r>
          </a:p>
          <a:p>
            <a:r>
              <a:rPr lang="en-US" altLang="en-US">
                <a:latin typeface="Comic Sans MS" panose="030F0702030302020204" pitchFamily="66" charset="0"/>
              </a:rPr>
              <a:t>It also allows system administrators to access the systems in the DMZ from a trusted administrative server. All other traffic, including Web access, is blocked.</a:t>
            </a:r>
          </a:p>
        </p:txBody>
      </p:sp>
      <p:sp>
        <p:nvSpPr>
          <p:cNvPr id="36867"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137EE6E2-A950-41B6-958D-D122DCA30841}" type="slidenum">
              <a:rPr lang="en-US" altLang="en-US" sz="1400">
                <a:solidFill>
                  <a:srgbClr val="000000"/>
                </a:solidFill>
              </a:rPr>
              <a:pPr defTabSz="914400" eaLnBrk="0" fontAlgn="base" hangingPunct="0">
                <a:spcBef>
                  <a:spcPct val="0"/>
                </a:spcBef>
                <a:spcAft>
                  <a:spcPct val="0"/>
                </a:spcAft>
                <a:buNone/>
              </a:pPr>
              <a:t>32</a:t>
            </a:fld>
            <a:endParaRPr lang="en-US" altLang="en-US" sz="1400">
              <a:solidFill>
                <a:srgbClr val="000000"/>
              </a:solidFill>
            </a:endParaRPr>
          </a:p>
        </p:txBody>
      </p:sp>
    </p:spTree>
    <p:extLst>
      <p:ext uri="{BB962C8B-B14F-4D97-AF65-F5344CB8AC3E}">
        <p14:creationId xmlns:p14="http://schemas.microsoft.com/office/powerpoint/2010/main" val="4088581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noChangeArrowheads="1"/>
          </p:cNvSpPr>
          <p:nvPr>
            <p:ph idx="1"/>
          </p:nvPr>
        </p:nvSpPr>
        <p:spPr>
          <a:xfrm>
            <a:off x="1828800" y="76200"/>
            <a:ext cx="8686800" cy="6629400"/>
          </a:xfrm>
        </p:spPr>
        <p:txBody>
          <a:bodyPr/>
          <a:lstStyle/>
          <a:p>
            <a:r>
              <a:rPr lang="en-US" altLang="en-US">
                <a:latin typeface="Comic Sans MS" panose="030F0702030302020204" pitchFamily="66" charset="0"/>
              </a:rPr>
              <a:t>The </a:t>
            </a:r>
            <a:r>
              <a:rPr lang="en-US" altLang="en-US" b="1">
                <a:latin typeface="Comic Sans MS" panose="030F0702030302020204" pitchFamily="66" charset="0"/>
              </a:rPr>
              <a:t>Mail server</a:t>
            </a:r>
            <a:r>
              <a:rPr lang="en-US" altLang="en-US">
                <a:latin typeface="Comic Sans MS" panose="030F0702030302020204" pitchFamily="66" charset="0"/>
              </a:rPr>
              <a:t> in the DMZ performs address and content checking on all electronic mail messages. </a:t>
            </a:r>
          </a:p>
          <a:p>
            <a:r>
              <a:rPr lang="en-US" altLang="en-US">
                <a:latin typeface="Comic Sans MS" panose="030F0702030302020204" pitchFamily="66" charset="0"/>
              </a:rPr>
              <a:t>The goal is to hide internal information from the outside while being transparent to the inside.</a:t>
            </a:r>
          </a:p>
          <a:p>
            <a:r>
              <a:rPr lang="en-US" altLang="en-US">
                <a:latin typeface="Comic Sans MS" panose="030F0702030302020204" pitchFamily="66" charset="0"/>
              </a:rPr>
              <a:t>The </a:t>
            </a:r>
            <a:r>
              <a:rPr lang="en-US" altLang="en-US" b="1">
                <a:latin typeface="Comic Sans MS" panose="030F0702030302020204" pitchFamily="66" charset="0"/>
              </a:rPr>
              <a:t>Web server</a:t>
            </a:r>
            <a:r>
              <a:rPr lang="en-US" altLang="en-US">
                <a:latin typeface="Comic Sans MS" panose="030F0702030302020204" pitchFamily="66" charset="0"/>
              </a:rPr>
              <a:t> accepts and services requests from the Internet. It does not contact any servers or information sources within the internal network. </a:t>
            </a:r>
          </a:p>
          <a:p>
            <a:r>
              <a:rPr lang="en-US" altLang="en-US">
                <a:latin typeface="Comic Sans MS" panose="030F0702030302020204" pitchFamily="66" charset="0"/>
              </a:rPr>
              <a:t>This means that if the Web server is compromised, the compromise cannot affect internal hosts.</a:t>
            </a:r>
          </a:p>
        </p:txBody>
      </p:sp>
      <p:sp>
        <p:nvSpPr>
          <p:cNvPr id="37891"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5C23EACA-DCD6-4B9A-AE39-C5EBC800B463}" type="slidenum">
              <a:rPr lang="en-US" altLang="en-US" sz="1400">
                <a:solidFill>
                  <a:srgbClr val="000000"/>
                </a:solidFill>
              </a:rPr>
              <a:pPr defTabSz="914400" eaLnBrk="0" fontAlgn="base" hangingPunct="0">
                <a:spcBef>
                  <a:spcPct val="0"/>
                </a:spcBef>
                <a:spcAft>
                  <a:spcPct val="0"/>
                </a:spcAft>
                <a:buNone/>
              </a:pPr>
              <a:t>33</a:t>
            </a:fld>
            <a:endParaRPr lang="en-US" altLang="en-US" sz="1400">
              <a:solidFill>
                <a:srgbClr val="000000"/>
              </a:solidFill>
            </a:endParaRPr>
          </a:p>
        </p:txBody>
      </p:sp>
    </p:spTree>
    <p:extLst>
      <p:ext uri="{BB962C8B-B14F-4D97-AF65-F5344CB8AC3E}">
        <p14:creationId xmlns:p14="http://schemas.microsoft.com/office/powerpoint/2010/main" val="3443024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noChangeArrowheads="1"/>
          </p:cNvSpPr>
          <p:nvPr>
            <p:ph idx="1"/>
          </p:nvPr>
        </p:nvSpPr>
        <p:spPr>
          <a:xfrm>
            <a:off x="1905000" y="304800"/>
            <a:ext cx="8534400" cy="6400800"/>
          </a:xfrm>
        </p:spPr>
        <p:txBody>
          <a:bodyPr/>
          <a:lstStyle/>
          <a:p>
            <a:r>
              <a:rPr lang="en-US" altLang="en-US">
                <a:latin typeface="Comic Sans MS" panose="030F0702030302020204" pitchFamily="66" charset="0"/>
              </a:rPr>
              <a:t>The DMZ DNS host contains directory name service information about those hosts that the DMZ servers must know. </a:t>
            </a:r>
          </a:p>
          <a:p>
            <a:r>
              <a:rPr lang="en-US" altLang="en-US">
                <a:latin typeface="Comic Sans MS" panose="030F0702030302020204" pitchFamily="66" charset="0"/>
              </a:rPr>
              <a:t>It contains entries for the following.</a:t>
            </a:r>
          </a:p>
          <a:p>
            <a:pPr marL="400050" lvl="1" indent="0">
              <a:buNone/>
            </a:pPr>
            <a:r>
              <a:rPr lang="en-US" altLang="en-US">
                <a:latin typeface="Comic Sans MS" panose="030F0702030302020204" pitchFamily="66" charset="0"/>
              </a:rPr>
              <a:t>• DMZ mail, Web hosts</a:t>
            </a:r>
          </a:p>
          <a:p>
            <a:pPr marL="400050" lvl="1" indent="0">
              <a:buNone/>
            </a:pPr>
            <a:r>
              <a:rPr lang="en-US" altLang="en-US">
                <a:latin typeface="Comic Sans MS" panose="030F0702030302020204" pitchFamily="66" charset="0"/>
              </a:rPr>
              <a:t>• Internal trusted administrative host</a:t>
            </a:r>
          </a:p>
          <a:p>
            <a:pPr marL="400050" lvl="1" indent="0">
              <a:buNone/>
            </a:pPr>
            <a:r>
              <a:rPr lang="en-US" altLang="en-US">
                <a:latin typeface="Comic Sans MS" panose="030F0702030302020204" pitchFamily="66" charset="0"/>
              </a:rPr>
              <a:t>• Outer firewall</a:t>
            </a:r>
          </a:p>
          <a:p>
            <a:pPr marL="400050" lvl="1" indent="0">
              <a:buNone/>
            </a:pPr>
            <a:r>
              <a:rPr lang="en-US" altLang="en-US">
                <a:latin typeface="Comic Sans MS" panose="030F0702030302020204" pitchFamily="66" charset="0"/>
              </a:rPr>
              <a:t>• Inner firewall</a:t>
            </a:r>
          </a:p>
        </p:txBody>
      </p:sp>
      <p:sp>
        <p:nvSpPr>
          <p:cNvPr id="38915"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B42AC0FB-1982-44C8-B2CA-65C01ECB5C1F}" type="slidenum">
              <a:rPr lang="en-US" altLang="en-US" sz="1400">
                <a:solidFill>
                  <a:srgbClr val="000000"/>
                </a:solidFill>
              </a:rPr>
              <a:pPr defTabSz="914400" eaLnBrk="0" fontAlgn="base" hangingPunct="0">
                <a:spcBef>
                  <a:spcPct val="0"/>
                </a:spcBef>
                <a:spcAft>
                  <a:spcPct val="0"/>
                </a:spcAft>
                <a:buNone/>
              </a:pPr>
              <a:t>34</a:t>
            </a:fld>
            <a:endParaRPr lang="en-US" altLang="en-US" sz="1400">
              <a:solidFill>
                <a:srgbClr val="000000"/>
              </a:solidFill>
            </a:endParaRPr>
          </a:p>
        </p:txBody>
      </p:sp>
    </p:spTree>
    <p:extLst>
      <p:ext uri="{BB962C8B-B14F-4D97-AF65-F5344CB8AC3E}">
        <p14:creationId xmlns:p14="http://schemas.microsoft.com/office/powerpoint/2010/main" val="1211988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25600" y="685800"/>
            <a:ext cx="8813800" cy="5981700"/>
          </a:xfrm>
        </p:spPr>
      </p:pic>
      <p:sp>
        <p:nvSpPr>
          <p:cNvPr id="39939"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BAB05A4F-9B2E-4914-8E6B-2A118F6C1B9E}" type="slidenum">
              <a:rPr lang="en-US" altLang="en-US" sz="1400">
                <a:solidFill>
                  <a:srgbClr val="000000"/>
                </a:solidFill>
              </a:rPr>
              <a:pPr defTabSz="914400" eaLnBrk="0" fontAlgn="base" hangingPunct="0">
                <a:spcBef>
                  <a:spcPct val="0"/>
                </a:spcBef>
                <a:spcAft>
                  <a:spcPct val="0"/>
                </a:spcAft>
                <a:buNone/>
              </a:pPr>
              <a:t>35</a:t>
            </a:fld>
            <a:endParaRPr lang="en-US" altLang="en-US" sz="1400">
              <a:solidFill>
                <a:srgbClr val="000000"/>
              </a:solidFill>
            </a:endParaRPr>
          </a:p>
        </p:txBody>
      </p:sp>
      <p:sp>
        <p:nvSpPr>
          <p:cNvPr id="39940" name="Title 1"/>
          <p:cNvSpPr>
            <a:spLocks noGrp="1" noChangeArrowheads="1"/>
          </p:cNvSpPr>
          <p:nvPr>
            <p:ph type="title"/>
          </p:nvPr>
        </p:nvSpPr>
        <p:spPr>
          <a:xfrm>
            <a:off x="2209800" y="-304800"/>
            <a:ext cx="7772400" cy="1143000"/>
          </a:xfrm>
        </p:spPr>
        <p:txBody>
          <a:bodyPr/>
          <a:lstStyle/>
          <a:p>
            <a:r>
              <a:rPr lang="en-US" altLang="en-US" u="sng">
                <a:latin typeface="Comic Sans MS" panose="030F0702030302020204" pitchFamily="66" charset="0"/>
              </a:rPr>
              <a:t>Types of Firewalls</a:t>
            </a:r>
          </a:p>
        </p:txBody>
      </p:sp>
    </p:spTree>
    <p:extLst>
      <p:ext uri="{BB962C8B-B14F-4D97-AF65-F5344CB8AC3E}">
        <p14:creationId xmlns:p14="http://schemas.microsoft.com/office/powerpoint/2010/main" val="3667659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304800"/>
            <a:ext cx="8763000" cy="5791200"/>
          </a:xfrm>
        </p:spPr>
        <p:txBody>
          <a:bodyPr/>
          <a:lstStyle/>
          <a:p>
            <a:pPr marL="0" indent="0">
              <a:buNone/>
              <a:defRPr/>
            </a:pPr>
            <a:r>
              <a:rPr lang="en-US" b="1" u="sng" dirty="0">
                <a:latin typeface="Comic Sans MS" panose="030F0702030302020204" pitchFamily="66" charset="0"/>
              </a:rPr>
              <a:t>Packet filtering firewall:</a:t>
            </a:r>
          </a:p>
          <a:p>
            <a:pPr>
              <a:defRPr/>
            </a:pPr>
            <a:r>
              <a:rPr lang="en-US" dirty="0">
                <a:latin typeface="Comic Sans MS" panose="030F0702030302020204" pitchFamily="66" charset="0"/>
              </a:rPr>
              <a:t>A packet filtering firewall applies a set of rules to each incoming and outgoing IP packet and then forwards or discards the packet</a:t>
            </a:r>
          </a:p>
          <a:p>
            <a:pPr>
              <a:defRPr/>
            </a:pPr>
            <a:r>
              <a:rPr lang="en-US" dirty="0">
                <a:latin typeface="Comic Sans MS" panose="030F0702030302020204" pitchFamily="66" charset="0"/>
              </a:rPr>
              <a:t>The firewall is typically configured to filter packets going in both directions (from and to the internal network). </a:t>
            </a:r>
          </a:p>
          <a:p>
            <a:pPr>
              <a:defRPr/>
            </a:pPr>
            <a:r>
              <a:rPr lang="en-US" dirty="0">
                <a:latin typeface="Comic Sans MS" panose="030F0702030302020204" pitchFamily="66" charset="0"/>
              </a:rPr>
              <a:t>Filtering rules are based on information contained in a network packet.</a:t>
            </a:r>
          </a:p>
        </p:txBody>
      </p:sp>
      <p:sp>
        <p:nvSpPr>
          <p:cNvPr id="40963"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A0C167F4-C333-4CEA-AA94-9CC02FB04B60}" type="slidenum">
              <a:rPr lang="en-US" altLang="en-US" sz="1400">
                <a:solidFill>
                  <a:srgbClr val="000000"/>
                </a:solidFill>
              </a:rPr>
              <a:pPr defTabSz="914400" eaLnBrk="0" fontAlgn="base" hangingPunct="0">
                <a:spcBef>
                  <a:spcPct val="0"/>
                </a:spcBef>
                <a:spcAft>
                  <a:spcPct val="0"/>
                </a:spcAft>
                <a:buNone/>
              </a:pPr>
              <a:t>36</a:t>
            </a:fld>
            <a:endParaRPr lang="en-US" altLang="en-US" sz="1400">
              <a:solidFill>
                <a:srgbClr val="000000"/>
              </a:solidFill>
            </a:endParaRPr>
          </a:p>
        </p:txBody>
      </p:sp>
    </p:spTree>
    <p:extLst>
      <p:ext uri="{BB962C8B-B14F-4D97-AF65-F5344CB8AC3E}">
        <p14:creationId xmlns:p14="http://schemas.microsoft.com/office/powerpoint/2010/main" val="1712483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1" y="533400"/>
            <a:ext cx="8894763" cy="5562600"/>
          </a:xfrm>
        </p:spPr>
      </p:pic>
      <p:sp>
        <p:nvSpPr>
          <p:cNvPr id="41987"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6EA15BE9-869B-4AE0-AE8C-69DB0278CBED}" type="slidenum">
              <a:rPr lang="en-US" altLang="en-US" sz="1400">
                <a:solidFill>
                  <a:srgbClr val="000000"/>
                </a:solidFill>
              </a:rPr>
              <a:pPr defTabSz="914400" eaLnBrk="0" fontAlgn="base" hangingPunct="0">
                <a:spcBef>
                  <a:spcPct val="0"/>
                </a:spcBef>
                <a:spcAft>
                  <a:spcPct val="0"/>
                </a:spcAft>
                <a:buNone/>
              </a:pPr>
              <a:t>37</a:t>
            </a:fld>
            <a:endParaRPr lang="en-US" altLang="en-US" sz="1400">
              <a:solidFill>
                <a:srgbClr val="000000"/>
              </a:solidFill>
            </a:endParaRPr>
          </a:p>
        </p:txBody>
      </p:sp>
    </p:spTree>
    <p:extLst>
      <p:ext uri="{BB962C8B-B14F-4D97-AF65-F5344CB8AC3E}">
        <p14:creationId xmlns:p14="http://schemas.microsoft.com/office/powerpoint/2010/main" val="1404365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noChangeArrowheads="1"/>
          </p:cNvSpPr>
          <p:nvPr>
            <p:ph idx="1"/>
          </p:nvPr>
        </p:nvSpPr>
        <p:spPr>
          <a:xfrm>
            <a:off x="1676400" y="76200"/>
            <a:ext cx="8686800" cy="6477000"/>
          </a:xfrm>
        </p:spPr>
        <p:txBody>
          <a:bodyPr/>
          <a:lstStyle/>
          <a:p>
            <a:r>
              <a:rPr lang="en-US" altLang="en-US" b="1">
                <a:latin typeface="Comic Sans MS" panose="030F0702030302020204" pitchFamily="66" charset="0"/>
              </a:rPr>
              <a:t>Source IP address: </a:t>
            </a:r>
            <a:r>
              <a:rPr lang="en-US" altLang="en-US">
                <a:latin typeface="Comic Sans MS" panose="030F0702030302020204" pitchFamily="66" charset="0"/>
              </a:rPr>
              <a:t>The IP address of the system that originated the IP packet (e.g., 192.178.1.1) </a:t>
            </a:r>
          </a:p>
          <a:p>
            <a:r>
              <a:rPr lang="en-US" altLang="en-US" b="1">
                <a:latin typeface="Comic Sans MS" panose="030F0702030302020204" pitchFamily="66" charset="0"/>
              </a:rPr>
              <a:t>Destination IP address: </a:t>
            </a:r>
            <a:r>
              <a:rPr lang="en-US" altLang="en-US">
                <a:latin typeface="Comic Sans MS" panose="030F0702030302020204" pitchFamily="66" charset="0"/>
              </a:rPr>
              <a:t>The IP address of the system the IP packet is trying to reach (e.g., 192.168.1.2) </a:t>
            </a:r>
          </a:p>
          <a:p>
            <a:r>
              <a:rPr lang="en-US" altLang="en-US" b="1">
                <a:latin typeface="Comic Sans MS" panose="030F0702030302020204" pitchFamily="66" charset="0"/>
              </a:rPr>
              <a:t>Source and destination transport-level address: </a:t>
            </a:r>
            <a:r>
              <a:rPr lang="en-US" altLang="en-US">
                <a:latin typeface="Comic Sans MS" panose="030F0702030302020204" pitchFamily="66" charset="0"/>
              </a:rPr>
              <a:t>The transport-level (e.g., TCP or UDP) port number, which defines applications such as SNMP or TELNET</a:t>
            </a:r>
          </a:p>
          <a:p>
            <a:r>
              <a:rPr lang="en-US" altLang="en-US" b="1">
                <a:latin typeface="Comic Sans MS" panose="030F0702030302020204" pitchFamily="66" charset="0"/>
              </a:rPr>
              <a:t>IP protocol field: </a:t>
            </a:r>
            <a:r>
              <a:rPr lang="en-US" altLang="en-US">
                <a:latin typeface="Comic Sans MS" panose="030F0702030302020204" pitchFamily="66" charset="0"/>
              </a:rPr>
              <a:t>Defines the transport protocol.</a:t>
            </a:r>
          </a:p>
        </p:txBody>
      </p:sp>
      <p:sp>
        <p:nvSpPr>
          <p:cNvPr id="43011"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FAA5BED4-FCC4-4818-BD48-8DED00EA7B87}" type="slidenum">
              <a:rPr lang="en-US" altLang="en-US" sz="1400">
                <a:solidFill>
                  <a:srgbClr val="000000"/>
                </a:solidFill>
              </a:rPr>
              <a:pPr defTabSz="914400" eaLnBrk="0" fontAlgn="base" hangingPunct="0">
                <a:spcBef>
                  <a:spcPct val="0"/>
                </a:spcBef>
                <a:spcAft>
                  <a:spcPct val="0"/>
                </a:spcAft>
                <a:buNone/>
              </a:pPr>
              <a:t>38</a:t>
            </a:fld>
            <a:endParaRPr lang="en-US" altLang="en-US" sz="1400">
              <a:solidFill>
                <a:srgbClr val="000000"/>
              </a:solidFill>
            </a:endParaRPr>
          </a:p>
        </p:txBody>
      </p:sp>
    </p:spTree>
    <p:extLst>
      <p:ext uri="{BB962C8B-B14F-4D97-AF65-F5344CB8AC3E}">
        <p14:creationId xmlns:p14="http://schemas.microsoft.com/office/powerpoint/2010/main" val="874668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noChangeArrowheads="1"/>
          </p:cNvSpPr>
          <p:nvPr>
            <p:ph idx="1"/>
          </p:nvPr>
        </p:nvSpPr>
        <p:spPr>
          <a:xfrm>
            <a:off x="1752600" y="228600"/>
            <a:ext cx="8763000" cy="6324600"/>
          </a:xfrm>
        </p:spPr>
        <p:txBody>
          <a:bodyPr/>
          <a:lstStyle/>
          <a:p>
            <a:r>
              <a:rPr lang="en-US" altLang="en-US" b="1">
                <a:latin typeface="Comic Sans MS" panose="030F0702030302020204" pitchFamily="66" charset="0"/>
              </a:rPr>
              <a:t>Interface: </a:t>
            </a:r>
            <a:r>
              <a:rPr lang="en-US" altLang="en-US">
                <a:latin typeface="Comic Sans MS" panose="030F0702030302020204" pitchFamily="66" charset="0"/>
              </a:rPr>
              <a:t>For a firewall with three or more ports, which interface of the firewall the packet came from or which interface of the firewall the packet is destined for.</a:t>
            </a:r>
          </a:p>
          <a:p>
            <a:r>
              <a:rPr lang="en-US" altLang="en-US">
                <a:latin typeface="Comic Sans MS" panose="030F0702030302020204" pitchFamily="66" charset="0"/>
              </a:rPr>
              <a:t>The packet filter is typically set up as a list of rules based on matches to fields in the IP or TCP header. </a:t>
            </a:r>
          </a:p>
          <a:p>
            <a:r>
              <a:rPr lang="en-US" altLang="en-US">
                <a:latin typeface="Comic Sans MS" panose="030F0702030302020204" pitchFamily="66" charset="0"/>
              </a:rPr>
              <a:t>If there is a match to one of the rules, that rule is invoked to determine whether to forward or discard the packet. If there is no match to any rule, then a default action is taken.</a:t>
            </a:r>
          </a:p>
          <a:p>
            <a:endParaRPr lang="en-US" altLang="en-US"/>
          </a:p>
        </p:txBody>
      </p:sp>
      <p:sp>
        <p:nvSpPr>
          <p:cNvPr id="44035"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16A3DBAB-9BA4-4F19-AB11-39AA4EF33D26}" type="slidenum">
              <a:rPr lang="en-US" altLang="en-US" sz="1400">
                <a:solidFill>
                  <a:srgbClr val="000000"/>
                </a:solidFill>
              </a:rPr>
              <a:pPr defTabSz="914400" eaLnBrk="0" fontAlgn="base" hangingPunct="0">
                <a:spcBef>
                  <a:spcPct val="0"/>
                </a:spcBef>
                <a:spcAft>
                  <a:spcPct val="0"/>
                </a:spcAft>
                <a:buNone/>
              </a:pPr>
              <a:t>39</a:t>
            </a:fld>
            <a:endParaRPr lang="en-US" altLang="en-US" sz="1400">
              <a:solidFill>
                <a:srgbClr val="000000"/>
              </a:solidFill>
            </a:endParaRPr>
          </a:p>
        </p:txBody>
      </p:sp>
    </p:spTree>
    <p:extLst>
      <p:ext uri="{BB962C8B-B14F-4D97-AF65-F5344CB8AC3E}">
        <p14:creationId xmlns:p14="http://schemas.microsoft.com/office/powerpoint/2010/main" val="3629162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for Network Security</a:t>
            </a:r>
          </a:p>
        </p:txBody>
      </p:sp>
      <p:pic>
        <p:nvPicPr>
          <p:cNvPr id="4" name="Content Placeholder 6"/>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400588" y="1752600"/>
            <a:ext cx="7652243" cy="4086298"/>
          </a:xfrm>
        </p:spPr>
      </p:pic>
    </p:spTree>
    <p:extLst>
      <p:ext uri="{BB962C8B-B14F-4D97-AF65-F5344CB8AC3E}">
        <p14:creationId xmlns:p14="http://schemas.microsoft.com/office/powerpoint/2010/main" val="1365695376"/>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76200"/>
            <a:ext cx="8458200" cy="6477000"/>
          </a:xfrm>
        </p:spPr>
        <p:txBody>
          <a:bodyPr/>
          <a:lstStyle/>
          <a:p>
            <a:pPr>
              <a:defRPr/>
            </a:pPr>
            <a:r>
              <a:rPr lang="en-US" dirty="0">
                <a:latin typeface="Comic Sans MS" panose="030F0702030302020204" pitchFamily="66" charset="0"/>
              </a:rPr>
              <a:t>Two default policies are possible:</a:t>
            </a:r>
          </a:p>
          <a:p>
            <a:pPr marL="514350" indent="-514350">
              <a:buFont typeface="+mj-lt"/>
              <a:buAutoNum type="arabicPeriod"/>
              <a:defRPr/>
            </a:pPr>
            <a:r>
              <a:rPr lang="en-US" b="1" dirty="0">
                <a:latin typeface="Comic Sans MS" panose="030F0702030302020204" pitchFamily="66" charset="0"/>
              </a:rPr>
              <a:t>Default = discard: </a:t>
            </a:r>
            <a:r>
              <a:rPr lang="en-US" dirty="0">
                <a:latin typeface="Comic Sans MS" panose="030F0702030302020204" pitchFamily="66" charset="0"/>
              </a:rPr>
              <a:t>That which is not expressly permitted is prohibited.</a:t>
            </a:r>
          </a:p>
          <a:p>
            <a:pPr marL="514350" indent="-514350">
              <a:buFont typeface="+mj-lt"/>
              <a:buAutoNum type="arabicPeriod"/>
              <a:defRPr/>
            </a:pPr>
            <a:r>
              <a:rPr lang="en-US" b="1" dirty="0">
                <a:latin typeface="Comic Sans MS" panose="030F0702030302020204" pitchFamily="66" charset="0"/>
              </a:rPr>
              <a:t>Default = forward: </a:t>
            </a:r>
            <a:r>
              <a:rPr lang="en-US" dirty="0">
                <a:latin typeface="Comic Sans MS" panose="030F0702030302020204" pitchFamily="66" charset="0"/>
              </a:rPr>
              <a:t>That which is not expressly prohibited is permitted.</a:t>
            </a:r>
          </a:p>
          <a:p>
            <a:pPr>
              <a:defRPr/>
            </a:pPr>
            <a:r>
              <a:rPr lang="en-US" dirty="0">
                <a:latin typeface="Comic Sans MS" panose="030F0702030302020204" pitchFamily="66" charset="0"/>
              </a:rPr>
              <a:t>Advantage of a packet filtering firewall is its simplicity. Also, packet filters typically are transparent to users and are very fast.</a:t>
            </a:r>
          </a:p>
          <a:p>
            <a:pPr>
              <a:defRPr/>
            </a:pPr>
            <a:r>
              <a:rPr lang="en-US" dirty="0">
                <a:latin typeface="Comic Sans MS" panose="030F0702030302020204" pitchFamily="66" charset="0"/>
              </a:rPr>
              <a:t>Because packet filter firewalls do not examine upper-layer data, they cannot prevent attacks that employ application-specific vulnerabilities or functions.</a:t>
            </a:r>
          </a:p>
          <a:p>
            <a:pPr>
              <a:defRPr/>
            </a:pPr>
            <a:endParaRPr lang="en-US" dirty="0">
              <a:latin typeface="Comic Sans MS" panose="030F0702030302020204" pitchFamily="66" charset="0"/>
            </a:endParaRPr>
          </a:p>
        </p:txBody>
      </p:sp>
      <p:sp>
        <p:nvSpPr>
          <p:cNvPr id="45059"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B5AB31CD-7F0E-4B21-B35A-7CE0735C7B98}" type="slidenum">
              <a:rPr lang="en-US" altLang="en-US" sz="1400">
                <a:solidFill>
                  <a:srgbClr val="000000"/>
                </a:solidFill>
              </a:rPr>
              <a:pPr defTabSz="914400" eaLnBrk="0" fontAlgn="base" hangingPunct="0">
                <a:spcBef>
                  <a:spcPct val="0"/>
                </a:spcBef>
                <a:spcAft>
                  <a:spcPct val="0"/>
                </a:spcAft>
                <a:buNone/>
              </a:pPr>
              <a:t>40</a:t>
            </a:fld>
            <a:endParaRPr lang="en-US" altLang="en-US" sz="1400">
              <a:solidFill>
                <a:srgbClr val="000000"/>
              </a:solidFill>
            </a:endParaRPr>
          </a:p>
        </p:txBody>
      </p:sp>
    </p:spTree>
    <p:extLst>
      <p:ext uri="{BB962C8B-B14F-4D97-AF65-F5344CB8AC3E}">
        <p14:creationId xmlns:p14="http://schemas.microsoft.com/office/powerpoint/2010/main" val="2299002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a:xfrm>
            <a:off x="2209800" y="-152400"/>
            <a:ext cx="7772400" cy="1143000"/>
          </a:xfrm>
        </p:spPr>
        <p:txBody>
          <a:bodyPr/>
          <a:lstStyle/>
          <a:p>
            <a:r>
              <a:rPr lang="en-US" altLang="en-US" sz="4800" u="sng"/>
              <a:t>State-full packet filtering</a:t>
            </a:r>
          </a:p>
        </p:txBody>
      </p:sp>
      <p:sp>
        <p:nvSpPr>
          <p:cNvPr id="3" name="Content Placeholder 2"/>
          <p:cNvSpPr>
            <a:spLocks noGrp="1"/>
          </p:cNvSpPr>
          <p:nvPr>
            <p:ph idx="1"/>
          </p:nvPr>
        </p:nvSpPr>
        <p:spPr>
          <a:xfrm>
            <a:off x="1676400" y="914400"/>
            <a:ext cx="8763000" cy="5638800"/>
          </a:xfrm>
        </p:spPr>
        <p:txBody>
          <a:bodyPr/>
          <a:lstStyle/>
          <a:p>
            <a:pPr>
              <a:defRPr/>
            </a:pPr>
            <a:r>
              <a:rPr lang="en-US" dirty="0">
                <a:latin typeface="+mj-lt"/>
              </a:rPr>
              <a:t>State-full packet filtering is a firewall</a:t>
            </a:r>
            <a:r>
              <a:rPr lang="en-US" b="1" dirty="0">
                <a:latin typeface="+mj-lt"/>
              </a:rPr>
              <a:t> </a:t>
            </a:r>
            <a:r>
              <a:rPr lang="en-US" dirty="0">
                <a:latin typeface="+mj-lt"/>
              </a:rPr>
              <a:t>technology that monitors the state of active connections and uses this information to determine which network packets to allow through the firewall.</a:t>
            </a:r>
          </a:p>
          <a:p>
            <a:pPr>
              <a:defRPr/>
            </a:pPr>
            <a:r>
              <a:rPr lang="en-US" dirty="0">
                <a:latin typeface="+mj-lt"/>
              </a:rPr>
              <a:t>It is also known as dynamic packet filtering and Stateful inspection filtering.</a:t>
            </a:r>
          </a:p>
          <a:p>
            <a:pPr>
              <a:defRPr/>
            </a:pPr>
            <a:r>
              <a:rPr lang="en-US" dirty="0">
                <a:latin typeface="+mj-lt"/>
              </a:rPr>
              <a:t>Only packets matching a known active connection are allowed to pass the firewall.</a:t>
            </a:r>
          </a:p>
          <a:p>
            <a:pPr>
              <a:defRPr/>
            </a:pPr>
            <a:r>
              <a:rPr lang="en-US" dirty="0">
                <a:latin typeface="+mj-lt"/>
              </a:rPr>
              <a:t>It is a security feature often included in business networks.</a:t>
            </a:r>
          </a:p>
          <a:p>
            <a:pPr marL="0" indent="0">
              <a:buNone/>
              <a:defRPr/>
            </a:pPr>
            <a:endParaRPr lang="en-US" dirty="0">
              <a:latin typeface="+mj-lt"/>
            </a:endParaRPr>
          </a:p>
        </p:txBody>
      </p:sp>
      <p:sp>
        <p:nvSpPr>
          <p:cNvPr id="46084"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D61D50FB-5CE2-43AE-86D7-7BEAFF209EDC}" type="slidenum">
              <a:rPr lang="en-US" altLang="en-US" sz="1400">
                <a:solidFill>
                  <a:srgbClr val="000000"/>
                </a:solidFill>
              </a:rPr>
              <a:pPr defTabSz="914400" eaLnBrk="0" fontAlgn="base" hangingPunct="0">
                <a:spcBef>
                  <a:spcPct val="0"/>
                </a:spcBef>
                <a:spcAft>
                  <a:spcPct val="0"/>
                </a:spcAft>
                <a:buNone/>
              </a:pPr>
              <a:t>41</a:t>
            </a:fld>
            <a:endParaRPr lang="en-US" altLang="en-US" sz="1400">
              <a:solidFill>
                <a:srgbClr val="000000"/>
              </a:solidFill>
            </a:endParaRPr>
          </a:p>
        </p:txBody>
      </p:sp>
    </p:spTree>
    <p:extLst>
      <p:ext uri="{BB962C8B-B14F-4D97-AF65-F5344CB8AC3E}">
        <p14:creationId xmlns:p14="http://schemas.microsoft.com/office/powerpoint/2010/main" val="2540689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62200" y="219075"/>
            <a:ext cx="7010400" cy="5691188"/>
          </a:xfrm>
        </p:spPr>
      </p:pic>
      <p:sp>
        <p:nvSpPr>
          <p:cNvPr id="47107"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E3E3ECEB-2CB4-47B7-AE37-6B41A3B58E9D}" type="slidenum">
              <a:rPr lang="en-US" altLang="en-US" sz="1400">
                <a:solidFill>
                  <a:srgbClr val="000000"/>
                </a:solidFill>
              </a:rPr>
              <a:pPr defTabSz="914400" eaLnBrk="0" fontAlgn="base" hangingPunct="0">
                <a:spcBef>
                  <a:spcPct val="0"/>
                </a:spcBef>
                <a:spcAft>
                  <a:spcPct val="0"/>
                </a:spcAft>
                <a:buNone/>
              </a:pPr>
              <a:t>42</a:t>
            </a:fld>
            <a:endParaRPr lang="en-US" altLang="en-US" sz="1400">
              <a:solidFill>
                <a:srgbClr val="000000"/>
              </a:solidFill>
            </a:endParaRPr>
          </a:p>
        </p:txBody>
      </p:sp>
    </p:spTree>
    <p:extLst>
      <p:ext uri="{BB962C8B-B14F-4D97-AF65-F5344CB8AC3E}">
        <p14:creationId xmlns:p14="http://schemas.microsoft.com/office/powerpoint/2010/main" val="3205184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457200"/>
            <a:ext cx="8458200" cy="5486400"/>
          </a:xfrm>
        </p:spPr>
        <p:txBody>
          <a:bodyPr/>
          <a:lstStyle/>
          <a:p>
            <a:pPr>
              <a:defRPr/>
            </a:pPr>
            <a:r>
              <a:rPr lang="en-US" sz="3600" dirty="0">
                <a:latin typeface="+mj-lt"/>
              </a:rPr>
              <a:t>A </a:t>
            </a:r>
            <a:r>
              <a:rPr lang="en-US" sz="3600" dirty="0" err="1">
                <a:latin typeface="+mj-lt"/>
              </a:rPr>
              <a:t>stateful</a:t>
            </a:r>
            <a:r>
              <a:rPr lang="en-US" sz="3600" dirty="0">
                <a:latin typeface="+mj-lt"/>
              </a:rPr>
              <a:t> inspection packet firewall tightens up the rules for TCP traffic by creating a directory of outbound TCP connections.</a:t>
            </a:r>
          </a:p>
          <a:p>
            <a:pPr>
              <a:defRPr/>
            </a:pPr>
            <a:r>
              <a:rPr lang="en-US" sz="3600" dirty="0">
                <a:latin typeface="+mj-lt"/>
              </a:rPr>
              <a:t>There is an entry for each currently established connection.</a:t>
            </a:r>
          </a:p>
          <a:p>
            <a:pPr>
              <a:defRPr/>
            </a:pPr>
            <a:r>
              <a:rPr lang="en-US" sz="3600" dirty="0">
                <a:latin typeface="+mj-lt"/>
              </a:rPr>
              <a:t>The packet filter will now allow incoming traffic to high-numbered ports only for those packets that fit the profile of one of the entries in this directory.</a:t>
            </a:r>
          </a:p>
          <a:p>
            <a:pPr marL="0" indent="0">
              <a:buNone/>
              <a:defRPr/>
            </a:pPr>
            <a:endParaRPr lang="en-US" sz="3600" dirty="0">
              <a:latin typeface="+mj-lt"/>
            </a:endParaRPr>
          </a:p>
        </p:txBody>
      </p:sp>
      <p:sp>
        <p:nvSpPr>
          <p:cNvPr id="48131"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804F568F-1128-4849-A8A4-BC686F036193}" type="slidenum">
              <a:rPr lang="en-US" altLang="en-US" sz="1400">
                <a:solidFill>
                  <a:srgbClr val="000000"/>
                </a:solidFill>
              </a:rPr>
              <a:pPr defTabSz="914400" eaLnBrk="0" fontAlgn="base" hangingPunct="0">
                <a:spcBef>
                  <a:spcPct val="0"/>
                </a:spcBef>
                <a:spcAft>
                  <a:spcPct val="0"/>
                </a:spcAft>
                <a:buNone/>
              </a:pPr>
              <a:t>43</a:t>
            </a:fld>
            <a:endParaRPr lang="en-US" altLang="en-US" sz="1400">
              <a:solidFill>
                <a:srgbClr val="000000"/>
              </a:solidFill>
            </a:endParaRPr>
          </a:p>
        </p:txBody>
      </p:sp>
    </p:spTree>
    <p:extLst>
      <p:ext uri="{BB962C8B-B14F-4D97-AF65-F5344CB8AC3E}">
        <p14:creationId xmlns:p14="http://schemas.microsoft.com/office/powerpoint/2010/main" val="3330365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noChangeArrowheads="1"/>
          </p:cNvSpPr>
          <p:nvPr>
            <p:ph idx="1"/>
          </p:nvPr>
        </p:nvSpPr>
        <p:spPr>
          <a:xfrm>
            <a:off x="1828800" y="0"/>
            <a:ext cx="8686800" cy="6858000"/>
          </a:xfrm>
        </p:spPr>
        <p:txBody>
          <a:bodyPr/>
          <a:lstStyle/>
          <a:p>
            <a:pPr>
              <a:defRPr/>
            </a:pPr>
            <a:r>
              <a:rPr lang="en-US" altLang="en-US" dirty="0">
                <a:latin typeface="+mj-lt"/>
              </a:rPr>
              <a:t>By recording session information such as IP addresses and port numbers, a dynamic packet filter can implement a much tighter security posture than a static packet filter can.</a:t>
            </a:r>
          </a:p>
          <a:p>
            <a:pPr>
              <a:defRPr/>
            </a:pPr>
            <a:r>
              <a:rPr lang="en-US" altLang="en-US" dirty="0">
                <a:latin typeface="+mj-lt"/>
              </a:rPr>
              <a:t>In a firewall that uses stateful inspection, the network administrator can set the parameters to meet specific needs. </a:t>
            </a:r>
          </a:p>
          <a:p>
            <a:pPr>
              <a:defRPr/>
            </a:pPr>
            <a:r>
              <a:rPr lang="en-US" altLang="en-US" dirty="0">
                <a:latin typeface="+mj-lt"/>
              </a:rPr>
              <a:t>In a typical network, ports are closed unless an incoming packet requests connection to a specific port and then only that port is opened. </a:t>
            </a:r>
          </a:p>
          <a:p>
            <a:pPr>
              <a:defRPr/>
            </a:pPr>
            <a:r>
              <a:rPr lang="en-US" altLang="en-US" dirty="0">
                <a:latin typeface="+mj-lt"/>
              </a:rPr>
              <a:t>This practice prevents port scanning, a well-known hacking technique.</a:t>
            </a:r>
          </a:p>
        </p:txBody>
      </p:sp>
      <p:sp>
        <p:nvSpPr>
          <p:cNvPr id="49155"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67789CC8-94BB-49CE-A340-1710FB8C61A5}" type="slidenum">
              <a:rPr lang="en-US" altLang="en-US" sz="1400">
                <a:solidFill>
                  <a:srgbClr val="000000"/>
                </a:solidFill>
              </a:rPr>
              <a:pPr defTabSz="914400" eaLnBrk="0" fontAlgn="base" hangingPunct="0">
                <a:spcBef>
                  <a:spcPct val="0"/>
                </a:spcBef>
                <a:spcAft>
                  <a:spcPct val="0"/>
                </a:spcAft>
                <a:buNone/>
              </a:pPr>
              <a:t>44</a:t>
            </a:fld>
            <a:endParaRPr lang="en-US" altLang="en-US" sz="1400">
              <a:solidFill>
                <a:srgbClr val="000000"/>
              </a:solidFill>
            </a:endParaRPr>
          </a:p>
        </p:txBody>
      </p:sp>
    </p:spTree>
    <p:extLst>
      <p:ext uri="{BB962C8B-B14F-4D97-AF65-F5344CB8AC3E}">
        <p14:creationId xmlns:p14="http://schemas.microsoft.com/office/powerpoint/2010/main" val="26749994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title"/>
          </p:nvPr>
        </p:nvSpPr>
        <p:spPr>
          <a:xfrm>
            <a:off x="2057400" y="-228600"/>
            <a:ext cx="7772400" cy="1143000"/>
          </a:xfrm>
        </p:spPr>
        <p:txBody>
          <a:bodyPr/>
          <a:lstStyle/>
          <a:p>
            <a:r>
              <a:rPr lang="en-US" altLang="en-US" u="sng"/>
              <a:t>Application Level Gateway</a:t>
            </a:r>
          </a:p>
        </p:txBody>
      </p:sp>
      <p:sp>
        <p:nvSpPr>
          <p:cNvPr id="50179" name="Content Placeholder 2"/>
          <p:cNvSpPr>
            <a:spLocks noGrp="1" noChangeArrowheads="1"/>
          </p:cNvSpPr>
          <p:nvPr>
            <p:ph idx="1"/>
          </p:nvPr>
        </p:nvSpPr>
        <p:spPr>
          <a:xfrm>
            <a:off x="1828800" y="685800"/>
            <a:ext cx="8610600" cy="5867400"/>
          </a:xfrm>
        </p:spPr>
        <p:txBody>
          <a:bodyPr/>
          <a:lstStyle/>
          <a:p>
            <a:pPr>
              <a:defRPr/>
            </a:pPr>
            <a:r>
              <a:rPr lang="en-US" altLang="en-US" dirty="0">
                <a:latin typeface="+mj-lt"/>
              </a:rPr>
              <a:t>An application-level gateway, also called an application proxy</a:t>
            </a:r>
            <a:r>
              <a:rPr lang="en-US" altLang="en-US" b="1" dirty="0">
                <a:latin typeface="+mj-lt"/>
              </a:rPr>
              <a:t>, </a:t>
            </a:r>
            <a:r>
              <a:rPr lang="en-US" altLang="en-US" dirty="0">
                <a:latin typeface="+mj-lt"/>
              </a:rPr>
              <a:t>acts as a relay of application-level traffic.</a:t>
            </a:r>
          </a:p>
          <a:p>
            <a:pPr>
              <a:defRPr/>
            </a:pPr>
            <a:r>
              <a:rPr lang="en-US" altLang="en-US" dirty="0">
                <a:latin typeface="+mj-lt"/>
              </a:rPr>
              <a:t>The user contacts the gateway using a TCP/IP application, such as Telnet or FTP, and the gateway asks the user for the name of the remote host to be accessed.</a:t>
            </a:r>
          </a:p>
          <a:p>
            <a:pPr>
              <a:defRPr/>
            </a:pPr>
            <a:r>
              <a:rPr lang="en-US" altLang="en-US" dirty="0">
                <a:latin typeface="+mj-lt"/>
              </a:rPr>
              <a:t>When the user responds and provides a valid user ID and authentication information, the gateway contacts the application on the remote host and relays TCP segments containing the application data between the two endpoints.</a:t>
            </a:r>
          </a:p>
        </p:txBody>
      </p:sp>
      <p:sp>
        <p:nvSpPr>
          <p:cNvPr id="50180"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96818A62-2B6C-4D55-A26C-EBD69EB9B81B}" type="slidenum">
              <a:rPr lang="en-US" altLang="en-US" sz="1400">
                <a:solidFill>
                  <a:srgbClr val="000000"/>
                </a:solidFill>
              </a:rPr>
              <a:pPr defTabSz="914400" eaLnBrk="0" fontAlgn="base" hangingPunct="0">
                <a:spcBef>
                  <a:spcPct val="0"/>
                </a:spcBef>
                <a:spcAft>
                  <a:spcPct val="0"/>
                </a:spcAft>
                <a:buNone/>
              </a:pPr>
              <a:t>45</a:t>
            </a:fld>
            <a:endParaRPr lang="en-US" altLang="en-US" sz="1400">
              <a:solidFill>
                <a:srgbClr val="000000"/>
              </a:solidFill>
            </a:endParaRPr>
          </a:p>
        </p:txBody>
      </p:sp>
    </p:spTree>
    <p:extLst>
      <p:ext uri="{BB962C8B-B14F-4D97-AF65-F5344CB8AC3E}">
        <p14:creationId xmlns:p14="http://schemas.microsoft.com/office/powerpoint/2010/main" val="580539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90700" y="304800"/>
            <a:ext cx="8534400" cy="6400800"/>
          </a:xfrm>
        </p:spPr>
      </p:pic>
      <p:sp>
        <p:nvSpPr>
          <p:cNvPr id="51203"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101B7707-8C90-4E42-AA32-CECCD9C4C30A}" type="slidenum">
              <a:rPr lang="en-US" altLang="en-US" sz="1400">
                <a:solidFill>
                  <a:srgbClr val="000000"/>
                </a:solidFill>
              </a:rPr>
              <a:pPr defTabSz="914400" eaLnBrk="0" fontAlgn="base" hangingPunct="0">
                <a:spcBef>
                  <a:spcPct val="0"/>
                </a:spcBef>
                <a:spcAft>
                  <a:spcPct val="0"/>
                </a:spcAft>
                <a:buNone/>
              </a:pPr>
              <a:t>46</a:t>
            </a:fld>
            <a:endParaRPr lang="en-US" altLang="en-US" sz="1400">
              <a:solidFill>
                <a:srgbClr val="000000"/>
              </a:solidFill>
            </a:endParaRPr>
          </a:p>
        </p:txBody>
      </p:sp>
    </p:spTree>
    <p:extLst>
      <p:ext uri="{BB962C8B-B14F-4D97-AF65-F5344CB8AC3E}">
        <p14:creationId xmlns:p14="http://schemas.microsoft.com/office/powerpoint/2010/main" val="1811206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28600"/>
            <a:ext cx="8610600" cy="6477000"/>
          </a:xfrm>
        </p:spPr>
        <p:txBody>
          <a:bodyPr/>
          <a:lstStyle/>
          <a:p>
            <a:pPr>
              <a:defRPr/>
            </a:pPr>
            <a:r>
              <a:rPr lang="en-US" sz="3400" dirty="0">
                <a:latin typeface="+mj-lt"/>
              </a:rPr>
              <a:t>If the gateway does not implement the proxy code for a specific application, the service is not supported and cannot be forwarded across the firewall.</a:t>
            </a:r>
          </a:p>
          <a:p>
            <a:pPr>
              <a:defRPr/>
            </a:pPr>
            <a:r>
              <a:rPr lang="en-US" sz="3400" dirty="0">
                <a:latin typeface="+mj-lt"/>
              </a:rPr>
              <a:t>Application proxy filters incoming node traffic to certain specifications which mean that only transmitted network application data is filtered.</a:t>
            </a:r>
          </a:p>
          <a:p>
            <a:pPr>
              <a:defRPr/>
            </a:pPr>
            <a:r>
              <a:rPr lang="en-US" sz="3400" dirty="0">
                <a:latin typeface="+mj-lt"/>
              </a:rPr>
              <a:t>Application-level gateways tend to be more secure than packet filters. </a:t>
            </a:r>
          </a:p>
          <a:p>
            <a:pPr>
              <a:defRPr/>
            </a:pPr>
            <a:r>
              <a:rPr lang="en-US" sz="3400" dirty="0">
                <a:latin typeface="+mj-lt"/>
              </a:rPr>
              <a:t>In addition, it is easy to log and audit all incoming traffic at the application level</a:t>
            </a:r>
            <a:r>
              <a:rPr lang="en-US" dirty="0">
                <a:latin typeface="Comic Sans MS" panose="030F0702030302020204" pitchFamily="66" charset="0"/>
              </a:rPr>
              <a:t>.</a:t>
            </a:r>
          </a:p>
          <a:p>
            <a:pPr>
              <a:defRPr/>
            </a:pPr>
            <a:endParaRPr lang="en-US" dirty="0">
              <a:latin typeface="Comic Sans MS" panose="030F0702030302020204" pitchFamily="66" charset="0"/>
            </a:endParaRPr>
          </a:p>
          <a:p>
            <a:pPr marL="0" indent="0">
              <a:buNone/>
              <a:defRPr/>
            </a:pPr>
            <a:endParaRPr lang="en-US" dirty="0">
              <a:latin typeface="Comic Sans MS" panose="030F0702030302020204" pitchFamily="66" charset="0"/>
            </a:endParaRPr>
          </a:p>
        </p:txBody>
      </p:sp>
      <p:sp>
        <p:nvSpPr>
          <p:cNvPr id="52227"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05551BFD-1092-45A4-83CB-E83C3F8E25E3}" type="slidenum">
              <a:rPr lang="en-US" altLang="en-US" sz="1400">
                <a:solidFill>
                  <a:srgbClr val="000000"/>
                </a:solidFill>
              </a:rPr>
              <a:pPr defTabSz="914400" eaLnBrk="0" fontAlgn="base" hangingPunct="0">
                <a:spcBef>
                  <a:spcPct val="0"/>
                </a:spcBef>
                <a:spcAft>
                  <a:spcPct val="0"/>
                </a:spcAft>
                <a:buNone/>
              </a:pPr>
              <a:t>47</a:t>
            </a:fld>
            <a:endParaRPr lang="en-US" altLang="en-US" sz="1400">
              <a:solidFill>
                <a:srgbClr val="000000"/>
              </a:solidFill>
            </a:endParaRPr>
          </a:p>
        </p:txBody>
      </p:sp>
    </p:spTree>
    <p:extLst>
      <p:ext uri="{BB962C8B-B14F-4D97-AF65-F5344CB8AC3E}">
        <p14:creationId xmlns:p14="http://schemas.microsoft.com/office/powerpoint/2010/main" val="3879995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noChangeArrowheads="1"/>
          </p:cNvSpPr>
          <p:nvPr>
            <p:ph idx="1"/>
          </p:nvPr>
        </p:nvSpPr>
        <p:spPr>
          <a:xfrm>
            <a:off x="1981200" y="0"/>
            <a:ext cx="8458200" cy="6858000"/>
          </a:xfrm>
        </p:spPr>
        <p:txBody>
          <a:bodyPr/>
          <a:lstStyle/>
          <a:p>
            <a:pPr>
              <a:defRPr/>
            </a:pPr>
            <a:r>
              <a:rPr lang="en-US" altLang="en-US" sz="3300" dirty="0">
                <a:latin typeface="+mj-lt"/>
              </a:rPr>
              <a:t>Rather than trying to deal with the numerous possible combinations that are to be allowed and forbidden at the TCP and IP level, the application-level gateway need only examine a few allowable applications. </a:t>
            </a:r>
          </a:p>
          <a:p>
            <a:pPr>
              <a:defRPr/>
            </a:pPr>
            <a:r>
              <a:rPr lang="en-US" altLang="en-US" sz="3300" dirty="0">
                <a:latin typeface="+mj-lt"/>
              </a:rPr>
              <a:t>A prime disadvantage of this type of gateway is the additional processing overhead on each connection. </a:t>
            </a:r>
          </a:p>
          <a:p>
            <a:pPr>
              <a:defRPr/>
            </a:pPr>
            <a:r>
              <a:rPr lang="en-US" altLang="en-US" sz="3300" dirty="0">
                <a:latin typeface="+mj-lt"/>
              </a:rPr>
              <a:t>In effect, there are two spliced connections between the end users, with the gateway at the splice point, and the gateway must examine and forward all traffic in both directions.</a:t>
            </a:r>
          </a:p>
        </p:txBody>
      </p:sp>
      <p:sp>
        <p:nvSpPr>
          <p:cNvPr id="53251"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B22205EB-1D46-4E41-BCFB-0248CF4B09FC}" type="slidenum">
              <a:rPr lang="en-US" altLang="en-US" sz="1400">
                <a:solidFill>
                  <a:srgbClr val="000000"/>
                </a:solidFill>
              </a:rPr>
              <a:pPr defTabSz="914400" eaLnBrk="0" fontAlgn="base" hangingPunct="0">
                <a:spcBef>
                  <a:spcPct val="0"/>
                </a:spcBef>
                <a:spcAft>
                  <a:spcPct val="0"/>
                </a:spcAft>
                <a:buNone/>
              </a:pPr>
              <a:t>48</a:t>
            </a:fld>
            <a:endParaRPr lang="en-US" altLang="en-US" sz="1400">
              <a:solidFill>
                <a:srgbClr val="000000"/>
              </a:solidFill>
            </a:endParaRPr>
          </a:p>
        </p:txBody>
      </p:sp>
    </p:spTree>
    <p:extLst>
      <p:ext uri="{BB962C8B-B14F-4D97-AF65-F5344CB8AC3E}">
        <p14:creationId xmlns:p14="http://schemas.microsoft.com/office/powerpoint/2010/main" val="21821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noChangeArrowheads="1"/>
          </p:cNvSpPr>
          <p:nvPr>
            <p:ph type="title"/>
          </p:nvPr>
        </p:nvSpPr>
        <p:spPr>
          <a:xfrm>
            <a:off x="2133600" y="-228600"/>
            <a:ext cx="7772400" cy="1143000"/>
          </a:xfrm>
        </p:spPr>
        <p:txBody>
          <a:bodyPr/>
          <a:lstStyle/>
          <a:p>
            <a:r>
              <a:rPr lang="en-US" altLang="en-US" u="sng"/>
              <a:t>Circuit Level Gateway</a:t>
            </a:r>
          </a:p>
        </p:txBody>
      </p:sp>
      <p:sp>
        <p:nvSpPr>
          <p:cNvPr id="54275" name="Content Placeholder 2"/>
          <p:cNvSpPr>
            <a:spLocks noGrp="1" noChangeArrowheads="1"/>
          </p:cNvSpPr>
          <p:nvPr>
            <p:ph idx="1"/>
          </p:nvPr>
        </p:nvSpPr>
        <p:spPr>
          <a:xfrm>
            <a:off x="1752600" y="685800"/>
            <a:ext cx="8763000" cy="6172200"/>
          </a:xfrm>
        </p:spPr>
        <p:txBody>
          <a:bodyPr/>
          <a:lstStyle/>
          <a:p>
            <a:pPr>
              <a:defRPr/>
            </a:pPr>
            <a:r>
              <a:rPr lang="en-US" altLang="en-US" sz="3000" dirty="0">
                <a:latin typeface="+mj-lt"/>
              </a:rPr>
              <a:t>A fourth type of firewall is the circuit-level gateway or circuit-level proxy</a:t>
            </a:r>
            <a:r>
              <a:rPr lang="en-US" altLang="en-US" sz="3000" b="1" dirty="0">
                <a:latin typeface="+mj-lt"/>
              </a:rPr>
              <a:t>.</a:t>
            </a:r>
          </a:p>
          <a:p>
            <a:pPr>
              <a:defRPr/>
            </a:pPr>
            <a:r>
              <a:rPr lang="en-US" altLang="en-US" sz="3000" dirty="0">
                <a:latin typeface="+mj-lt"/>
              </a:rPr>
              <a:t>The circuit level gateway firewalls work at the transport and session layer of the OSI model. They monitor TCP handshaking between the packets to determine if a requested session is legitimate.</a:t>
            </a:r>
          </a:p>
          <a:p>
            <a:pPr>
              <a:defRPr/>
            </a:pPr>
            <a:r>
              <a:rPr lang="en-US" altLang="en-US" sz="3000" dirty="0">
                <a:latin typeface="+mj-lt"/>
              </a:rPr>
              <a:t>As with an application gateway, a circuit-level gateway does not permit an end-to-end TCP connection; rather, the gateway sets up two TCP connections, one between itself and a TCP user on an inner host and one between itself and a TCP user on an outside host. </a:t>
            </a:r>
          </a:p>
        </p:txBody>
      </p:sp>
      <p:sp>
        <p:nvSpPr>
          <p:cNvPr id="54276"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6C2D2346-E114-4ADE-A35C-065426E6C357}" type="slidenum">
              <a:rPr lang="en-US" altLang="en-US" sz="1400">
                <a:solidFill>
                  <a:srgbClr val="000000"/>
                </a:solidFill>
              </a:rPr>
              <a:pPr defTabSz="914400" eaLnBrk="0" fontAlgn="base" hangingPunct="0">
                <a:spcBef>
                  <a:spcPct val="0"/>
                </a:spcBef>
                <a:spcAft>
                  <a:spcPct val="0"/>
                </a:spcAft>
                <a:buNone/>
              </a:pPr>
              <a:t>49</a:t>
            </a:fld>
            <a:endParaRPr lang="en-US" altLang="en-US" sz="1400">
              <a:solidFill>
                <a:srgbClr val="000000"/>
              </a:solidFill>
            </a:endParaRPr>
          </a:p>
        </p:txBody>
      </p:sp>
    </p:spTree>
    <p:extLst>
      <p:ext uri="{BB962C8B-B14F-4D97-AF65-F5344CB8AC3E}">
        <p14:creationId xmlns:p14="http://schemas.microsoft.com/office/powerpoint/2010/main" val="66297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Access Security Model</a:t>
            </a:r>
          </a:p>
        </p:txBody>
      </p:sp>
      <p:pic>
        <p:nvPicPr>
          <p:cNvPr id="4"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01247" y="1752600"/>
            <a:ext cx="9340657" cy="4206973"/>
          </a:xfrm>
        </p:spPr>
      </p:pic>
    </p:spTree>
    <p:extLst>
      <p:ext uri="{BB962C8B-B14F-4D97-AF65-F5344CB8AC3E}">
        <p14:creationId xmlns:p14="http://schemas.microsoft.com/office/powerpoint/2010/main" val="2629926163"/>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1" y="533400"/>
            <a:ext cx="9072563" cy="5410200"/>
          </a:xfrm>
        </p:spPr>
      </p:pic>
      <p:sp>
        <p:nvSpPr>
          <p:cNvPr id="55299"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67AC989F-652D-49E1-97AC-E7407B19161E}" type="slidenum">
              <a:rPr lang="en-US" altLang="en-US" sz="1400">
                <a:solidFill>
                  <a:srgbClr val="000000"/>
                </a:solidFill>
              </a:rPr>
              <a:pPr defTabSz="914400" eaLnBrk="0" fontAlgn="base" hangingPunct="0">
                <a:spcBef>
                  <a:spcPct val="0"/>
                </a:spcBef>
                <a:spcAft>
                  <a:spcPct val="0"/>
                </a:spcAft>
                <a:buNone/>
              </a:pPr>
              <a:t>50</a:t>
            </a:fld>
            <a:endParaRPr lang="en-US" altLang="en-US" sz="1400">
              <a:solidFill>
                <a:srgbClr val="000000"/>
              </a:solidFill>
            </a:endParaRPr>
          </a:p>
        </p:txBody>
      </p:sp>
    </p:spTree>
    <p:extLst>
      <p:ext uri="{BB962C8B-B14F-4D97-AF65-F5344CB8AC3E}">
        <p14:creationId xmlns:p14="http://schemas.microsoft.com/office/powerpoint/2010/main" val="761535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noChangeArrowheads="1"/>
          </p:cNvSpPr>
          <p:nvPr>
            <p:ph idx="1"/>
          </p:nvPr>
        </p:nvSpPr>
        <p:spPr>
          <a:xfrm>
            <a:off x="1752600" y="152400"/>
            <a:ext cx="8610600" cy="6553200"/>
          </a:xfrm>
        </p:spPr>
        <p:txBody>
          <a:bodyPr/>
          <a:lstStyle/>
          <a:p>
            <a:pPr>
              <a:defRPr/>
            </a:pPr>
            <a:r>
              <a:rPr lang="en-US" altLang="en-US" sz="3600" dirty="0">
                <a:latin typeface="+mj-lt"/>
              </a:rPr>
              <a:t>Once the two connections are established, the gateway typically relays TCP segments from one connection to the other without examining the contents. </a:t>
            </a:r>
          </a:p>
          <a:p>
            <a:pPr>
              <a:defRPr/>
            </a:pPr>
            <a:r>
              <a:rPr lang="en-US" altLang="en-US" sz="3600" dirty="0">
                <a:latin typeface="+mj-lt"/>
              </a:rPr>
              <a:t>The security function consists of determining which connections will be allowed.</a:t>
            </a:r>
          </a:p>
          <a:p>
            <a:pPr>
              <a:defRPr/>
            </a:pPr>
            <a:r>
              <a:rPr lang="en-US" altLang="en-US" sz="3600" dirty="0">
                <a:latin typeface="+mj-lt"/>
              </a:rPr>
              <a:t>A typical use of circuit-level gateways is a situation in which the system administrator trusts the internal users.</a:t>
            </a:r>
          </a:p>
          <a:p>
            <a:pPr>
              <a:defRPr/>
            </a:pPr>
            <a:endParaRPr lang="en-US" altLang="en-US" sz="3600" dirty="0">
              <a:latin typeface="+mj-lt"/>
            </a:endParaRPr>
          </a:p>
        </p:txBody>
      </p:sp>
      <p:sp>
        <p:nvSpPr>
          <p:cNvPr id="56323"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0D47D2B2-A960-4262-9BE6-AC9C589E8630}" type="slidenum">
              <a:rPr lang="en-US" altLang="en-US" sz="1400">
                <a:solidFill>
                  <a:srgbClr val="000000"/>
                </a:solidFill>
              </a:rPr>
              <a:pPr defTabSz="914400" eaLnBrk="0" fontAlgn="base" hangingPunct="0">
                <a:spcBef>
                  <a:spcPct val="0"/>
                </a:spcBef>
                <a:spcAft>
                  <a:spcPct val="0"/>
                </a:spcAft>
                <a:buNone/>
              </a:pPr>
              <a:t>51</a:t>
            </a:fld>
            <a:endParaRPr lang="en-US" altLang="en-US" sz="1400">
              <a:solidFill>
                <a:srgbClr val="000000"/>
              </a:solidFill>
            </a:endParaRPr>
          </a:p>
        </p:txBody>
      </p:sp>
    </p:spTree>
    <p:extLst>
      <p:ext uri="{BB962C8B-B14F-4D97-AF65-F5344CB8AC3E}">
        <p14:creationId xmlns:p14="http://schemas.microsoft.com/office/powerpoint/2010/main" val="3318560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noChangeArrowheads="1"/>
          </p:cNvSpPr>
          <p:nvPr>
            <p:ph idx="1"/>
          </p:nvPr>
        </p:nvSpPr>
        <p:spPr>
          <a:xfrm>
            <a:off x="1828800" y="304800"/>
            <a:ext cx="8534400" cy="6400800"/>
          </a:xfrm>
        </p:spPr>
        <p:txBody>
          <a:bodyPr/>
          <a:lstStyle/>
          <a:p>
            <a:pPr>
              <a:defRPr/>
            </a:pPr>
            <a:r>
              <a:rPr lang="en-US" altLang="en-US" sz="3600" dirty="0">
                <a:latin typeface="+mj-lt"/>
              </a:rPr>
              <a:t>The gateway can be configured to support application-level or proxy service on inbound connections and circuit-level functions for outbound connections. </a:t>
            </a:r>
          </a:p>
          <a:p>
            <a:pPr>
              <a:defRPr/>
            </a:pPr>
            <a:r>
              <a:rPr lang="en-US" altLang="en-US" sz="3600" dirty="0">
                <a:latin typeface="+mj-lt"/>
              </a:rPr>
              <a:t>In this configuration, the gateway can suffer the processing overhead of examining incoming application data for forbidden functions but does not suffer from that overhead on outgoing data.</a:t>
            </a:r>
          </a:p>
          <a:p>
            <a:pPr>
              <a:defRPr/>
            </a:pPr>
            <a:endParaRPr lang="en-US" altLang="en-US" sz="3600" dirty="0">
              <a:latin typeface="+mj-lt"/>
            </a:endParaRPr>
          </a:p>
        </p:txBody>
      </p:sp>
      <p:sp>
        <p:nvSpPr>
          <p:cNvPr id="57347"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7072C358-0AA7-4C49-9D84-FAB33563DBB7}" type="slidenum">
              <a:rPr lang="en-US" altLang="en-US" sz="1400">
                <a:solidFill>
                  <a:srgbClr val="000000"/>
                </a:solidFill>
              </a:rPr>
              <a:pPr defTabSz="914400" eaLnBrk="0" fontAlgn="base" hangingPunct="0">
                <a:spcBef>
                  <a:spcPct val="0"/>
                </a:spcBef>
                <a:spcAft>
                  <a:spcPct val="0"/>
                </a:spcAft>
                <a:buNone/>
              </a:pPr>
              <a:t>52</a:t>
            </a:fld>
            <a:endParaRPr lang="en-US" altLang="en-US" sz="1400">
              <a:solidFill>
                <a:srgbClr val="000000"/>
              </a:solidFill>
            </a:endParaRPr>
          </a:p>
        </p:txBody>
      </p:sp>
    </p:spTree>
    <p:extLst>
      <p:ext uri="{BB962C8B-B14F-4D97-AF65-F5344CB8AC3E}">
        <p14:creationId xmlns:p14="http://schemas.microsoft.com/office/powerpoint/2010/main" val="39218564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noChangeArrowheads="1"/>
          </p:cNvSpPr>
          <p:nvPr>
            <p:ph type="title"/>
          </p:nvPr>
        </p:nvSpPr>
        <p:spPr>
          <a:xfrm>
            <a:off x="1295400" y="-76200"/>
            <a:ext cx="9601200" cy="1143000"/>
          </a:xfrm>
        </p:spPr>
        <p:txBody>
          <a:bodyPr/>
          <a:lstStyle/>
          <a:p>
            <a:r>
              <a:rPr lang="en-US" altLang="en-US" u="sng">
                <a:latin typeface="Comic Sans MS" panose="030F0702030302020204" pitchFamily="66" charset="0"/>
              </a:rPr>
              <a:t>Internet Protocol Security(IPSec)</a:t>
            </a:r>
          </a:p>
        </p:txBody>
      </p:sp>
      <p:sp>
        <p:nvSpPr>
          <p:cNvPr id="58371" name="Content Placeholder 2"/>
          <p:cNvSpPr>
            <a:spLocks noGrp="1" noChangeArrowheads="1"/>
          </p:cNvSpPr>
          <p:nvPr>
            <p:ph idx="1"/>
          </p:nvPr>
        </p:nvSpPr>
        <p:spPr>
          <a:xfrm>
            <a:off x="1676400" y="990600"/>
            <a:ext cx="8686800" cy="5867400"/>
          </a:xfrm>
        </p:spPr>
        <p:txBody>
          <a:bodyPr/>
          <a:lstStyle/>
          <a:p>
            <a:pPr>
              <a:defRPr/>
            </a:pPr>
            <a:r>
              <a:rPr lang="en-US" altLang="en-US" dirty="0">
                <a:latin typeface="+mj-lt"/>
              </a:rPr>
              <a:t> Internet Protocol Security (IPsec) is a network protocol suite that authenticates and encrypts the packets  of data sent over a network.</a:t>
            </a:r>
          </a:p>
          <a:p>
            <a:pPr>
              <a:defRPr/>
            </a:pPr>
            <a:r>
              <a:rPr lang="en-US" altLang="en-US" dirty="0">
                <a:latin typeface="+mj-lt"/>
              </a:rPr>
              <a:t>Internet protocol security (IPsec) is a set of protocols that provides security for Internet Protocol. It can use cryptography to provide security. </a:t>
            </a:r>
          </a:p>
          <a:p>
            <a:pPr>
              <a:defRPr/>
            </a:pPr>
            <a:r>
              <a:rPr lang="en-US" altLang="en-US" dirty="0">
                <a:latin typeface="+mj-lt"/>
              </a:rPr>
              <a:t>IPsec can be used for the setting up of virtual private networks (VPNs) in a secure manner.</a:t>
            </a:r>
          </a:p>
        </p:txBody>
      </p:sp>
      <p:sp>
        <p:nvSpPr>
          <p:cNvPr id="58372"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340AF0EB-4776-4FA8-8577-4E563D5F095B}" type="slidenum">
              <a:rPr lang="en-US" altLang="en-US" sz="1400">
                <a:solidFill>
                  <a:srgbClr val="000000"/>
                </a:solidFill>
              </a:rPr>
              <a:pPr defTabSz="914400" eaLnBrk="0" fontAlgn="base" hangingPunct="0">
                <a:spcBef>
                  <a:spcPct val="0"/>
                </a:spcBef>
                <a:spcAft>
                  <a:spcPct val="0"/>
                </a:spcAft>
                <a:buNone/>
              </a:pPr>
              <a:t>53</a:t>
            </a:fld>
            <a:endParaRPr lang="en-US" altLang="en-US" sz="1400">
              <a:solidFill>
                <a:srgbClr val="000000"/>
              </a:solidFill>
            </a:endParaRPr>
          </a:p>
        </p:txBody>
      </p:sp>
    </p:spTree>
    <p:extLst>
      <p:ext uri="{BB962C8B-B14F-4D97-AF65-F5344CB8AC3E}">
        <p14:creationId xmlns:p14="http://schemas.microsoft.com/office/powerpoint/2010/main" val="27512873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52400"/>
            <a:ext cx="8458200" cy="6781800"/>
          </a:xfrm>
        </p:spPr>
        <p:txBody>
          <a:bodyPr/>
          <a:lstStyle/>
          <a:p>
            <a:pPr>
              <a:defRPr/>
            </a:pPr>
            <a:r>
              <a:rPr lang="en-US" dirty="0">
                <a:latin typeface="+mj-lt"/>
              </a:rPr>
              <a:t>IPsec involves two security services:</a:t>
            </a:r>
          </a:p>
          <a:p>
            <a:pPr marL="514350" indent="-514350">
              <a:buFont typeface="+mj-lt"/>
              <a:buAutoNum type="arabicPeriod"/>
              <a:defRPr/>
            </a:pPr>
            <a:r>
              <a:rPr lang="en-US" dirty="0">
                <a:latin typeface="+mj-lt"/>
              </a:rPr>
              <a:t>Authentication Header (AH): This authenticates the sender and it discovers any changes in data during transmission.</a:t>
            </a:r>
          </a:p>
          <a:p>
            <a:pPr marL="514350" indent="-514350">
              <a:buFont typeface="+mj-lt"/>
              <a:buAutoNum type="arabicPeriod"/>
              <a:defRPr/>
            </a:pPr>
            <a:r>
              <a:rPr lang="en-US" dirty="0">
                <a:latin typeface="+mj-lt"/>
              </a:rPr>
              <a:t>Encapsulating Security Payload (ESP): This not only performs authentication for the sender but also encrypts the data being sent.</a:t>
            </a:r>
          </a:p>
          <a:p>
            <a:pPr>
              <a:defRPr/>
            </a:pPr>
            <a:r>
              <a:rPr lang="en-US" dirty="0">
                <a:latin typeface="+mj-lt"/>
              </a:rPr>
              <a:t>IPsec can protect data flows between a pair of hosts (host-to-host), between a pair of security gateways (network-to-network), or between a security gateway and a host (network-to-host).</a:t>
            </a:r>
          </a:p>
        </p:txBody>
      </p:sp>
      <p:sp>
        <p:nvSpPr>
          <p:cNvPr id="59395"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1A158C05-9864-41C1-A913-C0A69A4A19F0}" type="slidenum">
              <a:rPr lang="en-US" altLang="en-US" sz="1400">
                <a:solidFill>
                  <a:srgbClr val="000000"/>
                </a:solidFill>
              </a:rPr>
              <a:pPr defTabSz="914400" eaLnBrk="0" fontAlgn="base" hangingPunct="0">
                <a:spcBef>
                  <a:spcPct val="0"/>
                </a:spcBef>
                <a:spcAft>
                  <a:spcPct val="0"/>
                </a:spcAft>
                <a:buNone/>
              </a:pPr>
              <a:t>54</a:t>
            </a:fld>
            <a:endParaRPr lang="en-US" altLang="en-US" sz="1400">
              <a:solidFill>
                <a:srgbClr val="000000"/>
              </a:solidFill>
            </a:endParaRPr>
          </a:p>
        </p:txBody>
      </p:sp>
    </p:spTree>
    <p:extLst>
      <p:ext uri="{BB962C8B-B14F-4D97-AF65-F5344CB8AC3E}">
        <p14:creationId xmlns:p14="http://schemas.microsoft.com/office/powerpoint/2010/main" val="15828425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52400"/>
            <a:ext cx="8534400" cy="6553200"/>
          </a:xfrm>
        </p:spPr>
        <p:txBody>
          <a:bodyPr/>
          <a:lstStyle/>
          <a:p>
            <a:pPr>
              <a:defRPr/>
            </a:pPr>
            <a:r>
              <a:rPr lang="en-US" dirty="0">
                <a:latin typeface="Comic Sans MS" panose="030F0702030302020204" pitchFamily="66" charset="0"/>
              </a:rPr>
              <a:t>There are two modes of </a:t>
            </a:r>
            <a:r>
              <a:rPr lang="en-US" dirty="0" err="1">
                <a:latin typeface="Comic Sans MS" panose="030F0702030302020204" pitchFamily="66" charset="0"/>
              </a:rPr>
              <a:t>Ipsec</a:t>
            </a:r>
            <a:r>
              <a:rPr lang="en-US" dirty="0">
                <a:latin typeface="Comic Sans MS" panose="030F0702030302020204" pitchFamily="66" charset="0"/>
              </a:rPr>
              <a:t> as shown in figure:</a:t>
            </a:r>
          </a:p>
          <a:p>
            <a:pPr marL="0" indent="0">
              <a:buNone/>
              <a:defRPr/>
            </a:pPr>
            <a:endParaRPr lang="en-US" dirty="0">
              <a:latin typeface="Comic Sans MS" panose="030F0702030302020204" pitchFamily="66" charset="0"/>
            </a:endParaRPr>
          </a:p>
          <a:p>
            <a:pPr marL="0" indent="0">
              <a:buNone/>
              <a:defRPr/>
            </a:pPr>
            <a:endParaRPr lang="en-US" dirty="0">
              <a:latin typeface="Comic Sans MS" panose="030F0702030302020204" pitchFamily="66" charset="0"/>
            </a:endParaRPr>
          </a:p>
        </p:txBody>
      </p:sp>
      <p:sp>
        <p:nvSpPr>
          <p:cNvPr id="60419"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9455044E-55E2-49E4-9794-49F4127A4F8C}" type="slidenum">
              <a:rPr lang="en-US" altLang="en-US" sz="1400">
                <a:solidFill>
                  <a:srgbClr val="000000"/>
                </a:solidFill>
              </a:rPr>
              <a:pPr defTabSz="914400" eaLnBrk="0" fontAlgn="base" hangingPunct="0">
                <a:spcBef>
                  <a:spcPct val="0"/>
                </a:spcBef>
                <a:spcAft>
                  <a:spcPct val="0"/>
                </a:spcAft>
                <a:buNone/>
              </a:pPr>
              <a:t>55</a:t>
            </a:fld>
            <a:endParaRPr lang="en-US" altLang="en-US" sz="1400">
              <a:solidFill>
                <a:srgbClr val="000000"/>
              </a:solidFill>
            </a:endParaRPr>
          </a:p>
        </p:txBody>
      </p:sp>
      <p:pic>
        <p:nvPicPr>
          <p:cNvPr id="60420" name="Content Placeholder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8466138"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047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304800"/>
            <a:ext cx="8382000" cy="5715000"/>
          </a:xfrm>
        </p:spPr>
        <p:txBody>
          <a:bodyPr/>
          <a:lstStyle/>
          <a:p>
            <a:pPr marL="514350" indent="-514350">
              <a:buFont typeface="+mj-lt"/>
              <a:buAutoNum type="arabicPeriod"/>
              <a:defRPr/>
            </a:pPr>
            <a:r>
              <a:rPr lang="en-US" sz="3600" dirty="0">
                <a:latin typeface="+mj-lt"/>
              </a:rPr>
              <a:t>Tunnel Mode: This will take the whole IP packet to form secure communication between two places, or gateways.</a:t>
            </a:r>
          </a:p>
          <a:p>
            <a:pPr marL="514350" indent="-514350">
              <a:buFont typeface="+mj-lt"/>
              <a:buAutoNum type="arabicPeriod" startAt="2"/>
              <a:defRPr/>
            </a:pPr>
            <a:r>
              <a:rPr lang="en-US" sz="3600" dirty="0">
                <a:latin typeface="+mj-lt"/>
              </a:rPr>
              <a:t>Transport Mode: This only encapsulates the IP payload (not the entire IP packet as in tunnel mode) to ensure a secure channel of communication.</a:t>
            </a:r>
          </a:p>
          <a:p>
            <a:pPr>
              <a:defRPr/>
            </a:pPr>
            <a:endParaRPr lang="en-US" sz="3600" dirty="0">
              <a:latin typeface="+mj-lt"/>
            </a:endParaRPr>
          </a:p>
        </p:txBody>
      </p:sp>
      <p:sp>
        <p:nvSpPr>
          <p:cNvPr id="61443"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E52BF9E7-8A83-4C02-9EE5-E59AA0C7968E}" type="slidenum">
              <a:rPr lang="en-US" altLang="en-US" sz="1400">
                <a:solidFill>
                  <a:srgbClr val="000000"/>
                </a:solidFill>
              </a:rPr>
              <a:pPr defTabSz="914400" eaLnBrk="0" fontAlgn="base" hangingPunct="0">
                <a:spcBef>
                  <a:spcPct val="0"/>
                </a:spcBef>
                <a:spcAft>
                  <a:spcPct val="0"/>
                </a:spcAft>
                <a:buNone/>
              </a:pPr>
              <a:t>56</a:t>
            </a:fld>
            <a:endParaRPr lang="en-US" altLang="en-US" sz="1400">
              <a:solidFill>
                <a:srgbClr val="000000"/>
              </a:solidFill>
            </a:endParaRPr>
          </a:p>
        </p:txBody>
      </p:sp>
    </p:spTree>
    <p:extLst>
      <p:ext uri="{BB962C8B-B14F-4D97-AF65-F5344CB8AC3E}">
        <p14:creationId xmlns:p14="http://schemas.microsoft.com/office/powerpoint/2010/main" val="10595410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noChangeArrowheads="1"/>
          </p:cNvSpPr>
          <p:nvPr>
            <p:ph type="title"/>
          </p:nvPr>
        </p:nvSpPr>
        <p:spPr>
          <a:xfrm>
            <a:off x="1981200" y="152400"/>
            <a:ext cx="8229600" cy="1143000"/>
          </a:xfrm>
        </p:spPr>
        <p:txBody>
          <a:bodyPr/>
          <a:lstStyle/>
          <a:p>
            <a:r>
              <a:rPr lang="en-US" altLang="en-US" u="sng"/>
              <a:t>Virtual Private Network (VPN)</a:t>
            </a:r>
          </a:p>
        </p:txBody>
      </p:sp>
      <p:sp>
        <p:nvSpPr>
          <p:cNvPr id="62467" name="Content Placeholder 2"/>
          <p:cNvSpPr>
            <a:spLocks noGrp="1" noChangeArrowheads="1"/>
          </p:cNvSpPr>
          <p:nvPr>
            <p:ph idx="1"/>
          </p:nvPr>
        </p:nvSpPr>
        <p:spPr>
          <a:xfrm>
            <a:off x="1828800" y="1295400"/>
            <a:ext cx="8534400" cy="5410200"/>
          </a:xfrm>
        </p:spPr>
        <p:txBody>
          <a:bodyPr/>
          <a:lstStyle/>
          <a:p>
            <a:pPr>
              <a:defRPr/>
            </a:pPr>
            <a:r>
              <a:rPr lang="en-US" altLang="en-US" sz="3400" dirty="0">
                <a:latin typeface="+mj-lt"/>
              </a:rPr>
              <a:t>A virtual private network extends a private network across a public network, and enables users to send and receive data across shared or public networks as if their computing devices were directly connected to the private network. </a:t>
            </a:r>
          </a:p>
          <a:p>
            <a:pPr>
              <a:defRPr/>
            </a:pPr>
            <a:r>
              <a:rPr lang="en-US" altLang="en-US" sz="3400" dirty="0">
                <a:latin typeface="+mj-lt"/>
              </a:rPr>
              <a:t>Applications running across a VPN may therefore benefit from the functionality, security, and management of the private network.</a:t>
            </a:r>
          </a:p>
        </p:txBody>
      </p:sp>
      <p:sp>
        <p:nvSpPr>
          <p:cNvPr id="62468"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EF53A3C2-1425-4215-A894-84A5F3B48072}" type="slidenum">
              <a:rPr lang="en-US" altLang="en-US" sz="1400">
                <a:solidFill>
                  <a:srgbClr val="000000"/>
                </a:solidFill>
              </a:rPr>
              <a:pPr defTabSz="914400" eaLnBrk="0" fontAlgn="base" hangingPunct="0">
                <a:spcBef>
                  <a:spcPct val="0"/>
                </a:spcBef>
                <a:spcAft>
                  <a:spcPct val="0"/>
                </a:spcAft>
                <a:buNone/>
              </a:pPr>
              <a:t>57</a:t>
            </a:fld>
            <a:endParaRPr lang="en-US" altLang="en-US" sz="1400">
              <a:solidFill>
                <a:srgbClr val="000000"/>
              </a:solidFill>
            </a:endParaRPr>
          </a:p>
        </p:txBody>
      </p:sp>
    </p:spTree>
    <p:extLst>
      <p:ext uri="{BB962C8B-B14F-4D97-AF65-F5344CB8AC3E}">
        <p14:creationId xmlns:p14="http://schemas.microsoft.com/office/powerpoint/2010/main" val="4008657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noChangeArrowheads="1"/>
          </p:cNvSpPr>
          <p:nvPr>
            <p:ph idx="1"/>
          </p:nvPr>
        </p:nvSpPr>
        <p:spPr>
          <a:xfrm>
            <a:off x="1905000" y="76200"/>
            <a:ext cx="8458200" cy="6248400"/>
          </a:xfrm>
        </p:spPr>
        <p:txBody>
          <a:bodyPr/>
          <a:lstStyle/>
          <a:p>
            <a:r>
              <a:rPr lang="en-US" altLang="en-US" sz="3000">
                <a:latin typeface="Comic Sans MS" panose="030F0702030302020204" pitchFamily="66" charset="0"/>
              </a:rPr>
              <a:t>A VPN consists of a set of computers that interconnect by means of a relatively unsecure network and that make use of encryption and special protocols to provide security.</a:t>
            </a:r>
          </a:p>
          <a:p>
            <a:r>
              <a:rPr lang="en-US" altLang="en-US" sz="3000">
                <a:latin typeface="Comic Sans MS" panose="030F0702030302020204" pitchFamily="66" charset="0"/>
              </a:rPr>
              <a:t>At each corporate site, workstations, servers, and databases are linked by one or more local area networks (LANs).</a:t>
            </a:r>
          </a:p>
          <a:p>
            <a:r>
              <a:rPr lang="en-US" altLang="en-US" sz="3000">
                <a:latin typeface="Comic Sans MS" panose="030F0702030302020204" pitchFamily="66" charset="0"/>
              </a:rPr>
              <a:t>The Internet or some other public network can be used to interconnect sites, providing a cost savings over the use of a private network and offloading the wide area network management task to the public network provider.</a:t>
            </a:r>
          </a:p>
        </p:txBody>
      </p:sp>
      <p:sp>
        <p:nvSpPr>
          <p:cNvPr id="63491"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1B2BBFAB-18F8-4CF3-BC90-D06317D64121}" type="slidenum">
              <a:rPr lang="en-US" altLang="en-US" sz="1400">
                <a:solidFill>
                  <a:srgbClr val="000000"/>
                </a:solidFill>
              </a:rPr>
              <a:pPr defTabSz="914400" eaLnBrk="0" fontAlgn="base" hangingPunct="0">
                <a:spcBef>
                  <a:spcPct val="0"/>
                </a:spcBef>
                <a:spcAft>
                  <a:spcPct val="0"/>
                </a:spcAft>
                <a:buNone/>
              </a:pPr>
              <a:t>58</a:t>
            </a:fld>
            <a:endParaRPr lang="en-US" altLang="en-US" sz="1400">
              <a:solidFill>
                <a:srgbClr val="000000"/>
              </a:solidFill>
            </a:endParaRPr>
          </a:p>
        </p:txBody>
      </p:sp>
    </p:spTree>
    <p:extLst>
      <p:ext uri="{BB962C8B-B14F-4D97-AF65-F5344CB8AC3E}">
        <p14:creationId xmlns:p14="http://schemas.microsoft.com/office/powerpoint/2010/main" val="30346051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noChangeArrowheads="1"/>
          </p:cNvSpPr>
          <p:nvPr>
            <p:ph idx="1"/>
          </p:nvPr>
        </p:nvSpPr>
        <p:spPr>
          <a:xfrm>
            <a:off x="1752600" y="152400"/>
            <a:ext cx="8686800" cy="6858000"/>
          </a:xfrm>
        </p:spPr>
        <p:txBody>
          <a:bodyPr/>
          <a:lstStyle/>
          <a:p>
            <a:r>
              <a:rPr lang="en-US" altLang="en-US" sz="2800">
                <a:latin typeface="Comic Sans MS" panose="030F0702030302020204" pitchFamily="66" charset="0"/>
              </a:rPr>
              <a:t>That same public network provides an access path for telecommuters and other mobile employees to log on to corporate systems from remote sites.</a:t>
            </a:r>
          </a:p>
          <a:p>
            <a:r>
              <a:rPr lang="en-US" altLang="en-US" sz="2800">
                <a:latin typeface="Comic Sans MS" panose="030F0702030302020204" pitchFamily="66" charset="0"/>
              </a:rPr>
              <a:t>A fundamental requirement for VPN is security. </a:t>
            </a:r>
          </a:p>
          <a:p>
            <a:r>
              <a:rPr lang="en-US" altLang="en-US" sz="2800">
                <a:latin typeface="Comic Sans MS" panose="030F0702030302020204" pitchFamily="66" charset="0"/>
              </a:rPr>
              <a:t>Use of a public network exposes corporate traffic to eavesdropping and provides an entry point for unauthorized users. </a:t>
            </a:r>
          </a:p>
          <a:p>
            <a:r>
              <a:rPr lang="en-US" altLang="en-US" sz="2800">
                <a:latin typeface="Comic Sans MS" panose="030F0702030302020204" pitchFamily="66" charset="0"/>
              </a:rPr>
              <a:t>To counter this problem, a VPN is needed. In essence, a VPN uses encryption and authentication in the lower protocol layers to provide a secure connection through an otherwise insecure network, typically the Internet.</a:t>
            </a:r>
          </a:p>
        </p:txBody>
      </p:sp>
      <p:sp>
        <p:nvSpPr>
          <p:cNvPr id="64515"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D9ADF1E8-0536-46BD-B7B8-6A74A377B767}" type="slidenum">
              <a:rPr lang="en-US" altLang="en-US" sz="1400">
                <a:solidFill>
                  <a:srgbClr val="000000"/>
                </a:solidFill>
              </a:rPr>
              <a:pPr defTabSz="914400" eaLnBrk="0" fontAlgn="base" hangingPunct="0">
                <a:spcBef>
                  <a:spcPct val="0"/>
                </a:spcBef>
                <a:spcAft>
                  <a:spcPct val="0"/>
                </a:spcAft>
                <a:buNone/>
              </a:pPr>
              <a:t>59</a:t>
            </a:fld>
            <a:endParaRPr lang="en-US" altLang="en-US" sz="1400">
              <a:solidFill>
                <a:srgbClr val="000000"/>
              </a:solidFill>
            </a:endParaRPr>
          </a:p>
        </p:txBody>
      </p:sp>
    </p:spTree>
    <p:extLst>
      <p:ext uri="{BB962C8B-B14F-4D97-AF65-F5344CB8AC3E}">
        <p14:creationId xmlns:p14="http://schemas.microsoft.com/office/powerpoint/2010/main" val="6782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a:xfrm>
            <a:off x="2235200" y="159693"/>
            <a:ext cx="7772400" cy="1143000"/>
          </a:xfrm>
        </p:spPr>
        <p:txBody>
          <a:bodyPr/>
          <a:lstStyle/>
          <a:p>
            <a:r>
              <a:rPr lang="en-US" altLang="en-US" u="sng" dirty="0">
                <a:latin typeface="Comic Sans MS" panose="030F0702030302020204" pitchFamily="66" charset="0"/>
              </a:rPr>
              <a:t>Network Organization</a:t>
            </a:r>
          </a:p>
        </p:txBody>
      </p:sp>
      <p:pic>
        <p:nvPicPr>
          <p:cNvPr id="14339"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28799" y="1152907"/>
            <a:ext cx="9720775" cy="4860388"/>
          </a:xfrm>
        </p:spPr>
      </p:pic>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9535A91-1D05-4FEE-B24A-9BB505BFB2B9}" type="slidenum">
              <a:rPr lang="en-US" altLang="en-US" sz="1400"/>
              <a:pPr>
                <a:spcBef>
                  <a:spcPct val="0"/>
                </a:spcBef>
                <a:buFontTx/>
                <a:buNone/>
              </a:pPr>
              <a:t>6</a:t>
            </a:fld>
            <a:endParaRPr lang="en-US" altLang="en-US" sz="1400" dirty="0"/>
          </a:p>
        </p:txBody>
      </p:sp>
    </p:spTree>
    <p:extLst>
      <p:ext uri="{BB962C8B-B14F-4D97-AF65-F5344CB8AC3E}">
        <p14:creationId xmlns:p14="http://schemas.microsoft.com/office/powerpoint/2010/main" val="2348431325"/>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2"/>
          <p:cNvSpPr>
            <a:spLocks noGrp="1" noChangeArrowheads="1"/>
          </p:cNvSpPr>
          <p:nvPr>
            <p:ph idx="1"/>
          </p:nvPr>
        </p:nvSpPr>
        <p:spPr>
          <a:xfrm>
            <a:off x="1828800" y="76200"/>
            <a:ext cx="8534400" cy="6705600"/>
          </a:xfrm>
        </p:spPr>
        <p:txBody>
          <a:bodyPr/>
          <a:lstStyle/>
          <a:p>
            <a:r>
              <a:rPr lang="en-US" altLang="en-US" sz="3000" dirty="0">
                <a:latin typeface="Comic Sans MS" panose="030F0702030302020204" pitchFamily="66" charset="0"/>
              </a:rPr>
              <a:t>VPNs are generally cheaper than real private networks using private lines but rely on having the same encryption and authentication system at both ends.</a:t>
            </a:r>
          </a:p>
          <a:p>
            <a:r>
              <a:rPr lang="en-US" altLang="en-US" sz="3000" dirty="0">
                <a:latin typeface="Comic Sans MS" panose="030F0702030302020204" pitchFamily="66" charset="0"/>
              </a:rPr>
              <a:t>The encryption may be performed by firewall software or possibly by routers. </a:t>
            </a:r>
          </a:p>
          <a:p>
            <a:r>
              <a:rPr lang="en-US" altLang="en-US" sz="3000" dirty="0">
                <a:latin typeface="Comic Sans MS" panose="030F0702030302020204" pitchFamily="66" charset="0"/>
              </a:rPr>
              <a:t>The most common protocol mechanism used for this purpose is at the IP level and is known as </a:t>
            </a:r>
            <a:r>
              <a:rPr lang="en-US" altLang="en-US" sz="3000" dirty="0" err="1">
                <a:latin typeface="Comic Sans MS" panose="030F0702030302020204" pitchFamily="66" charset="0"/>
              </a:rPr>
              <a:t>Ipsec</a:t>
            </a:r>
            <a:r>
              <a:rPr lang="en-US" altLang="en-US" sz="3000" dirty="0">
                <a:latin typeface="Comic Sans MS" panose="030F0702030302020204" pitchFamily="66" charset="0"/>
              </a:rPr>
              <a:t>.</a:t>
            </a:r>
          </a:p>
          <a:p>
            <a:r>
              <a:rPr lang="en-US" altLang="en-US" sz="3000" dirty="0">
                <a:latin typeface="Comic Sans MS" panose="030F0702030302020204" pitchFamily="66" charset="0"/>
              </a:rPr>
              <a:t>An organization maintains LANs at dispersed locations.</a:t>
            </a:r>
          </a:p>
          <a:p>
            <a:r>
              <a:rPr lang="en-US" altLang="en-US" sz="3000" dirty="0">
                <a:latin typeface="Comic Sans MS" panose="030F0702030302020204" pitchFamily="66" charset="0"/>
              </a:rPr>
              <a:t>A logical means of implementing an IPsec is in a firewall which is shown in the figure.</a:t>
            </a:r>
          </a:p>
        </p:txBody>
      </p:sp>
      <p:sp>
        <p:nvSpPr>
          <p:cNvPr id="65539"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AF1BCE29-13F7-4F07-A7D5-5EE73FB05781}" type="slidenum">
              <a:rPr lang="en-US" altLang="en-US" sz="1400">
                <a:solidFill>
                  <a:srgbClr val="000000"/>
                </a:solidFill>
              </a:rPr>
              <a:pPr defTabSz="914400" eaLnBrk="0" fontAlgn="base" hangingPunct="0">
                <a:spcBef>
                  <a:spcPct val="0"/>
                </a:spcBef>
                <a:spcAft>
                  <a:spcPct val="0"/>
                </a:spcAft>
                <a:buNone/>
              </a:pPr>
              <a:t>60</a:t>
            </a:fld>
            <a:endParaRPr lang="en-US" altLang="en-US" sz="1400">
              <a:solidFill>
                <a:srgbClr val="000000"/>
              </a:solidFill>
            </a:endParaRPr>
          </a:p>
        </p:txBody>
      </p:sp>
    </p:spTree>
    <p:extLst>
      <p:ext uri="{BB962C8B-B14F-4D97-AF65-F5344CB8AC3E}">
        <p14:creationId xmlns:p14="http://schemas.microsoft.com/office/powerpoint/2010/main" val="35923072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325438"/>
            <a:ext cx="8534400" cy="6407150"/>
          </a:xfrm>
        </p:spPr>
      </p:pic>
      <p:sp>
        <p:nvSpPr>
          <p:cNvPr id="66563"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2C31D4F8-A68B-4B32-B140-EDCC81897EC0}" type="slidenum">
              <a:rPr lang="en-US" altLang="en-US" sz="1400">
                <a:solidFill>
                  <a:srgbClr val="000000"/>
                </a:solidFill>
              </a:rPr>
              <a:pPr defTabSz="914400" eaLnBrk="0" fontAlgn="base" hangingPunct="0">
                <a:spcBef>
                  <a:spcPct val="0"/>
                </a:spcBef>
                <a:spcAft>
                  <a:spcPct val="0"/>
                </a:spcAft>
                <a:buNone/>
              </a:pPr>
              <a:t>61</a:t>
            </a:fld>
            <a:endParaRPr lang="en-US" altLang="en-US" sz="1400">
              <a:solidFill>
                <a:srgbClr val="000000"/>
              </a:solidFill>
            </a:endParaRPr>
          </a:p>
        </p:txBody>
      </p:sp>
    </p:spTree>
    <p:extLst>
      <p:ext uri="{BB962C8B-B14F-4D97-AF65-F5344CB8AC3E}">
        <p14:creationId xmlns:p14="http://schemas.microsoft.com/office/powerpoint/2010/main" val="24251092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noChangeArrowheads="1"/>
          </p:cNvSpPr>
          <p:nvPr>
            <p:ph idx="1"/>
          </p:nvPr>
        </p:nvSpPr>
        <p:spPr>
          <a:xfrm>
            <a:off x="1752600" y="152400"/>
            <a:ext cx="8610600" cy="6705600"/>
          </a:xfrm>
        </p:spPr>
        <p:txBody>
          <a:bodyPr/>
          <a:lstStyle/>
          <a:p>
            <a:r>
              <a:rPr lang="en-US" altLang="en-US" sz="3100">
                <a:latin typeface="Comic Sans MS" panose="030F0702030302020204" pitchFamily="66" charset="0"/>
              </a:rPr>
              <a:t>If IPsec is implemented in a separate box behind (internal to) the firewall, then VPN traffic passing through the firewall in both directions is encrypted.</a:t>
            </a:r>
          </a:p>
          <a:p>
            <a:r>
              <a:rPr lang="en-US" altLang="en-US" sz="3100">
                <a:latin typeface="Comic Sans MS" panose="030F0702030302020204" pitchFamily="66" charset="0"/>
              </a:rPr>
              <a:t> In this case, the firewall is unable to perform its filtering function or other security functions, such as access control, logging, or scanning for viruses.</a:t>
            </a:r>
          </a:p>
          <a:p>
            <a:r>
              <a:rPr lang="en-US" altLang="en-US" sz="3100">
                <a:latin typeface="Comic Sans MS" panose="030F0702030302020204" pitchFamily="66" charset="0"/>
              </a:rPr>
              <a:t>IPsec could be implemented in the boundary router, outside the firewall. </a:t>
            </a:r>
          </a:p>
          <a:p>
            <a:r>
              <a:rPr lang="en-US" altLang="en-US" sz="3100">
                <a:latin typeface="Comic Sans MS" panose="030F0702030302020204" pitchFamily="66" charset="0"/>
              </a:rPr>
              <a:t>However, this device is likely to be less secure than the firewall and thus less desirable as an IPsec platform.</a:t>
            </a:r>
          </a:p>
        </p:txBody>
      </p:sp>
      <p:sp>
        <p:nvSpPr>
          <p:cNvPr id="67587"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5AA5590D-8029-4DB5-B660-53E3748915CA}" type="slidenum">
              <a:rPr lang="en-US" altLang="en-US" sz="1400">
                <a:solidFill>
                  <a:srgbClr val="000000"/>
                </a:solidFill>
              </a:rPr>
              <a:pPr defTabSz="914400" eaLnBrk="0" fontAlgn="base" hangingPunct="0">
                <a:spcBef>
                  <a:spcPct val="0"/>
                </a:spcBef>
                <a:spcAft>
                  <a:spcPct val="0"/>
                </a:spcAft>
                <a:buNone/>
              </a:pPr>
              <a:t>62</a:t>
            </a:fld>
            <a:endParaRPr lang="en-US" altLang="en-US" sz="1400">
              <a:solidFill>
                <a:srgbClr val="000000"/>
              </a:solidFill>
            </a:endParaRPr>
          </a:p>
        </p:txBody>
      </p:sp>
    </p:spTree>
    <p:extLst>
      <p:ext uri="{BB962C8B-B14F-4D97-AF65-F5344CB8AC3E}">
        <p14:creationId xmlns:p14="http://schemas.microsoft.com/office/powerpoint/2010/main" val="17433030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OSI Layer</a:t>
            </a:r>
          </a:p>
        </p:txBody>
      </p:sp>
      <p:sp>
        <p:nvSpPr>
          <p:cNvPr id="3" name="Content Placeholder 2"/>
          <p:cNvSpPr>
            <a:spLocks noGrp="1"/>
          </p:cNvSpPr>
          <p:nvPr>
            <p:ph idx="1"/>
          </p:nvPr>
        </p:nvSpPr>
        <p:spPr/>
        <p:txBody>
          <a:bodyPr/>
          <a:lstStyle/>
          <a:p>
            <a:pPr marL="0" indent="0">
              <a:buNone/>
            </a:pPr>
            <a:r>
              <a:rPr lang="en-US" dirty="0"/>
              <a:t>Yourself</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63</a:t>
            </a:fld>
            <a:endParaRPr lang="en-US" altLang="en-US">
              <a:solidFill>
                <a:srgbClr val="000000"/>
              </a:solidFill>
            </a:endParaRPr>
          </a:p>
        </p:txBody>
      </p:sp>
    </p:spTree>
    <p:extLst>
      <p:ext uri="{BB962C8B-B14F-4D97-AF65-F5344CB8AC3E}">
        <p14:creationId xmlns:p14="http://schemas.microsoft.com/office/powerpoint/2010/main" val="3016629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Network Security</a:t>
            </a:r>
          </a:p>
        </p:txBody>
      </p:sp>
      <p:sp>
        <p:nvSpPr>
          <p:cNvPr id="3" name="Content Placeholder 2"/>
          <p:cNvSpPr>
            <a:spLocks noGrp="1"/>
          </p:cNvSpPr>
          <p:nvPr>
            <p:ph idx="1"/>
          </p:nvPr>
        </p:nvSpPr>
        <p:spPr>
          <a:xfrm>
            <a:off x="914400" y="1663337"/>
            <a:ext cx="10363200" cy="4432663"/>
          </a:xfrm>
        </p:spPr>
        <p:txBody>
          <a:bodyPr/>
          <a:lstStyle/>
          <a:p>
            <a:r>
              <a:rPr lang="en-US" sz="2400" dirty="0">
                <a:latin typeface="Comic Sans MS" panose="030F0702030302020204" pitchFamily="66" charset="0"/>
              </a:rPr>
              <a:t>Access Control</a:t>
            </a:r>
          </a:p>
          <a:p>
            <a:r>
              <a:rPr lang="en-US" sz="2400" dirty="0">
                <a:latin typeface="Comic Sans MS" panose="030F0702030302020204" pitchFamily="66" charset="0"/>
              </a:rPr>
              <a:t>Antivirus and Antimalware Software </a:t>
            </a:r>
          </a:p>
          <a:p>
            <a:pPr marL="0" indent="0">
              <a:buNone/>
            </a:pPr>
            <a:r>
              <a:rPr lang="en-US" sz="2400" dirty="0">
                <a:latin typeface="Comic Sans MS" panose="030F0702030302020204" pitchFamily="66" charset="0"/>
              </a:rPr>
              <a:t>• Application Security</a:t>
            </a:r>
          </a:p>
          <a:p>
            <a:pPr marL="0" indent="0">
              <a:buNone/>
            </a:pPr>
            <a:r>
              <a:rPr lang="en-US" sz="2400" dirty="0">
                <a:latin typeface="Comic Sans MS" panose="030F0702030302020204" pitchFamily="66" charset="0"/>
              </a:rPr>
              <a:t>• Behavioral analytics to detect abnormal network behavior </a:t>
            </a:r>
          </a:p>
          <a:p>
            <a:pPr marL="0" indent="0">
              <a:buNone/>
            </a:pPr>
            <a:r>
              <a:rPr lang="en-US" sz="2400" dirty="0">
                <a:latin typeface="Comic Sans MS" panose="030F0702030302020204" pitchFamily="66" charset="0"/>
              </a:rPr>
              <a:t>• Email Security, Web Security </a:t>
            </a:r>
          </a:p>
          <a:p>
            <a:pPr marL="0" indent="0">
              <a:buNone/>
            </a:pPr>
            <a:r>
              <a:rPr lang="en-US" sz="2400" dirty="0">
                <a:latin typeface="Comic Sans MS" panose="030F0702030302020204" pitchFamily="66" charset="0"/>
              </a:rPr>
              <a:t>• Data loss prevention </a:t>
            </a:r>
          </a:p>
          <a:p>
            <a:pPr marL="0" indent="0">
              <a:buNone/>
            </a:pPr>
            <a:r>
              <a:rPr lang="en-US" sz="2400" dirty="0">
                <a:latin typeface="Comic Sans MS" panose="030F0702030302020204" pitchFamily="66" charset="0"/>
              </a:rPr>
              <a:t>• Firewalls </a:t>
            </a:r>
          </a:p>
          <a:p>
            <a:pPr marL="0" indent="0">
              <a:buNone/>
            </a:pPr>
            <a:r>
              <a:rPr lang="en-US" sz="2400" dirty="0">
                <a:latin typeface="Comic Sans MS" panose="030F0702030302020204" pitchFamily="66" charset="0"/>
              </a:rPr>
              <a:t>• Intrusion prevention and detection system </a:t>
            </a:r>
          </a:p>
          <a:p>
            <a:pPr marL="0" indent="0">
              <a:buNone/>
            </a:pPr>
            <a:r>
              <a:rPr lang="en-US" sz="2400" dirty="0">
                <a:latin typeface="Comic Sans MS" panose="030F0702030302020204" pitchFamily="66" charset="0"/>
              </a:rPr>
              <a:t>• Virtual Private Networks (VPN)</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64</a:t>
            </a:fld>
            <a:endParaRPr lang="en-US" altLang="en-US">
              <a:solidFill>
                <a:srgbClr val="000000"/>
              </a:solidFill>
            </a:endParaRPr>
          </a:p>
        </p:txBody>
      </p:sp>
    </p:spTree>
    <p:extLst>
      <p:ext uri="{BB962C8B-B14F-4D97-AF65-F5344CB8AC3E}">
        <p14:creationId xmlns:p14="http://schemas.microsoft.com/office/powerpoint/2010/main" val="3842487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and End-to-End Protocols</a:t>
            </a:r>
          </a:p>
        </p:txBody>
      </p:sp>
      <p:sp>
        <p:nvSpPr>
          <p:cNvPr id="3" name="Content Placeholder 2"/>
          <p:cNvSpPr>
            <a:spLocks noGrp="1"/>
          </p:cNvSpPr>
          <p:nvPr>
            <p:ph idx="1"/>
          </p:nvPr>
        </p:nvSpPr>
        <p:spPr/>
        <p:txBody>
          <a:bodyPr/>
          <a:lstStyle/>
          <a:p>
            <a:r>
              <a:rPr lang="en-US" sz="2800" dirty="0">
                <a:latin typeface="Comic Sans MS" panose="030F0702030302020204" pitchFamily="66" charset="0"/>
              </a:rPr>
              <a:t>Let hosts C</a:t>
            </a:r>
            <a:r>
              <a:rPr lang="en-US" sz="2800" baseline="-25000" dirty="0">
                <a:latin typeface="Comic Sans MS" panose="030F0702030302020204" pitchFamily="66" charset="0"/>
              </a:rPr>
              <a:t>0</a:t>
            </a:r>
            <a:r>
              <a:rPr lang="en-US" sz="2800" dirty="0">
                <a:latin typeface="Comic Sans MS" panose="030F0702030302020204" pitchFamily="66" charset="0"/>
              </a:rPr>
              <a:t>, …, C</a:t>
            </a:r>
            <a:r>
              <a:rPr lang="en-US" sz="2800" baseline="-25000" dirty="0">
                <a:latin typeface="Comic Sans MS" panose="030F0702030302020204" pitchFamily="66" charset="0"/>
              </a:rPr>
              <a:t>n </a:t>
            </a:r>
            <a:r>
              <a:rPr lang="en-US" sz="2800" dirty="0">
                <a:latin typeface="Comic Sans MS" panose="030F0702030302020204" pitchFamily="66" charset="0"/>
              </a:rPr>
              <a:t>be such that C</a:t>
            </a:r>
            <a:r>
              <a:rPr lang="en-US" sz="2800" baseline="-25000" dirty="0">
                <a:latin typeface="Comic Sans MS" panose="030F0702030302020204" pitchFamily="66" charset="0"/>
              </a:rPr>
              <a:t>i </a:t>
            </a:r>
            <a:r>
              <a:rPr lang="en-US" sz="2800" dirty="0">
                <a:latin typeface="Comic Sans MS" panose="030F0702030302020204" pitchFamily="66" charset="0"/>
              </a:rPr>
              <a:t>and C</a:t>
            </a:r>
            <a:r>
              <a:rPr lang="en-US" sz="2800" baseline="-25000" dirty="0">
                <a:latin typeface="Comic Sans MS" panose="030F0702030302020204" pitchFamily="66" charset="0"/>
              </a:rPr>
              <a:t>i+1 </a:t>
            </a:r>
            <a:r>
              <a:rPr lang="en-US" sz="2800" dirty="0">
                <a:latin typeface="Comic Sans MS" panose="030F0702030302020204" pitchFamily="66" charset="0"/>
              </a:rPr>
              <a:t>are directly connected, for 0 ≤ </a:t>
            </a:r>
            <a:r>
              <a:rPr lang="en-US" sz="2800" dirty="0" err="1">
                <a:latin typeface="Comic Sans MS" panose="030F0702030302020204" pitchFamily="66" charset="0"/>
              </a:rPr>
              <a:t>i</a:t>
            </a:r>
            <a:r>
              <a:rPr lang="en-US" sz="2800" dirty="0">
                <a:latin typeface="Comic Sans MS" panose="030F0702030302020204" pitchFamily="66" charset="0"/>
              </a:rPr>
              <a:t> &lt; n.</a:t>
            </a:r>
          </a:p>
          <a:p>
            <a:endParaRPr lang="en-US" sz="2800" dirty="0">
              <a:latin typeface="Comic Sans MS" panose="030F0702030302020204" pitchFamily="66" charset="0"/>
            </a:endParaRPr>
          </a:p>
          <a:p>
            <a:r>
              <a:rPr lang="en-US" sz="2800" dirty="0">
                <a:latin typeface="Comic Sans MS" panose="030F0702030302020204" pitchFamily="66" charset="0"/>
              </a:rPr>
              <a:t>A communications protocol that has C</a:t>
            </a:r>
            <a:r>
              <a:rPr lang="en-US" sz="2800" baseline="-25000" dirty="0">
                <a:latin typeface="Comic Sans MS" panose="030F0702030302020204" pitchFamily="66" charset="0"/>
              </a:rPr>
              <a:t>0</a:t>
            </a:r>
            <a:r>
              <a:rPr lang="en-US" sz="2800" dirty="0">
                <a:latin typeface="Comic Sans MS" panose="030F0702030302020204" pitchFamily="66" charset="0"/>
              </a:rPr>
              <a:t> and C</a:t>
            </a:r>
            <a:r>
              <a:rPr lang="en-US" sz="2800" baseline="-25000" dirty="0">
                <a:latin typeface="Comic Sans MS" panose="030F0702030302020204" pitchFamily="66" charset="0"/>
              </a:rPr>
              <a:t>n</a:t>
            </a:r>
            <a:r>
              <a:rPr lang="en-US" sz="2800" dirty="0">
                <a:latin typeface="Comic Sans MS" panose="030F0702030302020204" pitchFamily="66" charset="0"/>
              </a:rPr>
              <a:t> as its endpoints is called an </a:t>
            </a:r>
            <a:r>
              <a:rPr lang="en-US" sz="2800" b="1" dirty="0">
                <a:latin typeface="Comic Sans MS" panose="030F0702030302020204" pitchFamily="66" charset="0"/>
              </a:rPr>
              <a:t>end-to-end protocol</a:t>
            </a:r>
            <a:r>
              <a:rPr lang="en-US" sz="2800" dirty="0">
                <a:latin typeface="Comic Sans MS" panose="030F0702030302020204" pitchFamily="66" charset="0"/>
              </a:rPr>
              <a:t>.</a:t>
            </a:r>
          </a:p>
          <a:p>
            <a:endParaRPr lang="en-US" sz="2800" dirty="0">
              <a:latin typeface="Comic Sans MS" panose="030F0702030302020204" pitchFamily="66" charset="0"/>
            </a:endParaRPr>
          </a:p>
          <a:p>
            <a:r>
              <a:rPr lang="en-US" sz="2800" dirty="0">
                <a:latin typeface="Comic Sans MS" panose="030F0702030302020204" pitchFamily="66" charset="0"/>
              </a:rPr>
              <a:t>A communications protocol that has </a:t>
            </a:r>
            <a:r>
              <a:rPr lang="en-US" sz="2800" dirty="0" err="1">
                <a:latin typeface="Comic Sans MS" panose="030F0702030302020204" pitchFamily="66" charset="0"/>
              </a:rPr>
              <a:t>C</a:t>
            </a:r>
            <a:r>
              <a:rPr lang="en-US" sz="2800" baseline="-25000" dirty="0" err="1">
                <a:latin typeface="Comic Sans MS" panose="030F0702030302020204" pitchFamily="66" charset="0"/>
              </a:rPr>
              <a:t>j</a:t>
            </a:r>
            <a:r>
              <a:rPr lang="en-US" sz="2800" baseline="-25000" dirty="0">
                <a:latin typeface="Comic Sans MS" panose="030F0702030302020204" pitchFamily="66" charset="0"/>
              </a:rPr>
              <a:t> </a:t>
            </a:r>
            <a:r>
              <a:rPr lang="en-US" sz="2800" dirty="0">
                <a:latin typeface="Comic Sans MS" panose="030F0702030302020204" pitchFamily="66" charset="0"/>
              </a:rPr>
              <a:t>and C</a:t>
            </a:r>
            <a:r>
              <a:rPr lang="en-US" sz="2800" baseline="-25000" dirty="0">
                <a:latin typeface="Comic Sans MS" panose="030F0702030302020204" pitchFamily="66" charset="0"/>
              </a:rPr>
              <a:t>j+1 </a:t>
            </a:r>
            <a:r>
              <a:rPr lang="en-US" sz="2800" dirty="0">
                <a:latin typeface="Comic Sans MS" panose="030F0702030302020204" pitchFamily="66" charset="0"/>
              </a:rPr>
              <a:t>as its endpoints is called a </a:t>
            </a:r>
            <a:r>
              <a:rPr lang="en-US" sz="2800" b="1" dirty="0">
                <a:latin typeface="Comic Sans MS" panose="030F0702030302020204" pitchFamily="66" charset="0"/>
              </a:rPr>
              <a:t>link protocol.</a:t>
            </a:r>
          </a:p>
          <a:p>
            <a:endParaRPr lang="en-US" sz="2800" dirty="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65</a:t>
            </a:fld>
            <a:endParaRPr lang="en-US" altLang="en-US">
              <a:solidFill>
                <a:srgbClr val="000000"/>
              </a:solidFill>
            </a:endParaRPr>
          </a:p>
        </p:txBody>
      </p:sp>
    </p:spTree>
    <p:extLst>
      <p:ext uri="{BB962C8B-B14F-4D97-AF65-F5344CB8AC3E}">
        <p14:creationId xmlns:p14="http://schemas.microsoft.com/office/powerpoint/2010/main" val="17740497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and End-to End Encryption</a:t>
            </a:r>
          </a:p>
        </p:txBody>
      </p:sp>
      <p:sp>
        <p:nvSpPr>
          <p:cNvPr id="3" name="Content Placeholder 2"/>
          <p:cNvSpPr>
            <a:spLocks noGrp="1"/>
          </p:cNvSpPr>
          <p:nvPr>
            <p:ph idx="1"/>
          </p:nvPr>
        </p:nvSpPr>
        <p:spPr/>
        <p:txBody>
          <a:bodyPr/>
          <a:lstStyle/>
          <a:p>
            <a:r>
              <a:rPr lang="en-US" sz="2400" dirty="0">
                <a:latin typeface="Comic Sans MS" panose="030F0702030302020204" pitchFamily="66" charset="0"/>
              </a:rPr>
              <a:t>Each host enciphers message and “next hop” host can read it i.e. intermediate hosts can read the message in </a:t>
            </a:r>
            <a:r>
              <a:rPr lang="en-US" sz="2400" b="1" dirty="0">
                <a:latin typeface="Comic Sans MS" panose="030F0702030302020204" pitchFamily="66" charset="0"/>
              </a:rPr>
              <a:t>Link Encryption</a:t>
            </a:r>
          </a:p>
          <a:p>
            <a:endParaRPr lang="en-US" sz="2400" dirty="0">
              <a:latin typeface="Comic Sans MS" panose="030F0702030302020204" pitchFamily="66" charset="0"/>
            </a:endParaRPr>
          </a:p>
          <a:p>
            <a:r>
              <a:rPr lang="en-US" sz="2400" dirty="0">
                <a:latin typeface="Comic Sans MS" panose="030F0702030302020204" pitchFamily="66" charset="0"/>
              </a:rPr>
              <a:t>Host enciphers message so host at other end of communication can read it i.e. message cannot be read at intermediate hosts in </a:t>
            </a:r>
            <a:r>
              <a:rPr lang="en-US" sz="2400" b="1" dirty="0">
                <a:latin typeface="Comic Sans MS" panose="030F0702030302020204" pitchFamily="66" charset="0"/>
              </a:rPr>
              <a:t>E2E</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66</a:t>
            </a:fld>
            <a:endParaRPr lang="en-US" altLang="en-US">
              <a:solidFill>
                <a:srgbClr val="000000"/>
              </a:solidFill>
            </a:endParaRPr>
          </a:p>
        </p:txBody>
      </p:sp>
    </p:spTree>
    <p:extLst>
      <p:ext uri="{BB962C8B-B14F-4D97-AF65-F5344CB8AC3E}">
        <p14:creationId xmlns:p14="http://schemas.microsoft.com/office/powerpoint/2010/main" val="25804017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Different Layers</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67</a:t>
            </a:fld>
            <a:endParaRPr lang="en-US" altLang="en-US">
              <a:solidFill>
                <a:srgbClr val="000000"/>
              </a:solidFill>
            </a:endParaRPr>
          </a:p>
        </p:txBody>
      </p:sp>
      <p:pic>
        <p:nvPicPr>
          <p:cNvPr id="5" name="Picture 4"/>
          <p:cNvPicPr>
            <a:picLocks noChangeAspect="1"/>
          </p:cNvPicPr>
          <p:nvPr/>
        </p:nvPicPr>
        <p:blipFill>
          <a:blip r:embed="rId2"/>
          <a:stretch>
            <a:fillRect/>
          </a:stretch>
        </p:blipFill>
        <p:spPr>
          <a:xfrm>
            <a:off x="714102" y="2261365"/>
            <a:ext cx="10927869" cy="3355664"/>
          </a:xfrm>
          <a:prstGeom prst="rect">
            <a:avLst/>
          </a:prstGeom>
        </p:spPr>
      </p:pic>
    </p:spTree>
    <p:extLst>
      <p:ext uri="{BB962C8B-B14F-4D97-AF65-F5344CB8AC3E}">
        <p14:creationId xmlns:p14="http://schemas.microsoft.com/office/powerpoint/2010/main" val="12187432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Comic Sans MS" panose="030F0702030302020204" pitchFamily="66" charset="0"/>
              </a:rPr>
              <a:t>At</a:t>
            </a:r>
            <a:r>
              <a:rPr lang="en-US" dirty="0"/>
              <a:t> Application Layer - EMAIL</a:t>
            </a:r>
          </a:p>
        </p:txBody>
      </p:sp>
      <p:sp>
        <p:nvSpPr>
          <p:cNvPr id="3" name="Content Placeholder 2"/>
          <p:cNvSpPr>
            <a:spLocks noGrp="1"/>
          </p:cNvSpPr>
          <p:nvPr>
            <p:ph idx="1"/>
          </p:nvPr>
        </p:nvSpPr>
        <p:spPr/>
        <p:txBody>
          <a:bodyPr/>
          <a:lstStyle/>
          <a:p>
            <a:pPr marL="0" indent="0">
              <a:buNone/>
            </a:pPr>
            <a:r>
              <a:rPr lang="en-US" sz="2400" b="1" dirty="0">
                <a:latin typeface="Comic Sans MS" panose="030F0702030302020204" pitchFamily="66" charset="0"/>
              </a:rPr>
              <a:t>Pretty Good Privacy (PGP)</a:t>
            </a:r>
          </a:p>
          <a:p>
            <a:pPr marL="0" indent="0">
              <a:buNone/>
            </a:pPr>
            <a:endParaRPr lang="en-US" sz="2400" b="1" dirty="0">
              <a:latin typeface="Comic Sans MS" panose="030F0702030302020204" pitchFamily="66" charset="0"/>
            </a:endParaRPr>
          </a:p>
          <a:p>
            <a:r>
              <a:rPr lang="en-US" sz="2400" dirty="0">
                <a:latin typeface="Comic Sans MS" panose="030F0702030302020204" pitchFamily="66" charset="0"/>
              </a:rPr>
              <a:t>PGP is a public key encryption package to protect e-mail and data files. </a:t>
            </a:r>
          </a:p>
          <a:p>
            <a:r>
              <a:rPr lang="en-US" sz="2400" dirty="0">
                <a:latin typeface="Comic Sans MS" panose="030F0702030302020204" pitchFamily="66" charset="0"/>
              </a:rPr>
              <a:t>It lets you communicate securely with people you've never met, with no secure channels needed for prior exchange of keys.</a:t>
            </a:r>
          </a:p>
          <a:p>
            <a:r>
              <a:rPr lang="en-US" sz="2400" dirty="0">
                <a:latin typeface="Comic Sans MS" panose="030F0702030302020204" pitchFamily="66" charset="0"/>
              </a:rPr>
              <a:t>It's well featured and fast, with sophisticated key management, digital signatures, data compression, and good ergonomic design.</a:t>
            </a:r>
          </a:p>
          <a:p>
            <a:endParaRPr lang="en-US" sz="2400" dirty="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68</a:t>
            </a:fld>
            <a:endParaRPr lang="en-US" altLang="en-US">
              <a:solidFill>
                <a:srgbClr val="000000"/>
              </a:solidFill>
            </a:endParaRPr>
          </a:p>
        </p:txBody>
      </p:sp>
    </p:spTree>
    <p:extLst>
      <p:ext uri="{BB962C8B-B14F-4D97-AF65-F5344CB8AC3E}">
        <p14:creationId xmlns:p14="http://schemas.microsoft.com/office/powerpoint/2010/main" val="2776157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latin typeface="Comic Sans MS" panose="030F0702030302020204" pitchFamily="66" charset="0"/>
              </a:rPr>
              <a:t>The actual operation of PGP is based on five services:</a:t>
            </a:r>
          </a:p>
          <a:p>
            <a:pPr>
              <a:buFont typeface="Wingdings" panose="05000000000000000000" pitchFamily="2" charset="2"/>
              <a:buChar char="v"/>
            </a:pPr>
            <a:r>
              <a:rPr lang="en-US" sz="2400" dirty="0">
                <a:latin typeface="Comic Sans MS" panose="030F0702030302020204" pitchFamily="66" charset="0"/>
              </a:rPr>
              <a:t>authentication, confidentiality, compression, e-mail compatibility, and segmentation.</a:t>
            </a:r>
          </a:p>
          <a:p>
            <a:pPr>
              <a:buFont typeface="Wingdings" panose="05000000000000000000" pitchFamily="2" charset="2"/>
              <a:buChar char="v"/>
            </a:pPr>
            <a:endParaRPr lang="en-US" sz="2400" dirty="0">
              <a:latin typeface="Comic Sans MS" panose="030F0702030302020204" pitchFamily="66" charset="0"/>
            </a:endParaRPr>
          </a:p>
          <a:p>
            <a:pPr>
              <a:buFont typeface="Wingdings" panose="05000000000000000000" pitchFamily="2" charset="2"/>
              <a:buChar char="Ø"/>
            </a:pPr>
            <a:r>
              <a:rPr lang="en-US" sz="2400" dirty="0">
                <a:latin typeface="Comic Sans MS" panose="030F0702030302020204" pitchFamily="66" charset="0"/>
              </a:rPr>
              <a:t>PGP provides authentication via a digital signature scheme.</a:t>
            </a:r>
          </a:p>
          <a:p>
            <a:pPr>
              <a:buFont typeface="Wingdings" panose="05000000000000000000" pitchFamily="2" charset="2"/>
              <a:buChar char="Ø"/>
            </a:pPr>
            <a:r>
              <a:rPr lang="en-US" sz="2400" dirty="0">
                <a:latin typeface="Comic Sans MS" panose="030F0702030302020204" pitchFamily="66" charset="0"/>
              </a:rPr>
              <a:t>PGP provides confidentiality by encrypting messages before transmission</a:t>
            </a:r>
          </a:p>
          <a:p>
            <a:pPr>
              <a:buFont typeface="Wingdings" panose="05000000000000000000" pitchFamily="2" charset="2"/>
              <a:buChar char="Ø"/>
            </a:pPr>
            <a:r>
              <a:rPr lang="en-US" sz="2400" dirty="0">
                <a:latin typeface="Comic Sans MS" panose="030F0702030302020204" pitchFamily="66" charset="0"/>
              </a:rPr>
              <a:t>PGP compresses the message after applying the signature and before encryption</a:t>
            </a:r>
            <a:endParaRPr lang="en-US" sz="2400" dirty="0"/>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69</a:t>
            </a:fld>
            <a:endParaRPr lang="en-US" altLang="en-US">
              <a:solidFill>
                <a:srgbClr val="000000"/>
              </a:solidFill>
            </a:endParaRPr>
          </a:p>
        </p:txBody>
      </p:sp>
    </p:spTree>
    <p:extLst>
      <p:ext uri="{BB962C8B-B14F-4D97-AF65-F5344CB8AC3E}">
        <p14:creationId xmlns:p14="http://schemas.microsoft.com/office/powerpoint/2010/main" val="211453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52400"/>
            <a:ext cx="8534400" cy="6324600"/>
          </a:xfrm>
        </p:spPr>
        <p:txBody>
          <a:bodyPr/>
          <a:lstStyle/>
          <a:p>
            <a:pPr marL="0" indent="0">
              <a:buNone/>
              <a:defRPr/>
            </a:pPr>
            <a:r>
              <a:rPr lang="en-US" u="sng" dirty="0">
                <a:latin typeface="Comic Sans MS" panose="030F0702030302020204" pitchFamily="66" charset="0"/>
              </a:rPr>
              <a:t>Principal methods of protecting Network:</a:t>
            </a:r>
          </a:p>
          <a:p>
            <a:pPr marL="0" indent="0">
              <a:buNone/>
              <a:defRPr/>
            </a:pPr>
            <a:r>
              <a:rPr lang="en-US" dirty="0">
                <a:latin typeface="Comic Sans MS" panose="030F0702030302020204" pitchFamily="66" charset="0"/>
              </a:rPr>
              <a:t>(Encryption, Decryption, Encryption in network)</a:t>
            </a:r>
          </a:p>
          <a:p>
            <a:pPr>
              <a:defRPr/>
            </a:pPr>
            <a:r>
              <a:rPr lang="en-US" dirty="0">
                <a:latin typeface="Comic Sans MS" panose="030F0702030302020204" pitchFamily="66" charset="0"/>
              </a:rPr>
              <a:t>Network encryption is the process of encrypting or encoding data and messages transmitted or communicated over a computer network.</a:t>
            </a:r>
          </a:p>
          <a:p>
            <a:pPr>
              <a:defRPr/>
            </a:pPr>
            <a:r>
              <a:rPr lang="en-US" dirty="0">
                <a:latin typeface="Comic Sans MS" panose="030F0702030302020204" pitchFamily="66" charset="0"/>
              </a:rPr>
              <a:t>It is a broad process that includes various tools, techniques and standards to ensure that the messages are unreadable when in transit between two or more network nodes.</a:t>
            </a:r>
          </a:p>
          <a:p>
            <a:pPr marL="0" indent="0">
              <a:buNone/>
              <a:defRPr/>
            </a:pPr>
            <a:endParaRPr lang="en-US" dirty="0">
              <a:latin typeface="Comic Sans MS" panose="030F0702030302020204" pitchFamily="66" charset="0"/>
            </a:endParaRPr>
          </a:p>
        </p:txBody>
      </p:sp>
      <p:sp>
        <p:nvSpPr>
          <p:cNvPr id="10243"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642FD1DF-B2B0-46C1-B186-DFCEE76F7776}" type="slidenum">
              <a:rPr lang="en-US" altLang="en-US" sz="1400">
                <a:solidFill>
                  <a:srgbClr val="000000"/>
                </a:solidFill>
              </a:rPr>
              <a:pPr defTabSz="914400" eaLnBrk="0" fontAlgn="base" hangingPunct="0">
                <a:spcBef>
                  <a:spcPct val="0"/>
                </a:spcBef>
                <a:spcAft>
                  <a:spcPct val="0"/>
                </a:spcAft>
                <a:buNone/>
              </a:pPr>
              <a:t>7</a:t>
            </a:fld>
            <a:endParaRPr lang="en-US" altLang="en-US" sz="1400">
              <a:solidFill>
                <a:srgbClr val="000000"/>
              </a:solidFill>
            </a:endParaRPr>
          </a:p>
        </p:txBody>
      </p:sp>
    </p:spTree>
    <p:extLst>
      <p:ext uri="{BB962C8B-B14F-4D97-AF65-F5344CB8AC3E}">
        <p14:creationId xmlns:p14="http://schemas.microsoft.com/office/powerpoint/2010/main" val="2740621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0"/>
            <a:ext cx="10363200" cy="6705599"/>
          </a:xfrm>
        </p:spPr>
        <p:txBody>
          <a:bodyPr/>
          <a:lstStyle/>
          <a:p>
            <a:pPr marL="0" indent="0">
              <a:buNone/>
            </a:pPr>
            <a:r>
              <a:rPr lang="en-US" sz="2400" b="1" dirty="0">
                <a:latin typeface="Comic Sans MS" panose="030F0702030302020204" pitchFamily="66" charset="0"/>
              </a:rPr>
              <a:t>At Sender Side,</a:t>
            </a:r>
          </a:p>
          <a:p>
            <a:pPr marL="0" indent="0">
              <a:buNone/>
            </a:pPr>
            <a:endParaRPr lang="en-US" sz="2400" b="1" dirty="0">
              <a:latin typeface="Comic Sans MS" panose="030F0702030302020204" pitchFamily="66" charset="0"/>
            </a:endParaRPr>
          </a:p>
          <a:p>
            <a:r>
              <a:rPr lang="en-US" sz="2400" dirty="0">
                <a:latin typeface="Comic Sans MS" panose="030F0702030302020204" pitchFamily="66" charset="0"/>
              </a:rPr>
              <a:t>The e-mail message is hashed by using a hashing function to create a digest.</a:t>
            </a:r>
          </a:p>
          <a:p>
            <a:endParaRPr lang="en-US" sz="2400" dirty="0">
              <a:latin typeface="Comic Sans MS" panose="030F0702030302020204" pitchFamily="66" charset="0"/>
            </a:endParaRPr>
          </a:p>
          <a:p>
            <a:r>
              <a:rPr lang="en-US" sz="2400" dirty="0">
                <a:latin typeface="Comic Sans MS" panose="030F0702030302020204" pitchFamily="66" charset="0"/>
              </a:rPr>
              <a:t>The digest is then encrypted to form a signed digest by using the sender's private key, and then signed digest is added to the original email message.</a:t>
            </a:r>
          </a:p>
          <a:p>
            <a:endParaRPr lang="en-US" sz="2400" dirty="0">
              <a:latin typeface="Comic Sans MS" panose="030F0702030302020204" pitchFamily="66" charset="0"/>
            </a:endParaRPr>
          </a:p>
          <a:p>
            <a:r>
              <a:rPr lang="en-US" sz="2400" dirty="0">
                <a:latin typeface="Comic Sans MS" panose="030F0702030302020204" pitchFamily="66" charset="0"/>
              </a:rPr>
              <a:t>The original message and signed digest are encrypted by using a one-time secret key created by the sender.</a:t>
            </a:r>
          </a:p>
          <a:p>
            <a:endParaRPr lang="en-US" sz="2400" dirty="0">
              <a:latin typeface="Comic Sans MS" panose="030F0702030302020204" pitchFamily="66" charset="0"/>
            </a:endParaRPr>
          </a:p>
          <a:p>
            <a:r>
              <a:rPr lang="en-US" sz="2400" dirty="0">
                <a:latin typeface="Comic Sans MS" panose="030F0702030302020204" pitchFamily="66" charset="0"/>
              </a:rPr>
              <a:t>The secret key is encrypted by using a receiver's public key.</a:t>
            </a:r>
          </a:p>
          <a:p>
            <a:endParaRPr lang="en-US" sz="2400" dirty="0">
              <a:latin typeface="Comic Sans MS" panose="030F0702030302020204" pitchFamily="66" charset="0"/>
            </a:endParaRPr>
          </a:p>
          <a:p>
            <a:r>
              <a:rPr lang="en-US" sz="2400" dirty="0">
                <a:latin typeface="Comic Sans MS" panose="030F0702030302020204" pitchFamily="66" charset="0"/>
              </a:rPr>
              <a:t>Both the encrypted secret key and the encrypted combination of message and digest are sent together</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70</a:t>
            </a:fld>
            <a:endParaRPr lang="en-US" altLang="en-US">
              <a:solidFill>
                <a:srgbClr val="000000"/>
              </a:solidFill>
            </a:endParaRPr>
          </a:p>
        </p:txBody>
      </p:sp>
    </p:spTree>
    <p:extLst>
      <p:ext uri="{BB962C8B-B14F-4D97-AF65-F5344CB8AC3E}">
        <p14:creationId xmlns:p14="http://schemas.microsoft.com/office/powerpoint/2010/main" val="12454220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71</a:t>
            </a:fld>
            <a:endParaRPr lang="en-US" altLang="en-US">
              <a:solidFill>
                <a:srgbClr val="000000"/>
              </a:solidFill>
            </a:endParaRPr>
          </a:p>
        </p:txBody>
      </p:sp>
      <p:pic>
        <p:nvPicPr>
          <p:cNvPr id="5" name="Picture 4"/>
          <p:cNvPicPr>
            <a:picLocks noChangeAspect="1"/>
          </p:cNvPicPr>
          <p:nvPr/>
        </p:nvPicPr>
        <p:blipFill>
          <a:blip r:embed="rId2"/>
          <a:stretch>
            <a:fillRect/>
          </a:stretch>
        </p:blipFill>
        <p:spPr>
          <a:xfrm>
            <a:off x="470263" y="865105"/>
            <a:ext cx="11477707" cy="5230895"/>
          </a:xfrm>
          <a:prstGeom prst="rect">
            <a:avLst/>
          </a:prstGeom>
        </p:spPr>
      </p:pic>
    </p:spTree>
    <p:extLst>
      <p:ext uri="{BB962C8B-B14F-4D97-AF65-F5344CB8AC3E}">
        <p14:creationId xmlns:p14="http://schemas.microsoft.com/office/powerpoint/2010/main" val="24189283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104503"/>
            <a:ext cx="11817532" cy="6601097"/>
          </a:xfrm>
        </p:spPr>
        <p:txBody>
          <a:bodyPr/>
          <a:lstStyle/>
          <a:p>
            <a:pPr marL="0" indent="0">
              <a:buNone/>
            </a:pPr>
            <a:r>
              <a:rPr lang="en-US" sz="2400" b="1" dirty="0">
                <a:latin typeface="Comic Sans MS" panose="030F0702030302020204" pitchFamily="66" charset="0"/>
              </a:rPr>
              <a:t>At Receiver Side,</a:t>
            </a:r>
          </a:p>
          <a:p>
            <a:pPr marL="0" indent="0">
              <a:buNone/>
            </a:pPr>
            <a:endParaRPr lang="en-US" sz="2400" b="1" dirty="0">
              <a:latin typeface="Comic Sans MS" panose="030F0702030302020204" pitchFamily="66" charset="0"/>
            </a:endParaRPr>
          </a:p>
          <a:p>
            <a:r>
              <a:rPr lang="en-US" sz="2400" dirty="0">
                <a:latin typeface="Comic Sans MS" panose="030F0702030302020204" pitchFamily="66" charset="0"/>
              </a:rPr>
              <a:t>The receiver receives the combination of encrypted secret key and message digest is received.</a:t>
            </a:r>
          </a:p>
          <a:p>
            <a:endParaRPr lang="en-US" sz="2400" dirty="0">
              <a:latin typeface="Comic Sans MS" panose="030F0702030302020204" pitchFamily="66" charset="0"/>
            </a:endParaRPr>
          </a:p>
          <a:p>
            <a:r>
              <a:rPr lang="en-US" sz="2400" dirty="0">
                <a:latin typeface="Comic Sans MS" panose="030F0702030302020204" pitchFamily="66" charset="0"/>
              </a:rPr>
              <a:t>The encrypted secret key is decrypted by using the sender's private key to get the one-time secret key.</a:t>
            </a:r>
          </a:p>
          <a:p>
            <a:endParaRPr lang="en-US" sz="2400" dirty="0">
              <a:latin typeface="Comic Sans MS" panose="030F0702030302020204" pitchFamily="66" charset="0"/>
            </a:endParaRPr>
          </a:p>
          <a:p>
            <a:r>
              <a:rPr lang="en-US" sz="2400" dirty="0">
                <a:latin typeface="Comic Sans MS" panose="030F0702030302020204" pitchFamily="66" charset="0"/>
              </a:rPr>
              <a:t>The secret key is then used to decrypt the combination of message and digest.</a:t>
            </a:r>
          </a:p>
          <a:p>
            <a:endParaRPr lang="en-US" sz="2400" dirty="0">
              <a:latin typeface="Comic Sans MS" panose="030F0702030302020204" pitchFamily="66" charset="0"/>
            </a:endParaRPr>
          </a:p>
          <a:p>
            <a:r>
              <a:rPr lang="en-US" sz="2400" dirty="0">
                <a:latin typeface="Comic Sans MS" panose="030F0702030302020204" pitchFamily="66" charset="0"/>
              </a:rPr>
              <a:t>The digest is decrypted by using the sender's public key, and the original message is hashed by using a hash function to create a digest.</a:t>
            </a:r>
          </a:p>
          <a:p>
            <a:endParaRPr lang="en-US" sz="2400" dirty="0">
              <a:latin typeface="Comic Sans MS" panose="030F0702030302020204" pitchFamily="66" charset="0"/>
            </a:endParaRPr>
          </a:p>
          <a:p>
            <a:r>
              <a:rPr lang="en-US" sz="2400" dirty="0">
                <a:latin typeface="Comic Sans MS" panose="030F0702030302020204" pitchFamily="66" charset="0"/>
              </a:rPr>
              <a:t>Both the digests are compared if both of them are equal means that all the aspects of security are preserved.</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72</a:t>
            </a:fld>
            <a:endParaRPr lang="en-US" altLang="en-US">
              <a:solidFill>
                <a:srgbClr val="000000"/>
              </a:solidFill>
            </a:endParaRPr>
          </a:p>
        </p:txBody>
      </p:sp>
    </p:spTree>
    <p:extLst>
      <p:ext uri="{BB962C8B-B14F-4D97-AF65-F5344CB8AC3E}">
        <p14:creationId xmlns:p14="http://schemas.microsoft.com/office/powerpoint/2010/main" val="3686598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73</a:t>
            </a:fld>
            <a:endParaRPr lang="en-US" altLang="en-US">
              <a:solidFill>
                <a:srgbClr val="000000"/>
              </a:solidFill>
            </a:endParaRPr>
          </a:p>
        </p:txBody>
      </p:sp>
      <p:pic>
        <p:nvPicPr>
          <p:cNvPr id="5" name="Picture 4"/>
          <p:cNvPicPr>
            <a:picLocks noChangeAspect="1"/>
          </p:cNvPicPr>
          <p:nvPr/>
        </p:nvPicPr>
        <p:blipFill>
          <a:blip r:embed="rId2"/>
          <a:stretch>
            <a:fillRect/>
          </a:stretch>
        </p:blipFill>
        <p:spPr>
          <a:xfrm>
            <a:off x="818604" y="127050"/>
            <a:ext cx="10458996" cy="6121350"/>
          </a:xfrm>
          <a:prstGeom prst="rect">
            <a:avLst/>
          </a:prstGeom>
        </p:spPr>
      </p:pic>
    </p:spTree>
    <p:extLst>
      <p:ext uri="{BB962C8B-B14F-4D97-AF65-F5344CB8AC3E}">
        <p14:creationId xmlns:p14="http://schemas.microsoft.com/office/powerpoint/2010/main" val="30527786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74</a:t>
            </a:fld>
            <a:endParaRPr lang="en-US" altLang="en-US">
              <a:solidFill>
                <a:srgbClr val="000000"/>
              </a:solidFill>
            </a:endParaRPr>
          </a:p>
        </p:txBody>
      </p:sp>
      <p:pic>
        <p:nvPicPr>
          <p:cNvPr id="5" name="Picture 4"/>
          <p:cNvPicPr>
            <a:picLocks noChangeAspect="1"/>
          </p:cNvPicPr>
          <p:nvPr/>
        </p:nvPicPr>
        <p:blipFill rotWithShape="1">
          <a:blip r:embed="rId2"/>
          <a:srcRect b="2120"/>
          <a:stretch/>
        </p:blipFill>
        <p:spPr>
          <a:xfrm>
            <a:off x="3230879" y="34935"/>
            <a:ext cx="5895703" cy="6836128"/>
          </a:xfrm>
          <a:prstGeom prst="rect">
            <a:avLst/>
          </a:prstGeom>
        </p:spPr>
      </p:pic>
    </p:spTree>
    <p:extLst>
      <p:ext uri="{BB962C8B-B14F-4D97-AF65-F5344CB8AC3E}">
        <p14:creationId xmlns:p14="http://schemas.microsoft.com/office/powerpoint/2010/main" val="20428623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53440"/>
            <a:ext cx="10363200" cy="5242560"/>
          </a:xfrm>
        </p:spPr>
        <p:txBody>
          <a:bodyPr/>
          <a:lstStyle/>
          <a:p>
            <a:pPr marL="0" indent="0">
              <a:buNone/>
            </a:pPr>
            <a:r>
              <a:rPr lang="en-US" sz="2400" b="1" dirty="0">
                <a:latin typeface="Comic Sans MS" panose="030F0702030302020204" pitchFamily="66" charset="0"/>
              </a:rPr>
              <a:t>Privacy Enhanced Mail (PEM)</a:t>
            </a:r>
          </a:p>
          <a:p>
            <a:pPr marL="0" indent="0">
              <a:buNone/>
            </a:pPr>
            <a:endParaRPr lang="en-US" sz="2400" b="1" dirty="0">
              <a:latin typeface="Comic Sans MS" panose="030F0702030302020204" pitchFamily="66" charset="0"/>
            </a:endParaRPr>
          </a:p>
          <a:p>
            <a:r>
              <a:rPr lang="en-US" sz="2400" dirty="0">
                <a:latin typeface="Comic Sans MS" panose="030F0702030302020204" pitchFamily="66" charset="0"/>
              </a:rPr>
              <a:t>The U (user agent) interacts directly with the sender.</a:t>
            </a:r>
          </a:p>
          <a:p>
            <a:endParaRPr lang="en-US" sz="2400" dirty="0">
              <a:latin typeface="Comic Sans MS" panose="030F0702030302020204" pitchFamily="66" charset="0"/>
            </a:endParaRPr>
          </a:p>
          <a:p>
            <a:r>
              <a:rPr lang="en-US" sz="2400" dirty="0">
                <a:latin typeface="Comic Sans MS" panose="030F0702030302020204" pitchFamily="66" charset="0"/>
              </a:rPr>
              <a:t>When the message is composed, the U hands it to the MT (message transport, or transfer, agent).</a:t>
            </a:r>
          </a:p>
          <a:p>
            <a:endParaRPr lang="en-US" sz="2400" dirty="0">
              <a:latin typeface="Comic Sans MS" panose="030F0702030302020204" pitchFamily="66" charset="0"/>
            </a:endParaRPr>
          </a:p>
          <a:p>
            <a:r>
              <a:rPr lang="en-US" sz="2400" dirty="0">
                <a:latin typeface="Comic Sans MS" panose="030F0702030302020204" pitchFamily="66" charset="0"/>
              </a:rPr>
              <a:t>The MT transfers the message to its destination host, or to another MT, which in turn transfers the message further.</a:t>
            </a:r>
          </a:p>
          <a:p>
            <a:endParaRPr lang="en-US" sz="2400" dirty="0">
              <a:latin typeface="Comic Sans MS" panose="030F0702030302020204" pitchFamily="66" charset="0"/>
            </a:endParaRPr>
          </a:p>
          <a:p>
            <a:r>
              <a:rPr lang="en-US" sz="2400" dirty="0">
                <a:latin typeface="Comic Sans MS" panose="030F0702030302020204" pitchFamily="66" charset="0"/>
              </a:rPr>
              <a:t>At the destination host, the MT invokes a user agent to deliver the message.</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75</a:t>
            </a:fld>
            <a:endParaRPr lang="en-US" altLang="en-US">
              <a:solidFill>
                <a:srgbClr val="000000"/>
              </a:solidFill>
            </a:endParaRPr>
          </a:p>
        </p:txBody>
      </p:sp>
    </p:spTree>
    <p:extLst>
      <p:ext uri="{BB962C8B-B14F-4D97-AF65-F5344CB8AC3E}">
        <p14:creationId xmlns:p14="http://schemas.microsoft.com/office/powerpoint/2010/main" val="25452619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55134" y="1149532"/>
            <a:ext cx="11769636" cy="3692434"/>
          </a:xfrm>
          <a:prstGeom prst="rect">
            <a:avLst/>
          </a:prstGeom>
        </p:spPr>
      </p:pic>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76</a:t>
            </a:fld>
            <a:endParaRPr lang="en-US" altLang="en-US">
              <a:solidFill>
                <a:srgbClr val="000000"/>
              </a:solidFill>
            </a:endParaRPr>
          </a:p>
        </p:txBody>
      </p:sp>
    </p:spTree>
    <p:extLst>
      <p:ext uri="{BB962C8B-B14F-4D97-AF65-F5344CB8AC3E}">
        <p14:creationId xmlns:p14="http://schemas.microsoft.com/office/powerpoint/2010/main" val="9459083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87680"/>
            <a:ext cx="10363200" cy="5608320"/>
          </a:xfrm>
        </p:spPr>
        <p:txBody>
          <a:bodyPr/>
          <a:lstStyle/>
          <a:p>
            <a:pPr marL="0" indent="0">
              <a:buNone/>
            </a:pPr>
            <a:r>
              <a:rPr lang="en-US" sz="2400" b="1" dirty="0">
                <a:latin typeface="Comic Sans MS" panose="030F0702030302020204" pitchFamily="66" charset="0"/>
              </a:rPr>
              <a:t>PEM vs PGP </a:t>
            </a:r>
          </a:p>
          <a:p>
            <a:pPr marL="0" indent="0">
              <a:buNone/>
            </a:pPr>
            <a:endParaRPr lang="en-US" sz="2400" b="1" dirty="0">
              <a:latin typeface="Comic Sans MS" panose="030F0702030302020204" pitchFamily="66" charset="0"/>
            </a:endParaRPr>
          </a:p>
          <a:p>
            <a:r>
              <a:rPr lang="en-US" sz="2400" dirty="0">
                <a:latin typeface="Comic Sans MS" panose="030F0702030302020204" pitchFamily="66" charset="0"/>
              </a:rPr>
              <a:t>Use of different ciphers: PGP uses IDEA cipher but PEM uses DES in CBC mode.</a:t>
            </a:r>
          </a:p>
          <a:p>
            <a:endParaRPr lang="en-US" sz="2400" dirty="0">
              <a:latin typeface="Comic Sans MS" panose="030F0702030302020204" pitchFamily="66" charset="0"/>
            </a:endParaRPr>
          </a:p>
          <a:p>
            <a:r>
              <a:rPr lang="en-US" sz="2400" dirty="0">
                <a:latin typeface="Comic Sans MS" panose="030F0702030302020204" pitchFamily="66" charset="0"/>
              </a:rPr>
              <a:t>Use of certificate models: PGP uses general “web of trust” but PEM uses hierarchical certification structure.</a:t>
            </a:r>
          </a:p>
          <a:p>
            <a:endParaRPr lang="en-US" sz="2400" dirty="0">
              <a:latin typeface="Comic Sans MS" panose="030F0702030302020204" pitchFamily="66" charset="0"/>
            </a:endParaRPr>
          </a:p>
          <a:p>
            <a:r>
              <a:rPr lang="en-US" sz="2400" dirty="0">
                <a:latin typeface="Comic Sans MS" panose="030F0702030302020204" pitchFamily="66" charset="0"/>
              </a:rPr>
              <a:t>Handling end of line: PGP remaps end of line if message tagged “text”, but leaves them alone if message tagged “binary” whereas PEM always remaps end of line.</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77</a:t>
            </a:fld>
            <a:endParaRPr lang="en-US" altLang="en-US">
              <a:solidFill>
                <a:srgbClr val="000000"/>
              </a:solidFill>
            </a:endParaRPr>
          </a:p>
        </p:txBody>
      </p:sp>
    </p:spTree>
    <p:extLst>
      <p:ext uri="{BB962C8B-B14F-4D97-AF65-F5344CB8AC3E}">
        <p14:creationId xmlns:p14="http://schemas.microsoft.com/office/powerpoint/2010/main" val="33984549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594" y="0"/>
            <a:ext cx="11181806" cy="6662773"/>
          </a:xfrm>
        </p:spPr>
      </p:pic>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78</a:t>
            </a:fld>
            <a:endParaRPr lang="en-US" altLang="en-US">
              <a:solidFill>
                <a:srgbClr val="000000"/>
              </a:solidFill>
            </a:endParaRPr>
          </a:p>
        </p:txBody>
      </p:sp>
    </p:spTree>
    <p:extLst>
      <p:ext uri="{BB962C8B-B14F-4D97-AF65-F5344CB8AC3E}">
        <p14:creationId xmlns:p14="http://schemas.microsoft.com/office/powerpoint/2010/main" val="9326924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0" y="0"/>
            <a:ext cx="10363200" cy="1143000"/>
          </a:xfrm>
        </p:spPr>
        <p:txBody>
          <a:bodyPr/>
          <a:lstStyle/>
          <a:p>
            <a:r>
              <a:rPr lang="en-US" sz="2800" dirty="0">
                <a:latin typeface="Comic Sans MS" panose="030F0702030302020204" pitchFamily="66" charset="0"/>
              </a:rPr>
              <a:t>At</a:t>
            </a:r>
            <a:r>
              <a:rPr lang="en-US" dirty="0"/>
              <a:t> Network Layer - </a:t>
            </a:r>
            <a:r>
              <a:rPr lang="en-US" dirty="0" err="1"/>
              <a:t>IPSec</a:t>
            </a:r>
            <a:endParaRPr lang="en-US" dirty="0"/>
          </a:p>
        </p:txBody>
      </p:sp>
      <p:sp>
        <p:nvSpPr>
          <p:cNvPr id="3" name="Content Placeholder 2"/>
          <p:cNvSpPr>
            <a:spLocks noGrp="1"/>
          </p:cNvSpPr>
          <p:nvPr>
            <p:ph idx="1"/>
          </p:nvPr>
        </p:nvSpPr>
        <p:spPr>
          <a:xfrm>
            <a:off x="191589" y="888274"/>
            <a:ext cx="12000411" cy="5969726"/>
          </a:xfrm>
        </p:spPr>
        <p:txBody>
          <a:bodyPr/>
          <a:lstStyle/>
          <a:p>
            <a:r>
              <a:rPr lang="en-US" sz="2400" dirty="0" err="1">
                <a:latin typeface="Comic Sans MS" panose="030F0702030302020204" pitchFamily="66" charset="0"/>
              </a:rPr>
              <a:t>IPSec</a:t>
            </a:r>
            <a:r>
              <a:rPr lang="en-US" sz="2400" dirty="0">
                <a:latin typeface="Comic Sans MS" panose="030F0702030302020204" pitchFamily="66" charset="0"/>
              </a:rPr>
              <a:t> is a suite of authentication and encryption protocols developed by the Internet Engineering.</a:t>
            </a:r>
          </a:p>
          <a:p>
            <a:endParaRPr lang="en-US" sz="2400" dirty="0">
              <a:latin typeface="Comic Sans MS" panose="030F0702030302020204" pitchFamily="66" charset="0"/>
            </a:endParaRPr>
          </a:p>
          <a:p>
            <a:r>
              <a:rPr lang="en-US" sz="2400" dirty="0">
                <a:latin typeface="Comic Sans MS" panose="030F0702030302020204" pitchFamily="66" charset="0"/>
              </a:rPr>
              <a:t>Task Force (IETF) and designed to address the inherent lack of security for IP-based networks.</a:t>
            </a:r>
          </a:p>
          <a:p>
            <a:endParaRPr lang="en-US" sz="2400" dirty="0">
              <a:latin typeface="Comic Sans MS" panose="030F0702030302020204" pitchFamily="66" charset="0"/>
            </a:endParaRPr>
          </a:p>
          <a:p>
            <a:r>
              <a:rPr lang="en-US" sz="2400" dirty="0">
                <a:latin typeface="Comic Sans MS" panose="030F0702030302020204" pitchFamily="66" charset="0"/>
              </a:rPr>
              <a:t>It is a collection of protocols and mechanisms that provide confidentiality, authentication, message integrity, and replay detection at the IP layer.</a:t>
            </a:r>
          </a:p>
          <a:p>
            <a:endParaRPr lang="en-US" sz="2400" dirty="0">
              <a:latin typeface="Comic Sans MS" panose="030F0702030302020204" pitchFamily="66" charset="0"/>
            </a:endParaRPr>
          </a:p>
          <a:p>
            <a:r>
              <a:rPr lang="en-US" sz="2400" dirty="0">
                <a:latin typeface="Comic Sans MS" panose="030F0702030302020204" pitchFamily="66" charset="0"/>
              </a:rPr>
              <a:t>In the data transmission IPsec protect all messages sent along a path.</a:t>
            </a:r>
          </a:p>
          <a:p>
            <a:endParaRPr lang="en-US" sz="2400" dirty="0">
              <a:latin typeface="Comic Sans MS" panose="030F0702030302020204" pitchFamily="66" charset="0"/>
            </a:endParaRPr>
          </a:p>
          <a:p>
            <a:r>
              <a:rPr lang="en-US" sz="2400" dirty="0">
                <a:latin typeface="Comic Sans MS" panose="030F0702030302020204" pitchFamily="66" charset="0"/>
              </a:rPr>
              <a:t>If the IPsec mechanisms reside on an intermediate host (for example, a firewall or gateway), that host is called a security gateway</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79</a:t>
            </a:fld>
            <a:endParaRPr lang="en-US" altLang="en-US">
              <a:solidFill>
                <a:srgbClr val="000000"/>
              </a:solidFill>
            </a:endParaRPr>
          </a:p>
        </p:txBody>
      </p:sp>
    </p:spTree>
    <p:extLst>
      <p:ext uri="{BB962C8B-B14F-4D97-AF65-F5344CB8AC3E}">
        <p14:creationId xmlns:p14="http://schemas.microsoft.com/office/powerpoint/2010/main" val="413347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noChangeArrowheads="1"/>
          </p:cNvSpPr>
          <p:nvPr>
            <p:ph idx="1"/>
          </p:nvPr>
        </p:nvSpPr>
        <p:spPr>
          <a:xfrm>
            <a:off x="1828800" y="76200"/>
            <a:ext cx="8458200" cy="6629400"/>
          </a:xfrm>
        </p:spPr>
        <p:txBody>
          <a:bodyPr/>
          <a:lstStyle/>
          <a:p>
            <a:r>
              <a:rPr lang="en-US" altLang="en-US">
                <a:latin typeface="Comic Sans MS" panose="030F0702030302020204" pitchFamily="66" charset="0"/>
              </a:rPr>
              <a:t>Network encryption is primarily implemented on the network layer of the OSI model. </a:t>
            </a:r>
          </a:p>
          <a:p>
            <a:r>
              <a:rPr lang="en-US" altLang="en-US">
                <a:latin typeface="Comic Sans MS" panose="030F0702030302020204" pitchFamily="66" charset="0"/>
              </a:rPr>
              <a:t>Network encryption implements one or more encryption algorithms, processes and standards to encrypt the data/message/packet sent over the network.</a:t>
            </a:r>
          </a:p>
          <a:p>
            <a:r>
              <a:rPr lang="en-US" altLang="en-US">
                <a:latin typeface="Comic Sans MS" panose="030F0702030302020204" pitchFamily="66" charset="0"/>
              </a:rPr>
              <a:t>The encryption services are generally provided by encryption software or through an integrated encryption algorithm on network devices and/or in software.</a:t>
            </a:r>
          </a:p>
        </p:txBody>
      </p:sp>
      <p:sp>
        <p:nvSpPr>
          <p:cNvPr id="11267"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77755FFB-B03A-4DE4-8F8D-AEB2D790D904}" type="slidenum">
              <a:rPr lang="en-US" altLang="en-US" sz="1400">
                <a:solidFill>
                  <a:srgbClr val="000000"/>
                </a:solidFill>
              </a:rPr>
              <a:pPr defTabSz="914400" eaLnBrk="0" fontAlgn="base" hangingPunct="0">
                <a:spcBef>
                  <a:spcPct val="0"/>
                </a:spcBef>
                <a:spcAft>
                  <a:spcPct val="0"/>
                </a:spcAft>
                <a:buNone/>
              </a:pPr>
              <a:t>8</a:t>
            </a:fld>
            <a:endParaRPr lang="en-US" altLang="en-US" sz="1400">
              <a:solidFill>
                <a:srgbClr val="000000"/>
              </a:solidFill>
            </a:endParaRPr>
          </a:p>
        </p:txBody>
      </p:sp>
    </p:spTree>
    <p:extLst>
      <p:ext uri="{BB962C8B-B14F-4D97-AF65-F5344CB8AC3E}">
        <p14:creationId xmlns:p14="http://schemas.microsoft.com/office/powerpoint/2010/main" val="22323769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86036" y="2249686"/>
            <a:ext cx="10892288" cy="2201033"/>
          </a:xfrm>
          <a:prstGeom prst="rect">
            <a:avLst/>
          </a:prstGeom>
        </p:spPr>
      </p:pic>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80</a:t>
            </a:fld>
            <a:endParaRPr lang="en-US" altLang="en-US">
              <a:solidFill>
                <a:srgbClr val="000000"/>
              </a:solidFill>
            </a:endParaRPr>
          </a:p>
        </p:txBody>
      </p:sp>
    </p:spTree>
    <p:extLst>
      <p:ext uri="{BB962C8B-B14F-4D97-AF65-F5344CB8AC3E}">
        <p14:creationId xmlns:p14="http://schemas.microsoft.com/office/powerpoint/2010/main" val="2133042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19560" y="151813"/>
            <a:ext cx="7680599" cy="6461965"/>
          </a:xfrm>
          <a:prstGeom prst="rect">
            <a:avLst/>
          </a:prstGeom>
        </p:spPr>
      </p:pic>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81</a:t>
            </a:fld>
            <a:endParaRPr lang="en-US" altLang="en-US">
              <a:solidFill>
                <a:srgbClr val="000000"/>
              </a:solidFill>
            </a:endParaRPr>
          </a:p>
        </p:txBody>
      </p:sp>
    </p:spTree>
    <p:extLst>
      <p:ext uri="{BB962C8B-B14F-4D97-AF65-F5344CB8AC3E}">
        <p14:creationId xmlns:p14="http://schemas.microsoft.com/office/powerpoint/2010/main" val="1704781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18309"/>
            <a:ext cx="10363200" cy="5477691"/>
          </a:xfrm>
        </p:spPr>
        <p:txBody>
          <a:bodyPr/>
          <a:lstStyle/>
          <a:p>
            <a:r>
              <a:rPr lang="en-US" sz="2400" b="1" dirty="0">
                <a:latin typeface="Comic Sans MS" panose="030F0702030302020204" pitchFamily="66" charset="0"/>
              </a:rPr>
              <a:t>Encapsulating Security Payload (ESP) - </a:t>
            </a:r>
            <a:r>
              <a:rPr lang="en-US" sz="2400" dirty="0">
                <a:latin typeface="Comic Sans MS" panose="030F0702030302020204" pitchFamily="66" charset="0"/>
              </a:rPr>
              <a:t>Covers packet format and general issues  related to the use of the ESP for packet encryption and, optionally, authentication.</a:t>
            </a:r>
          </a:p>
          <a:p>
            <a:endParaRPr lang="en-US" sz="2400" dirty="0">
              <a:latin typeface="Comic Sans MS" panose="030F0702030302020204" pitchFamily="66" charset="0"/>
            </a:endParaRPr>
          </a:p>
          <a:p>
            <a:r>
              <a:rPr lang="en-US" sz="2400" b="1" dirty="0">
                <a:latin typeface="Comic Sans MS" panose="030F0702030302020204" pitchFamily="66" charset="0"/>
              </a:rPr>
              <a:t>Authentication Header (AH)- </a:t>
            </a:r>
            <a:r>
              <a:rPr lang="en-US" sz="2400" dirty="0">
                <a:latin typeface="Comic Sans MS" panose="030F0702030302020204" pitchFamily="66" charset="0"/>
              </a:rPr>
              <a:t>Covers the packet format and general issues related to the use of AH for packet authentication.</a:t>
            </a:r>
          </a:p>
          <a:p>
            <a:endParaRPr lang="en-US" sz="2400" dirty="0">
              <a:latin typeface="Comic Sans MS" panose="030F0702030302020204" pitchFamily="66" charset="0"/>
            </a:endParaRPr>
          </a:p>
          <a:p>
            <a:r>
              <a:rPr lang="en-US" sz="2400" b="1" dirty="0">
                <a:latin typeface="Comic Sans MS" panose="030F0702030302020204" pitchFamily="66" charset="0"/>
              </a:rPr>
              <a:t>Encryption Algorithm- </a:t>
            </a:r>
            <a:r>
              <a:rPr lang="en-US" sz="2400" dirty="0">
                <a:latin typeface="Comic Sans MS" panose="030F0702030302020204" pitchFamily="66" charset="0"/>
              </a:rPr>
              <a:t>A set of documents that describe how various encryption algorithm are used for ESP.</a:t>
            </a:r>
          </a:p>
          <a:p>
            <a:endParaRPr lang="en-US" sz="2400" dirty="0">
              <a:latin typeface="Comic Sans MS" panose="030F0702030302020204" pitchFamily="66" charset="0"/>
            </a:endParaRPr>
          </a:p>
          <a:p>
            <a:r>
              <a:rPr lang="en-US" sz="2400" b="1" dirty="0">
                <a:latin typeface="Comic Sans MS" panose="030F0702030302020204" pitchFamily="66" charset="0"/>
              </a:rPr>
              <a:t>Authentication Algorithm- </a:t>
            </a:r>
            <a:r>
              <a:rPr lang="en-US" sz="2400" dirty="0">
                <a:latin typeface="Comic Sans MS" panose="030F0702030302020204" pitchFamily="66" charset="0"/>
              </a:rPr>
              <a:t>A set of documents that describe how various authentication algorithms are used for AH and for authentication option of ESP. </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82</a:t>
            </a:fld>
            <a:endParaRPr lang="en-US" altLang="en-US">
              <a:solidFill>
                <a:srgbClr val="000000"/>
              </a:solidFill>
            </a:endParaRPr>
          </a:p>
        </p:txBody>
      </p:sp>
    </p:spTree>
    <p:extLst>
      <p:ext uri="{BB962C8B-B14F-4D97-AF65-F5344CB8AC3E}">
        <p14:creationId xmlns:p14="http://schemas.microsoft.com/office/powerpoint/2010/main" val="12216718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463" y="226423"/>
            <a:ext cx="11791405" cy="5869577"/>
          </a:xfrm>
        </p:spPr>
        <p:txBody>
          <a:bodyPr/>
          <a:lstStyle/>
          <a:p>
            <a:r>
              <a:rPr lang="en-US" sz="2400" b="1" dirty="0">
                <a:latin typeface="Comic Sans MS" panose="030F0702030302020204" pitchFamily="66" charset="0"/>
              </a:rPr>
              <a:t>Key Management- </a:t>
            </a:r>
            <a:r>
              <a:rPr lang="en-US" sz="2400" dirty="0">
                <a:latin typeface="Comic Sans MS" panose="030F0702030302020204" pitchFamily="66" charset="0"/>
              </a:rPr>
              <a:t>Documents that describe key management schemes.</a:t>
            </a:r>
          </a:p>
          <a:p>
            <a:endParaRPr lang="en-US" sz="2400" dirty="0">
              <a:latin typeface="Comic Sans MS" panose="030F0702030302020204" pitchFamily="66" charset="0"/>
            </a:endParaRPr>
          </a:p>
          <a:p>
            <a:r>
              <a:rPr lang="en-US" sz="2400" b="1" dirty="0">
                <a:latin typeface="Comic Sans MS" panose="030F0702030302020204" pitchFamily="66" charset="0"/>
              </a:rPr>
              <a:t>Domain of Interpretation (DOI)- </a:t>
            </a:r>
            <a:r>
              <a:rPr lang="en-US" sz="2400" dirty="0">
                <a:latin typeface="Comic Sans MS" panose="030F0702030302020204" pitchFamily="66" charset="0"/>
              </a:rPr>
              <a:t>Contains the values needed for the other documents to relate to each other. These include identifiers for approved encryption and authentication algorithms, as well as operational parameters such as key lifetimes.</a:t>
            </a:r>
          </a:p>
          <a:p>
            <a:endParaRPr lang="en-US" sz="2400" dirty="0">
              <a:latin typeface="Comic Sans MS" panose="030F0702030302020204" pitchFamily="66" charset="0"/>
            </a:endParaRPr>
          </a:p>
          <a:p>
            <a:r>
              <a:rPr lang="en-US" sz="2400" b="1" dirty="0">
                <a:latin typeface="Comic Sans MS" panose="030F0702030302020204" pitchFamily="66" charset="0"/>
              </a:rPr>
              <a:t>Security Policy Database (SPD)-</a:t>
            </a:r>
            <a:r>
              <a:rPr lang="en-US" sz="2400" dirty="0">
                <a:latin typeface="Comic Sans MS" panose="030F0702030302020204" pitchFamily="66" charset="0"/>
              </a:rPr>
              <a:t> </a:t>
            </a:r>
            <a:r>
              <a:rPr lang="en-US" sz="2400" dirty="0" err="1">
                <a:latin typeface="Comic Sans MS" panose="030F0702030302020204" pitchFamily="66" charset="0"/>
              </a:rPr>
              <a:t>IPSec</a:t>
            </a:r>
            <a:r>
              <a:rPr lang="en-US" sz="2400" dirty="0">
                <a:latin typeface="Comic Sans MS" panose="030F0702030302020204" pitchFamily="66" charset="0"/>
              </a:rPr>
              <a:t> use SPD that says how to handle messages (discard, add security services, forward message unchanged). The action taken depends on information in the IP and transport layer headers. IPsec determine the security services needed on the basis of the SPD and the packet‘s path. </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83</a:t>
            </a:fld>
            <a:endParaRPr lang="en-US" altLang="en-US">
              <a:solidFill>
                <a:srgbClr val="000000"/>
              </a:solidFill>
            </a:endParaRPr>
          </a:p>
        </p:txBody>
      </p:sp>
    </p:spTree>
    <p:extLst>
      <p:ext uri="{BB962C8B-B14F-4D97-AF65-F5344CB8AC3E}">
        <p14:creationId xmlns:p14="http://schemas.microsoft.com/office/powerpoint/2010/main" val="25164588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91886"/>
            <a:ext cx="10363200" cy="5704114"/>
          </a:xfrm>
        </p:spPr>
        <p:txBody>
          <a:bodyPr/>
          <a:lstStyle/>
          <a:p>
            <a:r>
              <a:rPr lang="en-US" sz="2400" dirty="0">
                <a:latin typeface="Comic Sans MS" panose="030F0702030302020204" pitchFamily="66" charset="0"/>
              </a:rPr>
              <a:t>When a packet arrives, the </a:t>
            </a:r>
            <a:r>
              <a:rPr lang="en-US" sz="2400" dirty="0" err="1">
                <a:latin typeface="Comic Sans MS" panose="030F0702030302020204" pitchFamily="66" charset="0"/>
              </a:rPr>
              <a:t>Ipsec</a:t>
            </a:r>
            <a:r>
              <a:rPr lang="en-US" sz="2400" dirty="0">
                <a:latin typeface="Comic Sans MS" panose="030F0702030302020204" pitchFamily="66" charset="0"/>
              </a:rPr>
              <a:t> consults the SPD for the relevant network interface. The SPD determines which entry applies on the basis of the attributes of the packet. These attributes include the source and destination port and address, the transport layer protocol involved, and other data.</a:t>
            </a:r>
          </a:p>
          <a:p>
            <a:pPr marL="0" indent="0">
              <a:buNone/>
            </a:pPr>
            <a:r>
              <a:rPr lang="en-US" sz="2400" b="1" dirty="0">
                <a:latin typeface="Comic Sans MS" panose="030F0702030302020204" pitchFamily="66" charset="0"/>
              </a:rPr>
              <a:t>Example </a:t>
            </a:r>
          </a:p>
          <a:p>
            <a:pPr marL="0" indent="0">
              <a:buNone/>
            </a:pPr>
            <a:r>
              <a:rPr lang="en-US" sz="2400" dirty="0">
                <a:latin typeface="Comic Sans MS" panose="030F0702030302020204" pitchFamily="66" charset="0"/>
              </a:rPr>
              <a:t>Goals: Discard SMTP packets from host 192.168.2.9 and forward packets from 192.168.19.7 without change SPD</a:t>
            </a:r>
          </a:p>
          <a:p>
            <a:pPr marL="0" indent="0">
              <a:buNone/>
            </a:pPr>
            <a:r>
              <a:rPr lang="en-US" sz="2400" dirty="0">
                <a:latin typeface="Comic Sans MS" panose="030F0702030302020204" pitchFamily="66" charset="0"/>
              </a:rPr>
              <a:t>Entries: are scanned in order and if no match for packet is found, it is discarded. </a:t>
            </a:r>
          </a:p>
          <a:p>
            <a:pPr marL="0" indent="0">
              <a:buNone/>
            </a:pPr>
            <a:r>
              <a:rPr lang="en-US" sz="2400" dirty="0" err="1">
                <a:latin typeface="Comic Sans MS" panose="030F0702030302020204" pitchFamily="66" charset="0"/>
              </a:rPr>
              <a:t>src</a:t>
            </a:r>
            <a:r>
              <a:rPr lang="en-US" sz="2400" dirty="0">
                <a:latin typeface="Comic Sans MS" panose="030F0702030302020204" pitchFamily="66" charset="0"/>
              </a:rPr>
              <a:t> 192.168.2.9, </a:t>
            </a:r>
            <a:r>
              <a:rPr lang="en-US" sz="2400" dirty="0" err="1">
                <a:latin typeface="Comic Sans MS" panose="030F0702030302020204" pitchFamily="66" charset="0"/>
              </a:rPr>
              <a:t>dest</a:t>
            </a:r>
            <a:r>
              <a:rPr lang="en-US" sz="2400" dirty="0">
                <a:latin typeface="Comic Sans MS" panose="030F0702030302020204" pitchFamily="66" charset="0"/>
              </a:rPr>
              <a:t> 10.1.2.3 to 10.1.2.103, port 25, discard;</a:t>
            </a:r>
          </a:p>
          <a:p>
            <a:pPr marL="0" indent="0">
              <a:buNone/>
            </a:pPr>
            <a:r>
              <a:rPr lang="en-US" sz="2400" dirty="0" err="1">
                <a:latin typeface="Comic Sans MS" panose="030F0702030302020204" pitchFamily="66" charset="0"/>
              </a:rPr>
              <a:t>src</a:t>
            </a:r>
            <a:r>
              <a:rPr lang="en-US" sz="2400" dirty="0">
                <a:latin typeface="Comic Sans MS" panose="030F0702030302020204" pitchFamily="66" charset="0"/>
              </a:rPr>
              <a:t> 192.168.19.7, </a:t>
            </a:r>
            <a:r>
              <a:rPr lang="en-US" sz="2400" dirty="0" err="1">
                <a:latin typeface="Comic Sans MS" panose="030F0702030302020204" pitchFamily="66" charset="0"/>
              </a:rPr>
              <a:t>dest</a:t>
            </a:r>
            <a:r>
              <a:rPr lang="en-US" sz="2400" dirty="0">
                <a:latin typeface="Comic Sans MS" panose="030F0702030302020204" pitchFamily="66" charset="0"/>
              </a:rPr>
              <a:t> 10.1.2.3 to 10.1.2.103, port 25, bypass;</a:t>
            </a:r>
          </a:p>
          <a:p>
            <a:pPr marL="0" indent="0">
              <a:buNone/>
            </a:pPr>
            <a:r>
              <a:rPr lang="en-US" sz="2400" dirty="0" err="1">
                <a:latin typeface="Comic Sans MS" panose="030F0702030302020204" pitchFamily="66" charset="0"/>
              </a:rPr>
              <a:t>dest</a:t>
            </a:r>
            <a:r>
              <a:rPr lang="en-US" sz="2400" dirty="0">
                <a:latin typeface="Comic Sans MS" panose="030F0702030302020204" pitchFamily="66" charset="0"/>
              </a:rPr>
              <a:t> 10.1.2.3 to 10.1.2.103, port 25, apply IPsec</a:t>
            </a:r>
          </a:p>
          <a:p>
            <a:endParaRPr lang="en-US" sz="2400" dirty="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84</a:t>
            </a:fld>
            <a:endParaRPr lang="en-US" altLang="en-US">
              <a:solidFill>
                <a:srgbClr val="000000"/>
              </a:solidFill>
            </a:endParaRPr>
          </a:p>
        </p:txBody>
      </p:sp>
    </p:spTree>
    <p:extLst>
      <p:ext uri="{BB962C8B-B14F-4D97-AF65-F5344CB8AC3E}">
        <p14:creationId xmlns:p14="http://schemas.microsoft.com/office/powerpoint/2010/main" val="6414412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AH Protocol</a:t>
            </a:r>
          </a:p>
          <a:p>
            <a:r>
              <a:rPr lang="en-US" dirty="0"/>
              <a:t>ESP Protocol</a:t>
            </a:r>
          </a:p>
          <a:p>
            <a:pPr marL="0" indent="0">
              <a:buNone/>
            </a:pPr>
            <a:endParaRPr lang="en-US" dirty="0"/>
          </a:p>
          <a:p>
            <a:pPr marL="0" indent="0" algn="ctr">
              <a:buNone/>
            </a:pPr>
            <a:r>
              <a:rPr lang="en-US" dirty="0"/>
              <a:t>Yourself !</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85</a:t>
            </a:fld>
            <a:endParaRPr lang="en-US" altLang="en-US">
              <a:solidFill>
                <a:srgbClr val="000000"/>
              </a:solidFill>
            </a:endParaRPr>
          </a:p>
        </p:txBody>
      </p:sp>
    </p:spTree>
    <p:extLst>
      <p:ext uri="{BB962C8B-B14F-4D97-AF65-F5344CB8AC3E}">
        <p14:creationId xmlns:p14="http://schemas.microsoft.com/office/powerpoint/2010/main" val="40207479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63200" cy="1143000"/>
          </a:xfrm>
        </p:spPr>
        <p:txBody>
          <a:bodyPr/>
          <a:lstStyle/>
          <a:p>
            <a:r>
              <a:rPr lang="en-US" sz="2800" dirty="0">
                <a:latin typeface="Comic Sans MS" panose="030F0702030302020204" pitchFamily="66" charset="0"/>
              </a:rPr>
              <a:t>At</a:t>
            </a:r>
            <a:r>
              <a:rPr lang="en-US" dirty="0"/>
              <a:t> Transport Layer – Secured Socket Layer (SSL)</a:t>
            </a:r>
          </a:p>
        </p:txBody>
      </p:sp>
      <p:sp>
        <p:nvSpPr>
          <p:cNvPr id="3" name="Content Placeholder 2"/>
          <p:cNvSpPr>
            <a:spLocks noGrp="1"/>
          </p:cNvSpPr>
          <p:nvPr>
            <p:ph idx="1"/>
          </p:nvPr>
        </p:nvSpPr>
        <p:spPr>
          <a:xfrm>
            <a:off x="679269" y="1332411"/>
            <a:ext cx="10598331" cy="5451566"/>
          </a:xfrm>
        </p:spPr>
        <p:txBody>
          <a:bodyPr/>
          <a:lstStyle/>
          <a:p>
            <a:r>
              <a:rPr lang="en-US" sz="2400" dirty="0">
                <a:latin typeface="Comic Sans MS" panose="030F0702030302020204" pitchFamily="66" charset="0"/>
              </a:rPr>
              <a:t>Secure Sockets Layer (SSL) is a standard protocol used for the secure transmission of documents over a network.</a:t>
            </a:r>
          </a:p>
          <a:p>
            <a:endParaRPr lang="en-US" sz="2400" dirty="0">
              <a:latin typeface="Comic Sans MS" panose="030F0702030302020204" pitchFamily="66" charset="0"/>
            </a:endParaRPr>
          </a:p>
          <a:p>
            <a:r>
              <a:rPr lang="en-US" sz="2400" dirty="0">
                <a:latin typeface="Comic Sans MS" panose="030F0702030302020204" pitchFamily="66" charset="0"/>
              </a:rPr>
              <a:t>Developed by Netscape, SSL technology creates a secure link between a Web server and browser to ensure private and integral data transmission.</a:t>
            </a:r>
          </a:p>
          <a:p>
            <a:endParaRPr lang="en-US" sz="2400" dirty="0">
              <a:latin typeface="Comic Sans MS" panose="030F0702030302020204" pitchFamily="66" charset="0"/>
            </a:endParaRPr>
          </a:p>
          <a:p>
            <a:r>
              <a:rPr lang="en-US" sz="2400" dirty="0">
                <a:latin typeface="Comic Sans MS" panose="030F0702030302020204" pitchFamily="66" charset="0"/>
              </a:rPr>
              <a:t>SSL uses Transport Control Protocol (TCP) for communication.</a:t>
            </a:r>
          </a:p>
          <a:p>
            <a:endParaRPr lang="en-US" sz="2400" dirty="0">
              <a:latin typeface="Comic Sans MS" panose="030F0702030302020204" pitchFamily="66" charset="0"/>
            </a:endParaRPr>
          </a:p>
          <a:p>
            <a:r>
              <a:rPr lang="en-US" sz="2400" dirty="0">
                <a:latin typeface="Comic Sans MS" panose="030F0702030302020204" pitchFamily="66" charset="0"/>
              </a:rPr>
              <a:t>In SSL, the word socket refers to the mechanism of transferring data between a client and server over a network.</a:t>
            </a:r>
          </a:p>
          <a:p>
            <a:endParaRPr lang="en-US" sz="2400" dirty="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86</a:t>
            </a:fld>
            <a:endParaRPr lang="en-US" altLang="en-US">
              <a:solidFill>
                <a:srgbClr val="000000"/>
              </a:solidFill>
            </a:endParaRPr>
          </a:p>
        </p:txBody>
      </p:sp>
    </p:spTree>
    <p:extLst>
      <p:ext uri="{BB962C8B-B14F-4D97-AF65-F5344CB8AC3E}">
        <p14:creationId xmlns:p14="http://schemas.microsoft.com/office/powerpoint/2010/main" val="38441954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0823"/>
            <a:ext cx="10580914" cy="5564777"/>
          </a:xfrm>
        </p:spPr>
        <p:txBody>
          <a:bodyPr/>
          <a:lstStyle/>
          <a:p>
            <a:r>
              <a:rPr lang="en-US" sz="2400" dirty="0">
                <a:latin typeface="Comic Sans MS" panose="030F0702030302020204" pitchFamily="66" charset="0"/>
              </a:rPr>
              <a:t>When using SSL for secure Internet transactions, a Web server needs an SSL certificate to establish a secure SSL connection.</a:t>
            </a:r>
          </a:p>
          <a:p>
            <a:endParaRPr lang="en-US" sz="2400" dirty="0">
              <a:latin typeface="Comic Sans MS" panose="030F0702030302020204" pitchFamily="66" charset="0"/>
            </a:endParaRPr>
          </a:p>
          <a:p>
            <a:r>
              <a:rPr lang="en-US" sz="2400" dirty="0">
                <a:latin typeface="Comic Sans MS" panose="030F0702030302020204" pitchFamily="66" charset="0"/>
              </a:rPr>
              <a:t>SSL encrypts network connection segments above the transport layer.</a:t>
            </a:r>
          </a:p>
          <a:p>
            <a:endParaRPr lang="en-US" sz="2400" dirty="0">
              <a:latin typeface="Comic Sans MS" panose="030F0702030302020204" pitchFamily="66" charset="0"/>
            </a:endParaRPr>
          </a:p>
          <a:p>
            <a:r>
              <a:rPr lang="en-US" sz="2400" dirty="0">
                <a:latin typeface="Comic Sans MS" panose="030F0702030302020204" pitchFamily="66" charset="0"/>
              </a:rPr>
              <a:t>SSL follows an asymmetric cryptographic mechanism, in which a Web browser creates a public key and a private (secret) key.</a:t>
            </a:r>
          </a:p>
          <a:p>
            <a:endParaRPr lang="en-US" sz="2400" dirty="0">
              <a:latin typeface="Comic Sans MS" panose="030F0702030302020204" pitchFamily="66" charset="0"/>
            </a:endParaRPr>
          </a:p>
          <a:p>
            <a:r>
              <a:rPr lang="en-US" sz="2400" dirty="0">
                <a:latin typeface="Comic Sans MS" panose="030F0702030302020204" pitchFamily="66" charset="0"/>
              </a:rPr>
              <a:t>The public key is placed in a data file known as a certificate signing request (CSR).</a:t>
            </a:r>
          </a:p>
          <a:p>
            <a:endParaRPr lang="en-US" sz="2400" dirty="0">
              <a:latin typeface="Comic Sans MS" panose="030F0702030302020204" pitchFamily="66" charset="0"/>
            </a:endParaRPr>
          </a:p>
          <a:p>
            <a:r>
              <a:rPr lang="en-US" sz="2400" dirty="0">
                <a:latin typeface="Comic Sans MS" panose="030F0702030302020204" pitchFamily="66" charset="0"/>
              </a:rPr>
              <a:t>The private key is issued to the recipient only.</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87</a:t>
            </a:fld>
            <a:endParaRPr lang="en-US" altLang="en-US">
              <a:solidFill>
                <a:srgbClr val="000000"/>
              </a:solidFill>
            </a:endParaRPr>
          </a:p>
        </p:txBody>
      </p:sp>
    </p:spTree>
    <p:extLst>
      <p:ext uri="{BB962C8B-B14F-4D97-AF65-F5344CB8AC3E}">
        <p14:creationId xmlns:p14="http://schemas.microsoft.com/office/powerpoint/2010/main" val="8017740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10363200" cy="5791200"/>
          </a:xfrm>
        </p:spPr>
        <p:txBody>
          <a:bodyPr/>
          <a:lstStyle/>
          <a:p>
            <a:pPr marL="0" indent="0">
              <a:buNone/>
            </a:pPr>
            <a:r>
              <a:rPr lang="en-US" sz="2400" b="1" dirty="0">
                <a:latin typeface="Comic Sans MS" panose="030F0702030302020204" pitchFamily="66" charset="0"/>
              </a:rPr>
              <a:t>Objectives of SSL</a:t>
            </a:r>
          </a:p>
          <a:p>
            <a:pPr marL="0" indent="0">
              <a:buNone/>
            </a:pPr>
            <a:endParaRPr lang="en-US" sz="2400" b="1" dirty="0">
              <a:latin typeface="Comic Sans MS" panose="030F0702030302020204" pitchFamily="66" charset="0"/>
            </a:endParaRPr>
          </a:p>
          <a:p>
            <a:r>
              <a:rPr lang="en-US" sz="2400" b="1" dirty="0">
                <a:latin typeface="Comic Sans MS" panose="030F0702030302020204" pitchFamily="66" charset="0"/>
              </a:rPr>
              <a:t>Data integrity: </a:t>
            </a:r>
            <a:r>
              <a:rPr lang="en-US" sz="2400" dirty="0">
                <a:latin typeface="Comic Sans MS" panose="030F0702030302020204" pitchFamily="66" charset="0"/>
              </a:rPr>
              <a:t>Data is protected from tampering.</a:t>
            </a:r>
          </a:p>
          <a:p>
            <a:endParaRPr lang="en-US" sz="2400" dirty="0">
              <a:latin typeface="Comic Sans MS" panose="030F0702030302020204" pitchFamily="66" charset="0"/>
            </a:endParaRPr>
          </a:p>
          <a:p>
            <a:r>
              <a:rPr lang="en-US" sz="2400" b="1" dirty="0">
                <a:latin typeface="Comic Sans MS" panose="030F0702030302020204" pitchFamily="66" charset="0"/>
              </a:rPr>
              <a:t>Data privacy: </a:t>
            </a:r>
            <a:r>
              <a:rPr lang="en-US" sz="2400" dirty="0">
                <a:latin typeface="Comic Sans MS" panose="030F0702030302020204" pitchFamily="66" charset="0"/>
              </a:rPr>
              <a:t>Data privacy is ensured through a series of protocols, including the SSL Record Protocol, SSL Handshake Protocol, SSL Change Cipher Spec Protocol and SSL Alert Protocol.</a:t>
            </a:r>
          </a:p>
          <a:p>
            <a:endParaRPr lang="en-US" sz="2400" dirty="0">
              <a:latin typeface="Comic Sans MS" panose="030F0702030302020204" pitchFamily="66" charset="0"/>
            </a:endParaRPr>
          </a:p>
          <a:p>
            <a:r>
              <a:rPr lang="en-US" sz="2400" b="1" dirty="0">
                <a:latin typeface="Comic Sans MS" panose="030F0702030302020204" pitchFamily="66" charset="0"/>
              </a:rPr>
              <a:t>Client-server authentication: </a:t>
            </a:r>
            <a:r>
              <a:rPr lang="en-US" sz="2400" dirty="0">
                <a:latin typeface="Comic Sans MS" panose="030F0702030302020204" pitchFamily="66" charset="0"/>
              </a:rPr>
              <a:t>The SSL protocol uses standard cryptographic techniques to authenticate the client and server.</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88</a:t>
            </a:fld>
            <a:endParaRPr lang="en-US" altLang="en-US">
              <a:solidFill>
                <a:srgbClr val="000000"/>
              </a:solidFill>
            </a:endParaRPr>
          </a:p>
        </p:txBody>
      </p:sp>
    </p:spTree>
    <p:extLst>
      <p:ext uri="{BB962C8B-B14F-4D97-AF65-F5344CB8AC3E}">
        <p14:creationId xmlns:p14="http://schemas.microsoft.com/office/powerpoint/2010/main" val="34172521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161541" y="1088571"/>
            <a:ext cx="8263468" cy="4249783"/>
          </a:xfrm>
          <a:prstGeom prst="rect">
            <a:avLst/>
          </a:prstGeom>
        </p:spPr>
      </p:pic>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89</a:t>
            </a:fld>
            <a:endParaRPr lang="en-US" altLang="en-US">
              <a:solidFill>
                <a:srgbClr val="000000"/>
              </a:solidFill>
            </a:endParaRPr>
          </a:p>
        </p:txBody>
      </p:sp>
    </p:spTree>
    <p:extLst>
      <p:ext uri="{BB962C8B-B14F-4D97-AF65-F5344CB8AC3E}">
        <p14:creationId xmlns:p14="http://schemas.microsoft.com/office/powerpoint/2010/main" val="86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noChangeArrowheads="1"/>
          </p:cNvSpPr>
          <p:nvPr>
            <p:ph idx="1"/>
          </p:nvPr>
        </p:nvSpPr>
        <p:spPr>
          <a:xfrm>
            <a:off x="1828800" y="76200"/>
            <a:ext cx="8610600" cy="6629400"/>
          </a:xfrm>
        </p:spPr>
        <p:txBody>
          <a:bodyPr/>
          <a:lstStyle/>
          <a:p>
            <a:r>
              <a:rPr lang="en-US" altLang="en-US">
                <a:latin typeface="Comic Sans MS" panose="030F0702030302020204" pitchFamily="66" charset="0"/>
              </a:rPr>
              <a:t>On an IP-based network, network encryption is implemented through Internet Protocol Security (IPSec)-based encryption techniques and standards. </a:t>
            </a:r>
          </a:p>
          <a:p>
            <a:r>
              <a:rPr lang="en-US" altLang="en-US">
                <a:latin typeface="Comic Sans MS" panose="030F0702030302020204" pitchFamily="66" charset="0"/>
              </a:rPr>
              <a:t>Each message sent is in an encrypted form and is decrypted and converted back into plain text/original form at the recipient's end using encryption/decryption keys.</a:t>
            </a:r>
          </a:p>
          <a:p>
            <a:r>
              <a:rPr lang="en-US" altLang="en-US">
                <a:latin typeface="Comic Sans MS" panose="030F0702030302020204" pitchFamily="66" charset="0"/>
              </a:rPr>
              <a:t>Using the existing network services and application software, network encryption is invisible to the end user and operates independently of any other encryption processes used. </a:t>
            </a:r>
          </a:p>
        </p:txBody>
      </p:sp>
      <p:sp>
        <p:nvSpPr>
          <p:cNvPr id="12291" name="Slide Number Placeholder 3"/>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0" fontAlgn="base" hangingPunct="0">
              <a:spcBef>
                <a:spcPct val="0"/>
              </a:spcBef>
              <a:spcAft>
                <a:spcPct val="0"/>
              </a:spcAft>
              <a:buNone/>
            </a:pPr>
            <a:fld id="{F59B1E1B-1621-46BB-9DED-3F47FA961609}" type="slidenum">
              <a:rPr lang="en-US" altLang="en-US" sz="1400">
                <a:solidFill>
                  <a:srgbClr val="000000"/>
                </a:solidFill>
              </a:rPr>
              <a:pPr defTabSz="914400" eaLnBrk="0" fontAlgn="base" hangingPunct="0">
                <a:spcBef>
                  <a:spcPct val="0"/>
                </a:spcBef>
                <a:spcAft>
                  <a:spcPct val="0"/>
                </a:spcAft>
                <a:buNone/>
              </a:pPr>
              <a:t>9</a:t>
            </a:fld>
            <a:endParaRPr lang="en-US" altLang="en-US" sz="1400">
              <a:solidFill>
                <a:srgbClr val="000000"/>
              </a:solidFill>
            </a:endParaRPr>
          </a:p>
        </p:txBody>
      </p:sp>
    </p:spTree>
    <p:extLst>
      <p:ext uri="{BB962C8B-B14F-4D97-AF65-F5344CB8AC3E}">
        <p14:creationId xmlns:p14="http://schemas.microsoft.com/office/powerpoint/2010/main" val="21496597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57051"/>
            <a:ext cx="10363200" cy="5738949"/>
          </a:xfrm>
        </p:spPr>
        <p:txBody>
          <a:bodyPr/>
          <a:lstStyle/>
          <a:p>
            <a:pPr marL="0" indent="0">
              <a:buNone/>
            </a:pPr>
            <a:r>
              <a:rPr lang="en-US" sz="2400" b="1" dirty="0">
                <a:latin typeface="Comic Sans MS" panose="030F0702030302020204" pitchFamily="66" charset="0"/>
              </a:rPr>
              <a:t>Handshake Protocol</a:t>
            </a:r>
          </a:p>
          <a:p>
            <a:pPr marL="0" indent="0">
              <a:buNone/>
            </a:pPr>
            <a:endParaRPr lang="en-US" sz="2400" b="1" dirty="0">
              <a:latin typeface="Comic Sans MS" panose="030F0702030302020204" pitchFamily="66" charset="0"/>
            </a:endParaRPr>
          </a:p>
          <a:p>
            <a:r>
              <a:rPr lang="en-US" sz="2400" dirty="0">
                <a:latin typeface="Comic Sans MS" panose="030F0702030302020204" pitchFamily="66" charset="0"/>
              </a:rPr>
              <a:t>Handshake Protocol is used to establish </a:t>
            </a:r>
            <a:br>
              <a:rPr lang="en-US" sz="2400" dirty="0">
                <a:latin typeface="Comic Sans MS" panose="030F0702030302020204" pitchFamily="66" charset="0"/>
              </a:rPr>
            </a:br>
            <a:r>
              <a:rPr lang="en-US" sz="2400" dirty="0">
                <a:latin typeface="Comic Sans MS" panose="030F0702030302020204" pitchFamily="66" charset="0"/>
              </a:rPr>
              <a:t>sessions.</a:t>
            </a:r>
          </a:p>
          <a:p>
            <a:endParaRPr lang="en-US" sz="2400" dirty="0">
              <a:latin typeface="Comic Sans MS" panose="030F0702030302020204" pitchFamily="66" charset="0"/>
            </a:endParaRPr>
          </a:p>
          <a:p>
            <a:r>
              <a:rPr lang="en-US" sz="2400" dirty="0">
                <a:latin typeface="Comic Sans MS" panose="030F0702030302020204" pitchFamily="66" charset="0"/>
              </a:rPr>
              <a:t>This protocol allows client and server to</a:t>
            </a:r>
            <a:br>
              <a:rPr lang="en-US" sz="2400" dirty="0">
                <a:latin typeface="Comic Sans MS" panose="030F0702030302020204" pitchFamily="66" charset="0"/>
              </a:rPr>
            </a:br>
            <a:r>
              <a:rPr lang="en-US" sz="2400" dirty="0">
                <a:latin typeface="Comic Sans MS" panose="030F0702030302020204" pitchFamily="66" charset="0"/>
              </a:rPr>
              <a:t>authenticate each other by sending a </a:t>
            </a:r>
            <a:br>
              <a:rPr lang="en-US" sz="2400" dirty="0">
                <a:latin typeface="Comic Sans MS" panose="030F0702030302020204" pitchFamily="66" charset="0"/>
              </a:rPr>
            </a:br>
            <a:r>
              <a:rPr lang="en-US" sz="2400" dirty="0">
                <a:latin typeface="Comic Sans MS" panose="030F0702030302020204" pitchFamily="66" charset="0"/>
              </a:rPr>
              <a:t>series of messages to each other.</a:t>
            </a:r>
          </a:p>
          <a:p>
            <a:endParaRPr lang="en-US" sz="2400" dirty="0">
              <a:latin typeface="Comic Sans MS" panose="030F0702030302020204" pitchFamily="66" charset="0"/>
            </a:endParaRPr>
          </a:p>
          <a:p>
            <a:r>
              <a:rPr lang="en-US" sz="2400" dirty="0">
                <a:latin typeface="Comic Sans MS" panose="030F0702030302020204" pitchFamily="66" charset="0"/>
              </a:rPr>
              <a:t>Handshake protocol uses four phases </a:t>
            </a:r>
            <a:br>
              <a:rPr lang="en-US" sz="2400" dirty="0">
                <a:latin typeface="Comic Sans MS" panose="030F0702030302020204" pitchFamily="66" charset="0"/>
              </a:rPr>
            </a:br>
            <a:r>
              <a:rPr lang="en-US" sz="2400" dirty="0">
                <a:latin typeface="Comic Sans MS" panose="030F0702030302020204" pitchFamily="66" charset="0"/>
              </a:rPr>
              <a:t>to complete its cycle. </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90</a:t>
            </a:fld>
            <a:endParaRPr lang="en-US" altLang="en-US">
              <a:solidFill>
                <a:srgbClr val="000000"/>
              </a:solidFill>
            </a:endParaRPr>
          </a:p>
        </p:txBody>
      </p:sp>
      <p:pic>
        <p:nvPicPr>
          <p:cNvPr id="5" name="Picture 4"/>
          <p:cNvPicPr>
            <a:picLocks noChangeAspect="1"/>
          </p:cNvPicPr>
          <p:nvPr/>
        </p:nvPicPr>
        <p:blipFill rotWithShape="1">
          <a:blip r:embed="rId2"/>
          <a:srcRect l="1816" r="1930"/>
          <a:stretch/>
        </p:blipFill>
        <p:spPr>
          <a:xfrm>
            <a:off x="7114903" y="1459144"/>
            <a:ext cx="5077097" cy="3922753"/>
          </a:xfrm>
          <a:prstGeom prst="rect">
            <a:avLst/>
          </a:prstGeom>
        </p:spPr>
      </p:pic>
    </p:spTree>
    <p:extLst>
      <p:ext uri="{BB962C8B-B14F-4D97-AF65-F5344CB8AC3E}">
        <p14:creationId xmlns:p14="http://schemas.microsoft.com/office/powerpoint/2010/main" val="26109834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3177"/>
            <a:ext cx="10363200" cy="6474823"/>
          </a:xfrm>
        </p:spPr>
        <p:txBody>
          <a:bodyPr/>
          <a:lstStyle/>
          <a:p>
            <a:pPr marL="0" indent="0">
              <a:buNone/>
            </a:pPr>
            <a:r>
              <a:rPr lang="en-US" sz="2400" b="1" dirty="0">
                <a:latin typeface="Comic Sans MS" panose="030F0702030302020204" pitchFamily="66" charset="0"/>
              </a:rPr>
              <a:t>Cipher Spec Protocol</a:t>
            </a:r>
          </a:p>
          <a:p>
            <a:pPr marL="0" indent="0">
              <a:buNone/>
            </a:pPr>
            <a:endParaRPr lang="en-US" sz="2400" b="1" dirty="0">
              <a:latin typeface="Comic Sans MS" panose="030F0702030302020204" pitchFamily="66" charset="0"/>
            </a:endParaRPr>
          </a:p>
          <a:p>
            <a:r>
              <a:rPr lang="en-US" sz="2400" dirty="0">
                <a:latin typeface="Comic Sans MS" panose="030F0702030302020204" pitchFamily="66" charset="0"/>
              </a:rPr>
              <a:t>This protocol uses SSL record protocol.</a:t>
            </a:r>
          </a:p>
          <a:p>
            <a:endParaRPr lang="en-US" sz="2400" dirty="0">
              <a:latin typeface="Comic Sans MS" panose="030F0702030302020204" pitchFamily="66" charset="0"/>
            </a:endParaRPr>
          </a:p>
          <a:p>
            <a:r>
              <a:rPr lang="en-US" sz="2400" dirty="0">
                <a:latin typeface="Comic Sans MS" panose="030F0702030302020204" pitchFamily="66" charset="0"/>
              </a:rPr>
              <a:t>Unless Handshake Protocol is completed, the SSL record Output will be in pending state.</a:t>
            </a:r>
          </a:p>
          <a:p>
            <a:endParaRPr lang="en-US" sz="2400" dirty="0">
              <a:latin typeface="Comic Sans MS" panose="030F0702030302020204" pitchFamily="66" charset="0"/>
            </a:endParaRPr>
          </a:p>
          <a:p>
            <a:r>
              <a:rPr lang="en-US" sz="2400" dirty="0">
                <a:latin typeface="Comic Sans MS" panose="030F0702030302020204" pitchFamily="66" charset="0"/>
              </a:rPr>
              <a:t>After handshake protocol the Pending state is converted into Current state.</a:t>
            </a:r>
          </a:p>
          <a:p>
            <a:endParaRPr lang="en-US" sz="2400" dirty="0">
              <a:latin typeface="Comic Sans MS" panose="030F0702030302020204" pitchFamily="66" charset="0"/>
            </a:endParaRPr>
          </a:p>
          <a:p>
            <a:r>
              <a:rPr lang="en-US" sz="2400" dirty="0">
                <a:latin typeface="Comic Sans MS" panose="030F0702030302020204" pitchFamily="66" charset="0"/>
              </a:rPr>
              <a:t>Change-cipher protocol consists of single message which is 1 byte in length and can have only one value.</a:t>
            </a:r>
          </a:p>
          <a:p>
            <a:endParaRPr lang="en-US" sz="2400" dirty="0">
              <a:latin typeface="Comic Sans MS" panose="030F0702030302020204" pitchFamily="66" charset="0"/>
            </a:endParaRPr>
          </a:p>
          <a:p>
            <a:r>
              <a:rPr lang="en-US" sz="2400" dirty="0">
                <a:latin typeface="Comic Sans MS" panose="030F0702030302020204" pitchFamily="66" charset="0"/>
              </a:rPr>
              <a:t>This protocol purpose is to cause the pending state to be copied into current state.</a:t>
            </a: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91</a:t>
            </a:fld>
            <a:endParaRPr lang="en-US" altLang="en-US">
              <a:solidFill>
                <a:srgbClr val="000000"/>
              </a:solidFill>
            </a:endParaRPr>
          </a:p>
        </p:txBody>
      </p:sp>
      <p:pic>
        <p:nvPicPr>
          <p:cNvPr id="5" name="Picture 4"/>
          <p:cNvPicPr>
            <a:picLocks noChangeAspect="1"/>
          </p:cNvPicPr>
          <p:nvPr/>
        </p:nvPicPr>
        <p:blipFill rotWithShape="1">
          <a:blip r:embed="rId2"/>
          <a:srcRect b="7966"/>
          <a:stretch/>
        </p:blipFill>
        <p:spPr>
          <a:xfrm>
            <a:off x="7959703" y="204899"/>
            <a:ext cx="4020047" cy="1045932"/>
          </a:xfrm>
          <a:prstGeom prst="rect">
            <a:avLst/>
          </a:prstGeom>
        </p:spPr>
      </p:pic>
    </p:spTree>
    <p:extLst>
      <p:ext uri="{BB962C8B-B14F-4D97-AF65-F5344CB8AC3E}">
        <p14:creationId xmlns:p14="http://schemas.microsoft.com/office/powerpoint/2010/main" val="11234992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82880"/>
            <a:ext cx="10363200" cy="5913120"/>
          </a:xfrm>
        </p:spPr>
        <p:txBody>
          <a:bodyPr/>
          <a:lstStyle/>
          <a:p>
            <a:pPr marL="0" indent="0">
              <a:buNone/>
            </a:pPr>
            <a:r>
              <a:rPr lang="en-US" sz="2400" b="1" dirty="0">
                <a:latin typeface="Comic Sans MS" panose="030F0702030302020204" pitchFamily="66" charset="0"/>
              </a:rPr>
              <a:t>Alert Protocol</a:t>
            </a:r>
          </a:p>
          <a:p>
            <a:pPr marL="0" indent="0">
              <a:buNone/>
            </a:pPr>
            <a:endParaRPr lang="en-US" sz="2400" b="1" dirty="0">
              <a:latin typeface="Comic Sans MS" panose="030F0702030302020204" pitchFamily="66" charset="0"/>
            </a:endParaRPr>
          </a:p>
          <a:p>
            <a:r>
              <a:rPr lang="en-US" sz="2400" dirty="0">
                <a:latin typeface="Comic Sans MS" panose="030F0702030302020204" pitchFamily="66" charset="0"/>
              </a:rPr>
              <a:t>The Alert Protocol is used to convey TLS-related alerts to the peer entity.</a:t>
            </a:r>
          </a:p>
          <a:p>
            <a:endParaRPr lang="en-US" sz="2400" dirty="0">
              <a:latin typeface="Comic Sans MS" panose="030F0702030302020204" pitchFamily="66" charset="0"/>
            </a:endParaRPr>
          </a:p>
          <a:p>
            <a:r>
              <a:rPr lang="en-US" sz="2400" dirty="0">
                <a:latin typeface="Comic Sans MS" panose="030F0702030302020204" pitchFamily="66" charset="0"/>
              </a:rPr>
              <a:t>As with other applications that use TLS, alert messages are compressed and encrypted, as specified by the current state.</a:t>
            </a:r>
          </a:p>
          <a:p>
            <a:endParaRPr lang="en-US" sz="2400" dirty="0">
              <a:latin typeface="Comic Sans MS" panose="030F0702030302020204" pitchFamily="66" charset="0"/>
            </a:endParaRPr>
          </a:p>
        </p:txBody>
      </p:sp>
      <p:sp>
        <p:nvSpPr>
          <p:cNvPr id="4" name="Slide Number Placeholder 3"/>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92</a:t>
            </a:fld>
            <a:endParaRPr lang="en-US" altLang="en-US">
              <a:solidFill>
                <a:srgbClr val="000000"/>
              </a:solidFill>
            </a:endParaRPr>
          </a:p>
        </p:txBody>
      </p:sp>
    </p:spTree>
    <p:extLst>
      <p:ext uri="{BB962C8B-B14F-4D97-AF65-F5344CB8AC3E}">
        <p14:creationId xmlns:p14="http://schemas.microsoft.com/office/powerpoint/2010/main" val="41739011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84E2-43B4-5197-2C95-DCF15FB9CC75}"/>
              </a:ext>
            </a:extLst>
          </p:cNvPr>
          <p:cNvSpPr>
            <a:spLocks noGrp="1"/>
          </p:cNvSpPr>
          <p:nvPr>
            <p:ph type="title"/>
          </p:nvPr>
        </p:nvSpPr>
        <p:spPr/>
        <p:txBody>
          <a:bodyPr/>
          <a:lstStyle/>
          <a:p>
            <a:r>
              <a:rPr lang="en-US" dirty="0">
                <a:latin typeface="Comic Sans MS" panose="030F0702030302020204" pitchFamily="66" charset="0"/>
              </a:rPr>
              <a:t>Information</a:t>
            </a:r>
            <a:r>
              <a:rPr lang="en-US" dirty="0"/>
              <a:t> </a:t>
            </a:r>
            <a:r>
              <a:rPr lang="en-US" dirty="0">
                <a:latin typeface="Comic Sans MS" panose="030F0702030302020204" pitchFamily="66" charset="0"/>
              </a:rPr>
              <a:t>Security</a:t>
            </a:r>
          </a:p>
        </p:txBody>
      </p:sp>
      <p:sp>
        <p:nvSpPr>
          <p:cNvPr id="3" name="Content Placeholder 2">
            <a:extLst>
              <a:ext uri="{FF2B5EF4-FFF2-40B4-BE49-F238E27FC236}">
                <a16:creationId xmlns:a16="http://schemas.microsoft.com/office/drawing/2014/main" id="{05A78F3F-2FAA-3E78-81C7-E46C7187F416}"/>
              </a:ext>
            </a:extLst>
          </p:cNvPr>
          <p:cNvSpPr>
            <a:spLocks noGrp="1"/>
          </p:cNvSpPr>
          <p:nvPr>
            <p:ph idx="1"/>
          </p:nvPr>
        </p:nvSpPr>
        <p:spPr/>
        <p:txBody>
          <a:bodyPr/>
          <a:lstStyle/>
          <a:p>
            <a:r>
              <a:rPr lang="en-US" sz="2400" dirty="0">
                <a:latin typeface="Comic Sans MS" panose="030F0702030302020204" pitchFamily="66" charset="0"/>
              </a:rPr>
              <a:t>Processes and methodologies involved in protecting information and information systems from unauthorized access, use, disclosure, disruption, modification, or destruction.</a:t>
            </a:r>
          </a:p>
          <a:p>
            <a:pPr marL="0" indent="0">
              <a:buNone/>
            </a:pPr>
            <a:endParaRPr lang="en-US" sz="2400" dirty="0">
              <a:latin typeface="Comic Sans MS" panose="030F0702030302020204" pitchFamily="66" charset="0"/>
            </a:endParaRPr>
          </a:p>
          <a:p>
            <a:r>
              <a:rPr lang="en-US" sz="2400" dirty="0">
                <a:latin typeface="Comic Sans MS" panose="030F0702030302020204" pitchFamily="66" charset="0"/>
              </a:rPr>
              <a:t>Key Objectives: CIA Triad</a:t>
            </a:r>
          </a:p>
          <a:p>
            <a:endParaRPr lang="en-US" sz="2400" dirty="0">
              <a:latin typeface="Comic Sans MS" panose="030F0702030302020204" pitchFamily="66" charset="0"/>
            </a:endParaRPr>
          </a:p>
          <a:p>
            <a:r>
              <a:rPr lang="en-US" sz="2400" dirty="0">
                <a:latin typeface="Comic Sans MS" panose="030F0702030302020204" pitchFamily="66" charset="0"/>
              </a:rPr>
              <a:t>Example Threats: Data breaches, insider threats, information leakage.</a:t>
            </a:r>
          </a:p>
        </p:txBody>
      </p:sp>
      <p:sp>
        <p:nvSpPr>
          <p:cNvPr id="4" name="Slide Number Placeholder 3">
            <a:extLst>
              <a:ext uri="{FF2B5EF4-FFF2-40B4-BE49-F238E27FC236}">
                <a16:creationId xmlns:a16="http://schemas.microsoft.com/office/drawing/2014/main" id="{E420BEBE-58A0-1348-5E51-CB6C1D40642F}"/>
              </a:ext>
            </a:extLst>
          </p:cNvPr>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93</a:t>
            </a:fld>
            <a:endParaRPr lang="en-US" altLang="en-US">
              <a:solidFill>
                <a:srgbClr val="000000"/>
              </a:solidFill>
            </a:endParaRPr>
          </a:p>
        </p:txBody>
      </p:sp>
    </p:spTree>
    <p:extLst>
      <p:ext uri="{BB962C8B-B14F-4D97-AF65-F5344CB8AC3E}">
        <p14:creationId xmlns:p14="http://schemas.microsoft.com/office/powerpoint/2010/main" val="327069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FE53-6251-252D-7EEA-49DEF448C409}"/>
              </a:ext>
            </a:extLst>
          </p:cNvPr>
          <p:cNvSpPr>
            <a:spLocks noGrp="1"/>
          </p:cNvSpPr>
          <p:nvPr>
            <p:ph type="title"/>
          </p:nvPr>
        </p:nvSpPr>
        <p:spPr>
          <a:xfrm>
            <a:off x="914400" y="0"/>
            <a:ext cx="10363200" cy="1143000"/>
          </a:xfrm>
        </p:spPr>
        <p:txBody>
          <a:bodyPr/>
          <a:lstStyle/>
          <a:p>
            <a:r>
              <a:rPr lang="en-US" dirty="0">
                <a:latin typeface="Comic Sans MS" panose="030F0702030302020204" pitchFamily="66" charset="0"/>
              </a:rPr>
              <a:t>Component of Information Security</a:t>
            </a:r>
          </a:p>
        </p:txBody>
      </p:sp>
      <p:sp>
        <p:nvSpPr>
          <p:cNvPr id="3" name="Content Placeholder 2">
            <a:extLst>
              <a:ext uri="{FF2B5EF4-FFF2-40B4-BE49-F238E27FC236}">
                <a16:creationId xmlns:a16="http://schemas.microsoft.com/office/drawing/2014/main" id="{84FF52AD-48C4-0E83-100C-F4DB086D7BC7}"/>
              </a:ext>
            </a:extLst>
          </p:cNvPr>
          <p:cNvSpPr>
            <a:spLocks noGrp="1"/>
          </p:cNvSpPr>
          <p:nvPr>
            <p:ph idx="1"/>
          </p:nvPr>
        </p:nvSpPr>
        <p:spPr>
          <a:xfrm>
            <a:off x="914400" y="1143000"/>
            <a:ext cx="10363200" cy="5562600"/>
          </a:xfrm>
        </p:spPr>
        <p:txBody>
          <a:bodyPr/>
          <a:lstStyle/>
          <a:p>
            <a:r>
              <a:rPr lang="en-US" dirty="0">
                <a:latin typeface="Comic Sans MS" panose="030F0702030302020204" pitchFamily="66" charset="0"/>
              </a:rPr>
              <a:t>Access Controls</a:t>
            </a:r>
          </a:p>
          <a:p>
            <a:endParaRPr lang="en-US" dirty="0">
              <a:latin typeface="Comic Sans MS" panose="030F0702030302020204" pitchFamily="66" charset="0"/>
            </a:endParaRPr>
          </a:p>
          <a:p>
            <a:r>
              <a:rPr lang="en-US" dirty="0">
                <a:latin typeface="Comic Sans MS" panose="030F0702030302020204" pitchFamily="66" charset="0"/>
              </a:rPr>
              <a:t>Cryptography</a:t>
            </a:r>
          </a:p>
          <a:p>
            <a:endParaRPr lang="en-US" dirty="0">
              <a:latin typeface="Comic Sans MS" panose="030F0702030302020204" pitchFamily="66" charset="0"/>
            </a:endParaRPr>
          </a:p>
          <a:p>
            <a:r>
              <a:rPr lang="en-US" dirty="0">
                <a:latin typeface="Comic Sans MS" panose="030F0702030302020204" pitchFamily="66" charset="0"/>
              </a:rPr>
              <a:t>Security Policies</a:t>
            </a:r>
          </a:p>
          <a:p>
            <a:endParaRPr lang="en-US" dirty="0">
              <a:latin typeface="Comic Sans MS" panose="030F0702030302020204" pitchFamily="66" charset="0"/>
            </a:endParaRPr>
          </a:p>
          <a:p>
            <a:r>
              <a:rPr lang="en-US" dirty="0">
                <a:latin typeface="Comic Sans MS" panose="030F0702030302020204" pitchFamily="66" charset="0"/>
              </a:rPr>
              <a:t>Risk Management</a:t>
            </a:r>
          </a:p>
          <a:p>
            <a:endParaRPr lang="en-US" dirty="0">
              <a:latin typeface="Comic Sans MS" panose="030F0702030302020204" pitchFamily="66" charset="0"/>
            </a:endParaRPr>
          </a:p>
          <a:p>
            <a:r>
              <a:rPr lang="en-US" dirty="0">
                <a:latin typeface="Comic Sans MS" panose="030F0702030302020204" pitchFamily="66" charset="0"/>
              </a:rPr>
              <a:t>Incident Response</a:t>
            </a:r>
          </a:p>
        </p:txBody>
      </p:sp>
      <p:sp>
        <p:nvSpPr>
          <p:cNvPr id="4" name="Slide Number Placeholder 3">
            <a:extLst>
              <a:ext uri="{FF2B5EF4-FFF2-40B4-BE49-F238E27FC236}">
                <a16:creationId xmlns:a16="http://schemas.microsoft.com/office/drawing/2014/main" id="{55A52345-B1FB-68CC-EFD9-E5D8EA596D84}"/>
              </a:ext>
            </a:extLst>
          </p:cNvPr>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94</a:t>
            </a:fld>
            <a:endParaRPr lang="en-US" altLang="en-US">
              <a:solidFill>
                <a:srgbClr val="000000"/>
              </a:solidFill>
            </a:endParaRPr>
          </a:p>
        </p:txBody>
      </p:sp>
    </p:spTree>
    <p:extLst>
      <p:ext uri="{BB962C8B-B14F-4D97-AF65-F5344CB8AC3E}">
        <p14:creationId xmlns:p14="http://schemas.microsoft.com/office/powerpoint/2010/main" val="34405066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9844-B2F7-6A05-5ECA-5A8B617BD7D1}"/>
              </a:ext>
            </a:extLst>
          </p:cNvPr>
          <p:cNvSpPr>
            <a:spLocks noGrp="1"/>
          </p:cNvSpPr>
          <p:nvPr>
            <p:ph type="title"/>
          </p:nvPr>
        </p:nvSpPr>
        <p:spPr/>
        <p:txBody>
          <a:bodyPr/>
          <a:lstStyle/>
          <a:p>
            <a:r>
              <a:rPr lang="en-US" dirty="0">
                <a:latin typeface="Comic Sans MS" panose="030F0702030302020204" pitchFamily="66" charset="0"/>
              </a:rPr>
              <a:t>Cyber Security</a:t>
            </a:r>
          </a:p>
        </p:txBody>
      </p:sp>
      <p:sp>
        <p:nvSpPr>
          <p:cNvPr id="3" name="Content Placeholder 2">
            <a:extLst>
              <a:ext uri="{FF2B5EF4-FFF2-40B4-BE49-F238E27FC236}">
                <a16:creationId xmlns:a16="http://schemas.microsoft.com/office/drawing/2014/main" id="{1BCC6697-FDEC-A3F2-63DC-50321BD78496}"/>
              </a:ext>
            </a:extLst>
          </p:cNvPr>
          <p:cNvSpPr>
            <a:spLocks noGrp="1"/>
          </p:cNvSpPr>
          <p:nvPr>
            <p:ph idx="1"/>
          </p:nvPr>
        </p:nvSpPr>
        <p:spPr/>
        <p:txBody>
          <a:bodyPr/>
          <a:lstStyle/>
          <a:p>
            <a:r>
              <a:rPr lang="en-US" sz="2400" dirty="0">
                <a:latin typeface="Comic Sans MS" panose="030F0702030302020204" pitchFamily="66" charset="0"/>
              </a:rPr>
              <a:t>Protection of internet-connected systems, including hardware, software, and data, from cyberattacks.</a:t>
            </a:r>
          </a:p>
          <a:p>
            <a:endParaRPr lang="en-US" sz="2400" dirty="0">
              <a:latin typeface="Comic Sans MS" panose="030F0702030302020204" pitchFamily="66" charset="0"/>
            </a:endParaRPr>
          </a:p>
          <a:p>
            <a:r>
              <a:rPr lang="en-US" sz="2400" dirty="0">
                <a:latin typeface="Comic Sans MS" panose="030F0702030302020204" pitchFamily="66" charset="0"/>
              </a:rPr>
              <a:t>Key Objectives: Protecting against unauthorized access, attacks, damage, or data theft.</a:t>
            </a:r>
          </a:p>
          <a:p>
            <a:endParaRPr lang="en-US" sz="2400" dirty="0">
              <a:latin typeface="Comic Sans MS" panose="030F0702030302020204" pitchFamily="66" charset="0"/>
            </a:endParaRPr>
          </a:p>
          <a:p>
            <a:r>
              <a:rPr lang="en-US" sz="2400" dirty="0">
                <a:latin typeface="Comic Sans MS" panose="030F0702030302020204" pitchFamily="66" charset="0"/>
              </a:rPr>
              <a:t>Example Threats: Phishing, ransomware, malware, DDoS attacks.</a:t>
            </a:r>
          </a:p>
        </p:txBody>
      </p:sp>
      <p:sp>
        <p:nvSpPr>
          <p:cNvPr id="4" name="Slide Number Placeholder 3">
            <a:extLst>
              <a:ext uri="{FF2B5EF4-FFF2-40B4-BE49-F238E27FC236}">
                <a16:creationId xmlns:a16="http://schemas.microsoft.com/office/drawing/2014/main" id="{0299EF6D-348A-8869-B2E3-E307E4294420}"/>
              </a:ext>
            </a:extLst>
          </p:cNvPr>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95</a:t>
            </a:fld>
            <a:endParaRPr lang="en-US" altLang="en-US">
              <a:solidFill>
                <a:srgbClr val="000000"/>
              </a:solidFill>
            </a:endParaRPr>
          </a:p>
        </p:txBody>
      </p:sp>
    </p:spTree>
    <p:extLst>
      <p:ext uri="{BB962C8B-B14F-4D97-AF65-F5344CB8AC3E}">
        <p14:creationId xmlns:p14="http://schemas.microsoft.com/office/powerpoint/2010/main" val="27478833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8765-5A4C-697C-D40A-B1DB36919820}"/>
              </a:ext>
            </a:extLst>
          </p:cNvPr>
          <p:cNvSpPr>
            <a:spLocks noGrp="1"/>
          </p:cNvSpPr>
          <p:nvPr>
            <p:ph type="title"/>
          </p:nvPr>
        </p:nvSpPr>
        <p:spPr>
          <a:xfrm>
            <a:off x="914400" y="0"/>
            <a:ext cx="10363200" cy="1143000"/>
          </a:xfrm>
        </p:spPr>
        <p:txBody>
          <a:bodyPr/>
          <a:lstStyle/>
          <a:p>
            <a:r>
              <a:rPr lang="en-US" dirty="0">
                <a:latin typeface="Comic Sans MS" panose="030F0702030302020204" pitchFamily="66" charset="0"/>
              </a:rPr>
              <a:t>Components of Cyber Security</a:t>
            </a:r>
          </a:p>
        </p:txBody>
      </p:sp>
      <p:sp>
        <p:nvSpPr>
          <p:cNvPr id="3" name="Content Placeholder 2">
            <a:extLst>
              <a:ext uri="{FF2B5EF4-FFF2-40B4-BE49-F238E27FC236}">
                <a16:creationId xmlns:a16="http://schemas.microsoft.com/office/drawing/2014/main" id="{CCC6182F-5B1E-284F-38FF-21B3FE3CA5FA}"/>
              </a:ext>
            </a:extLst>
          </p:cNvPr>
          <p:cNvSpPr>
            <a:spLocks noGrp="1"/>
          </p:cNvSpPr>
          <p:nvPr>
            <p:ph idx="1"/>
          </p:nvPr>
        </p:nvSpPr>
        <p:spPr>
          <a:xfrm>
            <a:off x="914400" y="1071154"/>
            <a:ext cx="10363200" cy="5024846"/>
          </a:xfrm>
        </p:spPr>
        <p:txBody>
          <a:bodyPr/>
          <a:lstStyle/>
          <a:p>
            <a:r>
              <a:rPr lang="en-US" sz="2400" dirty="0">
                <a:latin typeface="Comic Sans MS" panose="030F0702030302020204" pitchFamily="66" charset="0"/>
              </a:rPr>
              <a:t>Application Security</a:t>
            </a:r>
          </a:p>
          <a:p>
            <a:endParaRPr lang="en-US" sz="2400" dirty="0">
              <a:latin typeface="Comic Sans MS" panose="030F0702030302020204" pitchFamily="66" charset="0"/>
            </a:endParaRPr>
          </a:p>
          <a:p>
            <a:r>
              <a:rPr lang="en-US" sz="2400" dirty="0">
                <a:latin typeface="Comic Sans MS" panose="030F0702030302020204" pitchFamily="66" charset="0"/>
              </a:rPr>
              <a:t>Information Security</a:t>
            </a:r>
          </a:p>
          <a:p>
            <a:endParaRPr lang="en-US" sz="2400" dirty="0">
              <a:latin typeface="Comic Sans MS" panose="030F0702030302020204" pitchFamily="66" charset="0"/>
            </a:endParaRPr>
          </a:p>
          <a:p>
            <a:r>
              <a:rPr lang="en-US" sz="2400" dirty="0">
                <a:latin typeface="Comic Sans MS" panose="030F0702030302020204" pitchFamily="66" charset="0"/>
              </a:rPr>
              <a:t>Network Security</a:t>
            </a:r>
          </a:p>
          <a:p>
            <a:endParaRPr lang="en-US" sz="2400" dirty="0">
              <a:latin typeface="Comic Sans MS" panose="030F0702030302020204" pitchFamily="66" charset="0"/>
            </a:endParaRPr>
          </a:p>
          <a:p>
            <a:r>
              <a:rPr lang="en-US" sz="2400" dirty="0">
                <a:latin typeface="Comic Sans MS" panose="030F0702030302020204" pitchFamily="66" charset="0"/>
              </a:rPr>
              <a:t>Endpoint Security</a:t>
            </a:r>
          </a:p>
          <a:p>
            <a:endParaRPr lang="en-US" sz="2400" dirty="0">
              <a:latin typeface="Comic Sans MS" panose="030F0702030302020204" pitchFamily="66" charset="0"/>
            </a:endParaRPr>
          </a:p>
          <a:p>
            <a:r>
              <a:rPr lang="en-US" sz="2400" dirty="0">
                <a:latin typeface="Comic Sans MS" panose="030F0702030302020204" pitchFamily="66" charset="0"/>
              </a:rPr>
              <a:t>Identity Management</a:t>
            </a:r>
          </a:p>
          <a:p>
            <a:endParaRPr lang="en-US" sz="2400" dirty="0">
              <a:latin typeface="Comic Sans MS" panose="030F0702030302020204" pitchFamily="66" charset="0"/>
            </a:endParaRPr>
          </a:p>
          <a:p>
            <a:r>
              <a:rPr lang="en-US" sz="2400" dirty="0">
                <a:latin typeface="Comic Sans MS" panose="030F0702030302020204" pitchFamily="66" charset="0"/>
              </a:rPr>
              <a:t>Cloud Security</a:t>
            </a:r>
          </a:p>
        </p:txBody>
      </p:sp>
      <p:sp>
        <p:nvSpPr>
          <p:cNvPr id="4" name="Slide Number Placeholder 3">
            <a:extLst>
              <a:ext uri="{FF2B5EF4-FFF2-40B4-BE49-F238E27FC236}">
                <a16:creationId xmlns:a16="http://schemas.microsoft.com/office/drawing/2014/main" id="{B7901D62-7D8C-2C55-013F-0FC758B30EA6}"/>
              </a:ext>
            </a:extLst>
          </p:cNvPr>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96</a:t>
            </a:fld>
            <a:endParaRPr lang="en-US" altLang="en-US">
              <a:solidFill>
                <a:srgbClr val="000000"/>
              </a:solidFill>
            </a:endParaRPr>
          </a:p>
        </p:txBody>
      </p:sp>
    </p:spTree>
    <p:extLst>
      <p:ext uri="{BB962C8B-B14F-4D97-AF65-F5344CB8AC3E}">
        <p14:creationId xmlns:p14="http://schemas.microsoft.com/office/powerpoint/2010/main" val="29312140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73F9-BBAD-E689-F9EE-EBD0EBFE4B46}"/>
              </a:ext>
            </a:extLst>
          </p:cNvPr>
          <p:cNvSpPr>
            <a:spLocks noGrp="1"/>
          </p:cNvSpPr>
          <p:nvPr>
            <p:ph type="title"/>
          </p:nvPr>
        </p:nvSpPr>
        <p:spPr/>
        <p:txBody>
          <a:bodyPr/>
          <a:lstStyle/>
          <a:p>
            <a:r>
              <a:rPr lang="en-US" dirty="0">
                <a:latin typeface="Comic Sans MS" panose="030F0702030302020204" pitchFamily="66" charset="0"/>
              </a:rPr>
              <a:t>Network Security</a:t>
            </a:r>
          </a:p>
        </p:txBody>
      </p:sp>
      <p:sp>
        <p:nvSpPr>
          <p:cNvPr id="3" name="Content Placeholder 2">
            <a:extLst>
              <a:ext uri="{FF2B5EF4-FFF2-40B4-BE49-F238E27FC236}">
                <a16:creationId xmlns:a16="http://schemas.microsoft.com/office/drawing/2014/main" id="{A008B428-3712-C465-E262-18B9F0B4221D}"/>
              </a:ext>
            </a:extLst>
          </p:cNvPr>
          <p:cNvSpPr>
            <a:spLocks noGrp="1"/>
          </p:cNvSpPr>
          <p:nvPr>
            <p:ph idx="1"/>
          </p:nvPr>
        </p:nvSpPr>
        <p:spPr/>
        <p:txBody>
          <a:bodyPr/>
          <a:lstStyle/>
          <a:p>
            <a:r>
              <a:rPr lang="en-US" sz="2400" dirty="0">
                <a:latin typeface="Comic Sans MS" panose="030F0702030302020204" pitchFamily="66" charset="0"/>
              </a:rPr>
              <a:t>Protecting the usability, reliability, integrity, and safety of network and data.</a:t>
            </a:r>
          </a:p>
          <a:p>
            <a:endParaRPr lang="en-US" sz="2400" dirty="0">
              <a:latin typeface="Comic Sans MS" panose="030F0702030302020204" pitchFamily="66" charset="0"/>
            </a:endParaRPr>
          </a:p>
          <a:p>
            <a:r>
              <a:rPr lang="en-US" sz="2400" dirty="0">
                <a:latin typeface="Comic Sans MS" panose="030F0702030302020204" pitchFamily="66" charset="0"/>
              </a:rPr>
              <a:t>Key Objectives: Safeguarding the network infrastructure and protecting data during transfer.</a:t>
            </a:r>
          </a:p>
          <a:p>
            <a:endParaRPr lang="en-US" sz="2400" dirty="0">
              <a:latin typeface="Comic Sans MS" panose="030F0702030302020204" pitchFamily="66" charset="0"/>
            </a:endParaRPr>
          </a:p>
          <a:p>
            <a:r>
              <a:rPr lang="en-US" sz="2400" dirty="0">
                <a:latin typeface="Comic Sans MS" panose="030F0702030302020204" pitchFamily="66" charset="0"/>
              </a:rPr>
              <a:t>Example Threats: Man-in-the-middle attacks, sniffing, spoofing, unauthorized access.</a:t>
            </a:r>
          </a:p>
        </p:txBody>
      </p:sp>
      <p:sp>
        <p:nvSpPr>
          <p:cNvPr id="4" name="Slide Number Placeholder 3">
            <a:extLst>
              <a:ext uri="{FF2B5EF4-FFF2-40B4-BE49-F238E27FC236}">
                <a16:creationId xmlns:a16="http://schemas.microsoft.com/office/drawing/2014/main" id="{5841F925-C367-5772-E18A-BE352AB9848B}"/>
              </a:ext>
            </a:extLst>
          </p:cNvPr>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97</a:t>
            </a:fld>
            <a:endParaRPr lang="en-US" altLang="en-US">
              <a:solidFill>
                <a:srgbClr val="000000"/>
              </a:solidFill>
            </a:endParaRPr>
          </a:p>
        </p:txBody>
      </p:sp>
    </p:spTree>
    <p:extLst>
      <p:ext uri="{BB962C8B-B14F-4D97-AF65-F5344CB8AC3E}">
        <p14:creationId xmlns:p14="http://schemas.microsoft.com/office/powerpoint/2010/main" val="39859988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5BE5-4983-B31F-955C-2AE248EBAE83}"/>
              </a:ext>
            </a:extLst>
          </p:cNvPr>
          <p:cNvSpPr>
            <a:spLocks noGrp="1"/>
          </p:cNvSpPr>
          <p:nvPr>
            <p:ph type="title"/>
          </p:nvPr>
        </p:nvSpPr>
        <p:spPr>
          <a:xfrm>
            <a:off x="914400" y="-69668"/>
            <a:ext cx="10363200" cy="1143000"/>
          </a:xfrm>
        </p:spPr>
        <p:txBody>
          <a:bodyPr/>
          <a:lstStyle/>
          <a:p>
            <a:r>
              <a:rPr lang="en-US" dirty="0">
                <a:latin typeface="Comic Sans MS" panose="030F0702030302020204" pitchFamily="66" charset="0"/>
              </a:rPr>
              <a:t>Components of Network Security</a:t>
            </a:r>
          </a:p>
        </p:txBody>
      </p:sp>
      <p:sp>
        <p:nvSpPr>
          <p:cNvPr id="3" name="Content Placeholder 2">
            <a:extLst>
              <a:ext uri="{FF2B5EF4-FFF2-40B4-BE49-F238E27FC236}">
                <a16:creationId xmlns:a16="http://schemas.microsoft.com/office/drawing/2014/main" id="{F242AE40-0868-300C-0E47-05388A16DFCB}"/>
              </a:ext>
            </a:extLst>
          </p:cNvPr>
          <p:cNvSpPr>
            <a:spLocks noGrp="1"/>
          </p:cNvSpPr>
          <p:nvPr>
            <p:ph idx="1"/>
          </p:nvPr>
        </p:nvSpPr>
        <p:spPr>
          <a:xfrm>
            <a:off x="914400" y="1254035"/>
            <a:ext cx="10363200" cy="4841966"/>
          </a:xfrm>
        </p:spPr>
        <p:txBody>
          <a:bodyPr/>
          <a:lstStyle/>
          <a:p>
            <a:r>
              <a:rPr lang="en-US" sz="2400" dirty="0">
                <a:latin typeface="Comic Sans MS" panose="030F0702030302020204" pitchFamily="66" charset="0"/>
              </a:rPr>
              <a:t>Firewalls</a:t>
            </a:r>
          </a:p>
          <a:p>
            <a:endParaRPr lang="en-US" sz="2400" dirty="0">
              <a:latin typeface="Comic Sans MS" panose="030F0702030302020204" pitchFamily="66" charset="0"/>
            </a:endParaRPr>
          </a:p>
          <a:p>
            <a:r>
              <a:rPr lang="en-US" sz="2400" dirty="0">
                <a:latin typeface="Comic Sans MS" panose="030F0702030302020204" pitchFamily="66" charset="0"/>
              </a:rPr>
              <a:t>Intrusion Detection Systems (IDS) and Intrusion Prevention Systems (IPS)</a:t>
            </a:r>
          </a:p>
          <a:p>
            <a:endParaRPr lang="en-US" sz="2400" dirty="0">
              <a:latin typeface="Comic Sans MS" panose="030F0702030302020204" pitchFamily="66" charset="0"/>
            </a:endParaRPr>
          </a:p>
          <a:p>
            <a:r>
              <a:rPr lang="en-US" sz="2400" dirty="0">
                <a:latin typeface="Comic Sans MS" panose="030F0702030302020204" pitchFamily="66" charset="0"/>
              </a:rPr>
              <a:t>Virtual Private Networks (VPNs)</a:t>
            </a:r>
          </a:p>
          <a:p>
            <a:endParaRPr lang="en-US" sz="2400" dirty="0">
              <a:latin typeface="Comic Sans MS" panose="030F0702030302020204" pitchFamily="66" charset="0"/>
            </a:endParaRPr>
          </a:p>
          <a:p>
            <a:r>
              <a:rPr lang="en-US" sz="2400" dirty="0">
                <a:latin typeface="Comic Sans MS" panose="030F0702030302020204" pitchFamily="66" charset="0"/>
              </a:rPr>
              <a:t>Network Access Control (NAC)</a:t>
            </a:r>
          </a:p>
          <a:p>
            <a:endParaRPr lang="en-US" sz="2400" dirty="0">
              <a:latin typeface="Comic Sans MS" panose="030F0702030302020204" pitchFamily="66" charset="0"/>
            </a:endParaRPr>
          </a:p>
          <a:p>
            <a:r>
              <a:rPr lang="en-US" sz="2400" dirty="0">
                <a:latin typeface="Comic Sans MS" panose="030F0702030302020204" pitchFamily="66" charset="0"/>
              </a:rPr>
              <a:t>Security Information and Event Management (SIEM)</a:t>
            </a:r>
          </a:p>
        </p:txBody>
      </p:sp>
      <p:sp>
        <p:nvSpPr>
          <p:cNvPr id="4" name="Slide Number Placeholder 3">
            <a:extLst>
              <a:ext uri="{FF2B5EF4-FFF2-40B4-BE49-F238E27FC236}">
                <a16:creationId xmlns:a16="http://schemas.microsoft.com/office/drawing/2014/main" id="{2E5AB4AA-2A91-94B9-DF18-BC5F3E9A065C}"/>
              </a:ext>
            </a:extLst>
          </p:cNvPr>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98</a:t>
            </a:fld>
            <a:endParaRPr lang="en-US" altLang="en-US">
              <a:solidFill>
                <a:srgbClr val="000000"/>
              </a:solidFill>
            </a:endParaRPr>
          </a:p>
        </p:txBody>
      </p:sp>
    </p:spTree>
    <p:extLst>
      <p:ext uri="{BB962C8B-B14F-4D97-AF65-F5344CB8AC3E}">
        <p14:creationId xmlns:p14="http://schemas.microsoft.com/office/powerpoint/2010/main" val="14171924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E915-830B-BC0E-64F4-233FEDE721B0}"/>
              </a:ext>
            </a:extLst>
          </p:cNvPr>
          <p:cNvSpPr>
            <a:spLocks noGrp="1"/>
          </p:cNvSpPr>
          <p:nvPr>
            <p:ph type="title"/>
          </p:nvPr>
        </p:nvSpPr>
        <p:spPr/>
        <p:txBody>
          <a:bodyPr/>
          <a:lstStyle/>
          <a:p>
            <a:r>
              <a:rPr lang="en-US" dirty="0">
                <a:latin typeface="Comic Sans MS" panose="030F0702030302020204" pitchFamily="66" charset="0"/>
              </a:rPr>
              <a:t>Brief</a:t>
            </a:r>
          </a:p>
        </p:txBody>
      </p:sp>
      <p:sp>
        <p:nvSpPr>
          <p:cNvPr id="3" name="Content Placeholder 2">
            <a:extLst>
              <a:ext uri="{FF2B5EF4-FFF2-40B4-BE49-F238E27FC236}">
                <a16:creationId xmlns:a16="http://schemas.microsoft.com/office/drawing/2014/main" id="{BF78CFD1-2084-0CE4-9190-8AF99875CF30}"/>
              </a:ext>
            </a:extLst>
          </p:cNvPr>
          <p:cNvSpPr>
            <a:spLocks noGrp="1"/>
          </p:cNvSpPr>
          <p:nvPr>
            <p:ph idx="1"/>
          </p:nvPr>
        </p:nvSpPr>
        <p:spPr/>
        <p:txBody>
          <a:bodyPr/>
          <a:lstStyle/>
          <a:p>
            <a:r>
              <a:rPr lang="en-US" sz="2400" dirty="0">
                <a:latin typeface="Comic Sans MS" panose="030F0702030302020204" pitchFamily="66" charset="0"/>
              </a:rPr>
              <a:t>Information security provides the overarching framework for data protection.</a:t>
            </a:r>
          </a:p>
          <a:p>
            <a:endParaRPr lang="en-US" sz="2400" dirty="0">
              <a:latin typeface="Comic Sans MS" panose="030F0702030302020204" pitchFamily="66" charset="0"/>
            </a:endParaRPr>
          </a:p>
          <a:p>
            <a:r>
              <a:rPr lang="en-US" sz="2400" dirty="0">
                <a:latin typeface="Comic Sans MS" panose="030F0702030302020204" pitchFamily="66" charset="0"/>
              </a:rPr>
              <a:t>Cybersecurity safeguards information systems and programs from digital threats.</a:t>
            </a:r>
          </a:p>
          <a:p>
            <a:endParaRPr lang="en-US" sz="2400" dirty="0">
              <a:latin typeface="Comic Sans MS" panose="030F0702030302020204" pitchFamily="66" charset="0"/>
            </a:endParaRPr>
          </a:p>
          <a:p>
            <a:r>
              <a:rPr lang="en-US" sz="2400" dirty="0">
                <a:latin typeface="Comic Sans MS" panose="030F0702030302020204" pitchFamily="66" charset="0"/>
              </a:rPr>
              <a:t>Network security secures the flow of data within a network.</a:t>
            </a:r>
          </a:p>
        </p:txBody>
      </p:sp>
      <p:sp>
        <p:nvSpPr>
          <p:cNvPr id="4" name="Slide Number Placeholder 3">
            <a:extLst>
              <a:ext uri="{FF2B5EF4-FFF2-40B4-BE49-F238E27FC236}">
                <a16:creationId xmlns:a16="http://schemas.microsoft.com/office/drawing/2014/main" id="{AB7A82CD-CA9D-BFA6-4510-DCE6C8B6CE8A}"/>
              </a:ext>
            </a:extLst>
          </p:cNvPr>
          <p:cNvSpPr>
            <a:spLocks noGrp="1"/>
          </p:cNvSpPr>
          <p:nvPr>
            <p:ph type="sldNum" sz="quarter" idx="12"/>
          </p:nvPr>
        </p:nvSpPr>
        <p:spPr/>
        <p:txBody>
          <a:bodyPr/>
          <a:lstStyle/>
          <a:p>
            <a:pPr defTabSz="914400" eaLnBrk="0" fontAlgn="base" hangingPunct="0">
              <a:spcBef>
                <a:spcPct val="0"/>
              </a:spcBef>
              <a:spcAft>
                <a:spcPct val="0"/>
              </a:spcAft>
            </a:pPr>
            <a:fld id="{F3A68963-265B-43C9-B5F6-F3C6A069E340}" type="slidenum">
              <a:rPr lang="en-US" altLang="en-US" smtClean="0">
                <a:solidFill>
                  <a:srgbClr val="000000"/>
                </a:solidFill>
              </a:rPr>
              <a:pPr defTabSz="914400" eaLnBrk="0" fontAlgn="base" hangingPunct="0">
                <a:spcBef>
                  <a:spcPct val="0"/>
                </a:spcBef>
                <a:spcAft>
                  <a:spcPct val="0"/>
                </a:spcAft>
              </a:pPr>
              <a:t>99</a:t>
            </a:fld>
            <a:endParaRPr lang="en-US" altLang="en-US">
              <a:solidFill>
                <a:srgbClr val="000000"/>
              </a:solidFill>
            </a:endParaRPr>
          </a:p>
        </p:txBody>
      </p:sp>
    </p:spTree>
    <p:extLst>
      <p:ext uri="{BB962C8B-B14F-4D97-AF65-F5344CB8AC3E}">
        <p14:creationId xmlns:p14="http://schemas.microsoft.com/office/powerpoint/2010/main" val="219305182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203</TotalTime>
  <Words>5748</Words>
  <Application>Microsoft Office PowerPoint</Application>
  <PresentationFormat>Widescreen</PresentationFormat>
  <Paragraphs>493</Paragraphs>
  <Slides>100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100</vt:i4>
      </vt:variant>
    </vt:vector>
  </HeadingPairs>
  <TitlesOfParts>
    <vt:vector size="105" baseType="lpstr">
      <vt:lpstr>Arial</vt:lpstr>
      <vt:lpstr>Comic Sans MS</vt:lpstr>
      <vt:lpstr>Times New Roman</vt:lpstr>
      <vt:lpstr>Wingdings</vt:lpstr>
      <vt:lpstr>Default Design</vt:lpstr>
      <vt:lpstr>Introduction to Network Security</vt:lpstr>
      <vt:lpstr>Network Security</vt:lpstr>
      <vt:lpstr>Network Security Fundamentals</vt:lpstr>
      <vt:lpstr>Model for Network Security</vt:lpstr>
      <vt:lpstr>Network Access Security Model</vt:lpstr>
      <vt:lpstr>Network Organization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Firewalls</vt:lpstr>
      <vt:lpstr>PowerPoint Presentation</vt:lpstr>
      <vt:lpstr>PowerPoint Presentation</vt:lpstr>
      <vt:lpstr>PowerPoint Presentation</vt:lpstr>
      <vt:lpstr>PowerPoint Presentation</vt:lpstr>
      <vt:lpstr>PowerPoint Presentation</vt:lpstr>
      <vt:lpstr>State-full packet filtering</vt:lpstr>
      <vt:lpstr>PowerPoint Presentation</vt:lpstr>
      <vt:lpstr>PowerPoint Presentation</vt:lpstr>
      <vt:lpstr>PowerPoint Presentation</vt:lpstr>
      <vt:lpstr>Application Level Gateway</vt:lpstr>
      <vt:lpstr>PowerPoint Presentation</vt:lpstr>
      <vt:lpstr>PowerPoint Presentation</vt:lpstr>
      <vt:lpstr>PowerPoint Presentation</vt:lpstr>
      <vt:lpstr>Circuit Level Gateway</vt:lpstr>
      <vt:lpstr>PowerPoint Presentation</vt:lpstr>
      <vt:lpstr>PowerPoint Presentation</vt:lpstr>
      <vt:lpstr>PowerPoint Presentation</vt:lpstr>
      <vt:lpstr>Internet Protocol Security(IPSec)</vt:lpstr>
      <vt:lpstr>PowerPoint Presentation</vt:lpstr>
      <vt:lpstr>PowerPoint Presentation</vt:lpstr>
      <vt:lpstr>PowerPoint Presentation</vt:lpstr>
      <vt:lpstr>Virtual Private Network (VPN)</vt:lpstr>
      <vt:lpstr>PowerPoint Presentation</vt:lpstr>
      <vt:lpstr>PowerPoint Presentation</vt:lpstr>
      <vt:lpstr>PowerPoint Presentation</vt:lpstr>
      <vt:lpstr>PowerPoint Presentation</vt:lpstr>
      <vt:lpstr>PowerPoint Presentation</vt:lpstr>
      <vt:lpstr>OSI Layer</vt:lpstr>
      <vt:lpstr>Types of Network Security</vt:lpstr>
      <vt:lpstr>Link and End-to-End Protocols</vt:lpstr>
      <vt:lpstr>Link and End-to End Encryption</vt:lpstr>
      <vt:lpstr>Security at Different Layers</vt:lpstr>
      <vt:lpstr>At Application Layer - EMAIL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 Network Layer - IPSec</vt:lpstr>
      <vt:lpstr>PowerPoint Presentation</vt:lpstr>
      <vt:lpstr>PowerPoint Presentation</vt:lpstr>
      <vt:lpstr>PowerPoint Presentation</vt:lpstr>
      <vt:lpstr>PowerPoint Presentation</vt:lpstr>
      <vt:lpstr>PowerPoint Presentation</vt:lpstr>
      <vt:lpstr>PowerPoint Presentation</vt:lpstr>
      <vt:lpstr>At Transport Layer – Secured Socket Layer (SSL)</vt:lpstr>
      <vt:lpstr>PowerPoint Presentation</vt:lpstr>
      <vt:lpstr>PowerPoint Presentation</vt:lpstr>
      <vt:lpstr>PowerPoint Presentation</vt:lpstr>
      <vt:lpstr>PowerPoint Presentation</vt:lpstr>
      <vt:lpstr>PowerPoint Presentation</vt:lpstr>
      <vt:lpstr>PowerPoint Presentation</vt:lpstr>
      <vt:lpstr>Information Security</vt:lpstr>
      <vt:lpstr>Component of Information Security</vt:lpstr>
      <vt:lpstr>Cyber Security</vt:lpstr>
      <vt:lpstr>Components of Cyber Security</vt:lpstr>
      <vt:lpstr>Network Security</vt:lpstr>
      <vt:lpstr>Components of Network Security</vt:lpstr>
      <vt:lpstr>Brief</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Network Security</dc:title>
  <dc:creator>Rishav</dc:creator>
  <cp:lastModifiedBy>Rishav Acharya</cp:lastModifiedBy>
  <cp:revision>48</cp:revision>
  <dcterms:created xsi:type="dcterms:W3CDTF">2024-05-16T16:21:08Z</dcterms:created>
  <dcterms:modified xsi:type="dcterms:W3CDTF">2024-06-03T06:55:18Z</dcterms:modified>
</cp:coreProperties>
</file>