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A4BA5-4A9E-470D-BCEC-DCCDDD097C90}"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EF64E-A86B-4A0E-843A-7CF1D3E97C96}" type="slidenum">
              <a:rPr lang="en-US" smtClean="0"/>
              <a:t>‹#›</a:t>
            </a:fld>
            <a:endParaRPr lang="en-US"/>
          </a:p>
        </p:txBody>
      </p:sp>
    </p:spTree>
    <p:extLst>
      <p:ext uri="{BB962C8B-B14F-4D97-AF65-F5344CB8AC3E}">
        <p14:creationId xmlns:p14="http://schemas.microsoft.com/office/powerpoint/2010/main" val="421837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8F86A9-D05B-4F2F-9E51-68AEF94429A2}"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129737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9960A-9C60-4EE4-8A91-32FC9F40B08F}"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227245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8052D-B399-4001-9205-12BD3D7B21D7}"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94190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57754-2594-4398-981C-031C34F2F383}"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295600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2A882-0178-4E82-A0E2-0B33B2406A8C}"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218347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DE18CF-8AB9-4736-80D6-DA8F9F079792}" type="datetime1">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10406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266BF-1DBB-4B7A-B014-CE5F2B063A76}" type="datetime1">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284746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58963B-ABD8-4D2C-916C-260A70D0CEDC}" type="datetime1">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274237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53621-CB6B-4D94-8DE8-6311791FCC82}" type="datetime1">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163597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EA989C-B2F5-4784-961E-F2ABCDD24CEC}" type="datetime1">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256426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A4771C-7A41-42E7-BF93-F753330A46E2}" type="datetime1">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EE07C-B1BA-4907-B817-44F0AFF8930C}" type="slidenum">
              <a:rPr lang="en-US" smtClean="0"/>
              <a:t>‹#›</a:t>
            </a:fld>
            <a:endParaRPr lang="en-US"/>
          </a:p>
        </p:txBody>
      </p:sp>
    </p:spTree>
    <p:extLst>
      <p:ext uri="{BB962C8B-B14F-4D97-AF65-F5344CB8AC3E}">
        <p14:creationId xmlns:p14="http://schemas.microsoft.com/office/powerpoint/2010/main" val="419357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FDC55-DEEE-42B9-8A73-892D3D45D676}" type="datetime1">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EE07C-B1BA-4907-B817-44F0AFF8930C}" type="slidenum">
              <a:rPr lang="en-US" smtClean="0"/>
              <a:t>‹#›</a:t>
            </a:fld>
            <a:endParaRPr lang="en-US"/>
          </a:p>
        </p:txBody>
      </p:sp>
    </p:spTree>
    <p:extLst>
      <p:ext uri="{BB962C8B-B14F-4D97-AF65-F5344CB8AC3E}">
        <p14:creationId xmlns:p14="http://schemas.microsoft.com/office/powerpoint/2010/main" val="2085122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8686-7D1F-E141-5EA8-2F873F6AAF64}"/>
              </a:ext>
            </a:extLst>
          </p:cNvPr>
          <p:cNvSpPr>
            <a:spLocks noGrp="1"/>
          </p:cNvSpPr>
          <p:nvPr>
            <p:ph type="ctrTitle"/>
          </p:nvPr>
        </p:nvSpPr>
        <p:spPr>
          <a:xfrm>
            <a:off x="1524000" y="2235200"/>
            <a:ext cx="9144000" cy="2387600"/>
          </a:xfrm>
        </p:spPr>
        <p:txBody>
          <a:bodyPr/>
          <a:lstStyle/>
          <a:p>
            <a:r>
              <a:rPr lang="en-US" dirty="0"/>
              <a:t>Basics of Computer Network</a:t>
            </a:r>
          </a:p>
        </p:txBody>
      </p:sp>
      <p:sp>
        <p:nvSpPr>
          <p:cNvPr id="3" name="Slide Number Placeholder 2">
            <a:extLst>
              <a:ext uri="{FF2B5EF4-FFF2-40B4-BE49-F238E27FC236}">
                <a16:creationId xmlns:a16="http://schemas.microsoft.com/office/drawing/2014/main" id="{D8576D08-3FFF-C39A-F519-004054D8EE26}"/>
              </a:ext>
            </a:extLst>
          </p:cNvPr>
          <p:cNvSpPr>
            <a:spLocks noGrp="1"/>
          </p:cNvSpPr>
          <p:nvPr>
            <p:ph type="sldNum" sz="quarter" idx="12"/>
          </p:nvPr>
        </p:nvSpPr>
        <p:spPr/>
        <p:txBody>
          <a:bodyPr/>
          <a:lstStyle/>
          <a:p>
            <a:fld id="{77FEE07C-B1BA-4907-B817-44F0AFF8930C}" type="slidenum">
              <a:rPr lang="en-US" smtClean="0"/>
              <a:t>1</a:t>
            </a:fld>
            <a:endParaRPr lang="en-US"/>
          </a:p>
        </p:txBody>
      </p:sp>
    </p:spTree>
    <p:extLst>
      <p:ext uri="{BB962C8B-B14F-4D97-AF65-F5344CB8AC3E}">
        <p14:creationId xmlns:p14="http://schemas.microsoft.com/office/powerpoint/2010/main" val="13589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8B61-90F9-ADB2-727B-E8316B447576}"/>
              </a:ext>
            </a:extLst>
          </p:cNvPr>
          <p:cNvSpPr>
            <a:spLocks noGrp="1"/>
          </p:cNvSpPr>
          <p:nvPr>
            <p:ph type="title"/>
          </p:nvPr>
        </p:nvSpPr>
        <p:spPr/>
        <p:txBody>
          <a:bodyPr/>
          <a:lstStyle/>
          <a:p>
            <a:r>
              <a:rPr lang="en-US" dirty="0"/>
              <a:t>Router</a:t>
            </a:r>
          </a:p>
        </p:txBody>
      </p:sp>
      <p:sp>
        <p:nvSpPr>
          <p:cNvPr id="3" name="Content Placeholder 2">
            <a:extLst>
              <a:ext uri="{FF2B5EF4-FFF2-40B4-BE49-F238E27FC236}">
                <a16:creationId xmlns:a16="http://schemas.microsoft.com/office/drawing/2014/main" id="{7013DB41-B9C6-4052-3B3A-B3208A46E74D}"/>
              </a:ext>
            </a:extLst>
          </p:cNvPr>
          <p:cNvSpPr>
            <a:spLocks noGrp="1"/>
          </p:cNvSpPr>
          <p:nvPr>
            <p:ph idx="1"/>
          </p:nvPr>
        </p:nvSpPr>
        <p:spPr>
          <a:xfrm>
            <a:off x="838200" y="1825625"/>
            <a:ext cx="10515600" cy="4667250"/>
          </a:xfrm>
        </p:spPr>
        <p:txBody>
          <a:bodyPr>
            <a:normAutofit/>
          </a:bodyPr>
          <a:lstStyle/>
          <a:p>
            <a:r>
              <a:rPr lang="en-US" dirty="0"/>
              <a:t>A router is a device that forwards data</a:t>
            </a:r>
            <a:br>
              <a:rPr lang="en-US" dirty="0"/>
            </a:br>
            <a:r>
              <a:rPr lang="en-US" dirty="0"/>
              <a:t>packets between computer networks, </a:t>
            </a:r>
            <a:br>
              <a:rPr lang="en-US" dirty="0"/>
            </a:br>
            <a:r>
              <a:rPr lang="en-US" dirty="0"/>
              <a:t>directing the data along the most efficient route. </a:t>
            </a:r>
          </a:p>
          <a:p>
            <a:endParaRPr lang="en-US" dirty="0"/>
          </a:p>
          <a:p>
            <a:r>
              <a:rPr lang="en-US" dirty="0"/>
              <a:t>Operates at the network layer (Layer 3) of the OSI model, connects different networks and manages traffic between them.</a:t>
            </a:r>
          </a:p>
          <a:p>
            <a:endParaRPr lang="en-US" dirty="0"/>
          </a:p>
          <a:p>
            <a:r>
              <a:rPr lang="en-US" dirty="0"/>
              <a:t>Essential for internet connectivity, connecting home and business networks to the internet.</a:t>
            </a:r>
          </a:p>
        </p:txBody>
      </p:sp>
      <p:pic>
        <p:nvPicPr>
          <p:cNvPr id="5" name="Picture 4">
            <a:extLst>
              <a:ext uri="{FF2B5EF4-FFF2-40B4-BE49-F238E27FC236}">
                <a16:creationId xmlns:a16="http://schemas.microsoft.com/office/drawing/2014/main" id="{AE1312B9-BB80-D803-2080-07CFBFE3758E}"/>
              </a:ext>
            </a:extLst>
          </p:cNvPr>
          <p:cNvPicPr>
            <a:picLocks noChangeAspect="1"/>
          </p:cNvPicPr>
          <p:nvPr/>
        </p:nvPicPr>
        <p:blipFill>
          <a:blip r:embed="rId2"/>
          <a:stretch>
            <a:fillRect/>
          </a:stretch>
        </p:blipFill>
        <p:spPr>
          <a:xfrm>
            <a:off x="8175813" y="-1"/>
            <a:ext cx="4016188" cy="2670103"/>
          </a:xfrm>
          <a:prstGeom prst="rect">
            <a:avLst/>
          </a:prstGeom>
        </p:spPr>
      </p:pic>
      <p:sp>
        <p:nvSpPr>
          <p:cNvPr id="4" name="Slide Number Placeholder 3">
            <a:extLst>
              <a:ext uri="{FF2B5EF4-FFF2-40B4-BE49-F238E27FC236}">
                <a16:creationId xmlns:a16="http://schemas.microsoft.com/office/drawing/2014/main" id="{D14D268F-0DD6-44DF-866E-26ACE5C4E499}"/>
              </a:ext>
            </a:extLst>
          </p:cNvPr>
          <p:cNvSpPr>
            <a:spLocks noGrp="1"/>
          </p:cNvSpPr>
          <p:nvPr>
            <p:ph type="sldNum" sz="quarter" idx="12"/>
          </p:nvPr>
        </p:nvSpPr>
        <p:spPr/>
        <p:txBody>
          <a:bodyPr/>
          <a:lstStyle/>
          <a:p>
            <a:fld id="{77FEE07C-B1BA-4907-B817-44F0AFF8930C}" type="slidenum">
              <a:rPr lang="en-US" smtClean="0"/>
              <a:t>10</a:t>
            </a:fld>
            <a:endParaRPr lang="en-US"/>
          </a:p>
        </p:txBody>
      </p:sp>
    </p:spTree>
    <p:extLst>
      <p:ext uri="{BB962C8B-B14F-4D97-AF65-F5344CB8AC3E}">
        <p14:creationId xmlns:p14="http://schemas.microsoft.com/office/powerpoint/2010/main" val="222524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EC5B-0735-3ACD-0CF1-9E770438DBF5}"/>
              </a:ext>
            </a:extLst>
          </p:cNvPr>
          <p:cNvSpPr>
            <a:spLocks noGrp="1"/>
          </p:cNvSpPr>
          <p:nvPr>
            <p:ph type="title"/>
          </p:nvPr>
        </p:nvSpPr>
        <p:spPr>
          <a:xfrm>
            <a:off x="838200" y="-2428"/>
            <a:ext cx="10515600" cy="1325563"/>
          </a:xfrm>
        </p:spPr>
        <p:txBody>
          <a:bodyPr/>
          <a:lstStyle/>
          <a:p>
            <a:r>
              <a:rPr lang="en-US" dirty="0"/>
              <a:t>Gateway</a:t>
            </a:r>
          </a:p>
        </p:txBody>
      </p:sp>
      <p:sp>
        <p:nvSpPr>
          <p:cNvPr id="3" name="Content Placeholder 2">
            <a:extLst>
              <a:ext uri="{FF2B5EF4-FFF2-40B4-BE49-F238E27FC236}">
                <a16:creationId xmlns:a16="http://schemas.microsoft.com/office/drawing/2014/main" id="{0D250F0C-D683-519B-B77C-133555FD3BF0}"/>
              </a:ext>
            </a:extLst>
          </p:cNvPr>
          <p:cNvSpPr>
            <a:spLocks noGrp="1"/>
          </p:cNvSpPr>
          <p:nvPr>
            <p:ph idx="1"/>
          </p:nvPr>
        </p:nvSpPr>
        <p:spPr>
          <a:xfrm>
            <a:off x="838200" y="1416424"/>
            <a:ext cx="11137992" cy="4760539"/>
          </a:xfrm>
        </p:spPr>
        <p:txBody>
          <a:bodyPr>
            <a:normAutofit lnSpcReduction="10000"/>
          </a:bodyPr>
          <a:lstStyle/>
          <a:p>
            <a:r>
              <a:rPr lang="en-US" dirty="0"/>
              <a:t>A gateway is a network </a:t>
            </a:r>
            <a:br>
              <a:rPr lang="en-US" dirty="0"/>
            </a:br>
            <a:r>
              <a:rPr lang="en-US" dirty="0"/>
              <a:t>device that acts as a </a:t>
            </a:r>
            <a:br>
              <a:rPr lang="en-US" dirty="0"/>
            </a:br>
            <a:r>
              <a:rPr lang="en-US" dirty="0"/>
              <a:t>"gate" between two</a:t>
            </a:r>
            <a:br>
              <a:rPr lang="en-US" dirty="0"/>
            </a:br>
            <a:r>
              <a:rPr lang="en-US" dirty="0"/>
              <a:t> networks, often </a:t>
            </a:r>
            <a:br>
              <a:rPr lang="en-US" dirty="0"/>
            </a:br>
            <a:r>
              <a:rPr lang="en-US" dirty="0"/>
              <a:t>different in protocols. </a:t>
            </a:r>
          </a:p>
          <a:p>
            <a:endParaRPr lang="en-US" dirty="0"/>
          </a:p>
          <a:p>
            <a:r>
              <a:rPr lang="en-US" dirty="0"/>
              <a:t>Operates at multiple layers of the OSI model, used to translate and route traffic between different networks or systems.</a:t>
            </a:r>
          </a:p>
          <a:p>
            <a:endParaRPr lang="en-US" dirty="0"/>
          </a:p>
          <a:p>
            <a:r>
              <a:rPr lang="en-US" dirty="0"/>
              <a:t>Connecting different network architectures, such as an internal company network to the internet.</a:t>
            </a:r>
          </a:p>
        </p:txBody>
      </p:sp>
      <p:pic>
        <p:nvPicPr>
          <p:cNvPr id="5" name="Picture 4">
            <a:extLst>
              <a:ext uri="{FF2B5EF4-FFF2-40B4-BE49-F238E27FC236}">
                <a16:creationId xmlns:a16="http://schemas.microsoft.com/office/drawing/2014/main" id="{0F6DE5B7-31F7-15D0-4834-DA0D50E7BE60}"/>
              </a:ext>
            </a:extLst>
          </p:cNvPr>
          <p:cNvPicPr>
            <a:picLocks noChangeAspect="1"/>
          </p:cNvPicPr>
          <p:nvPr/>
        </p:nvPicPr>
        <p:blipFill>
          <a:blip r:embed="rId2"/>
          <a:stretch>
            <a:fillRect/>
          </a:stretch>
        </p:blipFill>
        <p:spPr>
          <a:xfrm>
            <a:off x="5307761" y="365125"/>
            <a:ext cx="6668431" cy="2867425"/>
          </a:xfrm>
          <a:prstGeom prst="rect">
            <a:avLst/>
          </a:prstGeom>
        </p:spPr>
      </p:pic>
      <p:sp>
        <p:nvSpPr>
          <p:cNvPr id="4" name="Slide Number Placeholder 3">
            <a:extLst>
              <a:ext uri="{FF2B5EF4-FFF2-40B4-BE49-F238E27FC236}">
                <a16:creationId xmlns:a16="http://schemas.microsoft.com/office/drawing/2014/main" id="{2A0DBA87-DBF3-B423-59CA-9615EF1A7739}"/>
              </a:ext>
            </a:extLst>
          </p:cNvPr>
          <p:cNvSpPr>
            <a:spLocks noGrp="1"/>
          </p:cNvSpPr>
          <p:nvPr>
            <p:ph type="sldNum" sz="quarter" idx="12"/>
          </p:nvPr>
        </p:nvSpPr>
        <p:spPr/>
        <p:txBody>
          <a:bodyPr/>
          <a:lstStyle/>
          <a:p>
            <a:fld id="{77FEE07C-B1BA-4907-B817-44F0AFF8930C}" type="slidenum">
              <a:rPr lang="en-US" smtClean="0"/>
              <a:t>11</a:t>
            </a:fld>
            <a:endParaRPr lang="en-US"/>
          </a:p>
        </p:txBody>
      </p:sp>
    </p:spTree>
    <p:extLst>
      <p:ext uri="{BB962C8B-B14F-4D97-AF65-F5344CB8AC3E}">
        <p14:creationId xmlns:p14="http://schemas.microsoft.com/office/powerpoint/2010/main" val="377876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7605-6231-5C56-D1C5-9D5F3F1237CC}"/>
              </a:ext>
            </a:extLst>
          </p:cNvPr>
          <p:cNvSpPr>
            <a:spLocks noGrp="1"/>
          </p:cNvSpPr>
          <p:nvPr>
            <p:ph type="title"/>
          </p:nvPr>
        </p:nvSpPr>
        <p:spPr/>
        <p:txBody>
          <a:bodyPr/>
          <a:lstStyle/>
          <a:p>
            <a:r>
              <a:rPr lang="en-US" dirty="0" err="1"/>
              <a:t>Brouter</a:t>
            </a:r>
            <a:endParaRPr lang="en-US" dirty="0"/>
          </a:p>
        </p:txBody>
      </p:sp>
      <p:sp>
        <p:nvSpPr>
          <p:cNvPr id="3" name="Content Placeholder 2">
            <a:extLst>
              <a:ext uri="{FF2B5EF4-FFF2-40B4-BE49-F238E27FC236}">
                <a16:creationId xmlns:a16="http://schemas.microsoft.com/office/drawing/2014/main" id="{DB39B171-E722-649F-36F1-9FEDA01FBE5C}"/>
              </a:ext>
            </a:extLst>
          </p:cNvPr>
          <p:cNvSpPr>
            <a:spLocks noGrp="1"/>
          </p:cNvSpPr>
          <p:nvPr>
            <p:ph idx="1"/>
          </p:nvPr>
        </p:nvSpPr>
        <p:spPr/>
        <p:txBody>
          <a:bodyPr/>
          <a:lstStyle/>
          <a:p>
            <a:r>
              <a:rPr lang="en-US" dirty="0"/>
              <a:t>A </a:t>
            </a:r>
            <a:r>
              <a:rPr lang="en-US" dirty="0" err="1"/>
              <a:t>brouter</a:t>
            </a:r>
            <a:r>
              <a:rPr lang="en-US" dirty="0"/>
              <a:t> (bridge router) is a hybrid device that combines the features of both a bridge and a router. </a:t>
            </a:r>
          </a:p>
          <a:p>
            <a:endParaRPr lang="en-US" dirty="0"/>
          </a:p>
          <a:p>
            <a:r>
              <a:rPr lang="en-US" dirty="0"/>
              <a:t>Can operate at both the data link layer (Layer 2) and the network layer (Layer 3) of the OSI model, routes traffic for known protocols and bridges traffic for unknown protocols.</a:t>
            </a:r>
          </a:p>
          <a:p>
            <a:endParaRPr lang="en-US" dirty="0"/>
          </a:p>
          <a:p>
            <a:r>
              <a:rPr lang="en-US" dirty="0"/>
              <a:t>Versatile device for complex networking environments.</a:t>
            </a:r>
          </a:p>
        </p:txBody>
      </p:sp>
      <p:sp>
        <p:nvSpPr>
          <p:cNvPr id="4" name="Slide Number Placeholder 3">
            <a:extLst>
              <a:ext uri="{FF2B5EF4-FFF2-40B4-BE49-F238E27FC236}">
                <a16:creationId xmlns:a16="http://schemas.microsoft.com/office/drawing/2014/main" id="{703612F3-AC79-B6A2-AF6E-680F7484DDB5}"/>
              </a:ext>
            </a:extLst>
          </p:cNvPr>
          <p:cNvSpPr>
            <a:spLocks noGrp="1"/>
          </p:cNvSpPr>
          <p:nvPr>
            <p:ph type="sldNum" sz="quarter" idx="12"/>
          </p:nvPr>
        </p:nvSpPr>
        <p:spPr/>
        <p:txBody>
          <a:bodyPr/>
          <a:lstStyle/>
          <a:p>
            <a:fld id="{77FEE07C-B1BA-4907-B817-44F0AFF8930C}" type="slidenum">
              <a:rPr lang="en-US" smtClean="0"/>
              <a:t>12</a:t>
            </a:fld>
            <a:endParaRPr lang="en-US"/>
          </a:p>
        </p:txBody>
      </p:sp>
    </p:spTree>
    <p:extLst>
      <p:ext uri="{BB962C8B-B14F-4D97-AF65-F5344CB8AC3E}">
        <p14:creationId xmlns:p14="http://schemas.microsoft.com/office/powerpoint/2010/main" val="168628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F5FC14-DD94-D124-89CB-BFD06F45DEA6}"/>
              </a:ext>
            </a:extLst>
          </p:cNvPr>
          <p:cNvPicPr>
            <a:picLocks noChangeAspect="1"/>
          </p:cNvPicPr>
          <p:nvPr/>
        </p:nvPicPr>
        <p:blipFill>
          <a:blip r:embed="rId2"/>
          <a:stretch>
            <a:fillRect/>
          </a:stretch>
        </p:blipFill>
        <p:spPr>
          <a:xfrm>
            <a:off x="370676" y="660961"/>
            <a:ext cx="11450648" cy="4906060"/>
          </a:xfrm>
          <a:prstGeom prst="rect">
            <a:avLst/>
          </a:prstGeom>
        </p:spPr>
      </p:pic>
      <p:sp>
        <p:nvSpPr>
          <p:cNvPr id="2" name="Slide Number Placeholder 1">
            <a:extLst>
              <a:ext uri="{FF2B5EF4-FFF2-40B4-BE49-F238E27FC236}">
                <a16:creationId xmlns:a16="http://schemas.microsoft.com/office/drawing/2014/main" id="{0B0180C6-D187-A5DF-0FE7-7CC374002405}"/>
              </a:ext>
            </a:extLst>
          </p:cNvPr>
          <p:cNvSpPr>
            <a:spLocks noGrp="1"/>
          </p:cNvSpPr>
          <p:nvPr>
            <p:ph type="sldNum" sz="quarter" idx="12"/>
          </p:nvPr>
        </p:nvSpPr>
        <p:spPr/>
        <p:txBody>
          <a:bodyPr/>
          <a:lstStyle/>
          <a:p>
            <a:fld id="{77FEE07C-B1BA-4907-B817-44F0AFF8930C}" type="slidenum">
              <a:rPr lang="en-US" smtClean="0"/>
              <a:t>13</a:t>
            </a:fld>
            <a:endParaRPr lang="en-US"/>
          </a:p>
        </p:txBody>
      </p:sp>
    </p:spTree>
    <p:extLst>
      <p:ext uri="{BB962C8B-B14F-4D97-AF65-F5344CB8AC3E}">
        <p14:creationId xmlns:p14="http://schemas.microsoft.com/office/powerpoint/2010/main" val="24107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98DA-E064-6781-056D-AAD151CDD6CC}"/>
              </a:ext>
            </a:extLst>
          </p:cNvPr>
          <p:cNvSpPr>
            <a:spLocks noGrp="1"/>
          </p:cNvSpPr>
          <p:nvPr>
            <p:ph type="title"/>
          </p:nvPr>
        </p:nvSpPr>
        <p:spPr/>
        <p:txBody>
          <a:bodyPr/>
          <a:lstStyle/>
          <a:p>
            <a:r>
              <a:rPr lang="en-US" dirty="0"/>
              <a:t>IP (Internet Protocol)Address</a:t>
            </a:r>
          </a:p>
        </p:txBody>
      </p:sp>
      <p:sp>
        <p:nvSpPr>
          <p:cNvPr id="3" name="Content Placeholder 2">
            <a:extLst>
              <a:ext uri="{FF2B5EF4-FFF2-40B4-BE49-F238E27FC236}">
                <a16:creationId xmlns:a16="http://schemas.microsoft.com/office/drawing/2014/main" id="{0F23050E-2C06-5DF9-0677-4788C6191FF8}"/>
              </a:ext>
            </a:extLst>
          </p:cNvPr>
          <p:cNvSpPr>
            <a:spLocks noGrp="1"/>
          </p:cNvSpPr>
          <p:nvPr>
            <p:ph idx="1"/>
          </p:nvPr>
        </p:nvSpPr>
        <p:spPr>
          <a:xfrm>
            <a:off x="838199" y="1825625"/>
            <a:ext cx="11183471" cy="4351338"/>
          </a:xfrm>
        </p:spPr>
        <p:txBody>
          <a:bodyPr/>
          <a:lstStyle/>
          <a:p>
            <a:r>
              <a:rPr lang="en-US" dirty="0"/>
              <a:t>An IP address is a unique identifier assigned to each device connected to a network that uses the Internet Protocol for communication.</a:t>
            </a:r>
          </a:p>
          <a:p>
            <a:r>
              <a:rPr lang="en-US" dirty="0"/>
              <a:t>Types: IPv4 (e.g., 192.168.1.1) </a:t>
            </a:r>
          </a:p>
          <a:p>
            <a:pPr marL="0" indent="0">
              <a:buNone/>
            </a:pPr>
            <a:r>
              <a:rPr lang="en-US" dirty="0"/>
              <a:t>IPv6 (e.g., 2001:0db8:85a3:0000:0000:8a2e:0370:7334).</a:t>
            </a:r>
          </a:p>
          <a:p>
            <a:r>
              <a:rPr lang="en-US" dirty="0"/>
              <a:t>Function: Identifies the host and provides the location in the network.</a:t>
            </a:r>
          </a:p>
        </p:txBody>
      </p:sp>
      <p:sp>
        <p:nvSpPr>
          <p:cNvPr id="4" name="Slide Number Placeholder 3">
            <a:extLst>
              <a:ext uri="{FF2B5EF4-FFF2-40B4-BE49-F238E27FC236}">
                <a16:creationId xmlns:a16="http://schemas.microsoft.com/office/drawing/2014/main" id="{3B7A1BF6-A460-34F9-F259-1003FEA4486F}"/>
              </a:ext>
            </a:extLst>
          </p:cNvPr>
          <p:cNvSpPr>
            <a:spLocks noGrp="1"/>
          </p:cNvSpPr>
          <p:nvPr>
            <p:ph type="sldNum" sz="quarter" idx="12"/>
          </p:nvPr>
        </p:nvSpPr>
        <p:spPr/>
        <p:txBody>
          <a:bodyPr/>
          <a:lstStyle/>
          <a:p>
            <a:fld id="{77FEE07C-B1BA-4907-B817-44F0AFF8930C}" type="slidenum">
              <a:rPr lang="en-US" smtClean="0"/>
              <a:t>14</a:t>
            </a:fld>
            <a:endParaRPr lang="en-US"/>
          </a:p>
        </p:txBody>
      </p:sp>
    </p:spTree>
    <p:extLst>
      <p:ext uri="{BB962C8B-B14F-4D97-AF65-F5344CB8AC3E}">
        <p14:creationId xmlns:p14="http://schemas.microsoft.com/office/powerpoint/2010/main" val="164786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8479-998E-A290-A871-5AABA6D38F03}"/>
              </a:ext>
            </a:extLst>
          </p:cNvPr>
          <p:cNvSpPr>
            <a:spLocks noGrp="1"/>
          </p:cNvSpPr>
          <p:nvPr>
            <p:ph type="title"/>
          </p:nvPr>
        </p:nvSpPr>
        <p:spPr/>
        <p:txBody>
          <a:bodyPr/>
          <a:lstStyle/>
          <a:p>
            <a:r>
              <a:rPr lang="en-US" dirty="0"/>
              <a:t>IPv4</a:t>
            </a:r>
          </a:p>
        </p:txBody>
      </p:sp>
      <p:sp>
        <p:nvSpPr>
          <p:cNvPr id="3" name="Content Placeholder 2">
            <a:extLst>
              <a:ext uri="{FF2B5EF4-FFF2-40B4-BE49-F238E27FC236}">
                <a16:creationId xmlns:a16="http://schemas.microsoft.com/office/drawing/2014/main" id="{D16BEA82-261A-2F6E-69BC-05071EB7220F}"/>
              </a:ext>
            </a:extLst>
          </p:cNvPr>
          <p:cNvSpPr>
            <a:spLocks noGrp="1"/>
          </p:cNvSpPr>
          <p:nvPr>
            <p:ph idx="1"/>
          </p:nvPr>
        </p:nvSpPr>
        <p:spPr/>
        <p:txBody>
          <a:bodyPr/>
          <a:lstStyle/>
          <a:p>
            <a:r>
              <a:rPr lang="en-US" dirty="0"/>
              <a:t>IPv4 addresses are 32-bit integers that have to be expressed in Decimal Notation.</a:t>
            </a:r>
          </a:p>
          <a:p>
            <a:endParaRPr lang="en-US" dirty="0"/>
          </a:p>
          <a:p>
            <a:r>
              <a:rPr lang="en-US" dirty="0"/>
              <a:t>It is represented by 4 numbers separated by dots in the range of 0-255, which have to be converted to 0 and 1, to be understood by Computers. </a:t>
            </a:r>
          </a:p>
          <a:p>
            <a:endParaRPr lang="en-US" dirty="0"/>
          </a:p>
          <a:p>
            <a:r>
              <a:rPr lang="en-US" dirty="0"/>
              <a:t>Example: An IPv4 Address can be written as 192.168.1.10.</a:t>
            </a:r>
          </a:p>
        </p:txBody>
      </p:sp>
      <p:sp>
        <p:nvSpPr>
          <p:cNvPr id="4" name="Slide Number Placeholder 3">
            <a:extLst>
              <a:ext uri="{FF2B5EF4-FFF2-40B4-BE49-F238E27FC236}">
                <a16:creationId xmlns:a16="http://schemas.microsoft.com/office/drawing/2014/main" id="{81F41F05-718D-26B9-3B5B-BFF2D4E27F30}"/>
              </a:ext>
            </a:extLst>
          </p:cNvPr>
          <p:cNvSpPr>
            <a:spLocks noGrp="1"/>
          </p:cNvSpPr>
          <p:nvPr>
            <p:ph type="sldNum" sz="quarter" idx="12"/>
          </p:nvPr>
        </p:nvSpPr>
        <p:spPr/>
        <p:txBody>
          <a:bodyPr/>
          <a:lstStyle/>
          <a:p>
            <a:fld id="{77FEE07C-B1BA-4907-B817-44F0AFF8930C}" type="slidenum">
              <a:rPr lang="en-US" smtClean="0"/>
              <a:t>15</a:t>
            </a:fld>
            <a:endParaRPr lang="en-US"/>
          </a:p>
        </p:txBody>
      </p:sp>
    </p:spTree>
    <p:extLst>
      <p:ext uri="{BB962C8B-B14F-4D97-AF65-F5344CB8AC3E}">
        <p14:creationId xmlns:p14="http://schemas.microsoft.com/office/powerpoint/2010/main" val="90097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CACD-0316-C954-A1BB-9A4EE075492D}"/>
              </a:ext>
            </a:extLst>
          </p:cNvPr>
          <p:cNvSpPr>
            <a:spLocks noGrp="1"/>
          </p:cNvSpPr>
          <p:nvPr>
            <p:ph type="title"/>
          </p:nvPr>
        </p:nvSpPr>
        <p:spPr/>
        <p:txBody>
          <a:bodyPr/>
          <a:lstStyle/>
          <a:p>
            <a:r>
              <a:rPr lang="en-US" dirty="0"/>
              <a:t>IPv6</a:t>
            </a:r>
          </a:p>
        </p:txBody>
      </p:sp>
      <p:sp>
        <p:nvSpPr>
          <p:cNvPr id="3" name="Content Placeholder 2">
            <a:extLst>
              <a:ext uri="{FF2B5EF4-FFF2-40B4-BE49-F238E27FC236}">
                <a16:creationId xmlns:a16="http://schemas.microsoft.com/office/drawing/2014/main" id="{CCF2F7F1-BB12-F8E9-6EAD-77011B1EA1E6}"/>
              </a:ext>
            </a:extLst>
          </p:cNvPr>
          <p:cNvSpPr>
            <a:spLocks noGrp="1"/>
          </p:cNvSpPr>
          <p:nvPr>
            <p:ph idx="1"/>
          </p:nvPr>
        </p:nvSpPr>
        <p:spPr/>
        <p:txBody>
          <a:bodyPr/>
          <a:lstStyle/>
          <a:p>
            <a:r>
              <a:rPr lang="en-US" dirty="0"/>
              <a:t>IPv6 is written as a group of 8 hexadecimal numbers separated by colon (:)</a:t>
            </a:r>
          </a:p>
          <a:p>
            <a:r>
              <a:rPr lang="en-US" dirty="0"/>
              <a:t>It can be written as 128 bits of 0s and 1s.</a:t>
            </a:r>
          </a:p>
          <a:p>
            <a:endParaRPr lang="en-US" dirty="0"/>
          </a:p>
        </p:txBody>
      </p:sp>
      <p:sp>
        <p:nvSpPr>
          <p:cNvPr id="4" name="Slide Number Placeholder 3">
            <a:extLst>
              <a:ext uri="{FF2B5EF4-FFF2-40B4-BE49-F238E27FC236}">
                <a16:creationId xmlns:a16="http://schemas.microsoft.com/office/drawing/2014/main" id="{7E264AA9-6174-15CD-3D6F-A8D7AA9DBDC6}"/>
              </a:ext>
            </a:extLst>
          </p:cNvPr>
          <p:cNvSpPr>
            <a:spLocks noGrp="1"/>
          </p:cNvSpPr>
          <p:nvPr>
            <p:ph type="sldNum" sz="quarter" idx="12"/>
          </p:nvPr>
        </p:nvSpPr>
        <p:spPr/>
        <p:txBody>
          <a:bodyPr/>
          <a:lstStyle/>
          <a:p>
            <a:fld id="{77FEE07C-B1BA-4907-B817-44F0AFF8930C}" type="slidenum">
              <a:rPr lang="en-US" smtClean="0"/>
              <a:t>16</a:t>
            </a:fld>
            <a:endParaRPr lang="en-US"/>
          </a:p>
        </p:txBody>
      </p:sp>
    </p:spTree>
    <p:extLst>
      <p:ext uri="{BB962C8B-B14F-4D97-AF65-F5344CB8AC3E}">
        <p14:creationId xmlns:p14="http://schemas.microsoft.com/office/powerpoint/2010/main" val="187919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33190D-078A-9366-55DD-EF8B43468CA8}"/>
              </a:ext>
            </a:extLst>
          </p:cNvPr>
          <p:cNvSpPr>
            <a:spLocks noGrp="1"/>
          </p:cNvSpPr>
          <p:nvPr>
            <p:ph type="title"/>
          </p:nvPr>
        </p:nvSpPr>
        <p:spPr>
          <a:xfrm>
            <a:off x="4513730" y="-80681"/>
            <a:ext cx="3688976" cy="681317"/>
          </a:xfrm>
        </p:spPr>
        <p:txBody>
          <a:bodyPr>
            <a:normAutofit fontScale="90000"/>
          </a:bodyPr>
          <a:lstStyle/>
          <a:p>
            <a:r>
              <a:rPr lang="en-US" dirty="0"/>
              <a:t>IPv4 vs Ipv6</a:t>
            </a:r>
          </a:p>
        </p:txBody>
      </p:sp>
      <p:graphicFrame>
        <p:nvGraphicFramePr>
          <p:cNvPr id="6" name="Table 5">
            <a:extLst>
              <a:ext uri="{FF2B5EF4-FFF2-40B4-BE49-F238E27FC236}">
                <a16:creationId xmlns:a16="http://schemas.microsoft.com/office/drawing/2014/main" id="{2192DCB0-B0C3-4F8C-48DB-B9F9D91DD54F}"/>
              </a:ext>
            </a:extLst>
          </p:cNvPr>
          <p:cNvGraphicFramePr>
            <a:graphicFrameLocks noGrp="1"/>
          </p:cNvGraphicFramePr>
          <p:nvPr>
            <p:extLst>
              <p:ext uri="{D42A27DB-BD31-4B8C-83A1-F6EECF244321}">
                <p14:modId xmlns:p14="http://schemas.microsoft.com/office/powerpoint/2010/main" val="2093882284"/>
              </p:ext>
            </p:extLst>
          </p:nvPr>
        </p:nvGraphicFramePr>
        <p:xfrm>
          <a:off x="609600" y="537882"/>
          <a:ext cx="10869706" cy="6266639"/>
        </p:xfrm>
        <a:graphic>
          <a:graphicData uri="http://schemas.openxmlformats.org/drawingml/2006/table">
            <a:tbl>
              <a:tblPr/>
              <a:tblGrid>
                <a:gridCol w="5434853">
                  <a:extLst>
                    <a:ext uri="{9D8B030D-6E8A-4147-A177-3AD203B41FA5}">
                      <a16:colId xmlns:a16="http://schemas.microsoft.com/office/drawing/2014/main" val="2505092400"/>
                    </a:ext>
                  </a:extLst>
                </a:gridCol>
                <a:gridCol w="5434853">
                  <a:extLst>
                    <a:ext uri="{9D8B030D-6E8A-4147-A177-3AD203B41FA5}">
                      <a16:colId xmlns:a16="http://schemas.microsoft.com/office/drawing/2014/main" val="1730587639"/>
                    </a:ext>
                  </a:extLst>
                </a:gridCol>
              </a:tblGrid>
              <a:tr h="268562">
                <a:tc>
                  <a:txBody>
                    <a:bodyPr/>
                    <a:lstStyle/>
                    <a:p>
                      <a:pPr algn="ctr" fontAlgn="base"/>
                      <a:r>
                        <a:rPr lang="en-US" sz="1400" b="1" dirty="0">
                          <a:effectLst/>
                        </a:rPr>
                        <a:t>IPv4</a:t>
                      </a:r>
                    </a:p>
                  </a:txBody>
                  <a:tcPr marL="17790" marR="17790" marT="44474" marB="444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400" b="1" dirty="0">
                          <a:effectLst/>
                        </a:rPr>
                        <a:t>IPv6</a:t>
                      </a:r>
                    </a:p>
                  </a:txBody>
                  <a:tcPr marL="44474" marR="44474" marT="44474" marB="444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7010915"/>
                  </a:ext>
                </a:extLst>
              </a:tr>
              <a:tr h="297827">
                <a:tc>
                  <a:txBody>
                    <a:bodyPr/>
                    <a:lstStyle/>
                    <a:p>
                      <a:pPr algn="l" fontAlgn="ctr"/>
                      <a:r>
                        <a:rPr lang="en-US" sz="1050" b="0" dirty="0">
                          <a:effectLst/>
                        </a:rPr>
                        <a:t>IPv4 has a 32-bit address length</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a:effectLst/>
                        </a:rPr>
                        <a:t>IPv6 has a 128-bit address length</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1022813"/>
                  </a:ext>
                </a:extLst>
              </a:tr>
              <a:tr h="297827">
                <a:tc>
                  <a:txBody>
                    <a:bodyPr/>
                    <a:lstStyle/>
                    <a:p>
                      <a:pPr algn="l" fontAlgn="ctr"/>
                      <a:r>
                        <a:rPr lang="en-US" sz="1050" b="0" dirty="0">
                          <a:effectLst/>
                        </a:rPr>
                        <a:t>It Supports Manual and DHCP address configuration</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a:effectLst/>
                        </a:rPr>
                        <a:t>It supports Auto and renumbering address configuration</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3501246"/>
                  </a:ext>
                </a:extLst>
              </a:tr>
              <a:tr h="297827">
                <a:tc>
                  <a:txBody>
                    <a:bodyPr/>
                    <a:lstStyle/>
                    <a:p>
                      <a:pPr algn="l" fontAlgn="ctr"/>
                      <a:r>
                        <a:rPr lang="en-US" sz="1050" b="0" dirty="0">
                          <a:effectLst/>
                        </a:rPr>
                        <a:t>In IPv4 end to end, connection integrity is Unachievable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a:effectLst/>
                        </a:rPr>
                        <a:t>In IPv6 end-to-end, connection integrity is Achievable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871578"/>
                  </a:ext>
                </a:extLst>
              </a:tr>
              <a:tr h="413487">
                <a:tc>
                  <a:txBody>
                    <a:bodyPr/>
                    <a:lstStyle/>
                    <a:p>
                      <a:pPr algn="l" fontAlgn="ctr"/>
                      <a:r>
                        <a:rPr lang="en-US" sz="1050" b="0" dirty="0">
                          <a:effectLst/>
                        </a:rPr>
                        <a:t>It can generate 4.29×10</a:t>
                      </a:r>
                      <a:r>
                        <a:rPr lang="en-US" sz="1050" b="0" baseline="30000" dirty="0">
                          <a:effectLst/>
                        </a:rPr>
                        <a:t>9</a:t>
                      </a:r>
                      <a:r>
                        <a:rPr lang="en-US" sz="1050" b="0" dirty="0">
                          <a:effectLst/>
                        </a:rPr>
                        <a:t> address space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The address space of IPv6 is quite large it can produce 3.4×10</a:t>
                      </a:r>
                      <a:r>
                        <a:rPr lang="en-US" sz="1050" b="0" baseline="30000" dirty="0">
                          <a:effectLst/>
                        </a:rPr>
                        <a:t>38</a:t>
                      </a:r>
                      <a:r>
                        <a:rPr lang="en-US" sz="1050" b="0" dirty="0">
                          <a:effectLst/>
                        </a:rPr>
                        <a:t> address space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7188486"/>
                  </a:ext>
                </a:extLst>
              </a:tr>
              <a:tr h="297827">
                <a:tc>
                  <a:txBody>
                    <a:bodyPr/>
                    <a:lstStyle/>
                    <a:p>
                      <a:pPr algn="l" fontAlgn="ctr"/>
                      <a:r>
                        <a:rPr lang="en-US" sz="1050" b="0" dirty="0">
                          <a:effectLst/>
                        </a:rPr>
                        <a:t>The Security feature is dependent on the application</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IPSEC is an inbuilt security feature in the IPv6 protocol</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3467697"/>
                  </a:ext>
                </a:extLst>
              </a:tr>
              <a:tr h="297827">
                <a:tc>
                  <a:txBody>
                    <a:bodyPr/>
                    <a:lstStyle/>
                    <a:p>
                      <a:pPr algn="l" fontAlgn="ctr"/>
                      <a:r>
                        <a:rPr lang="en-US" sz="1050" b="0" dirty="0">
                          <a:effectLst/>
                        </a:rPr>
                        <a:t>Address representation of IPv4 is in decimal</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Address Representation of IPv6 is in hexadecimal</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409791"/>
                  </a:ext>
                </a:extLst>
              </a:tr>
              <a:tr h="297827">
                <a:tc>
                  <a:txBody>
                    <a:bodyPr/>
                    <a:lstStyle/>
                    <a:p>
                      <a:pPr algn="l" fontAlgn="ctr"/>
                      <a:r>
                        <a:rPr lang="en-US" sz="1050" b="0">
                          <a:effectLst/>
                        </a:rPr>
                        <a:t>Fragmentation performed by Sender and forwarding routers</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In IPv6 fragmentation is performed only by the sender</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9237978"/>
                  </a:ext>
                </a:extLst>
              </a:tr>
              <a:tr h="465315">
                <a:tc>
                  <a:txBody>
                    <a:bodyPr/>
                    <a:lstStyle/>
                    <a:p>
                      <a:pPr algn="l" fontAlgn="ctr"/>
                      <a:r>
                        <a:rPr lang="en-US" sz="1050" b="0">
                          <a:effectLst/>
                        </a:rPr>
                        <a:t>In IPv4 Packet flow identification is not available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In IPv6 packet flow identification are Available and uses the flow label field in the header</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9087329"/>
                  </a:ext>
                </a:extLst>
              </a:tr>
              <a:tr h="297827">
                <a:tc>
                  <a:txBody>
                    <a:bodyPr/>
                    <a:lstStyle/>
                    <a:p>
                      <a:pPr algn="l" fontAlgn="ctr"/>
                      <a:r>
                        <a:rPr lang="en-US" sz="1050" b="0">
                          <a:effectLst/>
                        </a:rPr>
                        <a:t>In IPv4 checksum field is available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In IPv6 checksum field is not available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024566"/>
                  </a:ext>
                </a:extLst>
              </a:tr>
              <a:tr h="413487">
                <a:tc>
                  <a:txBody>
                    <a:bodyPr/>
                    <a:lstStyle/>
                    <a:p>
                      <a:pPr algn="l" fontAlgn="ctr"/>
                      <a:r>
                        <a:rPr lang="en-US" sz="1050" b="0">
                          <a:effectLst/>
                        </a:rPr>
                        <a:t>It has a broadcast Message Transmission Scheme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In IPv6 multicast and anycast message transmission scheme is available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501804"/>
                  </a:ext>
                </a:extLst>
              </a:tr>
              <a:tr h="465315">
                <a:tc>
                  <a:txBody>
                    <a:bodyPr/>
                    <a:lstStyle/>
                    <a:p>
                      <a:pPr algn="l" fontAlgn="ctr"/>
                      <a:r>
                        <a:rPr lang="en-US" sz="1050" b="0">
                          <a:effectLst/>
                        </a:rPr>
                        <a:t>In IPv4 Encryption and Authentication facility not provided</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In IPv6 Encryption and Authentication are provided </a:t>
                      </a:r>
                      <a:br>
                        <a:rPr lang="en-US" sz="1050" b="0" dirty="0">
                          <a:effectLst/>
                        </a:rPr>
                      </a:br>
                      <a:r>
                        <a:rPr lang="en-US" sz="1050" b="0" dirty="0">
                          <a:effectLst/>
                        </a:rPr>
                        <a:t> </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7609303"/>
                  </a:ext>
                </a:extLst>
              </a:tr>
              <a:tr h="465315">
                <a:tc>
                  <a:txBody>
                    <a:bodyPr/>
                    <a:lstStyle/>
                    <a:p>
                      <a:pPr algn="l" fontAlgn="ctr"/>
                      <a:r>
                        <a:rPr lang="en-US" sz="1050" b="0" dirty="0">
                          <a:effectLst/>
                        </a:rPr>
                        <a:t>IPv4 has a header of 20-60 bytes.</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IPv6 has a header of 40 bytes fixed </a:t>
                      </a:r>
                      <a:br>
                        <a:rPr lang="en-US" sz="1050" b="0" dirty="0">
                          <a:effectLst/>
                        </a:rPr>
                      </a:br>
                      <a:r>
                        <a:rPr lang="en-US" sz="1050" b="0" dirty="0">
                          <a:effectLst/>
                        </a:rPr>
                        <a:t> </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401594"/>
                  </a:ext>
                </a:extLst>
              </a:tr>
              <a:tr h="297827">
                <a:tc>
                  <a:txBody>
                    <a:bodyPr/>
                    <a:lstStyle/>
                    <a:p>
                      <a:pPr algn="l" fontAlgn="ctr"/>
                      <a:r>
                        <a:rPr lang="en-US" sz="1050" b="0">
                          <a:effectLst/>
                        </a:rPr>
                        <a:t>IPv4 can be converted to IPv6</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Not all IPv6 can be converted to IPv4</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21702"/>
                  </a:ext>
                </a:extLst>
              </a:tr>
              <a:tr h="297827">
                <a:tc>
                  <a:txBody>
                    <a:bodyPr/>
                    <a:lstStyle/>
                    <a:p>
                      <a:pPr algn="l" fontAlgn="ctr"/>
                      <a:r>
                        <a:rPr lang="en-US" sz="1050" b="0">
                          <a:effectLst/>
                        </a:rPr>
                        <a:t>IPv4 consists of 4 fields which are separated by addresses dot (.)</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IPv6 consists of 8 fields, which are separated by a colon (:)</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6509687"/>
                  </a:ext>
                </a:extLst>
              </a:tr>
              <a:tr h="465315">
                <a:tc>
                  <a:txBody>
                    <a:bodyPr/>
                    <a:lstStyle/>
                    <a:p>
                      <a:pPr algn="l" fontAlgn="ctr"/>
                      <a:r>
                        <a:rPr lang="en-US" sz="1050" b="0">
                          <a:effectLst/>
                        </a:rPr>
                        <a:t>IPv4’s  IP addresses are divided into five different classes. Class A , Class B, Class C, Class D , Class E.</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IPv6 does not have any classes of the IP address.</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140573"/>
                  </a:ext>
                </a:extLst>
              </a:tr>
              <a:tr h="297827">
                <a:tc>
                  <a:txBody>
                    <a:bodyPr/>
                    <a:lstStyle/>
                    <a:p>
                      <a:pPr algn="l" fontAlgn="ctr"/>
                      <a:r>
                        <a:rPr lang="en-US" sz="1050" b="0">
                          <a:effectLst/>
                        </a:rPr>
                        <a:t>IPv4 supports VLSM(Variable Length subnet mask).</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IPv6 does not support VLSM.</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5991962"/>
                  </a:ext>
                </a:extLst>
              </a:tr>
              <a:tr h="297827">
                <a:tc>
                  <a:txBody>
                    <a:bodyPr/>
                    <a:lstStyle/>
                    <a:p>
                      <a:pPr algn="l" fontAlgn="ctr"/>
                      <a:r>
                        <a:rPr lang="en-US" sz="1050" b="0">
                          <a:effectLst/>
                        </a:rPr>
                        <a:t>Example of IPv4:  66.94.29.13</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50" b="0" dirty="0">
                          <a:effectLst/>
                        </a:rPr>
                        <a:t>Example of IPv6: 2001:0000:3238:DFE1:0063:0000:0000:FEFB</a:t>
                      </a:r>
                    </a:p>
                  </a:txBody>
                  <a:tcPr marL="44474" marR="44474" marT="62264" marB="622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0216488"/>
                  </a:ext>
                </a:extLst>
              </a:tr>
            </a:tbl>
          </a:graphicData>
        </a:graphic>
      </p:graphicFrame>
      <p:sp>
        <p:nvSpPr>
          <p:cNvPr id="2" name="Slide Number Placeholder 1">
            <a:extLst>
              <a:ext uri="{FF2B5EF4-FFF2-40B4-BE49-F238E27FC236}">
                <a16:creationId xmlns:a16="http://schemas.microsoft.com/office/drawing/2014/main" id="{83DED5E2-3619-C86E-175C-71A0D4B866D5}"/>
              </a:ext>
            </a:extLst>
          </p:cNvPr>
          <p:cNvSpPr>
            <a:spLocks noGrp="1"/>
          </p:cNvSpPr>
          <p:nvPr>
            <p:ph type="sldNum" sz="quarter" idx="12"/>
          </p:nvPr>
        </p:nvSpPr>
        <p:spPr/>
        <p:txBody>
          <a:bodyPr/>
          <a:lstStyle/>
          <a:p>
            <a:fld id="{77FEE07C-B1BA-4907-B817-44F0AFF8930C}" type="slidenum">
              <a:rPr lang="en-US" smtClean="0"/>
              <a:t>17</a:t>
            </a:fld>
            <a:endParaRPr lang="en-US"/>
          </a:p>
        </p:txBody>
      </p:sp>
    </p:spTree>
    <p:extLst>
      <p:ext uri="{BB962C8B-B14F-4D97-AF65-F5344CB8AC3E}">
        <p14:creationId xmlns:p14="http://schemas.microsoft.com/office/powerpoint/2010/main" val="92087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C05E8A-A9B8-558A-F506-F52CF4D407ED}"/>
              </a:ext>
            </a:extLst>
          </p:cNvPr>
          <p:cNvSpPr>
            <a:spLocks noGrp="1"/>
          </p:cNvSpPr>
          <p:nvPr>
            <p:ph type="title"/>
          </p:nvPr>
        </p:nvSpPr>
        <p:spPr>
          <a:xfrm>
            <a:off x="838200" y="-26894"/>
            <a:ext cx="10515600" cy="1092806"/>
          </a:xfrm>
        </p:spPr>
        <p:txBody>
          <a:bodyPr/>
          <a:lstStyle/>
          <a:p>
            <a:r>
              <a:rPr lang="en-US" dirty="0"/>
              <a:t>MAC Address</a:t>
            </a:r>
          </a:p>
        </p:txBody>
      </p:sp>
      <p:sp>
        <p:nvSpPr>
          <p:cNvPr id="4" name="Content Placeholder 3">
            <a:extLst>
              <a:ext uri="{FF2B5EF4-FFF2-40B4-BE49-F238E27FC236}">
                <a16:creationId xmlns:a16="http://schemas.microsoft.com/office/drawing/2014/main" id="{406E75AE-2501-A8A2-8AC4-23ACD7A6E59E}"/>
              </a:ext>
            </a:extLst>
          </p:cNvPr>
          <p:cNvSpPr>
            <a:spLocks noGrp="1"/>
          </p:cNvSpPr>
          <p:nvPr>
            <p:ph idx="1"/>
          </p:nvPr>
        </p:nvSpPr>
        <p:spPr>
          <a:xfrm>
            <a:off x="838200" y="1066800"/>
            <a:ext cx="10515600" cy="5540188"/>
          </a:xfrm>
        </p:spPr>
        <p:txBody>
          <a:bodyPr>
            <a:normAutofit lnSpcReduction="10000"/>
          </a:bodyPr>
          <a:lstStyle/>
          <a:p>
            <a:r>
              <a:rPr lang="en-US" dirty="0"/>
              <a:t>A MAC (Media Access Control) address is a unique identifier assigned to a network interface controller (NIC) for use as a network address in communications within a network segment. </a:t>
            </a:r>
          </a:p>
          <a:p>
            <a:endParaRPr lang="en-US" dirty="0"/>
          </a:p>
          <a:p>
            <a:r>
              <a:rPr lang="en-US" dirty="0"/>
              <a:t>A 12-digit hexadecimal number assigned to each device connected to the network. (Works with DLL)</a:t>
            </a:r>
          </a:p>
          <a:p>
            <a:endParaRPr lang="en-US" dirty="0"/>
          </a:p>
          <a:p>
            <a:r>
              <a:rPr lang="en-US" dirty="0"/>
              <a:t>Typically represented as a series of hexadecimal digits (e.g., ZZ:1A:2B:3C:4D:5E). </a:t>
            </a:r>
          </a:p>
          <a:p>
            <a:endParaRPr lang="en-US" dirty="0"/>
          </a:p>
          <a:p>
            <a:r>
              <a:rPr lang="en-US" dirty="0"/>
              <a:t>Used for communication within the physical network segment.</a:t>
            </a:r>
          </a:p>
        </p:txBody>
      </p:sp>
      <p:sp>
        <p:nvSpPr>
          <p:cNvPr id="2" name="Slide Number Placeholder 1">
            <a:extLst>
              <a:ext uri="{FF2B5EF4-FFF2-40B4-BE49-F238E27FC236}">
                <a16:creationId xmlns:a16="http://schemas.microsoft.com/office/drawing/2014/main" id="{10827E11-5B7F-47FF-78DA-863DBE6BF2E9}"/>
              </a:ext>
            </a:extLst>
          </p:cNvPr>
          <p:cNvSpPr>
            <a:spLocks noGrp="1"/>
          </p:cNvSpPr>
          <p:nvPr>
            <p:ph type="sldNum" sz="quarter" idx="12"/>
          </p:nvPr>
        </p:nvSpPr>
        <p:spPr/>
        <p:txBody>
          <a:bodyPr/>
          <a:lstStyle/>
          <a:p>
            <a:fld id="{77FEE07C-B1BA-4907-B817-44F0AFF8930C}" type="slidenum">
              <a:rPr lang="en-US" smtClean="0"/>
              <a:t>18</a:t>
            </a:fld>
            <a:endParaRPr lang="en-US"/>
          </a:p>
        </p:txBody>
      </p:sp>
    </p:spTree>
    <p:extLst>
      <p:ext uri="{BB962C8B-B14F-4D97-AF65-F5344CB8AC3E}">
        <p14:creationId xmlns:p14="http://schemas.microsoft.com/office/powerpoint/2010/main" val="253729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1CD8B7-9CCE-30F6-C6A0-70E6E0C8D235}"/>
              </a:ext>
            </a:extLst>
          </p:cNvPr>
          <p:cNvPicPr>
            <a:picLocks noChangeAspect="1"/>
          </p:cNvPicPr>
          <p:nvPr/>
        </p:nvPicPr>
        <p:blipFill>
          <a:blip r:embed="rId2"/>
          <a:stretch>
            <a:fillRect/>
          </a:stretch>
        </p:blipFill>
        <p:spPr>
          <a:xfrm>
            <a:off x="2034988" y="62871"/>
            <a:ext cx="8095130" cy="6709965"/>
          </a:xfrm>
          <a:prstGeom prst="rect">
            <a:avLst/>
          </a:prstGeom>
        </p:spPr>
      </p:pic>
      <p:sp>
        <p:nvSpPr>
          <p:cNvPr id="2" name="Slide Number Placeholder 1">
            <a:extLst>
              <a:ext uri="{FF2B5EF4-FFF2-40B4-BE49-F238E27FC236}">
                <a16:creationId xmlns:a16="http://schemas.microsoft.com/office/drawing/2014/main" id="{3B8D6B10-E9AF-DB82-0BB6-B3AC448461D3}"/>
              </a:ext>
            </a:extLst>
          </p:cNvPr>
          <p:cNvSpPr>
            <a:spLocks noGrp="1"/>
          </p:cNvSpPr>
          <p:nvPr>
            <p:ph type="sldNum" sz="quarter" idx="12"/>
          </p:nvPr>
        </p:nvSpPr>
        <p:spPr/>
        <p:txBody>
          <a:bodyPr/>
          <a:lstStyle/>
          <a:p>
            <a:fld id="{77FEE07C-B1BA-4907-B817-44F0AFF8930C}" type="slidenum">
              <a:rPr lang="en-US" smtClean="0"/>
              <a:t>19</a:t>
            </a:fld>
            <a:endParaRPr lang="en-US"/>
          </a:p>
        </p:txBody>
      </p:sp>
    </p:spTree>
    <p:extLst>
      <p:ext uri="{BB962C8B-B14F-4D97-AF65-F5344CB8AC3E}">
        <p14:creationId xmlns:p14="http://schemas.microsoft.com/office/powerpoint/2010/main" val="138913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9498-68A7-27D7-ABD8-ED351D9D9330}"/>
              </a:ext>
            </a:extLst>
          </p:cNvPr>
          <p:cNvSpPr>
            <a:spLocks noGrp="1"/>
          </p:cNvSpPr>
          <p:nvPr>
            <p:ph type="title"/>
          </p:nvPr>
        </p:nvSpPr>
        <p:spPr/>
        <p:txBody>
          <a:bodyPr/>
          <a:lstStyle/>
          <a:p>
            <a:r>
              <a:rPr lang="en-US" dirty="0">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25603CEA-E1D5-9CEA-DA69-7A5FF4467FC2}"/>
              </a:ext>
            </a:extLst>
          </p:cNvPr>
          <p:cNvSpPr>
            <a:spLocks noGrp="1"/>
          </p:cNvSpPr>
          <p:nvPr>
            <p:ph idx="1"/>
          </p:nvPr>
        </p:nvSpPr>
        <p:spPr/>
        <p:txBody>
          <a:bodyPr/>
          <a:lstStyle/>
          <a:p>
            <a:r>
              <a:rPr lang="en-US" dirty="0"/>
              <a:t>Physical devices that allow hardware on a computer network to interact and communicate with one another.</a:t>
            </a:r>
          </a:p>
          <a:p>
            <a:endParaRPr lang="en-US" dirty="0"/>
          </a:p>
          <a:p>
            <a:r>
              <a:rPr lang="en-US" dirty="0"/>
              <a:t>Examples:</a:t>
            </a:r>
          </a:p>
          <a:p>
            <a:pPr lvl="1"/>
            <a:r>
              <a:rPr lang="en-US" dirty="0"/>
              <a:t>Repeater, Hub, Bridge, Switch, Routers, Gateway, </a:t>
            </a:r>
            <a:r>
              <a:rPr lang="en-US" dirty="0" err="1"/>
              <a:t>Brouter</a:t>
            </a:r>
            <a:r>
              <a:rPr lang="en-US" dirty="0"/>
              <a:t>, and NIC, etc.</a:t>
            </a:r>
          </a:p>
        </p:txBody>
      </p:sp>
      <p:sp>
        <p:nvSpPr>
          <p:cNvPr id="4" name="Slide Number Placeholder 3">
            <a:extLst>
              <a:ext uri="{FF2B5EF4-FFF2-40B4-BE49-F238E27FC236}">
                <a16:creationId xmlns:a16="http://schemas.microsoft.com/office/drawing/2014/main" id="{8B01A784-E954-AC58-D6F1-889B571C8EDF}"/>
              </a:ext>
            </a:extLst>
          </p:cNvPr>
          <p:cNvSpPr>
            <a:spLocks noGrp="1"/>
          </p:cNvSpPr>
          <p:nvPr>
            <p:ph type="sldNum" sz="quarter" idx="12"/>
          </p:nvPr>
        </p:nvSpPr>
        <p:spPr/>
        <p:txBody>
          <a:bodyPr/>
          <a:lstStyle/>
          <a:p>
            <a:fld id="{77FEE07C-B1BA-4907-B817-44F0AFF8930C}" type="slidenum">
              <a:rPr lang="en-US" smtClean="0"/>
              <a:t>2</a:t>
            </a:fld>
            <a:endParaRPr lang="en-US"/>
          </a:p>
        </p:txBody>
      </p:sp>
    </p:spTree>
    <p:extLst>
      <p:ext uri="{BB962C8B-B14F-4D97-AF65-F5344CB8AC3E}">
        <p14:creationId xmlns:p14="http://schemas.microsoft.com/office/powerpoint/2010/main" val="210398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5ECC-3E5B-587B-5CF5-B74A4C935356}"/>
              </a:ext>
            </a:extLst>
          </p:cNvPr>
          <p:cNvSpPr>
            <a:spLocks noGrp="1"/>
          </p:cNvSpPr>
          <p:nvPr>
            <p:ph type="title"/>
          </p:nvPr>
        </p:nvSpPr>
        <p:spPr>
          <a:xfrm>
            <a:off x="2723029" y="0"/>
            <a:ext cx="6745941" cy="1090053"/>
          </a:xfrm>
        </p:spPr>
        <p:txBody>
          <a:bodyPr/>
          <a:lstStyle/>
          <a:p>
            <a:r>
              <a:rPr lang="en-US" dirty="0"/>
              <a:t>Format of MAC Address</a:t>
            </a:r>
          </a:p>
        </p:txBody>
      </p:sp>
      <p:sp>
        <p:nvSpPr>
          <p:cNvPr id="3" name="Content Placeholder 2">
            <a:extLst>
              <a:ext uri="{FF2B5EF4-FFF2-40B4-BE49-F238E27FC236}">
                <a16:creationId xmlns:a16="http://schemas.microsoft.com/office/drawing/2014/main" id="{650F0AD4-6167-428E-72DD-2A56B7E86125}"/>
              </a:ext>
            </a:extLst>
          </p:cNvPr>
          <p:cNvSpPr>
            <a:spLocks noGrp="1"/>
          </p:cNvSpPr>
          <p:nvPr>
            <p:ph idx="1"/>
          </p:nvPr>
        </p:nvSpPr>
        <p:spPr>
          <a:xfrm>
            <a:off x="838200" y="1237130"/>
            <a:ext cx="10515600" cy="5262282"/>
          </a:xfrm>
        </p:spPr>
        <p:txBody>
          <a:bodyPr>
            <a:normAutofit/>
          </a:bodyPr>
          <a:lstStyle/>
          <a:p>
            <a:r>
              <a:rPr lang="en-US" dirty="0"/>
              <a:t>The First 6 digits (say 00:40:96) of the MAC Address identify the manufacturer, called the OUI (Organizational Unique Identifier).</a:t>
            </a:r>
          </a:p>
          <a:p>
            <a:endParaRPr lang="en-US" dirty="0"/>
          </a:p>
          <a:p>
            <a:pPr lvl="1">
              <a:buFont typeface="Wingdings" panose="05000000000000000000" pitchFamily="2" charset="2"/>
              <a:buChar char="Ø"/>
            </a:pPr>
            <a:r>
              <a:rPr lang="en-US" dirty="0"/>
              <a:t>CC:46:D6 - Cisco </a:t>
            </a:r>
          </a:p>
          <a:p>
            <a:pPr lvl="1">
              <a:buFont typeface="Wingdings" panose="05000000000000000000" pitchFamily="2" charset="2"/>
              <a:buChar char="Ø"/>
            </a:pPr>
            <a:r>
              <a:rPr lang="en-US" dirty="0"/>
              <a:t>3C:5A:B4 - Google, Inc.</a:t>
            </a:r>
          </a:p>
          <a:p>
            <a:pPr lvl="1">
              <a:buFont typeface="Wingdings" panose="05000000000000000000" pitchFamily="2" charset="2"/>
              <a:buChar char="Ø"/>
            </a:pPr>
            <a:r>
              <a:rPr lang="en-US" dirty="0"/>
              <a:t>3C:D9:2B - Hewlett Packard</a:t>
            </a:r>
          </a:p>
          <a:p>
            <a:pPr lvl="1">
              <a:buFont typeface="Wingdings" panose="05000000000000000000" pitchFamily="2" charset="2"/>
              <a:buChar char="Ø"/>
            </a:pPr>
            <a:r>
              <a:rPr lang="en-US" dirty="0"/>
              <a:t>00:9A:CD - HUAWEI TECHNOLOGIES CO.,LTD</a:t>
            </a:r>
          </a:p>
          <a:p>
            <a:pPr marL="457200" lvl="1" indent="0">
              <a:buNone/>
            </a:pPr>
            <a:endParaRPr lang="en-US" dirty="0"/>
          </a:p>
          <a:p>
            <a:pPr marL="457200" lvl="1" indent="0">
              <a:buNone/>
            </a:pPr>
            <a:endParaRPr lang="en-US" dirty="0"/>
          </a:p>
          <a:p>
            <a:r>
              <a:rPr lang="en-US" dirty="0"/>
              <a:t>The rightmost six digits represent Network Interface Controller, which is assigned by the manufacturer. </a:t>
            </a:r>
          </a:p>
        </p:txBody>
      </p:sp>
      <p:sp>
        <p:nvSpPr>
          <p:cNvPr id="4" name="Slide Number Placeholder 3">
            <a:extLst>
              <a:ext uri="{FF2B5EF4-FFF2-40B4-BE49-F238E27FC236}">
                <a16:creationId xmlns:a16="http://schemas.microsoft.com/office/drawing/2014/main" id="{7EC0F1A1-CC1F-B890-7E63-DC7AB77359C8}"/>
              </a:ext>
            </a:extLst>
          </p:cNvPr>
          <p:cNvSpPr>
            <a:spLocks noGrp="1"/>
          </p:cNvSpPr>
          <p:nvPr>
            <p:ph type="sldNum" sz="quarter" idx="12"/>
          </p:nvPr>
        </p:nvSpPr>
        <p:spPr/>
        <p:txBody>
          <a:bodyPr/>
          <a:lstStyle/>
          <a:p>
            <a:fld id="{77FEE07C-B1BA-4907-B817-44F0AFF8930C}" type="slidenum">
              <a:rPr lang="en-US" smtClean="0"/>
              <a:t>20</a:t>
            </a:fld>
            <a:endParaRPr lang="en-US"/>
          </a:p>
        </p:txBody>
      </p:sp>
    </p:spTree>
    <p:extLst>
      <p:ext uri="{BB962C8B-B14F-4D97-AF65-F5344CB8AC3E}">
        <p14:creationId xmlns:p14="http://schemas.microsoft.com/office/powerpoint/2010/main" val="194352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8E65-8BBC-370A-2A8E-A7E04FC3E640}"/>
              </a:ext>
            </a:extLst>
          </p:cNvPr>
          <p:cNvSpPr>
            <a:spLocks noGrp="1"/>
          </p:cNvSpPr>
          <p:nvPr>
            <p:ph type="title"/>
          </p:nvPr>
        </p:nvSpPr>
        <p:spPr/>
        <p:txBody>
          <a:bodyPr/>
          <a:lstStyle/>
          <a:p>
            <a:r>
              <a:rPr lang="en-US" dirty="0"/>
              <a:t>Port</a:t>
            </a:r>
          </a:p>
        </p:txBody>
      </p:sp>
      <p:sp>
        <p:nvSpPr>
          <p:cNvPr id="3" name="Content Placeholder 2">
            <a:extLst>
              <a:ext uri="{FF2B5EF4-FFF2-40B4-BE49-F238E27FC236}">
                <a16:creationId xmlns:a16="http://schemas.microsoft.com/office/drawing/2014/main" id="{5D74F8A0-C42F-1F5B-91C2-0289BD061ECB}"/>
              </a:ext>
            </a:extLst>
          </p:cNvPr>
          <p:cNvSpPr>
            <a:spLocks noGrp="1"/>
          </p:cNvSpPr>
          <p:nvPr>
            <p:ph idx="1"/>
          </p:nvPr>
        </p:nvSpPr>
        <p:spPr/>
        <p:txBody>
          <a:bodyPr/>
          <a:lstStyle/>
          <a:p>
            <a:r>
              <a:rPr lang="en-US" dirty="0"/>
              <a:t>A port is a logical access channel for communication between devices over a network.</a:t>
            </a:r>
          </a:p>
          <a:p>
            <a:endParaRPr lang="en-US" dirty="0"/>
          </a:p>
          <a:p>
            <a:r>
              <a:rPr lang="en-US" dirty="0"/>
              <a:t>Types: Well-known ports (0-1023), Registered ports (1024-49151), Dynamic or Private ports (49152-65535).</a:t>
            </a:r>
          </a:p>
          <a:p>
            <a:endParaRPr lang="en-US" dirty="0"/>
          </a:p>
          <a:p>
            <a:r>
              <a:rPr lang="en-US" dirty="0"/>
              <a:t>Function: Identifies specific processes or services on a device.</a:t>
            </a:r>
          </a:p>
        </p:txBody>
      </p:sp>
      <p:sp>
        <p:nvSpPr>
          <p:cNvPr id="4" name="Slide Number Placeholder 3">
            <a:extLst>
              <a:ext uri="{FF2B5EF4-FFF2-40B4-BE49-F238E27FC236}">
                <a16:creationId xmlns:a16="http://schemas.microsoft.com/office/drawing/2014/main" id="{DBC8FD40-0FD0-CB9C-DA85-D411F0E69905}"/>
              </a:ext>
            </a:extLst>
          </p:cNvPr>
          <p:cNvSpPr>
            <a:spLocks noGrp="1"/>
          </p:cNvSpPr>
          <p:nvPr>
            <p:ph type="sldNum" sz="quarter" idx="12"/>
          </p:nvPr>
        </p:nvSpPr>
        <p:spPr/>
        <p:txBody>
          <a:bodyPr/>
          <a:lstStyle/>
          <a:p>
            <a:fld id="{77FEE07C-B1BA-4907-B817-44F0AFF8930C}" type="slidenum">
              <a:rPr lang="en-US" smtClean="0"/>
              <a:t>21</a:t>
            </a:fld>
            <a:endParaRPr lang="en-US"/>
          </a:p>
        </p:txBody>
      </p:sp>
    </p:spTree>
    <p:extLst>
      <p:ext uri="{BB962C8B-B14F-4D97-AF65-F5344CB8AC3E}">
        <p14:creationId xmlns:p14="http://schemas.microsoft.com/office/powerpoint/2010/main" val="289888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81E7-27E9-2516-47BF-D36FFCD94856}"/>
              </a:ext>
            </a:extLst>
          </p:cNvPr>
          <p:cNvSpPr>
            <a:spLocks noGrp="1"/>
          </p:cNvSpPr>
          <p:nvPr>
            <p:ph type="title"/>
          </p:nvPr>
        </p:nvSpPr>
        <p:spPr/>
        <p:txBody>
          <a:bodyPr/>
          <a:lstStyle/>
          <a:p>
            <a:r>
              <a:rPr lang="en-US" dirty="0"/>
              <a:t>Types of Port</a:t>
            </a:r>
          </a:p>
        </p:txBody>
      </p:sp>
      <p:sp>
        <p:nvSpPr>
          <p:cNvPr id="3" name="Content Placeholder 2">
            <a:extLst>
              <a:ext uri="{FF2B5EF4-FFF2-40B4-BE49-F238E27FC236}">
                <a16:creationId xmlns:a16="http://schemas.microsoft.com/office/drawing/2014/main" id="{6C0821DA-D4DE-21A8-24EB-0B2320B1DBE1}"/>
              </a:ext>
            </a:extLst>
          </p:cNvPr>
          <p:cNvSpPr>
            <a:spLocks noGrp="1"/>
          </p:cNvSpPr>
          <p:nvPr>
            <p:ph idx="1"/>
          </p:nvPr>
        </p:nvSpPr>
        <p:spPr/>
        <p:txBody>
          <a:bodyPr/>
          <a:lstStyle/>
          <a:p>
            <a:pPr marL="514350" indent="-514350">
              <a:buFont typeface="+mj-lt"/>
              <a:buAutoNum type="arabicPeriod"/>
            </a:pPr>
            <a:r>
              <a:rPr lang="en-US" dirty="0"/>
              <a:t>Well Known Port</a:t>
            </a:r>
          </a:p>
          <a:p>
            <a:endParaRPr lang="en-US" dirty="0"/>
          </a:p>
          <a:p>
            <a:pPr lvl="1"/>
            <a:r>
              <a:rPr lang="en-US" dirty="0"/>
              <a:t>It is from the range 0 to 1023</a:t>
            </a:r>
          </a:p>
          <a:p>
            <a:pPr lvl="1"/>
            <a:endParaRPr lang="en-US" dirty="0"/>
          </a:p>
          <a:p>
            <a:pPr lvl="1"/>
            <a:r>
              <a:rPr lang="en-US" dirty="0"/>
              <a:t>It is reserved for common and specifically used service</a:t>
            </a:r>
          </a:p>
          <a:p>
            <a:pPr lvl="1"/>
            <a:endParaRPr lang="en-US" dirty="0"/>
          </a:p>
          <a:p>
            <a:pPr lvl="1"/>
            <a:r>
              <a:rPr lang="en-US" dirty="0"/>
              <a:t>It is used by some widely adopted protocols and services like HTTP(port 80), FTP(port 21), DNS(Port 53), SSH(port 22), </a:t>
            </a:r>
            <a:r>
              <a:rPr lang="en-US" dirty="0" err="1"/>
              <a:t>etc</a:t>
            </a:r>
            <a:endParaRPr lang="en-US" dirty="0"/>
          </a:p>
        </p:txBody>
      </p:sp>
      <p:sp>
        <p:nvSpPr>
          <p:cNvPr id="4" name="Slide Number Placeholder 3">
            <a:extLst>
              <a:ext uri="{FF2B5EF4-FFF2-40B4-BE49-F238E27FC236}">
                <a16:creationId xmlns:a16="http://schemas.microsoft.com/office/drawing/2014/main" id="{D6FE044B-2D9F-66FE-09BF-06008DE0BE80}"/>
              </a:ext>
            </a:extLst>
          </p:cNvPr>
          <p:cNvSpPr>
            <a:spLocks noGrp="1"/>
          </p:cNvSpPr>
          <p:nvPr>
            <p:ph type="sldNum" sz="quarter" idx="12"/>
          </p:nvPr>
        </p:nvSpPr>
        <p:spPr/>
        <p:txBody>
          <a:bodyPr/>
          <a:lstStyle/>
          <a:p>
            <a:fld id="{77FEE07C-B1BA-4907-B817-44F0AFF8930C}" type="slidenum">
              <a:rPr lang="en-US" smtClean="0"/>
              <a:t>22</a:t>
            </a:fld>
            <a:endParaRPr lang="en-US"/>
          </a:p>
        </p:txBody>
      </p:sp>
    </p:spTree>
    <p:extLst>
      <p:ext uri="{BB962C8B-B14F-4D97-AF65-F5344CB8AC3E}">
        <p14:creationId xmlns:p14="http://schemas.microsoft.com/office/powerpoint/2010/main" val="2206140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705CE-6340-75D2-F412-5D179B41227F}"/>
              </a:ext>
            </a:extLst>
          </p:cNvPr>
          <p:cNvSpPr>
            <a:spLocks noGrp="1"/>
          </p:cNvSpPr>
          <p:nvPr>
            <p:ph idx="1"/>
          </p:nvPr>
        </p:nvSpPr>
        <p:spPr>
          <a:xfrm>
            <a:off x="838200" y="421341"/>
            <a:ext cx="10515600" cy="5755622"/>
          </a:xfrm>
        </p:spPr>
        <p:txBody>
          <a:bodyPr/>
          <a:lstStyle/>
          <a:p>
            <a:pPr marL="0" indent="0">
              <a:buNone/>
            </a:pPr>
            <a:r>
              <a:rPr lang="en-US" dirty="0"/>
              <a:t>2. Registered Port</a:t>
            </a:r>
          </a:p>
          <a:p>
            <a:pPr marL="0" indent="0">
              <a:buNone/>
            </a:pPr>
            <a:endParaRPr lang="en-US" dirty="0"/>
          </a:p>
          <a:p>
            <a:pPr lvl="1"/>
            <a:r>
              <a:rPr lang="en-US" dirty="0"/>
              <a:t>It is from range 1024 to 49151</a:t>
            </a:r>
          </a:p>
          <a:p>
            <a:pPr lvl="1"/>
            <a:endParaRPr lang="en-US" dirty="0"/>
          </a:p>
          <a:p>
            <a:pPr lvl="1"/>
            <a:r>
              <a:rPr lang="en-US" dirty="0"/>
              <a:t>These are used by applications or services that are not as common</a:t>
            </a:r>
          </a:p>
          <a:p>
            <a:pPr lvl="1"/>
            <a:endParaRPr lang="en-US" dirty="0"/>
          </a:p>
          <a:p>
            <a:pPr lvl="1"/>
            <a:r>
              <a:rPr lang="en-US" dirty="0"/>
              <a:t>But it is used by those applications or services which require its specific port</a:t>
            </a:r>
          </a:p>
          <a:p>
            <a:pPr lvl="1"/>
            <a:endParaRPr lang="en-US" dirty="0"/>
          </a:p>
          <a:p>
            <a:pPr lvl="1"/>
            <a:r>
              <a:rPr lang="en-US" dirty="0"/>
              <a:t>Organizations can ask IANA(Internet Assigned Number Authority) for any specific port number within this range</a:t>
            </a:r>
          </a:p>
        </p:txBody>
      </p:sp>
      <p:sp>
        <p:nvSpPr>
          <p:cNvPr id="2" name="Slide Number Placeholder 1">
            <a:extLst>
              <a:ext uri="{FF2B5EF4-FFF2-40B4-BE49-F238E27FC236}">
                <a16:creationId xmlns:a16="http://schemas.microsoft.com/office/drawing/2014/main" id="{48DCDB4D-2494-5BE2-3412-CF4831DCE4F7}"/>
              </a:ext>
            </a:extLst>
          </p:cNvPr>
          <p:cNvSpPr>
            <a:spLocks noGrp="1"/>
          </p:cNvSpPr>
          <p:nvPr>
            <p:ph type="sldNum" sz="quarter" idx="12"/>
          </p:nvPr>
        </p:nvSpPr>
        <p:spPr/>
        <p:txBody>
          <a:bodyPr/>
          <a:lstStyle/>
          <a:p>
            <a:fld id="{77FEE07C-B1BA-4907-B817-44F0AFF8930C}" type="slidenum">
              <a:rPr lang="en-US" smtClean="0"/>
              <a:t>23</a:t>
            </a:fld>
            <a:endParaRPr lang="en-US"/>
          </a:p>
        </p:txBody>
      </p:sp>
    </p:spTree>
    <p:extLst>
      <p:ext uri="{BB962C8B-B14F-4D97-AF65-F5344CB8AC3E}">
        <p14:creationId xmlns:p14="http://schemas.microsoft.com/office/powerpoint/2010/main" val="25425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A91A4-9A41-5513-2BD5-1E5857A92B2C}"/>
              </a:ext>
            </a:extLst>
          </p:cNvPr>
          <p:cNvSpPr>
            <a:spLocks noGrp="1"/>
          </p:cNvSpPr>
          <p:nvPr>
            <p:ph idx="1"/>
          </p:nvPr>
        </p:nvSpPr>
        <p:spPr>
          <a:xfrm>
            <a:off x="838200" y="394447"/>
            <a:ext cx="10515600" cy="5782516"/>
          </a:xfrm>
        </p:spPr>
        <p:txBody>
          <a:bodyPr/>
          <a:lstStyle/>
          <a:p>
            <a:pPr marL="0" indent="0">
              <a:buNone/>
            </a:pPr>
            <a:r>
              <a:rPr lang="en-US" dirty="0"/>
              <a:t>3. Dynamic Port</a:t>
            </a:r>
          </a:p>
          <a:p>
            <a:pPr marL="0" indent="0">
              <a:buNone/>
            </a:pPr>
            <a:endParaRPr lang="en-US" dirty="0"/>
          </a:p>
          <a:p>
            <a:pPr lvl="1"/>
            <a:r>
              <a:rPr lang="en-US" dirty="0"/>
              <a:t>It is from range 49152 to 65535</a:t>
            </a:r>
          </a:p>
          <a:p>
            <a:pPr lvl="1"/>
            <a:endParaRPr lang="en-US" dirty="0"/>
          </a:p>
          <a:p>
            <a:pPr lvl="1"/>
            <a:r>
              <a:rPr lang="en-US" dirty="0"/>
              <a:t>It is also known as Ephemeral or Private Port</a:t>
            </a:r>
          </a:p>
          <a:p>
            <a:pPr lvl="1"/>
            <a:endParaRPr lang="en-US" dirty="0"/>
          </a:p>
          <a:p>
            <a:pPr lvl="1"/>
            <a:r>
              <a:rPr lang="en-US" dirty="0"/>
              <a:t>It is used for those connections that are temporary or short-lived</a:t>
            </a:r>
          </a:p>
          <a:p>
            <a:pPr lvl="1"/>
            <a:endParaRPr lang="en-US" dirty="0"/>
          </a:p>
          <a:p>
            <a:pPr lvl="1"/>
            <a:r>
              <a:rPr lang="en-US" dirty="0"/>
              <a:t>It is not registered or assigned and can be used by any process</a:t>
            </a:r>
          </a:p>
        </p:txBody>
      </p:sp>
      <p:sp>
        <p:nvSpPr>
          <p:cNvPr id="2" name="Slide Number Placeholder 1">
            <a:extLst>
              <a:ext uri="{FF2B5EF4-FFF2-40B4-BE49-F238E27FC236}">
                <a16:creationId xmlns:a16="http://schemas.microsoft.com/office/drawing/2014/main" id="{FA7BEA06-5920-D564-070B-10D2CA90682E}"/>
              </a:ext>
            </a:extLst>
          </p:cNvPr>
          <p:cNvSpPr>
            <a:spLocks noGrp="1"/>
          </p:cNvSpPr>
          <p:nvPr>
            <p:ph type="sldNum" sz="quarter" idx="12"/>
          </p:nvPr>
        </p:nvSpPr>
        <p:spPr/>
        <p:txBody>
          <a:bodyPr/>
          <a:lstStyle/>
          <a:p>
            <a:fld id="{77FEE07C-B1BA-4907-B817-44F0AFF8930C}" type="slidenum">
              <a:rPr lang="en-US" smtClean="0"/>
              <a:t>24</a:t>
            </a:fld>
            <a:endParaRPr lang="en-US"/>
          </a:p>
        </p:txBody>
      </p:sp>
    </p:spTree>
    <p:extLst>
      <p:ext uri="{BB962C8B-B14F-4D97-AF65-F5344CB8AC3E}">
        <p14:creationId xmlns:p14="http://schemas.microsoft.com/office/powerpoint/2010/main" val="189488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E6DD-27DD-4D8D-5DA9-B68C263B1AC6}"/>
              </a:ext>
            </a:extLst>
          </p:cNvPr>
          <p:cNvSpPr>
            <a:spLocks noGrp="1"/>
          </p:cNvSpPr>
          <p:nvPr>
            <p:ph type="title"/>
          </p:nvPr>
        </p:nvSpPr>
        <p:spPr/>
        <p:txBody>
          <a:bodyPr/>
          <a:lstStyle/>
          <a:p>
            <a:r>
              <a:rPr lang="en-US" dirty="0"/>
              <a:t>Commonly Used Ports</a:t>
            </a:r>
          </a:p>
        </p:txBody>
      </p:sp>
      <p:graphicFrame>
        <p:nvGraphicFramePr>
          <p:cNvPr id="4" name="Content Placeholder 3">
            <a:extLst>
              <a:ext uri="{FF2B5EF4-FFF2-40B4-BE49-F238E27FC236}">
                <a16:creationId xmlns:a16="http://schemas.microsoft.com/office/drawing/2014/main" id="{BDE8E4D5-0C10-5ACA-121A-8D8CF0CE53CF}"/>
              </a:ext>
            </a:extLst>
          </p:cNvPr>
          <p:cNvGraphicFramePr>
            <a:graphicFrameLocks noGrp="1"/>
          </p:cNvGraphicFramePr>
          <p:nvPr>
            <p:ph idx="1"/>
            <p:extLst>
              <p:ext uri="{D42A27DB-BD31-4B8C-83A1-F6EECF244321}">
                <p14:modId xmlns:p14="http://schemas.microsoft.com/office/powerpoint/2010/main" val="1894084872"/>
              </p:ext>
            </p:extLst>
          </p:nvPr>
        </p:nvGraphicFramePr>
        <p:xfrm>
          <a:off x="3353775" y="1690688"/>
          <a:ext cx="5484449" cy="4450132"/>
        </p:xfrm>
        <a:graphic>
          <a:graphicData uri="http://schemas.openxmlformats.org/drawingml/2006/table">
            <a:tbl>
              <a:tblPr/>
              <a:tblGrid>
                <a:gridCol w="1361532">
                  <a:extLst>
                    <a:ext uri="{9D8B030D-6E8A-4147-A177-3AD203B41FA5}">
                      <a16:colId xmlns:a16="http://schemas.microsoft.com/office/drawing/2014/main" val="4228288037"/>
                    </a:ext>
                  </a:extLst>
                </a:gridCol>
                <a:gridCol w="4122917">
                  <a:extLst>
                    <a:ext uri="{9D8B030D-6E8A-4147-A177-3AD203B41FA5}">
                      <a16:colId xmlns:a16="http://schemas.microsoft.com/office/drawing/2014/main" val="1030215072"/>
                    </a:ext>
                  </a:extLst>
                </a:gridCol>
              </a:tblGrid>
              <a:tr h="391348">
                <a:tc>
                  <a:txBody>
                    <a:bodyPr/>
                    <a:lstStyle/>
                    <a:p>
                      <a:pPr algn="ctr" fontAlgn="base"/>
                      <a:r>
                        <a:rPr lang="en-US" sz="1300" b="1" dirty="0">
                          <a:effectLst/>
                        </a:rPr>
                        <a:t>Port Number</a:t>
                      </a:r>
                    </a:p>
                  </a:txBody>
                  <a:tcPr marL="36689" marR="36689" marT="91723" marB="917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300" b="1" dirty="0">
                          <a:effectLst/>
                        </a:rPr>
                        <a:t>Used By</a:t>
                      </a:r>
                    </a:p>
                  </a:txBody>
                  <a:tcPr marL="91723" marR="91723" marT="91723" marB="917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206564"/>
                  </a:ext>
                </a:extLst>
              </a:tr>
              <a:tr h="450976">
                <a:tc>
                  <a:txBody>
                    <a:bodyPr/>
                    <a:lstStyle/>
                    <a:p>
                      <a:pPr algn="l" fontAlgn="ctr"/>
                      <a:r>
                        <a:rPr lang="en-US" sz="1200" b="0" dirty="0">
                          <a:effectLst/>
                        </a:rPr>
                        <a:t>80</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a:effectLst/>
                        </a:rPr>
                        <a:t>HTTP(Hyper Text Transfer Protocol)</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7893133"/>
                  </a:ext>
                </a:extLst>
              </a:tr>
              <a:tr h="450976">
                <a:tc>
                  <a:txBody>
                    <a:bodyPr/>
                    <a:lstStyle/>
                    <a:p>
                      <a:pPr algn="l" fontAlgn="ctr"/>
                      <a:r>
                        <a:rPr lang="en-US" sz="1200" b="0" dirty="0">
                          <a:effectLst/>
                        </a:rPr>
                        <a:t>23</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a:effectLst/>
                        </a:rPr>
                        <a:t>Telnet</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3518241"/>
                  </a:ext>
                </a:extLst>
              </a:tr>
              <a:tr h="450976">
                <a:tc>
                  <a:txBody>
                    <a:bodyPr/>
                    <a:lstStyle/>
                    <a:p>
                      <a:pPr algn="l" fontAlgn="ctr"/>
                      <a:r>
                        <a:rPr lang="en-US" sz="1200" b="0">
                          <a:effectLst/>
                        </a:rPr>
                        <a:t>25</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dirty="0">
                          <a:effectLst/>
                        </a:rPr>
                        <a:t>SMTP(Simple Mail Transfer Protocol)</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033632"/>
                  </a:ext>
                </a:extLst>
              </a:tr>
              <a:tr h="450976">
                <a:tc>
                  <a:txBody>
                    <a:bodyPr/>
                    <a:lstStyle/>
                    <a:p>
                      <a:pPr algn="l" fontAlgn="ctr"/>
                      <a:r>
                        <a:rPr lang="en-US" sz="1200" b="0">
                          <a:effectLst/>
                        </a:rPr>
                        <a:t>53</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dirty="0">
                          <a:effectLst/>
                        </a:rPr>
                        <a:t>DNS(Domain Name System)</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1667714"/>
                  </a:ext>
                </a:extLst>
              </a:tr>
              <a:tr h="450976">
                <a:tc>
                  <a:txBody>
                    <a:bodyPr/>
                    <a:lstStyle/>
                    <a:p>
                      <a:pPr algn="l" fontAlgn="ctr"/>
                      <a:r>
                        <a:rPr lang="en-US" sz="1200" b="0">
                          <a:effectLst/>
                        </a:rPr>
                        <a:t>7</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dirty="0">
                          <a:effectLst/>
                        </a:rPr>
                        <a:t>Echo</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9580851"/>
                  </a:ext>
                </a:extLst>
              </a:tr>
              <a:tr h="450976">
                <a:tc>
                  <a:txBody>
                    <a:bodyPr/>
                    <a:lstStyle/>
                    <a:p>
                      <a:pPr algn="l" fontAlgn="ctr"/>
                      <a:r>
                        <a:rPr lang="en-US" sz="1200" b="0">
                          <a:effectLst/>
                        </a:rPr>
                        <a:t>20/21</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dirty="0">
                          <a:effectLst/>
                        </a:rPr>
                        <a:t>FTP(File Transfer Protocol)</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7441008"/>
                  </a:ext>
                </a:extLst>
              </a:tr>
              <a:tr h="450976">
                <a:tc>
                  <a:txBody>
                    <a:bodyPr/>
                    <a:lstStyle/>
                    <a:p>
                      <a:pPr algn="l" fontAlgn="ctr"/>
                      <a:r>
                        <a:rPr lang="en-US" sz="1200" b="0">
                          <a:effectLst/>
                        </a:rPr>
                        <a:t>69</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pt-BR" sz="1200" b="0" dirty="0">
                          <a:effectLst/>
                        </a:rPr>
                        <a:t>TFTP(Trivial File Transfer Protocol)</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6243108"/>
                  </a:ext>
                </a:extLst>
              </a:tr>
              <a:tr h="450976">
                <a:tc>
                  <a:txBody>
                    <a:bodyPr/>
                    <a:lstStyle/>
                    <a:p>
                      <a:pPr algn="l" fontAlgn="ctr"/>
                      <a:r>
                        <a:rPr lang="en-US" sz="1200" b="0">
                          <a:effectLst/>
                        </a:rPr>
                        <a:t>443</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dirty="0">
                          <a:effectLst/>
                        </a:rPr>
                        <a:t>HTTPS(Hyper Text Transfer Protocol Secure)</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6905982"/>
                  </a:ext>
                </a:extLst>
              </a:tr>
              <a:tr h="450976">
                <a:tc>
                  <a:txBody>
                    <a:bodyPr/>
                    <a:lstStyle/>
                    <a:p>
                      <a:pPr algn="l" fontAlgn="ctr"/>
                      <a:r>
                        <a:rPr lang="en-US" sz="1200" b="0">
                          <a:effectLst/>
                        </a:rPr>
                        <a:t>22</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dirty="0">
                          <a:effectLst/>
                        </a:rPr>
                        <a:t>SSH(Secure Shell)</a:t>
                      </a:r>
                    </a:p>
                  </a:txBody>
                  <a:tcPr marL="91723" marR="91723" marT="128412" marB="1284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494205"/>
                  </a:ext>
                </a:extLst>
              </a:tr>
            </a:tbl>
          </a:graphicData>
        </a:graphic>
      </p:graphicFrame>
      <p:sp>
        <p:nvSpPr>
          <p:cNvPr id="3" name="Slide Number Placeholder 2">
            <a:extLst>
              <a:ext uri="{FF2B5EF4-FFF2-40B4-BE49-F238E27FC236}">
                <a16:creationId xmlns:a16="http://schemas.microsoft.com/office/drawing/2014/main" id="{9EC17C20-3FB3-CA77-DA32-CAD5C9FDC579}"/>
              </a:ext>
            </a:extLst>
          </p:cNvPr>
          <p:cNvSpPr>
            <a:spLocks noGrp="1"/>
          </p:cNvSpPr>
          <p:nvPr>
            <p:ph type="sldNum" sz="quarter" idx="12"/>
          </p:nvPr>
        </p:nvSpPr>
        <p:spPr/>
        <p:txBody>
          <a:bodyPr/>
          <a:lstStyle/>
          <a:p>
            <a:fld id="{77FEE07C-B1BA-4907-B817-44F0AFF8930C}" type="slidenum">
              <a:rPr lang="en-US" smtClean="0"/>
              <a:t>25</a:t>
            </a:fld>
            <a:endParaRPr lang="en-US"/>
          </a:p>
        </p:txBody>
      </p:sp>
    </p:spTree>
    <p:extLst>
      <p:ext uri="{BB962C8B-B14F-4D97-AF65-F5344CB8AC3E}">
        <p14:creationId xmlns:p14="http://schemas.microsoft.com/office/powerpoint/2010/main" val="2080699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7441-0821-C359-FA06-26449D1B1AC3}"/>
              </a:ext>
            </a:extLst>
          </p:cNvPr>
          <p:cNvSpPr>
            <a:spLocks noGrp="1"/>
          </p:cNvSpPr>
          <p:nvPr>
            <p:ph type="title"/>
          </p:nvPr>
        </p:nvSpPr>
        <p:spPr/>
        <p:txBody>
          <a:bodyPr/>
          <a:lstStyle/>
          <a:p>
            <a:r>
              <a:rPr lang="en-US" dirty="0"/>
              <a:t>Socket</a:t>
            </a:r>
          </a:p>
        </p:txBody>
      </p:sp>
      <p:sp>
        <p:nvSpPr>
          <p:cNvPr id="3" name="Content Placeholder 2">
            <a:extLst>
              <a:ext uri="{FF2B5EF4-FFF2-40B4-BE49-F238E27FC236}">
                <a16:creationId xmlns:a16="http://schemas.microsoft.com/office/drawing/2014/main" id="{B1B420C3-51FF-0A08-2019-CF702910D883}"/>
              </a:ext>
            </a:extLst>
          </p:cNvPr>
          <p:cNvSpPr>
            <a:spLocks noGrp="1"/>
          </p:cNvSpPr>
          <p:nvPr>
            <p:ph idx="1"/>
          </p:nvPr>
        </p:nvSpPr>
        <p:spPr>
          <a:xfrm>
            <a:off x="838200" y="1690688"/>
            <a:ext cx="10515600" cy="4486275"/>
          </a:xfrm>
        </p:spPr>
        <p:txBody>
          <a:bodyPr/>
          <a:lstStyle/>
          <a:p>
            <a:r>
              <a:rPr lang="en-US" dirty="0"/>
              <a:t>A socket is an endpoint for sending or receiving data across a computer network.</a:t>
            </a:r>
          </a:p>
          <a:p>
            <a:endParaRPr lang="en-US" dirty="0"/>
          </a:p>
          <a:p>
            <a:r>
              <a:rPr lang="en-US" dirty="0"/>
              <a:t>Components: Consists of an IP address and a port number (e.g., 192.168.1.1:80).</a:t>
            </a:r>
          </a:p>
          <a:p>
            <a:endParaRPr lang="en-US" dirty="0"/>
          </a:p>
          <a:p>
            <a:r>
              <a:rPr lang="en-US" dirty="0"/>
              <a:t>Function: Facilitates communication between two nodes on a network.</a:t>
            </a:r>
          </a:p>
        </p:txBody>
      </p:sp>
      <p:sp>
        <p:nvSpPr>
          <p:cNvPr id="4" name="Slide Number Placeholder 3">
            <a:extLst>
              <a:ext uri="{FF2B5EF4-FFF2-40B4-BE49-F238E27FC236}">
                <a16:creationId xmlns:a16="http://schemas.microsoft.com/office/drawing/2014/main" id="{0C595871-3A9A-B327-7833-FCE1B342E479}"/>
              </a:ext>
            </a:extLst>
          </p:cNvPr>
          <p:cNvSpPr>
            <a:spLocks noGrp="1"/>
          </p:cNvSpPr>
          <p:nvPr>
            <p:ph type="sldNum" sz="quarter" idx="12"/>
          </p:nvPr>
        </p:nvSpPr>
        <p:spPr/>
        <p:txBody>
          <a:bodyPr/>
          <a:lstStyle/>
          <a:p>
            <a:fld id="{77FEE07C-B1BA-4907-B817-44F0AFF8930C}" type="slidenum">
              <a:rPr lang="en-US" smtClean="0"/>
              <a:t>26</a:t>
            </a:fld>
            <a:endParaRPr lang="en-US"/>
          </a:p>
        </p:txBody>
      </p:sp>
    </p:spTree>
    <p:extLst>
      <p:ext uri="{BB962C8B-B14F-4D97-AF65-F5344CB8AC3E}">
        <p14:creationId xmlns:p14="http://schemas.microsoft.com/office/powerpoint/2010/main" val="2715118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A391-A520-A758-DCAA-61080FA33FBF}"/>
              </a:ext>
            </a:extLst>
          </p:cNvPr>
          <p:cNvSpPr>
            <a:spLocks noGrp="1"/>
          </p:cNvSpPr>
          <p:nvPr>
            <p:ph type="title"/>
          </p:nvPr>
        </p:nvSpPr>
        <p:spPr>
          <a:xfrm>
            <a:off x="739588" y="96185"/>
            <a:ext cx="4639235" cy="863040"/>
          </a:xfrm>
        </p:spPr>
        <p:txBody>
          <a:bodyPr/>
          <a:lstStyle/>
          <a:p>
            <a:r>
              <a:rPr lang="en-US" dirty="0"/>
              <a:t>Types of Socket</a:t>
            </a:r>
          </a:p>
        </p:txBody>
      </p:sp>
      <p:sp>
        <p:nvSpPr>
          <p:cNvPr id="3" name="Content Placeholder 2">
            <a:extLst>
              <a:ext uri="{FF2B5EF4-FFF2-40B4-BE49-F238E27FC236}">
                <a16:creationId xmlns:a16="http://schemas.microsoft.com/office/drawing/2014/main" id="{669C7435-BF48-CAF0-0201-FC09F5D2FB8C}"/>
              </a:ext>
            </a:extLst>
          </p:cNvPr>
          <p:cNvSpPr>
            <a:spLocks noGrp="1"/>
          </p:cNvSpPr>
          <p:nvPr>
            <p:ph idx="1"/>
          </p:nvPr>
        </p:nvSpPr>
        <p:spPr>
          <a:xfrm>
            <a:off x="838200" y="1290918"/>
            <a:ext cx="10515600" cy="4886045"/>
          </a:xfrm>
        </p:spPr>
        <p:txBody>
          <a:bodyPr/>
          <a:lstStyle/>
          <a:p>
            <a:pPr marL="0" indent="0">
              <a:buNone/>
            </a:pPr>
            <a:r>
              <a:rPr lang="en-US" dirty="0"/>
              <a:t>1. Datagram Socket</a:t>
            </a:r>
          </a:p>
          <a:p>
            <a:endParaRPr lang="en-US" dirty="0"/>
          </a:p>
          <a:p>
            <a:pPr lvl="1">
              <a:buFont typeface="Wingdings" panose="05000000000000000000" pitchFamily="2" charset="2"/>
              <a:buChar char="Ø"/>
            </a:pPr>
            <a:r>
              <a:rPr lang="en-US" dirty="0"/>
              <a:t>This is a type of network which has connection less point for sending and receiving packets. </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It is similar to mailbox. </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The letters (data) posted into the box are collected and delivered (transmitted) to a letterbox (receiving socket).</a:t>
            </a:r>
          </a:p>
        </p:txBody>
      </p:sp>
      <p:sp>
        <p:nvSpPr>
          <p:cNvPr id="4" name="Slide Number Placeholder 3">
            <a:extLst>
              <a:ext uri="{FF2B5EF4-FFF2-40B4-BE49-F238E27FC236}">
                <a16:creationId xmlns:a16="http://schemas.microsoft.com/office/drawing/2014/main" id="{BA8478B2-20EE-4FB0-5FB9-21049193E5AE}"/>
              </a:ext>
            </a:extLst>
          </p:cNvPr>
          <p:cNvSpPr>
            <a:spLocks noGrp="1"/>
          </p:cNvSpPr>
          <p:nvPr>
            <p:ph type="sldNum" sz="quarter" idx="12"/>
          </p:nvPr>
        </p:nvSpPr>
        <p:spPr/>
        <p:txBody>
          <a:bodyPr/>
          <a:lstStyle/>
          <a:p>
            <a:fld id="{77FEE07C-B1BA-4907-B817-44F0AFF8930C}" type="slidenum">
              <a:rPr lang="en-US" smtClean="0"/>
              <a:t>27</a:t>
            </a:fld>
            <a:endParaRPr lang="en-US"/>
          </a:p>
        </p:txBody>
      </p:sp>
    </p:spTree>
    <p:extLst>
      <p:ext uri="{BB962C8B-B14F-4D97-AF65-F5344CB8AC3E}">
        <p14:creationId xmlns:p14="http://schemas.microsoft.com/office/powerpoint/2010/main" val="390524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AD50C-FE60-DBD8-101B-26D945B4C002}"/>
              </a:ext>
            </a:extLst>
          </p:cNvPr>
          <p:cNvSpPr>
            <a:spLocks noGrp="1"/>
          </p:cNvSpPr>
          <p:nvPr>
            <p:ph idx="1"/>
          </p:nvPr>
        </p:nvSpPr>
        <p:spPr>
          <a:xfrm>
            <a:off x="838200" y="322729"/>
            <a:ext cx="10515600" cy="5854234"/>
          </a:xfrm>
        </p:spPr>
        <p:txBody>
          <a:bodyPr/>
          <a:lstStyle/>
          <a:p>
            <a:pPr marL="0" indent="0">
              <a:buNone/>
            </a:pPr>
            <a:r>
              <a:rPr lang="en-US" dirty="0"/>
              <a:t>2. Stream Socket </a:t>
            </a:r>
          </a:p>
          <a:p>
            <a:pPr marL="0" indent="0">
              <a:buNone/>
            </a:pPr>
            <a:endParaRPr lang="en-US" dirty="0"/>
          </a:p>
          <a:p>
            <a:pPr lvl="1"/>
            <a:r>
              <a:rPr lang="en-US" dirty="0"/>
              <a:t>A type of interprocess communications socket or network socket which provides a connection-oriented, sequenced, and unique flow of data without record boundaries with well defined mechanisms for creating and destroying connections and for detecting errors. </a:t>
            </a:r>
          </a:p>
          <a:p>
            <a:pPr lvl="1"/>
            <a:endParaRPr lang="en-US" dirty="0"/>
          </a:p>
          <a:p>
            <a:pPr lvl="1"/>
            <a:r>
              <a:rPr lang="en-US" dirty="0"/>
              <a:t>It is similar to phone. </a:t>
            </a:r>
          </a:p>
          <a:p>
            <a:pPr lvl="1"/>
            <a:endParaRPr lang="en-US" dirty="0"/>
          </a:p>
          <a:p>
            <a:pPr lvl="1"/>
            <a:r>
              <a:rPr lang="en-US" dirty="0"/>
              <a:t>A connection is established between the phones (two ends) and a conversation (transfer of data) takes place.</a:t>
            </a:r>
          </a:p>
        </p:txBody>
      </p:sp>
      <p:sp>
        <p:nvSpPr>
          <p:cNvPr id="2" name="Slide Number Placeholder 1">
            <a:extLst>
              <a:ext uri="{FF2B5EF4-FFF2-40B4-BE49-F238E27FC236}">
                <a16:creationId xmlns:a16="http://schemas.microsoft.com/office/drawing/2014/main" id="{CBE610D5-25B2-D749-871C-6BEC5FC97C91}"/>
              </a:ext>
            </a:extLst>
          </p:cNvPr>
          <p:cNvSpPr>
            <a:spLocks noGrp="1"/>
          </p:cNvSpPr>
          <p:nvPr>
            <p:ph type="sldNum" sz="quarter" idx="12"/>
          </p:nvPr>
        </p:nvSpPr>
        <p:spPr/>
        <p:txBody>
          <a:bodyPr/>
          <a:lstStyle/>
          <a:p>
            <a:fld id="{77FEE07C-B1BA-4907-B817-44F0AFF8930C}" type="slidenum">
              <a:rPr lang="en-US" smtClean="0"/>
              <a:t>28</a:t>
            </a:fld>
            <a:endParaRPr lang="en-US"/>
          </a:p>
        </p:txBody>
      </p:sp>
    </p:spTree>
    <p:extLst>
      <p:ext uri="{BB962C8B-B14F-4D97-AF65-F5344CB8AC3E}">
        <p14:creationId xmlns:p14="http://schemas.microsoft.com/office/powerpoint/2010/main" val="4099577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6036-C404-DC5C-FC97-AFC881F8504D}"/>
              </a:ext>
            </a:extLst>
          </p:cNvPr>
          <p:cNvSpPr>
            <a:spLocks noGrp="1"/>
          </p:cNvSpPr>
          <p:nvPr>
            <p:ph type="title"/>
          </p:nvPr>
        </p:nvSpPr>
        <p:spPr>
          <a:xfrm>
            <a:off x="2897841" y="116541"/>
            <a:ext cx="6396318" cy="923365"/>
          </a:xfrm>
        </p:spPr>
        <p:txBody>
          <a:bodyPr>
            <a:normAutofit fontScale="90000"/>
          </a:bodyPr>
          <a:lstStyle/>
          <a:p>
            <a:r>
              <a:rPr lang="en-US" dirty="0"/>
              <a:t>Examples of Function Call</a:t>
            </a:r>
          </a:p>
        </p:txBody>
      </p:sp>
      <p:graphicFrame>
        <p:nvGraphicFramePr>
          <p:cNvPr id="4" name="Content Placeholder 3">
            <a:extLst>
              <a:ext uri="{FF2B5EF4-FFF2-40B4-BE49-F238E27FC236}">
                <a16:creationId xmlns:a16="http://schemas.microsoft.com/office/drawing/2014/main" id="{75EE1FC2-5C60-E2AB-A73D-CD550EEE62B2}"/>
              </a:ext>
            </a:extLst>
          </p:cNvPr>
          <p:cNvGraphicFramePr>
            <a:graphicFrameLocks noGrp="1"/>
          </p:cNvGraphicFramePr>
          <p:nvPr>
            <p:ph idx="1"/>
            <p:extLst>
              <p:ext uri="{D42A27DB-BD31-4B8C-83A1-F6EECF244321}">
                <p14:modId xmlns:p14="http://schemas.microsoft.com/office/powerpoint/2010/main" val="183100886"/>
              </p:ext>
            </p:extLst>
          </p:nvPr>
        </p:nvGraphicFramePr>
        <p:xfrm>
          <a:off x="2059641" y="1398270"/>
          <a:ext cx="8072718" cy="4061460"/>
        </p:xfrm>
        <a:graphic>
          <a:graphicData uri="http://schemas.openxmlformats.org/drawingml/2006/table">
            <a:tbl>
              <a:tblPr/>
              <a:tblGrid>
                <a:gridCol w="2467237">
                  <a:extLst>
                    <a:ext uri="{9D8B030D-6E8A-4147-A177-3AD203B41FA5}">
                      <a16:colId xmlns:a16="http://schemas.microsoft.com/office/drawing/2014/main" val="439673688"/>
                    </a:ext>
                  </a:extLst>
                </a:gridCol>
                <a:gridCol w="5605481">
                  <a:extLst>
                    <a:ext uri="{9D8B030D-6E8A-4147-A177-3AD203B41FA5}">
                      <a16:colId xmlns:a16="http://schemas.microsoft.com/office/drawing/2014/main" val="146677943"/>
                    </a:ext>
                  </a:extLst>
                </a:gridCol>
              </a:tblGrid>
              <a:tr h="0">
                <a:tc>
                  <a:txBody>
                    <a:bodyPr/>
                    <a:lstStyle/>
                    <a:p>
                      <a:pPr algn="ctr" fontAlgn="base"/>
                      <a:r>
                        <a:rPr lang="en-US" sz="1400" b="1" dirty="0">
                          <a:effectLst/>
                        </a:rPr>
                        <a:t>Function Call</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400" b="1">
                          <a:effectLst/>
                        </a:rPr>
                        <a:t> Description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3884512"/>
                  </a:ext>
                </a:extLst>
              </a:tr>
              <a:tr h="0">
                <a:tc>
                  <a:txBody>
                    <a:bodyPr/>
                    <a:lstStyle/>
                    <a:p>
                      <a:pPr algn="l" fontAlgn="ctr"/>
                      <a:r>
                        <a:rPr lang="en-US" sz="1250" b="0" dirty="0">
                          <a:effectLst/>
                        </a:rPr>
                        <a:t>Socket()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To create a socket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084651"/>
                  </a:ext>
                </a:extLst>
              </a:tr>
              <a:tr h="0">
                <a:tc>
                  <a:txBody>
                    <a:bodyPr/>
                    <a:lstStyle/>
                    <a:p>
                      <a:pPr algn="l" fontAlgn="ctr"/>
                      <a:r>
                        <a:rPr lang="en-US" sz="1250" b="0">
                          <a:effectLst/>
                        </a:rPr>
                        <a:t>Bind()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It’s a socket identification like a telephone number to contact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6253027"/>
                  </a:ext>
                </a:extLst>
              </a:tr>
              <a:tr h="0">
                <a:tc>
                  <a:txBody>
                    <a:bodyPr/>
                    <a:lstStyle/>
                    <a:p>
                      <a:pPr algn="l" fontAlgn="ctr"/>
                      <a:r>
                        <a:rPr lang="en-US" sz="1250" b="0">
                          <a:effectLst/>
                        </a:rPr>
                        <a:t>Listen()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Ready to receive a connection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2749714"/>
                  </a:ext>
                </a:extLst>
              </a:tr>
              <a:tr h="0">
                <a:tc>
                  <a:txBody>
                    <a:bodyPr/>
                    <a:lstStyle/>
                    <a:p>
                      <a:pPr algn="l" fontAlgn="ctr"/>
                      <a:r>
                        <a:rPr lang="en-US" sz="1250" b="0">
                          <a:effectLst/>
                        </a:rPr>
                        <a:t>Connect()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Ready to act as a sender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2087"/>
                  </a:ext>
                </a:extLst>
              </a:tr>
              <a:tr h="0">
                <a:tc>
                  <a:txBody>
                    <a:bodyPr/>
                    <a:lstStyle/>
                    <a:p>
                      <a:pPr algn="l" fontAlgn="ctr"/>
                      <a:r>
                        <a:rPr lang="en-US" sz="1250" b="0">
                          <a:effectLst/>
                        </a:rPr>
                        <a:t>Accept()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Confirmation, it is like accepting to receive a call from a sender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2086373"/>
                  </a:ext>
                </a:extLst>
              </a:tr>
              <a:tr h="0">
                <a:tc>
                  <a:txBody>
                    <a:bodyPr/>
                    <a:lstStyle/>
                    <a:p>
                      <a:pPr algn="l" fontAlgn="ctr"/>
                      <a:r>
                        <a:rPr lang="en-US" sz="1250" b="0">
                          <a:effectLst/>
                        </a:rPr>
                        <a:t>Write()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To send data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239112"/>
                  </a:ext>
                </a:extLst>
              </a:tr>
              <a:tr h="0">
                <a:tc>
                  <a:txBody>
                    <a:bodyPr/>
                    <a:lstStyle/>
                    <a:p>
                      <a:pPr algn="l" fontAlgn="ctr"/>
                      <a:r>
                        <a:rPr lang="en-US" sz="1250" b="0">
                          <a:effectLst/>
                        </a:rPr>
                        <a:t>Read()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To receive data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811940"/>
                  </a:ext>
                </a:extLst>
              </a:tr>
              <a:tr h="0">
                <a:tc>
                  <a:txBody>
                    <a:bodyPr/>
                    <a:lstStyle/>
                    <a:p>
                      <a:pPr algn="l" fontAlgn="ctr"/>
                      <a:r>
                        <a:rPr lang="en-US" sz="1250" b="0">
                          <a:effectLst/>
                        </a:rPr>
                        <a:t>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50" b="0" dirty="0">
                          <a:effectLst/>
                        </a:rPr>
                        <a:t>To close a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202622"/>
                  </a:ext>
                </a:extLst>
              </a:tr>
            </a:tbl>
          </a:graphicData>
        </a:graphic>
      </p:graphicFrame>
      <p:sp>
        <p:nvSpPr>
          <p:cNvPr id="3" name="Slide Number Placeholder 2">
            <a:extLst>
              <a:ext uri="{FF2B5EF4-FFF2-40B4-BE49-F238E27FC236}">
                <a16:creationId xmlns:a16="http://schemas.microsoft.com/office/drawing/2014/main" id="{28D84A37-88F3-FAC5-E17C-5459C6ABEF73}"/>
              </a:ext>
            </a:extLst>
          </p:cNvPr>
          <p:cNvSpPr>
            <a:spLocks noGrp="1"/>
          </p:cNvSpPr>
          <p:nvPr>
            <p:ph type="sldNum" sz="quarter" idx="12"/>
          </p:nvPr>
        </p:nvSpPr>
        <p:spPr/>
        <p:txBody>
          <a:bodyPr/>
          <a:lstStyle/>
          <a:p>
            <a:fld id="{77FEE07C-B1BA-4907-B817-44F0AFF8930C}" type="slidenum">
              <a:rPr lang="en-US" smtClean="0"/>
              <a:t>29</a:t>
            </a:fld>
            <a:endParaRPr lang="en-US"/>
          </a:p>
        </p:txBody>
      </p:sp>
    </p:spTree>
    <p:extLst>
      <p:ext uri="{BB962C8B-B14F-4D97-AF65-F5344CB8AC3E}">
        <p14:creationId xmlns:p14="http://schemas.microsoft.com/office/powerpoint/2010/main" val="320769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03AA-EA89-705D-A33E-5BEA004F6FAF}"/>
              </a:ext>
            </a:extLst>
          </p:cNvPr>
          <p:cNvSpPr>
            <a:spLocks noGrp="1"/>
          </p:cNvSpPr>
          <p:nvPr>
            <p:ph type="title"/>
          </p:nvPr>
        </p:nvSpPr>
        <p:spPr/>
        <p:txBody>
          <a:bodyPr/>
          <a:lstStyle/>
          <a:p>
            <a:r>
              <a:rPr lang="en-US" dirty="0"/>
              <a:t>Repeater</a:t>
            </a:r>
          </a:p>
        </p:txBody>
      </p:sp>
      <p:sp>
        <p:nvSpPr>
          <p:cNvPr id="3" name="Content Placeholder 2">
            <a:extLst>
              <a:ext uri="{FF2B5EF4-FFF2-40B4-BE49-F238E27FC236}">
                <a16:creationId xmlns:a16="http://schemas.microsoft.com/office/drawing/2014/main" id="{9F632ABE-7F64-905B-85E2-CA12FEC07BBE}"/>
              </a:ext>
            </a:extLst>
          </p:cNvPr>
          <p:cNvSpPr>
            <a:spLocks noGrp="1"/>
          </p:cNvSpPr>
          <p:nvPr>
            <p:ph idx="1"/>
          </p:nvPr>
        </p:nvSpPr>
        <p:spPr/>
        <p:txBody>
          <a:bodyPr/>
          <a:lstStyle/>
          <a:p>
            <a:r>
              <a:rPr lang="en-US" dirty="0"/>
              <a:t>A repeater is a network device used to regenerate or replicate a signal</a:t>
            </a:r>
          </a:p>
          <a:p>
            <a:endParaRPr lang="en-US" dirty="0"/>
          </a:p>
          <a:p>
            <a:r>
              <a:rPr lang="en-US" dirty="0"/>
              <a:t>Operates at the physical layer (Layer 1) of the OSI model, used to extend the transmission distance by amplifying the signal</a:t>
            </a:r>
          </a:p>
          <a:p>
            <a:endParaRPr lang="en-US" dirty="0"/>
          </a:p>
          <a:p>
            <a:r>
              <a:rPr lang="en-US" dirty="0"/>
              <a:t>Use Case: Extending the range of a network segment beyond its inherent limit.</a:t>
            </a:r>
          </a:p>
        </p:txBody>
      </p:sp>
      <p:pic>
        <p:nvPicPr>
          <p:cNvPr id="5" name="Picture 4">
            <a:extLst>
              <a:ext uri="{FF2B5EF4-FFF2-40B4-BE49-F238E27FC236}">
                <a16:creationId xmlns:a16="http://schemas.microsoft.com/office/drawing/2014/main" id="{50253BB1-82EA-6AD6-3C4D-0CC18D5546E9}"/>
              </a:ext>
            </a:extLst>
          </p:cNvPr>
          <p:cNvPicPr>
            <a:picLocks noChangeAspect="1"/>
          </p:cNvPicPr>
          <p:nvPr/>
        </p:nvPicPr>
        <p:blipFill rotWithShape="1">
          <a:blip r:embed="rId2"/>
          <a:srcRect l="1172"/>
          <a:stretch/>
        </p:blipFill>
        <p:spPr>
          <a:xfrm>
            <a:off x="7413812" y="-5277"/>
            <a:ext cx="3939988" cy="1830902"/>
          </a:xfrm>
          <a:prstGeom prst="rect">
            <a:avLst/>
          </a:prstGeom>
        </p:spPr>
      </p:pic>
      <p:sp>
        <p:nvSpPr>
          <p:cNvPr id="4" name="Slide Number Placeholder 3">
            <a:extLst>
              <a:ext uri="{FF2B5EF4-FFF2-40B4-BE49-F238E27FC236}">
                <a16:creationId xmlns:a16="http://schemas.microsoft.com/office/drawing/2014/main" id="{24780471-499F-D05F-C481-8CFA86D0FBC1}"/>
              </a:ext>
            </a:extLst>
          </p:cNvPr>
          <p:cNvSpPr>
            <a:spLocks noGrp="1"/>
          </p:cNvSpPr>
          <p:nvPr>
            <p:ph type="sldNum" sz="quarter" idx="12"/>
          </p:nvPr>
        </p:nvSpPr>
        <p:spPr/>
        <p:txBody>
          <a:bodyPr/>
          <a:lstStyle/>
          <a:p>
            <a:fld id="{77FEE07C-B1BA-4907-B817-44F0AFF8930C}" type="slidenum">
              <a:rPr lang="en-US" smtClean="0"/>
              <a:t>3</a:t>
            </a:fld>
            <a:endParaRPr lang="en-US"/>
          </a:p>
        </p:txBody>
      </p:sp>
    </p:spTree>
    <p:extLst>
      <p:ext uri="{BB962C8B-B14F-4D97-AF65-F5344CB8AC3E}">
        <p14:creationId xmlns:p14="http://schemas.microsoft.com/office/powerpoint/2010/main" val="344321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C3EC-6436-5085-B84C-0DBC45A8A319}"/>
              </a:ext>
            </a:extLst>
          </p:cNvPr>
          <p:cNvSpPr>
            <a:spLocks noGrp="1"/>
          </p:cNvSpPr>
          <p:nvPr>
            <p:ph type="title"/>
          </p:nvPr>
        </p:nvSpPr>
        <p:spPr/>
        <p:txBody>
          <a:bodyPr/>
          <a:lstStyle/>
          <a:p>
            <a:r>
              <a:rPr lang="en-US" dirty="0"/>
              <a:t>DNS</a:t>
            </a:r>
          </a:p>
        </p:txBody>
      </p:sp>
      <p:sp>
        <p:nvSpPr>
          <p:cNvPr id="3" name="Content Placeholder 2">
            <a:extLst>
              <a:ext uri="{FF2B5EF4-FFF2-40B4-BE49-F238E27FC236}">
                <a16:creationId xmlns:a16="http://schemas.microsoft.com/office/drawing/2014/main" id="{BA55C931-BEE4-0886-BADF-B98A31B9FD1B}"/>
              </a:ext>
            </a:extLst>
          </p:cNvPr>
          <p:cNvSpPr>
            <a:spLocks noGrp="1"/>
          </p:cNvSpPr>
          <p:nvPr>
            <p:ph idx="1"/>
          </p:nvPr>
        </p:nvSpPr>
        <p:spPr>
          <a:xfrm>
            <a:off x="838200" y="1371600"/>
            <a:ext cx="10515600" cy="4805363"/>
          </a:xfrm>
        </p:spPr>
        <p:txBody>
          <a:bodyPr>
            <a:normAutofit/>
          </a:bodyPr>
          <a:lstStyle/>
          <a:p>
            <a:r>
              <a:rPr lang="en-US" dirty="0"/>
              <a:t>A DNS (Domain Name System) server translates human-readable domain names (e.g., www.example.com) into IP addresses.</a:t>
            </a:r>
          </a:p>
          <a:p>
            <a:endParaRPr lang="en-US" dirty="0"/>
          </a:p>
          <a:p>
            <a:r>
              <a:rPr lang="en-US" dirty="0"/>
              <a:t>Function: Resolves domain names to their corresponding IP addresses.</a:t>
            </a:r>
          </a:p>
          <a:p>
            <a:endParaRPr lang="en-US" dirty="0"/>
          </a:p>
          <a:p>
            <a:r>
              <a:rPr lang="en-US" dirty="0"/>
              <a:t>Example: When a user types a URL into a browser, the DNS server translates it to an IP address so the browser can load the correct website.</a:t>
            </a:r>
          </a:p>
        </p:txBody>
      </p:sp>
      <p:sp>
        <p:nvSpPr>
          <p:cNvPr id="4" name="Slide Number Placeholder 3">
            <a:extLst>
              <a:ext uri="{FF2B5EF4-FFF2-40B4-BE49-F238E27FC236}">
                <a16:creationId xmlns:a16="http://schemas.microsoft.com/office/drawing/2014/main" id="{38BB316E-9219-EA96-EB0D-D71090F68397}"/>
              </a:ext>
            </a:extLst>
          </p:cNvPr>
          <p:cNvSpPr>
            <a:spLocks noGrp="1"/>
          </p:cNvSpPr>
          <p:nvPr>
            <p:ph type="sldNum" sz="quarter" idx="12"/>
          </p:nvPr>
        </p:nvSpPr>
        <p:spPr/>
        <p:txBody>
          <a:bodyPr/>
          <a:lstStyle/>
          <a:p>
            <a:fld id="{77FEE07C-B1BA-4907-B817-44F0AFF8930C}" type="slidenum">
              <a:rPr lang="en-US" smtClean="0"/>
              <a:t>30</a:t>
            </a:fld>
            <a:endParaRPr lang="en-US"/>
          </a:p>
        </p:txBody>
      </p:sp>
    </p:spTree>
    <p:extLst>
      <p:ext uri="{BB962C8B-B14F-4D97-AF65-F5344CB8AC3E}">
        <p14:creationId xmlns:p14="http://schemas.microsoft.com/office/powerpoint/2010/main" val="3289231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3293-D83F-8B8A-0817-4E18BD37F74E}"/>
              </a:ext>
            </a:extLst>
          </p:cNvPr>
          <p:cNvSpPr>
            <a:spLocks noGrp="1"/>
          </p:cNvSpPr>
          <p:nvPr>
            <p:ph type="title"/>
          </p:nvPr>
        </p:nvSpPr>
        <p:spPr/>
        <p:txBody>
          <a:bodyPr/>
          <a:lstStyle/>
          <a:p>
            <a:r>
              <a:rPr lang="en-US" dirty="0"/>
              <a:t>Types of Domains</a:t>
            </a:r>
          </a:p>
        </p:txBody>
      </p:sp>
      <p:sp>
        <p:nvSpPr>
          <p:cNvPr id="3" name="Content Placeholder 2">
            <a:extLst>
              <a:ext uri="{FF2B5EF4-FFF2-40B4-BE49-F238E27FC236}">
                <a16:creationId xmlns:a16="http://schemas.microsoft.com/office/drawing/2014/main" id="{42A92F4A-A533-6F29-584C-93CF9837B399}"/>
              </a:ext>
            </a:extLst>
          </p:cNvPr>
          <p:cNvSpPr>
            <a:spLocks noGrp="1"/>
          </p:cNvSpPr>
          <p:nvPr>
            <p:ph idx="1"/>
          </p:nvPr>
        </p:nvSpPr>
        <p:spPr/>
        <p:txBody>
          <a:bodyPr/>
          <a:lstStyle/>
          <a:p>
            <a:r>
              <a:rPr lang="en-US" dirty="0"/>
              <a:t>Generic Domain: .com, .org, .mil, </a:t>
            </a:r>
            <a:r>
              <a:rPr lang="en-US" dirty="0" err="1"/>
              <a:t>.net</a:t>
            </a:r>
            <a:endParaRPr lang="en-US" dirty="0"/>
          </a:p>
          <a:p>
            <a:endParaRPr lang="en-US" dirty="0"/>
          </a:p>
          <a:p>
            <a:r>
              <a:rPr lang="en-US" dirty="0"/>
              <a:t>Country domain: .com.np, .gov.np, .gov</a:t>
            </a:r>
          </a:p>
          <a:p>
            <a:endParaRPr lang="en-US" dirty="0"/>
          </a:p>
          <a:p>
            <a:r>
              <a:rPr lang="en-US" dirty="0"/>
              <a:t>Inverse domain: Ip to domain mapping</a:t>
            </a:r>
          </a:p>
        </p:txBody>
      </p:sp>
      <p:sp>
        <p:nvSpPr>
          <p:cNvPr id="4" name="Slide Number Placeholder 3">
            <a:extLst>
              <a:ext uri="{FF2B5EF4-FFF2-40B4-BE49-F238E27FC236}">
                <a16:creationId xmlns:a16="http://schemas.microsoft.com/office/drawing/2014/main" id="{904B863F-EAC5-1020-098A-3D6058530751}"/>
              </a:ext>
            </a:extLst>
          </p:cNvPr>
          <p:cNvSpPr>
            <a:spLocks noGrp="1"/>
          </p:cNvSpPr>
          <p:nvPr>
            <p:ph type="sldNum" sz="quarter" idx="12"/>
          </p:nvPr>
        </p:nvSpPr>
        <p:spPr/>
        <p:txBody>
          <a:bodyPr/>
          <a:lstStyle/>
          <a:p>
            <a:fld id="{77FEE07C-B1BA-4907-B817-44F0AFF8930C}" type="slidenum">
              <a:rPr lang="en-US" smtClean="0"/>
              <a:t>31</a:t>
            </a:fld>
            <a:endParaRPr lang="en-US"/>
          </a:p>
        </p:txBody>
      </p:sp>
    </p:spTree>
    <p:extLst>
      <p:ext uri="{BB962C8B-B14F-4D97-AF65-F5344CB8AC3E}">
        <p14:creationId xmlns:p14="http://schemas.microsoft.com/office/powerpoint/2010/main" val="4204802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2601-9470-953C-002F-EF17F6A36985}"/>
              </a:ext>
            </a:extLst>
          </p:cNvPr>
          <p:cNvSpPr>
            <a:spLocks noGrp="1"/>
          </p:cNvSpPr>
          <p:nvPr>
            <p:ph type="title"/>
          </p:nvPr>
        </p:nvSpPr>
        <p:spPr/>
        <p:txBody>
          <a:bodyPr/>
          <a:lstStyle/>
          <a:p>
            <a:r>
              <a:rPr lang="en-US" dirty="0"/>
              <a:t>ARP (Address Resolution Protocol)</a:t>
            </a:r>
          </a:p>
        </p:txBody>
      </p:sp>
      <p:sp>
        <p:nvSpPr>
          <p:cNvPr id="3" name="Content Placeholder 2">
            <a:extLst>
              <a:ext uri="{FF2B5EF4-FFF2-40B4-BE49-F238E27FC236}">
                <a16:creationId xmlns:a16="http://schemas.microsoft.com/office/drawing/2014/main" id="{14B34E38-CDF7-5F32-E791-6A562CB5AF63}"/>
              </a:ext>
            </a:extLst>
          </p:cNvPr>
          <p:cNvSpPr>
            <a:spLocks noGrp="1"/>
          </p:cNvSpPr>
          <p:nvPr>
            <p:ph idx="1"/>
          </p:nvPr>
        </p:nvSpPr>
        <p:spPr/>
        <p:txBody>
          <a:bodyPr/>
          <a:lstStyle/>
          <a:p>
            <a:r>
              <a:rPr lang="en-US" dirty="0"/>
              <a:t>ARP is a protocol used for mapping an IP address to a MAC address within a local network.</a:t>
            </a:r>
          </a:p>
          <a:p>
            <a:endParaRPr lang="en-US" dirty="0"/>
          </a:p>
          <a:p>
            <a:r>
              <a:rPr lang="en-US" dirty="0"/>
              <a:t>Function: Resolves the MAC address of the device associated with a given IP address.</a:t>
            </a:r>
          </a:p>
          <a:p>
            <a:endParaRPr lang="en-US" dirty="0"/>
          </a:p>
          <a:p>
            <a:r>
              <a:rPr lang="en-US" dirty="0"/>
              <a:t>Process: Sends an ARP request to all devices on the network and the device with the matching IP address replies with its MAC address.</a:t>
            </a:r>
          </a:p>
        </p:txBody>
      </p:sp>
      <p:sp>
        <p:nvSpPr>
          <p:cNvPr id="4" name="Slide Number Placeholder 3">
            <a:extLst>
              <a:ext uri="{FF2B5EF4-FFF2-40B4-BE49-F238E27FC236}">
                <a16:creationId xmlns:a16="http://schemas.microsoft.com/office/drawing/2014/main" id="{489CA64F-737B-511C-6EE3-614278FB3B89}"/>
              </a:ext>
            </a:extLst>
          </p:cNvPr>
          <p:cNvSpPr>
            <a:spLocks noGrp="1"/>
          </p:cNvSpPr>
          <p:nvPr>
            <p:ph type="sldNum" sz="quarter" idx="12"/>
          </p:nvPr>
        </p:nvSpPr>
        <p:spPr/>
        <p:txBody>
          <a:bodyPr/>
          <a:lstStyle/>
          <a:p>
            <a:fld id="{77FEE07C-B1BA-4907-B817-44F0AFF8930C}" type="slidenum">
              <a:rPr lang="en-US" smtClean="0"/>
              <a:t>32</a:t>
            </a:fld>
            <a:endParaRPr lang="en-US"/>
          </a:p>
        </p:txBody>
      </p:sp>
    </p:spTree>
    <p:extLst>
      <p:ext uri="{BB962C8B-B14F-4D97-AF65-F5344CB8AC3E}">
        <p14:creationId xmlns:p14="http://schemas.microsoft.com/office/powerpoint/2010/main" val="1155298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2601-9470-953C-002F-EF17F6A36985}"/>
              </a:ext>
            </a:extLst>
          </p:cNvPr>
          <p:cNvSpPr>
            <a:spLocks noGrp="1"/>
          </p:cNvSpPr>
          <p:nvPr>
            <p:ph type="title"/>
          </p:nvPr>
        </p:nvSpPr>
        <p:spPr>
          <a:xfrm>
            <a:off x="170329" y="365125"/>
            <a:ext cx="11932023" cy="1325563"/>
          </a:xfrm>
        </p:spPr>
        <p:txBody>
          <a:bodyPr/>
          <a:lstStyle/>
          <a:p>
            <a:r>
              <a:rPr lang="en-US" dirty="0"/>
              <a:t>RARP (Reverse Address Resolution Protocol)</a:t>
            </a:r>
          </a:p>
        </p:txBody>
      </p:sp>
      <p:sp>
        <p:nvSpPr>
          <p:cNvPr id="3" name="Content Placeholder 2">
            <a:extLst>
              <a:ext uri="{FF2B5EF4-FFF2-40B4-BE49-F238E27FC236}">
                <a16:creationId xmlns:a16="http://schemas.microsoft.com/office/drawing/2014/main" id="{14B34E38-CDF7-5F32-E791-6A562CB5AF63}"/>
              </a:ext>
            </a:extLst>
          </p:cNvPr>
          <p:cNvSpPr>
            <a:spLocks noGrp="1"/>
          </p:cNvSpPr>
          <p:nvPr>
            <p:ph idx="1"/>
          </p:nvPr>
        </p:nvSpPr>
        <p:spPr/>
        <p:txBody>
          <a:bodyPr>
            <a:normAutofit fontScale="92500" lnSpcReduction="10000"/>
          </a:bodyPr>
          <a:lstStyle/>
          <a:p>
            <a:r>
              <a:rPr lang="en-US" dirty="0"/>
              <a:t> A network protocol used by a computer to request its IP address from a gateway server's Address Resolution Protocol (ARP) table or cache. </a:t>
            </a:r>
          </a:p>
          <a:p>
            <a:endParaRPr lang="en-US" dirty="0"/>
          </a:p>
          <a:p>
            <a:r>
              <a:rPr lang="en-US" dirty="0"/>
              <a:t>It is primarily used by diskless workstations or devices that do not know their own IP address when they boot up.</a:t>
            </a:r>
          </a:p>
          <a:p>
            <a:endParaRPr lang="en-US" dirty="0"/>
          </a:p>
          <a:p>
            <a:r>
              <a:rPr lang="en-US" dirty="0"/>
              <a:t>Function: map a known MAC (Media Access Control) address to an IP (Internet Protocol) address..</a:t>
            </a:r>
          </a:p>
          <a:p>
            <a:endParaRPr lang="en-US" dirty="0"/>
          </a:p>
          <a:p>
            <a:r>
              <a:rPr lang="en-US" dirty="0"/>
              <a:t>Process: Request and Response Phase</a:t>
            </a:r>
          </a:p>
        </p:txBody>
      </p:sp>
      <p:sp>
        <p:nvSpPr>
          <p:cNvPr id="4" name="Slide Number Placeholder 3">
            <a:extLst>
              <a:ext uri="{FF2B5EF4-FFF2-40B4-BE49-F238E27FC236}">
                <a16:creationId xmlns:a16="http://schemas.microsoft.com/office/drawing/2014/main" id="{C6BC12BD-8F36-ACAE-E0DF-10D56F42D8A9}"/>
              </a:ext>
            </a:extLst>
          </p:cNvPr>
          <p:cNvSpPr>
            <a:spLocks noGrp="1"/>
          </p:cNvSpPr>
          <p:nvPr>
            <p:ph type="sldNum" sz="quarter" idx="12"/>
          </p:nvPr>
        </p:nvSpPr>
        <p:spPr/>
        <p:txBody>
          <a:bodyPr/>
          <a:lstStyle/>
          <a:p>
            <a:fld id="{77FEE07C-B1BA-4907-B817-44F0AFF8930C}" type="slidenum">
              <a:rPr lang="en-US" smtClean="0"/>
              <a:t>33</a:t>
            </a:fld>
            <a:endParaRPr lang="en-US"/>
          </a:p>
        </p:txBody>
      </p:sp>
    </p:spTree>
    <p:extLst>
      <p:ext uri="{BB962C8B-B14F-4D97-AF65-F5344CB8AC3E}">
        <p14:creationId xmlns:p14="http://schemas.microsoft.com/office/powerpoint/2010/main" val="3003249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DA329-49A9-E630-A1C0-6193020BE47D}"/>
              </a:ext>
            </a:extLst>
          </p:cNvPr>
          <p:cNvSpPr>
            <a:spLocks noGrp="1"/>
          </p:cNvSpPr>
          <p:nvPr>
            <p:ph idx="1"/>
          </p:nvPr>
        </p:nvSpPr>
        <p:spPr>
          <a:xfrm>
            <a:off x="838200" y="161366"/>
            <a:ext cx="10515600" cy="6589058"/>
          </a:xfrm>
        </p:spPr>
        <p:txBody>
          <a:bodyPr>
            <a:normAutofit/>
          </a:bodyPr>
          <a:lstStyle/>
          <a:p>
            <a:r>
              <a:rPr lang="en-US" dirty="0"/>
              <a:t>Request Phase:</a:t>
            </a:r>
          </a:p>
          <a:p>
            <a:pPr lvl="1">
              <a:buFont typeface="Wingdings" panose="05000000000000000000" pitchFamily="2" charset="2"/>
              <a:buChar char="Ø"/>
            </a:pPr>
            <a:r>
              <a:rPr lang="en-US" dirty="0"/>
              <a:t>When a device starts up, it broadcasts a RARP request packet on the network.</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The request contains the device's own MAC address, asking for the corresponding IP address.</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r>
              <a:rPr lang="en-US" dirty="0"/>
              <a:t>Response Phase:</a:t>
            </a:r>
          </a:p>
          <a:p>
            <a:pPr lvl="1">
              <a:buFont typeface="Wingdings" panose="05000000000000000000" pitchFamily="2" charset="2"/>
              <a:buChar char="Ø"/>
            </a:pPr>
            <a:r>
              <a:rPr lang="en-US" dirty="0"/>
              <a:t>A RARP server on the network (usually configured in the router or another dedicated server) listens for RARP requests.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Upon receiving a RARP request, the server looks up the MAC address in a table that maps MAC addresses to IP addresses.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If a match is found, the server sends a RARP response packet back to the requesting device, containing the assigned IP address.</a:t>
            </a:r>
          </a:p>
        </p:txBody>
      </p:sp>
      <p:sp>
        <p:nvSpPr>
          <p:cNvPr id="4" name="Slide Number Placeholder 3">
            <a:extLst>
              <a:ext uri="{FF2B5EF4-FFF2-40B4-BE49-F238E27FC236}">
                <a16:creationId xmlns:a16="http://schemas.microsoft.com/office/drawing/2014/main" id="{825F8766-AA8A-7A77-D43D-C676C8A11F03}"/>
              </a:ext>
            </a:extLst>
          </p:cNvPr>
          <p:cNvSpPr>
            <a:spLocks noGrp="1"/>
          </p:cNvSpPr>
          <p:nvPr>
            <p:ph type="sldNum" sz="quarter" idx="12"/>
          </p:nvPr>
        </p:nvSpPr>
        <p:spPr/>
        <p:txBody>
          <a:bodyPr/>
          <a:lstStyle/>
          <a:p>
            <a:fld id="{77FEE07C-B1BA-4907-B817-44F0AFF8930C}" type="slidenum">
              <a:rPr lang="en-US" smtClean="0"/>
              <a:t>34</a:t>
            </a:fld>
            <a:endParaRPr lang="en-US"/>
          </a:p>
        </p:txBody>
      </p:sp>
    </p:spTree>
    <p:extLst>
      <p:ext uri="{BB962C8B-B14F-4D97-AF65-F5344CB8AC3E}">
        <p14:creationId xmlns:p14="http://schemas.microsoft.com/office/powerpoint/2010/main" val="3929692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C6B-7BA2-3F54-DA14-C9E9EFEF1E2A}"/>
              </a:ext>
            </a:extLst>
          </p:cNvPr>
          <p:cNvSpPr>
            <a:spLocks noGrp="1"/>
          </p:cNvSpPr>
          <p:nvPr>
            <p:ph type="title"/>
          </p:nvPr>
        </p:nvSpPr>
        <p:spPr/>
        <p:txBody>
          <a:bodyPr/>
          <a:lstStyle/>
          <a:p>
            <a:r>
              <a:rPr lang="en-US" dirty="0"/>
              <a:t>TCP/IP Model</a:t>
            </a:r>
          </a:p>
        </p:txBody>
      </p:sp>
      <p:sp>
        <p:nvSpPr>
          <p:cNvPr id="3" name="Content Placeholder 2">
            <a:extLst>
              <a:ext uri="{FF2B5EF4-FFF2-40B4-BE49-F238E27FC236}">
                <a16:creationId xmlns:a16="http://schemas.microsoft.com/office/drawing/2014/main" id="{3246A827-3510-FE62-F7C2-6D4AB94B7208}"/>
              </a:ext>
            </a:extLst>
          </p:cNvPr>
          <p:cNvSpPr>
            <a:spLocks noGrp="1"/>
          </p:cNvSpPr>
          <p:nvPr>
            <p:ph idx="1"/>
          </p:nvPr>
        </p:nvSpPr>
        <p:spPr/>
        <p:txBody>
          <a:bodyPr/>
          <a:lstStyle/>
          <a:p>
            <a:r>
              <a:rPr lang="en-US" dirty="0"/>
              <a:t>Four Layers</a:t>
            </a:r>
          </a:p>
          <a:p>
            <a:endParaRPr lang="en-US" dirty="0"/>
          </a:p>
        </p:txBody>
      </p:sp>
      <p:pic>
        <p:nvPicPr>
          <p:cNvPr id="5" name="Picture 4">
            <a:extLst>
              <a:ext uri="{FF2B5EF4-FFF2-40B4-BE49-F238E27FC236}">
                <a16:creationId xmlns:a16="http://schemas.microsoft.com/office/drawing/2014/main" id="{D109EA96-C5C4-9071-9684-35550BEE340E}"/>
              </a:ext>
            </a:extLst>
          </p:cNvPr>
          <p:cNvPicPr>
            <a:picLocks noChangeAspect="1"/>
          </p:cNvPicPr>
          <p:nvPr/>
        </p:nvPicPr>
        <p:blipFill>
          <a:blip r:embed="rId2"/>
          <a:stretch>
            <a:fillRect/>
          </a:stretch>
        </p:blipFill>
        <p:spPr>
          <a:xfrm>
            <a:off x="1344706" y="2366321"/>
            <a:ext cx="8825448" cy="3945579"/>
          </a:xfrm>
          <a:prstGeom prst="rect">
            <a:avLst/>
          </a:prstGeom>
        </p:spPr>
      </p:pic>
      <p:sp>
        <p:nvSpPr>
          <p:cNvPr id="6" name="Slide Number Placeholder 5">
            <a:extLst>
              <a:ext uri="{FF2B5EF4-FFF2-40B4-BE49-F238E27FC236}">
                <a16:creationId xmlns:a16="http://schemas.microsoft.com/office/drawing/2014/main" id="{27AD0B83-778C-46B1-D8D4-5FE5C2041B1A}"/>
              </a:ext>
            </a:extLst>
          </p:cNvPr>
          <p:cNvSpPr>
            <a:spLocks noGrp="1"/>
          </p:cNvSpPr>
          <p:nvPr>
            <p:ph type="sldNum" sz="quarter" idx="12"/>
          </p:nvPr>
        </p:nvSpPr>
        <p:spPr/>
        <p:txBody>
          <a:bodyPr/>
          <a:lstStyle/>
          <a:p>
            <a:fld id="{77FEE07C-B1BA-4907-B817-44F0AFF8930C}" type="slidenum">
              <a:rPr lang="en-US" smtClean="0"/>
              <a:t>35</a:t>
            </a:fld>
            <a:endParaRPr lang="en-US"/>
          </a:p>
        </p:txBody>
      </p:sp>
    </p:spTree>
    <p:extLst>
      <p:ext uri="{BB962C8B-B14F-4D97-AF65-F5344CB8AC3E}">
        <p14:creationId xmlns:p14="http://schemas.microsoft.com/office/powerpoint/2010/main" val="3524154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D2BE-2A00-DCA8-8973-7BCE1C0A4077}"/>
              </a:ext>
            </a:extLst>
          </p:cNvPr>
          <p:cNvSpPr>
            <a:spLocks noGrp="1"/>
          </p:cNvSpPr>
          <p:nvPr>
            <p:ph type="title"/>
          </p:nvPr>
        </p:nvSpPr>
        <p:spPr/>
        <p:txBody>
          <a:bodyPr/>
          <a:lstStyle/>
          <a:p>
            <a:r>
              <a:rPr lang="en-US" dirty="0"/>
              <a:t>Layers in TCP/IP Model</a:t>
            </a:r>
          </a:p>
        </p:txBody>
      </p:sp>
      <p:sp>
        <p:nvSpPr>
          <p:cNvPr id="3" name="Content Placeholder 2">
            <a:extLst>
              <a:ext uri="{FF2B5EF4-FFF2-40B4-BE49-F238E27FC236}">
                <a16:creationId xmlns:a16="http://schemas.microsoft.com/office/drawing/2014/main" id="{431028B5-846E-E391-E344-133D37BE4250}"/>
              </a:ext>
            </a:extLst>
          </p:cNvPr>
          <p:cNvSpPr>
            <a:spLocks noGrp="1"/>
          </p:cNvSpPr>
          <p:nvPr>
            <p:ph idx="1"/>
          </p:nvPr>
        </p:nvSpPr>
        <p:spPr/>
        <p:txBody>
          <a:bodyPr/>
          <a:lstStyle/>
          <a:p>
            <a:r>
              <a:rPr lang="en-US" dirty="0"/>
              <a:t>Network Access Layer</a:t>
            </a:r>
          </a:p>
          <a:p>
            <a:r>
              <a:rPr lang="en-US" dirty="0"/>
              <a:t>Internet/ Network Layer</a:t>
            </a:r>
          </a:p>
          <a:p>
            <a:r>
              <a:rPr lang="en-US" dirty="0"/>
              <a:t>Transport Layer</a:t>
            </a:r>
          </a:p>
          <a:p>
            <a:r>
              <a:rPr lang="en-US" dirty="0"/>
              <a:t>Application Layer</a:t>
            </a:r>
          </a:p>
        </p:txBody>
      </p:sp>
      <p:sp>
        <p:nvSpPr>
          <p:cNvPr id="4" name="Slide Number Placeholder 3">
            <a:extLst>
              <a:ext uri="{FF2B5EF4-FFF2-40B4-BE49-F238E27FC236}">
                <a16:creationId xmlns:a16="http://schemas.microsoft.com/office/drawing/2014/main" id="{E1262496-0C26-281E-CE19-CAE258412835}"/>
              </a:ext>
            </a:extLst>
          </p:cNvPr>
          <p:cNvSpPr>
            <a:spLocks noGrp="1"/>
          </p:cNvSpPr>
          <p:nvPr>
            <p:ph type="sldNum" sz="quarter" idx="12"/>
          </p:nvPr>
        </p:nvSpPr>
        <p:spPr/>
        <p:txBody>
          <a:bodyPr/>
          <a:lstStyle/>
          <a:p>
            <a:fld id="{77FEE07C-B1BA-4907-B817-44F0AFF8930C}" type="slidenum">
              <a:rPr lang="en-US" smtClean="0"/>
              <a:t>36</a:t>
            </a:fld>
            <a:endParaRPr lang="en-US"/>
          </a:p>
        </p:txBody>
      </p:sp>
    </p:spTree>
    <p:extLst>
      <p:ext uri="{BB962C8B-B14F-4D97-AF65-F5344CB8AC3E}">
        <p14:creationId xmlns:p14="http://schemas.microsoft.com/office/powerpoint/2010/main" val="3605972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F121-67D1-EED1-1F2E-183AC2E1A140}"/>
              </a:ext>
            </a:extLst>
          </p:cNvPr>
          <p:cNvSpPr>
            <a:spLocks noGrp="1"/>
          </p:cNvSpPr>
          <p:nvPr>
            <p:ph type="title"/>
          </p:nvPr>
        </p:nvSpPr>
        <p:spPr/>
        <p:txBody>
          <a:bodyPr/>
          <a:lstStyle/>
          <a:p>
            <a:r>
              <a:rPr lang="en-US" dirty="0"/>
              <a:t>1. Network Access Layer</a:t>
            </a:r>
          </a:p>
        </p:txBody>
      </p:sp>
      <p:sp>
        <p:nvSpPr>
          <p:cNvPr id="3" name="Content Placeholder 2">
            <a:extLst>
              <a:ext uri="{FF2B5EF4-FFF2-40B4-BE49-F238E27FC236}">
                <a16:creationId xmlns:a16="http://schemas.microsoft.com/office/drawing/2014/main" id="{ECE15839-43BA-F882-C636-0E7C9FCDF88F}"/>
              </a:ext>
            </a:extLst>
          </p:cNvPr>
          <p:cNvSpPr>
            <a:spLocks noGrp="1"/>
          </p:cNvSpPr>
          <p:nvPr>
            <p:ph idx="1"/>
          </p:nvPr>
        </p:nvSpPr>
        <p:spPr/>
        <p:txBody>
          <a:bodyPr/>
          <a:lstStyle/>
          <a:p>
            <a:r>
              <a:rPr lang="en-US" dirty="0"/>
              <a:t>Responsible for the physical transmission of data over the network.</a:t>
            </a:r>
          </a:p>
          <a:p>
            <a:endParaRPr lang="en-US" dirty="0"/>
          </a:p>
          <a:p>
            <a:r>
              <a:rPr lang="en-US" dirty="0"/>
              <a:t>Function: Handles the hardware addressing and the physical medium used for communication.</a:t>
            </a:r>
          </a:p>
          <a:p>
            <a:endParaRPr lang="en-US" dirty="0"/>
          </a:p>
          <a:p>
            <a:r>
              <a:rPr lang="en-US" dirty="0"/>
              <a:t>Protocols: Ethernet, Wi-Fi, Token Ring, ARP, </a:t>
            </a:r>
            <a:r>
              <a:rPr lang="en-US" dirty="0" err="1"/>
              <a:t>RARP.Devices</a:t>
            </a:r>
            <a:r>
              <a:rPr lang="en-US" dirty="0"/>
              <a:t>: Network Interface Cards (NICs), switches, routers.</a:t>
            </a:r>
          </a:p>
        </p:txBody>
      </p:sp>
      <p:sp>
        <p:nvSpPr>
          <p:cNvPr id="4" name="Slide Number Placeholder 3">
            <a:extLst>
              <a:ext uri="{FF2B5EF4-FFF2-40B4-BE49-F238E27FC236}">
                <a16:creationId xmlns:a16="http://schemas.microsoft.com/office/drawing/2014/main" id="{CE9E721A-796A-598B-6D81-B7BE5174C83C}"/>
              </a:ext>
            </a:extLst>
          </p:cNvPr>
          <p:cNvSpPr>
            <a:spLocks noGrp="1"/>
          </p:cNvSpPr>
          <p:nvPr>
            <p:ph type="sldNum" sz="quarter" idx="12"/>
          </p:nvPr>
        </p:nvSpPr>
        <p:spPr/>
        <p:txBody>
          <a:bodyPr/>
          <a:lstStyle/>
          <a:p>
            <a:fld id="{77FEE07C-B1BA-4907-B817-44F0AFF8930C}" type="slidenum">
              <a:rPr lang="en-US" smtClean="0"/>
              <a:t>37</a:t>
            </a:fld>
            <a:endParaRPr lang="en-US"/>
          </a:p>
        </p:txBody>
      </p:sp>
    </p:spTree>
    <p:extLst>
      <p:ext uri="{BB962C8B-B14F-4D97-AF65-F5344CB8AC3E}">
        <p14:creationId xmlns:p14="http://schemas.microsoft.com/office/powerpoint/2010/main" val="315763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D649-72ED-30B3-8211-77C83F1E4865}"/>
              </a:ext>
            </a:extLst>
          </p:cNvPr>
          <p:cNvSpPr>
            <a:spLocks noGrp="1"/>
          </p:cNvSpPr>
          <p:nvPr>
            <p:ph type="title"/>
          </p:nvPr>
        </p:nvSpPr>
        <p:spPr/>
        <p:txBody>
          <a:bodyPr/>
          <a:lstStyle/>
          <a:p>
            <a:r>
              <a:rPr lang="en-US" dirty="0"/>
              <a:t>2. Network/Internet Layer</a:t>
            </a:r>
          </a:p>
        </p:txBody>
      </p:sp>
      <p:sp>
        <p:nvSpPr>
          <p:cNvPr id="3" name="Content Placeholder 2">
            <a:extLst>
              <a:ext uri="{FF2B5EF4-FFF2-40B4-BE49-F238E27FC236}">
                <a16:creationId xmlns:a16="http://schemas.microsoft.com/office/drawing/2014/main" id="{36F37B6C-E948-7E7C-8F28-5545709FA8A0}"/>
              </a:ext>
            </a:extLst>
          </p:cNvPr>
          <p:cNvSpPr>
            <a:spLocks noGrp="1"/>
          </p:cNvSpPr>
          <p:nvPr>
            <p:ph idx="1"/>
          </p:nvPr>
        </p:nvSpPr>
        <p:spPr/>
        <p:txBody>
          <a:bodyPr/>
          <a:lstStyle/>
          <a:p>
            <a:r>
              <a:rPr lang="en-US" dirty="0"/>
              <a:t>Handles logical addressing and routing of data packets.</a:t>
            </a:r>
          </a:p>
          <a:p>
            <a:endParaRPr lang="en-US" dirty="0"/>
          </a:p>
          <a:p>
            <a:r>
              <a:rPr lang="en-US" dirty="0"/>
              <a:t>Function: Ensures that data packets are sent across networks.</a:t>
            </a:r>
          </a:p>
          <a:p>
            <a:endParaRPr lang="en-US" dirty="0"/>
          </a:p>
          <a:p>
            <a:r>
              <a:rPr lang="en-US" dirty="0"/>
              <a:t>Protocols: IP (Internet Protocol), ICMP (Internet Control Message Protocol), IGMP (Internet Group Management Protocol).Devices: Routers, Layer 3 switches.</a:t>
            </a:r>
          </a:p>
        </p:txBody>
      </p:sp>
      <p:sp>
        <p:nvSpPr>
          <p:cNvPr id="4" name="Slide Number Placeholder 3">
            <a:extLst>
              <a:ext uri="{FF2B5EF4-FFF2-40B4-BE49-F238E27FC236}">
                <a16:creationId xmlns:a16="http://schemas.microsoft.com/office/drawing/2014/main" id="{4ADE73DA-B9E0-A90F-E2D5-AA6C1D211600}"/>
              </a:ext>
            </a:extLst>
          </p:cNvPr>
          <p:cNvSpPr>
            <a:spLocks noGrp="1"/>
          </p:cNvSpPr>
          <p:nvPr>
            <p:ph type="sldNum" sz="quarter" idx="12"/>
          </p:nvPr>
        </p:nvSpPr>
        <p:spPr/>
        <p:txBody>
          <a:bodyPr/>
          <a:lstStyle/>
          <a:p>
            <a:fld id="{77FEE07C-B1BA-4907-B817-44F0AFF8930C}" type="slidenum">
              <a:rPr lang="en-US" smtClean="0"/>
              <a:t>38</a:t>
            </a:fld>
            <a:endParaRPr lang="en-US"/>
          </a:p>
        </p:txBody>
      </p:sp>
    </p:spTree>
    <p:extLst>
      <p:ext uri="{BB962C8B-B14F-4D97-AF65-F5344CB8AC3E}">
        <p14:creationId xmlns:p14="http://schemas.microsoft.com/office/powerpoint/2010/main" val="4201239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9BCC-DA39-844E-9172-752F805DCA86}"/>
              </a:ext>
            </a:extLst>
          </p:cNvPr>
          <p:cNvSpPr>
            <a:spLocks noGrp="1"/>
          </p:cNvSpPr>
          <p:nvPr>
            <p:ph type="title"/>
          </p:nvPr>
        </p:nvSpPr>
        <p:spPr/>
        <p:txBody>
          <a:bodyPr/>
          <a:lstStyle/>
          <a:p>
            <a:r>
              <a:rPr lang="en-US" dirty="0"/>
              <a:t>3. Transport Layer</a:t>
            </a:r>
          </a:p>
        </p:txBody>
      </p:sp>
      <p:sp>
        <p:nvSpPr>
          <p:cNvPr id="3" name="Content Placeholder 2">
            <a:extLst>
              <a:ext uri="{FF2B5EF4-FFF2-40B4-BE49-F238E27FC236}">
                <a16:creationId xmlns:a16="http://schemas.microsoft.com/office/drawing/2014/main" id="{2890C397-17D8-9F92-4712-9630256F6736}"/>
              </a:ext>
            </a:extLst>
          </p:cNvPr>
          <p:cNvSpPr>
            <a:spLocks noGrp="1"/>
          </p:cNvSpPr>
          <p:nvPr>
            <p:ph idx="1"/>
          </p:nvPr>
        </p:nvSpPr>
        <p:spPr/>
        <p:txBody>
          <a:bodyPr/>
          <a:lstStyle/>
          <a:p>
            <a:r>
              <a:rPr lang="en-US" dirty="0"/>
              <a:t>Manages end-to-end communication, error checking, and data flow control.</a:t>
            </a:r>
          </a:p>
          <a:p>
            <a:endParaRPr lang="en-US" dirty="0"/>
          </a:p>
          <a:p>
            <a:r>
              <a:rPr lang="en-US" dirty="0"/>
              <a:t>Function: Ensures reliable data transfer and proper sequencing.</a:t>
            </a:r>
          </a:p>
          <a:p>
            <a:endParaRPr lang="en-US" dirty="0"/>
          </a:p>
          <a:p>
            <a:r>
              <a:rPr lang="en-US" dirty="0"/>
              <a:t>Protocols: TCP (Transmission Control Protocol), UDP (User Datagram Protocol).Services: Connection-oriented communication (TCP), connectionless communication (UDP).</a:t>
            </a:r>
          </a:p>
        </p:txBody>
      </p:sp>
      <p:sp>
        <p:nvSpPr>
          <p:cNvPr id="4" name="Slide Number Placeholder 3">
            <a:extLst>
              <a:ext uri="{FF2B5EF4-FFF2-40B4-BE49-F238E27FC236}">
                <a16:creationId xmlns:a16="http://schemas.microsoft.com/office/drawing/2014/main" id="{EA588AB4-A288-4325-0816-C81B8874ED61}"/>
              </a:ext>
            </a:extLst>
          </p:cNvPr>
          <p:cNvSpPr>
            <a:spLocks noGrp="1"/>
          </p:cNvSpPr>
          <p:nvPr>
            <p:ph type="sldNum" sz="quarter" idx="12"/>
          </p:nvPr>
        </p:nvSpPr>
        <p:spPr/>
        <p:txBody>
          <a:bodyPr/>
          <a:lstStyle/>
          <a:p>
            <a:fld id="{77FEE07C-B1BA-4907-B817-44F0AFF8930C}" type="slidenum">
              <a:rPr lang="en-US" smtClean="0"/>
              <a:t>39</a:t>
            </a:fld>
            <a:endParaRPr lang="en-US"/>
          </a:p>
        </p:txBody>
      </p:sp>
    </p:spTree>
    <p:extLst>
      <p:ext uri="{BB962C8B-B14F-4D97-AF65-F5344CB8AC3E}">
        <p14:creationId xmlns:p14="http://schemas.microsoft.com/office/powerpoint/2010/main" val="212137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F39-FFE8-75B6-ACD5-0C87C083876B}"/>
              </a:ext>
            </a:extLst>
          </p:cNvPr>
          <p:cNvSpPr>
            <a:spLocks noGrp="1"/>
          </p:cNvSpPr>
          <p:nvPr>
            <p:ph type="title"/>
          </p:nvPr>
        </p:nvSpPr>
        <p:spPr/>
        <p:txBody>
          <a:bodyPr/>
          <a:lstStyle/>
          <a:p>
            <a:r>
              <a:rPr lang="en-US" dirty="0"/>
              <a:t>HUB</a:t>
            </a:r>
          </a:p>
        </p:txBody>
      </p:sp>
      <p:sp>
        <p:nvSpPr>
          <p:cNvPr id="3" name="Content Placeholder 2">
            <a:extLst>
              <a:ext uri="{FF2B5EF4-FFF2-40B4-BE49-F238E27FC236}">
                <a16:creationId xmlns:a16="http://schemas.microsoft.com/office/drawing/2014/main" id="{8AE31606-C0B7-6419-8506-CB7BA98931CC}"/>
              </a:ext>
            </a:extLst>
          </p:cNvPr>
          <p:cNvSpPr>
            <a:spLocks noGrp="1"/>
          </p:cNvSpPr>
          <p:nvPr>
            <p:ph idx="1"/>
          </p:nvPr>
        </p:nvSpPr>
        <p:spPr/>
        <p:txBody>
          <a:bodyPr/>
          <a:lstStyle/>
          <a:p>
            <a:r>
              <a:rPr lang="en-US" dirty="0"/>
              <a:t>A hub is a basic networking device that connects multiple Ethernet devices, making them act as a single network segment</a:t>
            </a:r>
          </a:p>
          <a:p>
            <a:endParaRPr lang="en-US" dirty="0"/>
          </a:p>
          <a:p>
            <a:r>
              <a:rPr lang="en-US" dirty="0"/>
              <a:t>Operates at the physical layer (Layer 1) of the OSI model, simply forwards data packets to all devices in the network</a:t>
            </a:r>
          </a:p>
          <a:p>
            <a:endParaRPr lang="en-US" dirty="0"/>
          </a:p>
          <a:p>
            <a:r>
              <a:rPr lang="en-US" dirty="0"/>
              <a:t>Suitable for small, simple local area networks (LANs).</a:t>
            </a:r>
          </a:p>
        </p:txBody>
      </p:sp>
      <p:pic>
        <p:nvPicPr>
          <p:cNvPr id="5" name="Picture 4">
            <a:extLst>
              <a:ext uri="{FF2B5EF4-FFF2-40B4-BE49-F238E27FC236}">
                <a16:creationId xmlns:a16="http://schemas.microsoft.com/office/drawing/2014/main" id="{A0A60FE1-CC86-0D22-9260-8AAB44B03286}"/>
              </a:ext>
            </a:extLst>
          </p:cNvPr>
          <p:cNvPicPr>
            <a:picLocks noChangeAspect="1"/>
          </p:cNvPicPr>
          <p:nvPr/>
        </p:nvPicPr>
        <p:blipFill>
          <a:blip r:embed="rId2"/>
          <a:stretch>
            <a:fillRect/>
          </a:stretch>
        </p:blipFill>
        <p:spPr>
          <a:xfrm>
            <a:off x="7240398" y="0"/>
            <a:ext cx="3256040" cy="1855082"/>
          </a:xfrm>
          <a:prstGeom prst="rect">
            <a:avLst/>
          </a:prstGeom>
        </p:spPr>
      </p:pic>
      <p:sp>
        <p:nvSpPr>
          <p:cNvPr id="4" name="Slide Number Placeholder 3">
            <a:extLst>
              <a:ext uri="{FF2B5EF4-FFF2-40B4-BE49-F238E27FC236}">
                <a16:creationId xmlns:a16="http://schemas.microsoft.com/office/drawing/2014/main" id="{73AF46EE-48B7-C36C-5394-269FFE9CD631}"/>
              </a:ext>
            </a:extLst>
          </p:cNvPr>
          <p:cNvSpPr>
            <a:spLocks noGrp="1"/>
          </p:cNvSpPr>
          <p:nvPr>
            <p:ph type="sldNum" sz="quarter" idx="12"/>
          </p:nvPr>
        </p:nvSpPr>
        <p:spPr/>
        <p:txBody>
          <a:bodyPr/>
          <a:lstStyle/>
          <a:p>
            <a:fld id="{77FEE07C-B1BA-4907-B817-44F0AFF8930C}" type="slidenum">
              <a:rPr lang="en-US" smtClean="0"/>
              <a:t>4</a:t>
            </a:fld>
            <a:endParaRPr lang="en-US"/>
          </a:p>
        </p:txBody>
      </p:sp>
    </p:spTree>
    <p:extLst>
      <p:ext uri="{BB962C8B-B14F-4D97-AF65-F5344CB8AC3E}">
        <p14:creationId xmlns:p14="http://schemas.microsoft.com/office/powerpoint/2010/main" val="46726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79D7-265A-C06F-FDEA-5F2055DCB386}"/>
              </a:ext>
            </a:extLst>
          </p:cNvPr>
          <p:cNvSpPr>
            <a:spLocks noGrp="1"/>
          </p:cNvSpPr>
          <p:nvPr>
            <p:ph type="title"/>
          </p:nvPr>
        </p:nvSpPr>
        <p:spPr/>
        <p:txBody>
          <a:bodyPr/>
          <a:lstStyle/>
          <a:p>
            <a:r>
              <a:rPr lang="en-US" dirty="0"/>
              <a:t>4. Application layer</a:t>
            </a:r>
          </a:p>
        </p:txBody>
      </p:sp>
      <p:sp>
        <p:nvSpPr>
          <p:cNvPr id="3" name="Content Placeholder 2">
            <a:extLst>
              <a:ext uri="{FF2B5EF4-FFF2-40B4-BE49-F238E27FC236}">
                <a16:creationId xmlns:a16="http://schemas.microsoft.com/office/drawing/2014/main" id="{829C1E5A-2040-4D96-0E43-CE138876EB8D}"/>
              </a:ext>
            </a:extLst>
          </p:cNvPr>
          <p:cNvSpPr>
            <a:spLocks noGrp="1"/>
          </p:cNvSpPr>
          <p:nvPr>
            <p:ph idx="1"/>
          </p:nvPr>
        </p:nvSpPr>
        <p:spPr/>
        <p:txBody>
          <a:bodyPr/>
          <a:lstStyle/>
          <a:p>
            <a:r>
              <a:rPr lang="en-US" dirty="0"/>
              <a:t>Provides network services to applications and end-users.</a:t>
            </a:r>
          </a:p>
          <a:p>
            <a:endParaRPr lang="en-US" dirty="0"/>
          </a:p>
          <a:p>
            <a:r>
              <a:rPr lang="en-US" dirty="0"/>
              <a:t>Function: Facilitates communication between software applications and the network.</a:t>
            </a:r>
          </a:p>
          <a:p>
            <a:endParaRPr lang="en-US" dirty="0"/>
          </a:p>
          <a:p>
            <a:r>
              <a:rPr lang="en-US" dirty="0"/>
              <a:t>Protocols: HTTP, FTP, SMTP, DNS, Telnet, </a:t>
            </a:r>
            <a:r>
              <a:rPr lang="en-US" dirty="0" err="1"/>
              <a:t>SSH.Services</a:t>
            </a:r>
            <a:r>
              <a:rPr lang="en-US" dirty="0"/>
              <a:t>: Web browsing, file transfer, email, domain name resolution, remote login.</a:t>
            </a:r>
          </a:p>
        </p:txBody>
      </p:sp>
      <p:sp>
        <p:nvSpPr>
          <p:cNvPr id="4" name="Slide Number Placeholder 3">
            <a:extLst>
              <a:ext uri="{FF2B5EF4-FFF2-40B4-BE49-F238E27FC236}">
                <a16:creationId xmlns:a16="http://schemas.microsoft.com/office/drawing/2014/main" id="{AE8A1FB6-0379-ED9C-5F5A-79141DD94161}"/>
              </a:ext>
            </a:extLst>
          </p:cNvPr>
          <p:cNvSpPr>
            <a:spLocks noGrp="1"/>
          </p:cNvSpPr>
          <p:nvPr>
            <p:ph type="sldNum" sz="quarter" idx="12"/>
          </p:nvPr>
        </p:nvSpPr>
        <p:spPr/>
        <p:txBody>
          <a:bodyPr/>
          <a:lstStyle/>
          <a:p>
            <a:fld id="{77FEE07C-B1BA-4907-B817-44F0AFF8930C}" type="slidenum">
              <a:rPr lang="en-US" smtClean="0"/>
              <a:t>40</a:t>
            </a:fld>
            <a:endParaRPr lang="en-US"/>
          </a:p>
        </p:txBody>
      </p:sp>
    </p:spTree>
    <p:extLst>
      <p:ext uri="{BB962C8B-B14F-4D97-AF65-F5344CB8AC3E}">
        <p14:creationId xmlns:p14="http://schemas.microsoft.com/office/powerpoint/2010/main" val="789118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1972-8165-A5FB-2702-F22267EE28DE}"/>
              </a:ext>
            </a:extLst>
          </p:cNvPr>
          <p:cNvSpPr>
            <a:spLocks noGrp="1"/>
          </p:cNvSpPr>
          <p:nvPr>
            <p:ph type="title"/>
          </p:nvPr>
        </p:nvSpPr>
        <p:spPr/>
        <p:txBody>
          <a:bodyPr/>
          <a:lstStyle/>
          <a:p>
            <a:r>
              <a:rPr lang="en-US" dirty="0"/>
              <a:t>In Short:</a:t>
            </a:r>
          </a:p>
        </p:txBody>
      </p:sp>
      <p:sp>
        <p:nvSpPr>
          <p:cNvPr id="3" name="Content Placeholder 2">
            <a:extLst>
              <a:ext uri="{FF2B5EF4-FFF2-40B4-BE49-F238E27FC236}">
                <a16:creationId xmlns:a16="http://schemas.microsoft.com/office/drawing/2014/main" id="{65F71BED-E8D7-4A9B-3A5E-57B0B1D957CC}"/>
              </a:ext>
            </a:extLst>
          </p:cNvPr>
          <p:cNvSpPr>
            <a:spLocks noGrp="1"/>
          </p:cNvSpPr>
          <p:nvPr>
            <p:ph idx="1"/>
          </p:nvPr>
        </p:nvSpPr>
        <p:spPr/>
        <p:txBody>
          <a:bodyPr/>
          <a:lstStyle/>
          <a:p>
            <a:r>
              <a:rPr lang="en-US" dirty="0"/>
              <a:t>Network Interface Layer: Ensures physical connectivity and hardware addressing.</a:t>
            </a:r>
          </a:p>
          <a:p>
            <a:endParaRPr lang="en-US" dirty="0"/>
          </a:p>
          <a:p>
            <a:r>
              <a:rPr lang="en-US" dirty="0"/>
              <a:t>Internet Layer: Manages logical addressing and routing.</a:t>
            </a:r>
          </a:p>
          <a:p>
            <a:endParaRPr lang="en-US" dirty="0"/>
          </a:p>
          <a:p>
            <a:r>
              <a:rPr lang="en-US" dirty="0"/>
              <a:t>Transport Layer: Ensures reliable data transmission.</a:t>
            </a:r>
          </a:p>
          <a:p>
            <a:endParaRPr lang="en-US" dirty="0"/>
          </a:p>
          <a:p>
            <a:r>
              <a:rPr lang="en-US" dirty="0"/>
              <a:t>Application Layer: Provides services directly to user applications.</a:t>
            </a:r>
          </a:p>
        </p:txBody>
      </p:sp>
      <p:sp>
        <p:nvSpPr>
          <p:cNvPr id="4" name="Slide Number Placeholder 3">
            <a:extLst>
              <a:ext uri="{FF2B5EF4-FFF2-40B4-BE49-F238E27FC236}">
                <a16:creationId xmlns:a16="http://schemas.microsoft.com/office/drawing/2014/main" id="{CA359719-B0CE-5E77-D6B2-893AC32085AB}"/>
              </a:ext>
            </a:extLst>
          </p:cNvPr>
          <p:cNvSpPr>
            <a:spLocks noGrp="1"/>
          </p:cNvSpPr>
          <p:nvPr>
            <p:ph type="sldNum" sz="quarter" idx="12"/>
          </p:nvPr>
        </p:nvSpPr>
        <p:spPr/>
        <p:txBody>
          <a:bodyPr/>
          <a:lstStyle/>
          <a:p>
            <a:fld id="{77FEE07C-B1BA-4907-B817-44F0AFF8930C}" type="slidenum">
              <a:rPr lang="en-US" smtClean="0"/>
              <a:t>41</a:t>
            </a:fld>
            <a:endParaRPr lang="en-US"/>
          </a:p>
        </p:txBody>
      </p:sp>
    </p:spTree>
    <p:extLst>
      <p:ext uri="{BB962C8B-B14F-4D97-AF65-F5344CB8AC3E}">
        <p14:creationId xmlns:p14="http://schemas.microsoft.com/office/powerpoint/2010/main" val="2880059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58EA-DDEA-1D7D-7AD2-1081B432CBA7}"/>
              </a:ext>
            </a:extLst>
          </p:cNvPr>
          <p:cNvSpPr>
            <a:spLocks noGrp="1"/>
          </p:cNvSpPr>
          <p:nvPr>
            <p:ph type="title"/>
          </p:nvPr>
        </p:nvSpPr>
        <p:spPr/>
        <p:txBody>
          <a:bodyPr/>
          <a:lstStyle/>
          <a:p>
            <a:r>
              <a:rPr lang="en-US" dirty="0"/>
              <a:t>OSI vs TCP/IP Model</a:t>
            </a:r>
          </a:p>
        </p:txBody>
      </p:sp>
      <p:pic>
        <p:nvPicPr>
          <p:cNvPr id="6" name="Content Placeholder 5">
            <a:extLst>
              <a:ext uri="{FF2B5EF4-FFF2-40B4-BE49-F238E27FC236}">
                <a16:creationId xmlns:a16="http://schemas.microsoft.com/office/drawing/2014/main" id="{C89A26D1-07E2-68CA-DF57-D46FBC629BC2}"/>
              </a:ext>
            </a:extLst>
          </p:cNvPr>
          <p:cNvPicPr>
            <a:picLocks noGrp="1" noChangeAspect="1"/>
          </p:cNvPicPr>
          <p:nvPr>
            <p:ph idx="1"/>
          </p:nvPr>
        </p:nvPicPr>
        <p:blipFill>
          <a:blip r:embed="rId2"/>
          <a:stretch>
            <a:fillRect/>
          </a:stretch>
        </p:blipFill>
        <p:spPr>
          <a:xfrm>
            <a:off x="1573307" y="1512101"/>
            <a:ext cx="9235042" cy="4844249"/>
          </a:xfrm>
        </p:spPr>
      </p:pic>
      <p:sp>
        <p:nvSpPr>
          <p:cNvPr id="4" name="Slide Number Placeholder 3">
            <a:extLst>
              <a:ext uri="{FF2B5EF4-FFF2-40B4-BE49-F238E27FC236}">
                <a16:creationId xmlns:a16="http://schemas.microsoft.com/office/drawing/2014/main" id="{49443D62-5CA9-2E93-0955-9FBE24DC30AD}"/>
              </a:ext>
            </a:extLst>
          </p:cNvPr>
          <p:cNvSpPr>
            <a:spLocks noGrp="1"/>
          </p:cNvSpPr>
          <p:nvPr>
            <p:ph type="sldNum" sz="quarter" idx="12"/>
          </p:nvPr>
        </p:nvSpPr>
        <p:spPr/>
        <p:txBody>
          <a:bodyPr/>
          <a:lstStyle/>
          <a:p>
            <a:fld id="{77FEE07C-B1BA-4907-B817-44F0AFF8930C}" type="slidenum">
              <a:rPr lang="en-US" smtClean="0"/>
              <a:t>42</a:t>
            </a:fld>
            <a:endParaRPr lang="en-US"/>
          </a:p>
        </p:txBody>
      </p:sp>
    </p:spTree>
    <p:extLst>
      <p:ext uri="{BB962C8B-B14F-4D97-AF65-F5344CB8AC3E}">
        <p14:creationId xmlns:p14="http://schemas.microsoft.com/office/powerpoint/2010/main" val="265271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C60F-4380-4078-986C-4E47FC081DF5}"/>
              </a:ext>
            </a:extLst>
          </p:cNvPr>
          <p:cNvSpPr>
            <a:spLocks noGrp="1"/>
          </p:cNvSpPr>
          <p:nvPr>
            <p:ph type="title"/>
          </p:nvPr>
        </p:nvSpPr>
        <p:spPr>
          <a:xfrm>
            <a:off x="3978088" y="1"/>
            <a:ext cx="4235824" cy="1009651"/>
          </a:xfrm>
        </p:spPr>
        <p:txBody>
          <a:bodyPr/>
          <a:lstStyle/>
          <a:p>
            <a:r>
              <a:rPr lang="en-US" dirty="0"/>
              <a:t>Types of Hub</a:t>
            </a:r>
          </a:p>
        </p:txBody>
      </p:sp>
      <p:sp>
        <p:nvSpPr>
          <p:cNvPr id="3" name="Content Placeholder 2">
            <a:extLst>
              <a:ext uri="{FF2B5EF4-FFF2-40B4-BE49-F238E27FC236}">
                <a16:creationId xmlns:a16="http://schemas.microsoft.com/office/drawing/2014/main" id="{5CE20917-3A2E-995A-6212-C520823A99E9}"/>
              </a:ext>
            </a:extLst>
          </p:cNvPr>
          <p:cNvSpPr>
            <a:spLocks noGrp="1"/>
          </p:cNvSpPr>
          <p:nvPr>
            <p:ph idx="1"/>
          </p:nvPr>
        </p:nvSpPr>
        <p:spPr>
          <a:xfrm>
            <a:off x="0" y="860612"/>
            <a:ext cx="12192000" cy="5997388"/>
          </a:xfrm>
        </p:spPr>
        <p:txBody>
          <a:bodyPr>
            <a:normAutofit/>
          </a:bodyPr>
          <a:lstStyle/>
          <a:p>
            <a:pPr algn="just"/>
            <a:r>
              <a:rPr lang="en-US" b="1" dirty="0"/>
              <a:t>Active Hub</a:t>
            </a:r>
            <a:r>
              <a:rPr lang="en-US" dirty="0"/>
              <a:t>: These are the hubs that have their power supply and can clean, boost, and relay the signal along with the network. It serves both as a repeater as well as a wiring center. These are used to extend the maximum distance between nodes.</a:t>
            </a:r>
          </a:p>
          <a:p>
            <a:pPr algn="just"/>
            <a:endParaRPr lang="en-US" dirty="0"/>
          </a:p>
          <a:p>
            <a:pPr algn="just"/>
            <a:r>
              <a:rPr lang="en-US" b="1" dirty="0"/>
              <a:t>Passive Hub</a:t>
            </a:r>
            <a:r>
              <a:rPr lang="en-US" dirty="0"/>
              <a:t>: These are the hubs that collect wiring from nodes and power supply from the active hub. These hubs relay signals onto the network without cleaning and boosting them and can’t be used to extend the distance between nodes.</a:t>
            </a:r>
          </a:p>
          <a:p>
            <a:pPr algn="just"/>
            <a:endParaRPr lang="en-US" dirty="0"/>
          </a:p>
          <a:p>
            <a:pPr algn="just"/>
            <a:r>
              <a:rPr lang="en-US" b="1" dirty="0"/>
              <a:t>Intelligent Hub</a:t>
            </a:r>
            <a:r>
              <a:rPr lang="en-US" dirty="0"/>
              <a:t>: It works like an active hub and includes remote management capabilities. They also provide flexible data rates to network devices. It also enables an administrator to monitor the traffic passing through the hub and to configure each port in the hub.</a:t>
            </a:r>
          </a:p>
        </p:txBody>
      </p:sp>
      <p:sp>
        <p:nvSpPr>
          <p:cNvPr id="4" name="Slide Number Placeholder 3">
            <a:extLst>
              <a:ext uri="{FF2B5EF4-FFF2-40B4-BE49-F238E27FC236}">
                <a16:creationId xmlns:a16="http://schemas.microsoft.com/office/drawing/2014/main" id="{1B0691B7-B0FD-3AF7-D9B4-21BDE92E46B5}"/>
              </a:ext>
            </a:extLst>
          </p:cNvPr>
          <p:cNvSpPr>
            <a:spLocks noGrp="1"/>
          </p:cNvSpPr>
          <p:nvPr>
            <p:ph type="sldNum" sz="quarter" idx="12"/>
          </p:nvPr>
        </p:nvSpPr>
        <p:spPr/>
        <p:txBody>
          <a:bodyPr/>
          <a:lstStyle/>
          <a:p>
            <a:fld id="{77FEE07C-B1BA-4907-B817-44F0AFF8930C}" type="slidenum">
              <a:rPr lang="en-US" smtClean="0"/>
              <a:t>5</a:t>
            </a:fld>
            <a:endParaRPr lang="en-US"/>
          </a:p>
        </p:txBody>
      </p:sp>
    </p:spTree>
    <p:extLst>
      <p:ext uri="{BB962C8B-B14F-4D97-AF65-F5344CB8AC3E}">
        <p14:creationId xmlns:p14="http://schemas.microsoft.com/office/powerpoint/2010/main" val="84589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E358-1E29-BCE3-3809-A4BA314A2E99}"/>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B118F2D1-36CC-F24C-8140-2B2F7AC63FA5}"/>
              </a:ext>
            </a:extLst>
          </p:cNvPr>
          <p:cNvSpPr>
            <a:spLocks noGrp="1"/>
          </p:cNvSpPr>
          <p:nvPr>
            <p:ph idx="1"/>
          </p:nvPr>
        </p:nvSpPr>
        <p:spPr/>
        <p:txBody>
          <a:bodyPr/>
          <a:lstStyle/>
          <a:p>
            <a:r>
              <a:rPr lang="en-US" dirty="0"/>
              <a:t>A bridge is a network device that connects and filters traffic between two network segments</a:t>
            </a:r>
          </a:p>
          <a:p>
            <a:endParaRPr lang="en-US" dirty="0"/>
          </a:p>
          <a:p>
            <a:r>
              <a:rPr lang="en-US" dirty="0"/>
              <a:t>Operates at the data link layer (Layer 2) of the OSI model, used to divide larger networks into smaller segments</a:t>
            </a:r>
          </a:p>
          <a:p>
            <a:endParaRPr lang="en-US" dirty="0"/>
          </a:p>
          <a:p>
            <a:r>
              <a:rPr lang="en-US" dirty="0"/>
              <a:t> Reducing network traffic, improving security, and managing bandwidth.</a:t>
            </a:r>
          </a:p>
        </p:txBody>
      </p:sp>
      <p:pic>
        <p:nvPicPr>
          <p:cNvPr id="5" name="Picture 4">
            <a:extLst>
              <a:ext uri="{FF2B5EF4-FFF2-40B4-BE49-F238E27FC236}">
                <a16:creationId xmlns:a16="http://schemas.microsoft.com/office/drawing/2014/main" id="{867011F8-A4DD-5859-C9E7-6FC3A567861B}"/>
              </a:ext>
            </a:extLst>
          </p:cNvPr>
          <p:cNvPicPr>
            <a:picLocks noChangeAspect="1"/>
          </p:cNvPicPr>
          <p:nvPr/>
        </p:nvPicPr>
        <p:blipFill>
          <a:blip r:embed="rId2"/>
          <a:stretch>
            <a:fillRect/>
          </a:stretch>
        </p:blipFill>
        <p:spPr>
          <a:xfrm>
            <a:off x="7324163" y="10267"/>
            <a:ext cx="3460377" cy="1851463"/>
          </a:xfrm>
          <a:prstGeom prst="rect">
            <a:avLst/>
          </a:prstGeom>
        </p:spPr>
      </p:pic>
      <p:sp>
        <p:nvSpPr>
          <p:cNvPr id="4" name="Slide Number Placeholder 3">
            <a:extLst>
              <a:ext uri="{FF2B5EF4-FFF2-40B4-BE49-F238E27FC236}">
                <a16:creationId xmlns:a16="http://schemas.microsoft.com/office/drawing/2014/main" id="{DD156993-157E-5B1C-FABC-40EDF958EE64}"/>
              </a:ext>
            </a:extLst>
          </p:cNvPr>
          <p:cNvSpPr>
            <a:spLocks noGrp="1"/>
          </p:cNvSpPr>
          <p:nvPr>
            <p:ph type="sldNum" sz="quarter" idx="12"/>
          </p:nvPr>
        </p:nvSpPr>
        <p:spPr/>
        <p:txBody>
          <a:bodyPr/>
          <a:lstStyle/>
          <a:p>
            <a:fld id="{77FEE07C-B1BA-4907-B817-44F0AFF8930C}" type="slidenum">
              <a:rPr lang="en-US" smtClean="0"/>
              <a:t>6</a:t>
            </a:fld>
            <a:endParaRPr lang="en-US"/>
          </a:p>
        </p:txBody>
      </p:sp>
    </p:spTree>
    <p:extLst>
      <p:ext uri="{BB962C8B-B14F-4D97-AF65-F5344CB8AC3E}">
        <p14:creationId xmlns:p14="http://schemas.microsoft.com/office/powerpoint/2010/main" val="410683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1564-5B36-C5D4-FD0F-084C84907B8A}"/>
              </a:ext>
            </a:extLst>
          </p:cNvPr>
          <p:cNvSpPr>
            <a:spLocks noGrp="1"/>
          </p:cNvSpPr>
          <p:nvPr>
            <p:ph type="title"/>
          </p:nvPr>
        </p:nvSpPr>
        <p:spPr>
          <a:xfrm>
            <a:off x="3771900" y="0"/>
            <a:ext cx="4648200" cy="934757"/>
          </a:xfrm>
        </p:spPr>
        <p:txBody>
          <a:bodyPr/>
          <a:lstStyle/>
          <a:p>
            <a:r>
              <a:rPr lang="en-US" dirty="0"/>
              <a:t>Types of Bridges</a:t>
            </a:r>
          </a:p>
        </p:txBody>
      </p:sp>
      <p:sp>
        <p:nvSpPr>
          <p:cNvPr id="3" name="Content Placeholder 2">
            <a:extLst>
              <a:ext uri="{FF2B5EF4-FFF2-40B4-BE49-F238E27FC236}">
                <a16:creationId xmlns:a16="http://schemas.microsoft.com/office/drawing/2014/main" id="{9CEFA98F-624E-977F-00CF-77D61799C913}"/>
              </a:ext>
            </a:extLst>
          </p:cNvPr>
          <p:cNvSpPr>
            <a:spLocks noGrp="1"/>
          </p:cNvSpPr>
          <p:nvPr>
            <p:ph idx="1"/>
          </p:nvPr>
        </p:nvSpPr>
        <p:spPr>
          <a:xfrm>
            <a:off x="0" y="1093694"/>
            <a:ext cx="12192000" cy="5585011"/>
          </a:xfrm>
        </p:spPr>
        <p:txBody>
          <a:bodyPr>
            <a:normAutofit/>
          </a:bodyPr>
          <a:lstStyle/>
          <a:p>
            <a:pPr algn="just"/>
            <a:r>
              <a:rPr lang="en-US" b="1" dirty="0"/>
              <a:t>Transparent Bridges</a:t>
            </a:r>
            <a:r>
              <a:rPr lang="en-US" dirty="0"/>
              <a:t>: These are the bridge in which the stations are completely unaware of the bridge’s existence i.e. whether or not a bridge is added or deleted from the network, reconfiguration of the stations is unnecessary. These bridges make use of two processes i.e. bridge forwarding and bridge learning.</a:t>
            </a:r>
          </a:p>
          <a:p>
            <a:pPr marL="0" indent="0" algn="just">
              <a:buNone/>
            </a:pPr>
            <a:endParaRPr lang="en-US" dirty="0"/>
          </a:p>
          <a:p>
            <a:pPr algn="just"/>
            <a:r>
              <a:rPr lang="en-US" b="1" dirty="0"/>
              <a:t>Source Routing Bridges</a:t>
            </a:r>
            <a:r>
              <a:rPr lang="en-US" dirty="0"/>
              <a:t>:- In these bridges, routing operation is performed by the source station and the frame specifies which route to follow. The host can discover the frame by sending a special frame called the discovery frame, which spreads through the entire network using all possible paths to the destination.</a:t>
            </a:r>
          </a:p>
        </p:txBody>
      </p:sp>
      <p:sp>
        <p:nvSpPr>
          <p:cNvPr id="4" name="Slide Number Placeholder 3">
            <a:extLst>
              <a:ext uri="{FF2B5EF4-FFF2-40B4-BE49-F238E27FC236}">
                <a16:creationId xmlns:a16="http://schemas.microsoft.com/office/drawing/2014/main" id="{8A55D834-B740-764F-34EB-410773E420B1}"/>
              </a:ext>
            </a:extLst>
          </p:cNvPr>
          <p:cNvSpPr>
            <a:spLocks noGrp="1"/>
          </p:cNvSpPr>
          <p:nvPr>
            <p:ph type="sldNum" sz="quarter" idx="12"/>
          </p:nvPr>
        </p:nvSpPr>
        <p:spPr/>
        <p:txBody>
          <a:bodyPr/>
          <a:lstStyle/>
          <a:p>
            <a:fld id="{77FEE07C-B1BA-4907-B817-44F0AFF8930C}" type="slidenum">
              <a:rPr lang="en-US" smtClean="0"/>
              <a:t>7</a:t>
            </a:fld>
            <a:endParaRPr lang="en-US"/>
          </a:p>
        </p:txBody>
      </p:sp>
    </p:spTree>
    <p:extLst>
      <p:ext uri="{BB962C8B-B14F-4D97-AF65-F5344CB8AC3E}">
        <p14:creationId xmlns:p14="http://schemas.microsoft.com/office/powerpoint/2010/main" val="266141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B677-09BF-FE41-AAFB-E1A3F0D1DB32}"/>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27971534-8427-861E-3332-22C4EAF30031}"/>
              </a:ext>
            </a:extLst>
          </p:cNvPr>
          <p:cNvSpPr>
            <a:spLocks noGrp="1"/>
          </p:cNvSpPr>
          <p:nvPr>
            <p:ph idx="1"/>
          </p:nvPr>
        </p:nvSpPr>
        <p:spPr>
          <a:xfrm>
            <a:off x="838200" y="1825625"/>
            <a:ext cx="10515600" cy="4667250"/>
          </a:xfrm>
        </p:spPr>
        <p:txBody>
          <a:bodyPr>
            <a:normAutofit/>
          </a:bodyPr>
          <a:lstStyle/>
          <a:p>
            <a:r>
              <a:rPr lang="en-US" dirty="0"/>
              <a:t>A switch is a network device that connects </a:t>
            </a:r>
            <a:br>
              <a:rPr lang="en-US" dirty="0"/>
            </a:br>
            <a:r>
              <a:rPr lang="en-US" dirty="0"/>
              <a:t>devices within a network and uses MAC </a:t>
            </a:r>
            <a:br>
              <a:rPr lang="en-US" dirty="0"/>
            </a:br>
            <a:r>
              <a:rPr lang="en-US" dirty="0"/>
              <a:t>addresses to forward data to the correct destination</a:t>
            </a:r>
          </a:p>
          <a:p>
            <a:endParaRPr lang="en-US" dirty="0"/>
          </a:p>
          <a:p>
            <a:r>
              <a:rPr lang="en-US" dirty="0"/>
              <a:t>Operates at the data link layer (Layer 2) and sometimes the network layer (Layer 3) of the OSI model, creates a separate collision domain for each connected device</a:t>
            </a:r>
          </a:p>
          <a:p>
            <a:endParaRPr lang="en-US" dirty="0"/>
          </a:p>
          <a:p>
            <a:r>
              <a:rPr lang="en-US" dirty="0"/>
              <a:t>Common in modern LANs to enhance performance and manageability.</a:t>
            </a:r>
          </a:p>
        </p:txBody>
      </p:sp>
      <p:pic>
        <p:nvPicPr>
          <p:cNvPr id="5" name="Picture 4">
            <a:extLst>
              <a:ext uri="{FF2B5EF4-FFF2-40B4-BE49-F238E27FC236}">
                <a16:creationId xmlns:a16="http://schemas.microsoft.com/office/drawing/2014/main" id="{B9F82529-BDE4-FD36-A28B-BE5F8FC13560}"/>
              </a:ext>
            </a:extLst>
          </p:cNvPr>
          <p:cNvPicPr>
            <a:picLocks noChangeAspect="1"/>
          </p:cNvPicPr>
          <p:nvPr/>
        </p:nvPicPr>
        <p:blipFill>
          <a:blip r:embed="rId2"/>
          <a:stretch>
            <a:fillRect/>
          </a:stretch>
        </p:blipFill>
        <p:spPr>
          <a:xfrm>
            <a:off x="8453718" y="0"/>
            <a:ext cx="3738282" cy="2617874"/>
          </a:xfrm>
          <a:prstGeom prst="rect">
            <a:avLst/>
          </a:prstGeom>
        </p:spPr>
      </p:pic>
      <p:sp>
        <p:nvSpPr>
          <p:cNvPr id="4" name="Slide Number Placeholder 3">
            <a:extLst>
              <a:ext uri="{FF2B5EF4-FFF2-40B4-BE49-F238E27FC236}">
                <a16:creationId xmlns:a16="http://schemas.microsoft.com/office/drawing/2014/main" id="{5AFB9576-3A29-BB5F-0376-F508CCBEFAFC}"/>
              </a:ext>
            </a:extLst>
          </p:cNvPr>
          <p:cNvSpPr>
            <a:spLocks noGrp="1"/>
          </p:cNvSpPr>
          <p:nvPr>
            <p:ph type="sldNum" sz="quarter" idx="12"/>
          </p:nvPr>
        </p:nvSpPr>
        <p:spPr/>
        <p:txBody>
          <a:bodyPr/>
          <a:lstStyle/>
          <a:p>
            <a:fld id="{77FEE07C-B1BA-4907-B817-44F0AFF8930C}" type="slidenum">
              <a:rPr lang="en-US" smtClean="0"/>
              <a:t>8</a:t>
            </a:fld>
            <a:endParaRPr lang="en-US"/>
          </a:p>
        </p:txBody>
      </p:sp>
    </p:spTree>
    <p:extLst>
      <p:ext uri="{BB962C8B-B14F-4D97-AF65-F5344CB8AC3E}">
        <p14:creationId xmlns:p14="http://schemas.microsoft.com/office/powerpoint/2010/main" val="56406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6104-C242-0639-C3DE-C6EDE7813D71}"/>
              </a:ext>
            </a:extLst>
          </p:cNvPr>
          <p:cNvSpPr>
            <a:spLocks noGrp="1"/>
          </p:cNvSpPr>
          <p:nvPr>
            <p:ph type="title"/>
          </p:nvPr>
        </p:nvSpPr>
        <p:spPr>
          <a:xfrm>
            <a:off x="3429000" y="293407"/>
            <a:ext cx="5257800" cy="1325563"/>
          </a:xfrm>
        </p:spPr>
        <p:txBody>
          <a:bodyPr/>
          <a:lstStyle/>
          <a:p>
            <a:r>
              <a:rPr lang="en-US" dirty="0"/>
              <a:t>Types of Switch</a:t>
            </a:r>
          </a:p>
        </p:txBody>
      </p:sp>
      <p:sp>
        <p:nvSpPr>
          <p:cNvPr id="3" name="Content Placeholder 2">
            <a:extLst>
              <a:ext uri="{FF2B5EF4-FFF2-40B4-BE49-F238E27FC236}">
                <a16:creationId xmlns:a16="http://schemas.microsoft.com/office/drawing/2014/main" id="{EF85AFDF-7443-B794-9AD4-BCD796B8F0CA}"/>
              </a:ext>
            </a:extLst>
          </p:cNvPr>
          <p:cNvSpPr>
            <a:spLocks noGrp="1"/>
          </p:cNvSpPr>
          <p:nvPr>
            <p:ph sz="half" idx="1"/>
          </p:nvPr>
        </p:nvSpPr>
        <p:spPr/>
        <p:txBody>
          <a:bodyPr>
            <a:normAutofit/>
          </a:bodyPr>
          <a:lstStyle/>
          <a:p>
            <a:r>
              <a:rPr lang="en-US" dirty="0"/>
              <a:t>Unmanaged Switch</a:t>
            </a:r>
          </a:p>
          <a:p>
            <a:r>
              <a:rPr lang="en-US" dirty="0"/>
              <a:t>Managed Switch</a:t>
            </a:r>
          </a:p>
          <a:p>
            <a:r>
              <a:rPr lang="en-US" dirty="0"/>
              <a:t>Smart Switch</a:t>
            </a:r>
          </a:p>
          <a:p>
            <a:r>
              <a:rPr lang="en-US" dirty="0"/>
              <a:t>Layer 2 Switch</a:t>
            </a:r>
          </a:p>
          <a:p>
            <a:r>
              <a:rPr lang="en-US" dirty="0"/>
              <a:t>Layer 3 Switch</a:t>
            </a:r>
          </a:p>
          <a:p>
            <a:r>
              <a:rPr lang="en-US" dirty="0"/>
              <a:t>PoE Switch</a:t>
            </a:r>
          </a:p>
        </p:txBody>
      </p:sp>
      <p:sp>
        <p:nvSpPr>
          <p:cNvPr id="4" name="Content Placeholder 3">
            <a:extLst>
              <a:ext uri="{FF2B5EF4-FFF2-40B4-BE49-F238E27FC236}">
                <a16:creationId xmlns:a16="http://schemas.microsoft.com/office/drawing/2014/main" id="{0BFFAC6E-3536-74BE-0826-D8572CDC71EB}"/>
              </a:ext>
            </a:extLst>
          </p:cNvPr>
          <p:cNvSpPr>
            <a:spLocks noGrp="1"/>
          </p:cNvSpPr>
          <p:nvPr>
            <p:ph sz="half" idx="2"/>
          </p:nvPr>
        </p:nvSpPr>
        <p:spPr/>
        <p:txBody>
          <a:bodyPr>
            <a:normAutofit/>
          </a:bodyPr>
          <a:lstStyle/>
          <a:p>
            <a:r>
              <a:rPr lang="en-US" dirty="0"/>
              <a:t>Gigabit Switch</a:t>
            </a:r>
          </a:p>
          <a:p>
            <a:r>
              <a:rPr lang="en-US" dirty="0"/>
              <a:t>Rach-mounted Switch</a:t>
            </a:r>
          </a:p>
          <a:p>
            <a:r>
              <a:rPr lang="en-US" dirty="0"/>
              <a:t>Desktop Switch</a:t>
            </a:r>
          </a:p>
          <a:p>
            <a:r>
              <a:rPr lang="en-US" dirty="0"/>
              <a:t>Modular Switch</a:t>
            </a:r>
          </a:p>
          <a:p>
            <a:endParaRPr lang="en-US" dirty="0"/>
          </a:p>
        </p:txBody>
      </p:sp>
      <p:sp>
        <p:nvSpPr>
          <p:cNvPr id="5" name="Slide Number Placeholder 4">
            <a:extLst>
              <a:ext uri="{FF2B5EF4-FFF2-40B4-BE49-F238E27FC236}">
                <a16:creationId xmlns:a16="http://schemas.microsoft.com/office/drawing/2014/main" id="{4202D8C0-98F2-CA21-FFA1-11F960B8F4C2}"/>
              </a:ext>
            </a:extLst>
          </p:cNvPr>
          <p:cNvSpPr>
            <a:spLocks noGrp="1"/>
          </p:cNvSpPr>
          <p:nvPr>
            <p:ph type="sldNum" sz="quarter" idx="12"/>
          </p:nvPr>
        </p:nvSpPr>
        <p:spPr/>
        <p:txBody>
          <a:bodyPr/>
          <a:lstStyle/>
          <a:p>
            <a:fld id="{77FEE07C-B1BA-4907-B817-44F0AFF8930C}" type="slidenum">
              <a:rPr lang="en-US" smtClean="0"/>
              <a:t>9</a:t>
            </a:fld>
            <a:endParaRPr lang="en-US"/>
          </a:p>
        </p:txBody>
      </p:sp>
    </p:spTree>
    <p:extLst>
      <p:ext uri="{BB962C8B-B14F-4D97-AF65-F5344CB8AC3E}">
        <p14:creationId xmlns:p14="http://schemas.microsoft.com/office/powerpoint/2010/main" val="3450367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2571</Words>
  <Application>Microsoft Office PowerPoint</Application>
  <PresentationFormat>Widescreen</PresentationFormat>
  <Paragraphs>351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Comic Sans MS</vt:lpstr>
      <vt:lpstr>Wingdings</vt:lpstr>
      <vt:lpstr>Office Theme</vt:lpstr>
      <vt:lpstr>Basics of Computer Network</vt:lpstr>
      <vt:lpstr>Introduction</vt:lpstr>
      <vt:lpstr>Repeater</vt:lpstr>
      <vt:lpstr>HUB</vt:lpstr>
      <vt:lpstr>Types of Hub</vt:lpstr>
      <vt:lpstr>Bridge</vt:lpstr>
      <vt:lpstr>Types of Bridges</vt:lpstr>
      <vt:lpstr>Switch</vt:lpstr>
      <vt:lpstr>Types of Switch</vt:lpstr>
      <vt:lpstr>Router</vt:lpstr>
      <vt:lpstr>Gateway</vt:lpstr>
      <vt:lpstr>Brouter</vt:lpstr>
      <vt:lpstr>PowerPoint Presentation</vt:lpstr>
      <vt:lpstr>IP (Internet Protocol)Address</vt:lpstr>
      <vt:lpstr>IPv4</vt:lpstr>
      <vt:lpstr>IPv6</vt:lpstr>
      <vt:lpstr>IPv4 vs Ipv6</vt:lpstr>
      <vt:lpstr>MAC Address</vt:lpstr>
      <vt:lpstr>PowerPoint Presentation</vt:lpstr>
      <vt:lpstr>Format of MAC Address</vt:lpstr>
      <vt:lpstr>Port</vt:lpstr>
      <vt:lpstr>Types of Port</vt:lpstr>
      <vt:lpstr>PowerPoint Presentation</vt:lpstr>
      <vt:lpstr>PowerPoint Presentation</vt:lpstr>
      <vt:lpstr>Commonly Used Ports</vt:lpstr>
      <vt:lpstr>Socket</vt:lpstr>
      <vt:lpstr>Types of Socket</vt:lpstr>
      <vt:lpstr>PowerPoint Presentation</vt:lpstr>
      <vt:lpstr>Examples of Function Call</vt:lpstr>
      <vt:lpstr>DNS</vt:lpstr>
      <vt:lpstr>Types of Domains</vt:lpstr>
      <vt:lpstr>ARP (Address Resolution Protocol)</vt:lpstr>
      <vt:lpstr>RARP (Reverse Address Resolution Protocol)</vt:lpstr>
      <vt:lpstr>PowerPoint Presentation</vt:lpstr>
      <vt:lpstr>TCP/IP Model</vt:lpstr>
      <vt:lpstr>Layers in TCP/IP Model</vt:lpstr>
      <vt:lpstr>1. Network Access Layer</vt:lpstr>
      <vt:lpstr>2. Network/Internet Layer</vt:lpstr>
      <vt:lpstr>3. Transport Layer</vt:lpstr>
      <vt:lpstr>4. Application layer</vt:lpstr>
      <vt:lpstr>In Short:</vt:lpstr>
      <vt:lpstr>OSI vs TCP/IP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ComputerNetwork</dc:title>
  <dc:creator>Rishav Acharya</dc:creator>
  <cp:lastModifiedBy>Rishav Acharya</cp:lastModifiedBy>
  <cp:revision>50</cp:revision>
  <dcterms:created xsi:type="dcterms:W3CDTF">2024-06-04T05:39:41Z</dcterms:created>
  <dcterms:modified xsi:type="dcterms:W3CDTF">2024-06-09T04:09:34Z</dcterms:modified>
</cp:coreProperties>
</file>