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3D0117-1172-4CB9-82EE-B615CD150C69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8A646-8530-4522-B24F-47933CAFF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54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77D062-27C7-4F2A-A669-2FE01CE681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0803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C0632-455B-4D72-95D3-E9EFC410D443}" type="slidenum">
              <a:rPr lang="en-US"/>
              <a:pPr/>
              <a:t>12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275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429348-4F92-45DD-ACE9-25C5DA25E2F9}" type="slidenum">
              <a:rPr lang="en-US"/>
              <a:pPr/>
              <a:t>16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3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AF482E-28F9-455F-A917-FE2F800D99CA}" type="slidenum">
              <a:rPr 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50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B295E5-C598-4683-A455-9AAEB47B1A04}" type="slidenum">
              <a:rPr lang="en-US"/>
              <a:pPr/>
              <a:t>4</a:t>
            </a:fld>
            <a:endParaRPr lang="en-US"/>
          </a:p>
        </p:txBody>
      </p:sp>
      <p:sp>
        <p:nvSpPr>
          <p:cNvPr id="81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564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5A9C57-F228-48D6-B667-5A73FFEF9262}" type="slidenum">
              <a:rPr lang="en-US"/>
              <a:pPr/>
              <a:t>5</a:t>
            </a:fld>
            <a:endParaRPr lang="en-US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4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D0AF4-F7D1-4076-BFB9-E40D68C1CE9D}" type="slidenum">
              <a:rPr lang="en-US"/>
              <a:pPr/>
              <a:t>6</a:t>
            </a:fld>
            <a:endParaRPr lang="en-US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73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82E52C-CE6D-461E-A149-855347AEA10B}" type="slidenum">
              <a:rPr lang="en-US"/>
              <a:pPr/>
              <a:t>7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46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FB8E2F-00BD-4CA8-9B43-6D781AD63B13}" type="slidenum">
              <a:rPr lang="en-US"/>
              <a:pPr/>
              <a:t>9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6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BA7053-FC8B-418C-96B0-29FF617FBD96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93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2E0E27-20AF-4B43-A24A-32FF89A2EC71}" type="slidenum">
              <a:rPr lang="en-US"/>
              <a:pPr/>
              <a:t>11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8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87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58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65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62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221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978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017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9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06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87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7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66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26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14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0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08C12-E7DA-4554-9616-372EF57FAEF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8F115E-2732-49AD-A95E-B0BCDDFCA6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329" y="1637072"/>
            <a:ext cx="9941283" cy="314031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Unit 5</a:t>
            </a:r>
            <a:br>
              <a:rPr lang="en-US" dirty="0"/>
            </a:br>
            <a:r>
              <a:rPr lang="en-US" dirty="0"/>
              <a:t>Intrusion Detection and</a:t>
            </a:r>
            <a:br>
              <a:rPr lang="en-US" dirty="0"/>
            </a:br>
            <a:r>
              <a:rPr lang="en-US" dirty="0"/>
              <a:t>Prevention System</a:t>
            </a:r>
          </a:p>
        </p:txBody>
      </p:sp>
    </p:spTree>
    <p:extLst>
      <p:ext uri="{BB962C8B-B14F-4D97-AF65-F5344CB8AC3E}">
        <p14:creationId xmlns:p14="http://schemas.microsoft.com/office/powerpoint/2010/main" val="362557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IDS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Present analysis in simple, easy-to-understand format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Ideally a binary indicator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Usually more complex, allowing analyst to examine suspected attack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User interface critical, especially when monitoring many systems </a:t>
            </a:r>
          </a:p>
          <a:p>
            <a:pPr>
              <a:lnSpc>
                <a:spcPct val="90000"/>
              </a:lnSpc>
            </a:pPr>
            <a:r>
              <a:rPr lang="en-US" sz="2800"/>
              <a:t>Be accurate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Minimize false positives, false negatives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Minimize time spent verifying attacks, looking for them</a:t>
            </a:r>
          </a:p>
        </p:txBody>
      </p:sp>
    </p:spTree>
    <p:extLst>
      <p:ext uri="{BB962C8B-B14F-4D97-AF65-F5344CB8AC3E}">
        <p14:creationId xmlns:p14="http://schemas.microsoft.com/office/powerpoint/2010/main" val="289774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of Intrusion Detection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Anomaly detection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usual, is known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unusual, is bad</a:t>
            </a:r>
          </a:p>
          <a:p>
            <a:pPr>
              <a:lnSpc>
                <a:spcPct val="90000"/>
              </a:lnSpc>
            </a:pPr>
            <a:r>
              <a:rPr lang="en-US" sz="2800"/>
              <a:t>Misuse detection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bad, is known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not bad, is good</a:t>
            </a:r>
          </a:p>
          <a:p>
            <a:pPr>
              <a:lnSpc>
                <a:spcPct val="90000"/>
              </a:lnSpc>
            </a:pPr>
            <a:r>
              <a:rPr lang="en-US" sz="2800"/>
              <a:t>Specification-based detection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good, is known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is not good, is bad</a:t>
            </a:r>
          </a:p>
        </p:txBody>
      </p:sp>
    </p:spTree>
    <p:extLst>
      <p:ext uri="{BB962C8B-B14F-4D97-AF65-F5344CB8AC3E}">
        <p14:creationId xmlns:p14="http://schemas.microsoft.com/office/powerpoint/2010/main" val="2228231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Anomaly Detection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Analyzes a set of characteristics of system, and compares their values with expected values; report when computed statistics do not match expected statistics</a:t>
            </a:r>
          </a:p>
          <a:p>
            <a:pPr lvl="1"/>
            <a:r>
              <a:rPr lang="en-US"/>
              <a:t>Threshold metrics</a:t>
            </a:r>
          </a:p>
          <a:p>
            <a:pPr lvl="1"/>
            <a:r>
              <a:rPr lang="en-US"/>
              <a:t>Statistical moments</a:t>
            </a:r>
          </a:p>
          <a:p>
            <a:pPr lvl="1"/>
            <a:r>
              <a:rPr lang="en-US"/>
              <a:t>Markov model</a:t>
            </a:r>
          </a:p>
        </p:txBody>
      </p:sp>
    </p:spTree>
    <p:extLst>
      <p:ext uri="{BB962C8B-B14F-4D97-AF65-F5344CB8AC3E}">
        <p14:creationId xmlns:p14="http://schemas.microsoft.com/office/powerpoint/2010/main" val="142823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Threshold Metrics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Counts number of events that occur</a:t>
            </a:r>
          </a:p>
          <a:p>
            <a:pPr lvl="1"/>
            <a:r>
              <a:rPr lang="en-US"/>
              <a:t>Between </a:t>
            </a:r>
            <a:r>
              <a:rPr lang="en-US" i="1"/>
              <a:t>m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/>
              <a:t> events (inclusive) expected to occur</a:t>
            </a:r>
          </a:p>
          <a:p>
            <a:pPr lvl="1"/>
            <a:r>
              <a:rPr lang="en-US"/>
              <a:t>If number falls outside this range, anomalous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Windows: lock user out after </a:t>
            </a:r>
            <a:r>
              <a:rPr lang="en-US" i="1"/>
              <a:t>k</a:t>
            </a:r>
            <a:r>
              <a:rPr lang="en-US"/>
              <a:t> failed sequential login attempts. Range is (0, </a:t>
            </a:r>
            <a:r>
              <a:rPr lang="en-US" i="1"/>
              <a:t>k</a:t>
            </a:r>
            <a:r>
              <a:rPr lang="en-US"/>
              <a:t>–1).</a:t>
            </a:r>
          </a:p>
          <a:p>
            <a:pPr lvl="2"/>
            <a:r>
              <a:rPr lang="en-US" i="1"/>
              <a:t>k</a:t>
            </a:r>
            <a:r>
              <a:rPr lang="en-US"/>
              <a:t> or more failed logins deemed anomalous</a:t>
            </a:r>
          </a:p>
        </p:txBody>
      </p:sp>
    </p:spTree>
    <p:extLst>
      <p:ext uri="{BB962C8B-B14F-4D97-AF65-F5344CB8AC3E}">
        <p14:creationId xmlns:p14="http://schemas.microsoft.com/office/powerpoint/2010/main" val="226416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Difficulties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Appropriate threshold may depend on non-obvious factors</a:t>
            </a:r>
          </a:p>
          <a:p>
            <a:pPr lvl="1"/>
            <a:r>
              <a:rPr lang="en-US"/>
              <a:t>Typing skill of users</a:t>
            </a:r>
          </a:p>
          <a:p>
            <a:pPr lvl="1"/>
            <a:r>
              <a:rPr lang="en-US"/>
              <a:t>If keyboards are US keyboards, and most users are French, typing errors very common</a:t>
            </a:r>
          </a:p>
          <a:p>
            <a:pPr lvl="2"/>
            <a:r>
              <a:rPr lang="en-US"/>
              <a:t>Dvorak vs. non-Dvorak within the US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3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Moments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Analyzer computes standard deviation (first two moments), other measures of correlation (higher moments)</a:t>
            </a:r>
          </a:p>
          <a:p>
            <a:pPr lvl="1">
              <a:lnSpc>
                <a:spcPct val="90000"/>
              </a:lnSpc>
            </a:pPr>
            <a:r>
              <a:rPr lang="en-US"/>
              <a:t>If measured values fall outside expected interval for particular moments, anomalous</a:t>
            </a:r>
          </a:p>
          <a:p>
            <a:pPr>
              <a:lnSpc>
                <a:spcPct val="90000"/>
              </a:lnSpc>
            </a:pPr>
            <a:r>
              <a:rPr lang="en-US"/>
              <a:t>Potential problem</a:t>
            </a:r>
          </a:p>
          <a:p>
            <a:pPr lvl="1">
              <a:lnSpc>
                <a:spcPct val="90000"/>
              </a:lnSpc>
            </a:pPr>
            <a:r>
              <a:rPr lang="en-US"/>
              <a:t>Profile may evolve over time; solution is to weigh data appropriately or alter rules to take changes into account</a:t>
            </a:r>
          </a:p>
        </p:txBody>
      </p:sp>
    </p:spTree>
    <p:extLst>
      <p:ext uri="{BB962C8B-B14F-4D97-AF65-F5344CB8AC3E}">
        <p14:creationId xmlns:p14="http://schemas.microsoft.com/office/powerpoint/2010/main" val="154529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IDES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Developed at SRI International to test Denning’s model</a:t>
            </a:r>
          </a:p>
          <a:p>
            <a:pPr lvl="1"/>
            <a:r>
              <a:rPr lang="en-US" sz="2400"/>
              <a:t>Represent users, login session, other entities as ordered sequence of statistics &lt;</a:t>
            </a:r>
            <a:r>
              <a:rPr lang="en-US" sz="2400" i="1"/>
              <a:t>q</a:t>
            </a:r>
            <a:r>
              <a:rPr lang="en-US" sz="2400" baseline="-25000"/>
              <a:t>0,</a:t>
            </a:r>
            <a:r>
              <a:rPr lang="en-US" sz="2400" i="1" baseline="-25000"/>
              <a:t>j</a:t>
            </a:r>
            <a:r>
              <a:rPr lang="en-US" sz="2400"/>
              <a:t>, …, </a:t>
            </a:r>
            <a:r>
              <a:rPr lang="en-US" sz="2400" i="1"/>
              <a:t>q</a:t>
            </a:r>
            <a:r>
              <a:rPr lang="en-US" sz="2400" i="1" baseline="-25000"/>
              <a:t>n</a:t>
            </a:r>
            <a:r>
              <a:rPr lang="en-US" sz="2400" baseline="-25000"/>
              <a:t>,</a:t>
            </a:r>
            <a:r>
              <a:rPr lang="en-US" sz="2400" i="1" baseline="-25000"/>
              <a:t>j</a:t>
            </a:r>
            <a:r>
              <a:rPr lang="en-US" sz="2400"/>
              <a:t>&gt; </a:t>
            </a:r>
          </a:p>
          <a:p>
            <a:pPr lvl="1"/>
            <a:r>
              <a:rPr lang="en-US" sz="2400" i="1"/>
              <a:t>q</a:t>
            </a:r>
            <a:r>
              <a:rPr lang="en-US" sz="2400" i="1" baseline="-25000"/>
              <a:t>i</a:t>
            </a:r>
            <a:r>
              <a:rPr lang="en-US" sz="2400" baseline="-25000"/>
              <a:t>,</a:t>
            </a:r>
            <a:r>
              <a:rPr lang="en-US" sz="2400" i="1" baseline="-25000"/>
              <a:t>j</a:t>
            </a:r>
            <a:r>
              <a:rPr lang="en-US" sz="2400"/>
              <a:t> (statistic </a:t>
            </a:r>
            <a:r>
              <a:rPr lang="en-US" sz="2400" i="1"/>
              <a:t>i</a:t>
            </a:r>
            <a:r>
              <a:rPr lang="en-US" sz="2400"/>
              <a:t> for day </a:t>
            </a:r>
            <a:r>
              <a:rPr lang="en-US" sz="2400" i="1"/>
              <a:t>j</a:t>
            </a:r>
            <a:r>
              <a:rPr lang="en-US" sz="2400"/>
              <a:t>) is count or time interval</a:t>
            </a:r>
          </a:p>
          <a:p>
            <a:pPr lvl="1"/>
            <a:r>
              <a:rPr lang="en-US" sz="2400"/>
              <a:t>Weighting favors recent behavior over past behavior</a:t>
            </a:r>
          </a:p>
          <a:p>
            <a:pPr lvl="2"/>
            <a:r>
              <a:rPr lang="en-US" sz="2000" i="1"/>
              <a:t>A</a:t>
            </a:r>
            <a:r>
              <a:rPr lang="en-US" sz="2000" i="1" baseline="-25000"/>
              <a:t>k</a:t>
            </a:r>
            <a:r>
              <a:rPr lang="en-US" sz="2000" baseline="-25000"/>
              <a:t>,</a:t>
            </a:r>
            <a:r>
              <a:rPr lang="en-US" sz="2000" i="1" baseline="-25000"/>
              <a:t>j</a:t>
            </a:r>
            <a:r>
              <a:rPr lang="en-US" sz="2000"/>
              <a:t> sum of counts making up metric of </a:t>
            </a:r>
            <a:r>
              <a:rPr lang="en-US" sz="2000" i="1"/>
              <a:t>k</a:t>
            </a:r>
            <a:r>
              <a:rPr lang="en-US" sz="2000"/>
              <a:t>th statistic on </a:t>
            </a:r>
            <a:r>
              <a:rPr lang="en-US" sz="2000" i="1"/>
              <a:t>j</a:t>
            </a:r>
            <a:r>
              <a:rPr lang="en-US" sz="2000"/>
              <a:t>th day</a:t>
            </a:r>
          </a:p>
          <a:p>
            <a:pPr lvl="2"/>
            <a:r>
              <a:rPr lang="en-US" sz="2000" i="1"/>
              <a:t>q</a:t>
            </a:r>
            <a:r>
              <a:rPr lang="en-US" sz="2000" i="1" baseline="-25000"/>
              <a:t>k</a:t>
            </a:r>
            <a:r>
              <a:rPr lang="en-US" sz="2000" baseline="-25000"/>
              <a:t>,</a:t>
            </a:r>
            <a:r>
              <a:rPr lang="en-US" sz="2000" i="1" baseline="-25000"/>
              <a:t>l</a:t>
            </a:r>
            <a:r>
              <a:rPr lang="en-US" sz="2000" baseline="-25000"/>
              <a:t>+1</a:t>
            </a:r>
            <a:r>
              <a:rPr lang="en-US" sz="2000"/>
              <a:t> = </a:t>
            </a:r>
            <a:r>
              <a:rPr lang="en-US" sz="2000" i="1"/>
              <a:t>A</a:t>
            </a:r>
            <a:r>
              <a:rPr lang="en-US" sz="2000" i="1" baseline="-25000"/>
              <a:t>k</a:t>
            </a:r>
            <a:r>
              <a:rPr lang="en-US" sz="2000" baseline="-25000"/>
              <a:t>,</a:t>
            </a:r>
            <a:r>
              <a:rPr lang="en-US" sz="2000" i="1" baseline="-25000"/>
              <a:t>l</a:t>
            </a:r>
            <a:r>
              <a:rPr lang="en-US" sz="2000" baseline="-25000"/>
              <a:t>+1 </a:t>
            </a:r>
            <a:r>
              <a:rPr lang="en-US" sz="2000"/>
              <a:t>– </a:t>
            </a:r>
            <a:r>
              <a:rPr lang="en-US" sz="2000" i="1"/>
              <a:t>A</a:t>
            </a:r>
            <a:r>
              <a:rPr lang="en-US" sz="2000" i="1" baseline="-25000"/>
              <a:t>k</a:t>
            </a:r>
            <a:r>
              <a:rPr lang="en-US" sz="2000" baseline="-25000"/>
              <a:t>,</a:t>
            </a:r>
            <a:r>
              <a:rPr lang="en-US" sz="2000" i="1" baseline="-25000"/>
              <a:t>l</a:t>
            </a:r>
            <a:r>
              <a:rPr lang="en-US" sz="2000" baseline="-25000"/>
              <a:t> </a:t>
            </a:r>
            <a:r>
              <a:rPr lang="en-US" sz="2000"/>
              <a:t>+ 2</a:t>
            </a:r>
            <a:r>
              <a:rPr lang="en-US" sz="2000" baseline="30000"/>
              <a:t>–</a:t>
            </a:r>
            <a:r>
              <a:rPr lang="en-US" sz="2000" i="1" baseline="30000"/>
              <a:t>rt</a:t>
            </a:r>
            <a:r>
              <a:rPr lang="en-US" sz="2000" i="1"/>
              <a:t>q</a:t>
            </a:r>
            <a:r>
              <a:rPr lang="en-US" sz="2000" i="1" baseline="-25000"/>
              <a:t>k</a:t>
            </a:r>
            <a:r>
              <a:rPr lang="en-US" sz="2000" baseline="-25000"/>
              <a:t>,</a:t>
            </a:r>
            <a:r>
              <a:rPr lang="en-US" sz="2000" i="1" baseline="-25000"/>
              <a:t>l</a:t>
            </a:r>
            <a:r>
              <a:rPr lang="en-US" sz="2000"/>
              <a:t> where </a:t>
            </a:r>
            <a:r>
              <a:rPr lang="en-US" sz="2000" i="1"/>
              <a:t>t</a:t>
            </a:r>
            <a:r>
              <a:rPr lang="en-US" sz="2000"/>
              <a:t> is number of log entries/total time since start, </a:t>
            </a:r>
            <a:r>
              <a:rPr lang="en-US" sz="2000" i="1"/>
              <a:t>r</a:t>
            </a:r>
            <a:r>
              <a:rPr lang="en-US" sz="2000"/>
              <a:t> factor determined through experience</a:t>
            </a:r>
          </a:p>
        </p:txBody>
      </p:sp>
    </p:spTree>
    <p:extLst>
      <p:ext uri="{BB962C8B-B14F-4D97-AF65-F5344CB8AC3E}">
        <p14:creationId xmlns:p14="http://schemas.microsoft.com/office/powerpoint/2010/main" val="425501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Assumes behavior of processes and users can be modeled statistically</a:t>
            </a:r>
          </a:p>
          <a:p>
            <a:pPr lvl="1"/>
            <a:r>
              <a:rPr lang="en-US"/>
              <a:t>Ideal: matches a known distribution such as Gaussian or normal</a:t>
            </a:r>
          </a:p>
          <a:p>
            <a:pPr lvl="1"/>
            <a:r>
              <a:rPr lang="en-US"/>
              <a:t>Otherwise, must use techniques like clustering to determine moments, characteristics that show anomalies, etc.</a:t>
            </a:r>
          </a:p>
          <a:p>
            <a:r>
              <a:rPr lang="en-US"/>
              <a:t>Real-time computation a problem too</a:t>
            </a:r>
          </a:p>
        </p:txBody>
      </p:sp>
    </p:spTree>
    <p:extLst>
      <p:ext uri="{BB962C8B-B14F-4D97-AF65-F5344CB8AC3E}">
        <p14:creationId xmlns:p14="http://schemas.microsoft.com/office/powerpoint/2010/main" val="750657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Model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Past state affects current transition</a:t>
            </a:r>
          </a:p>
          <a:p>
            <a:r>
              <a:rPr lang="en-US" sz="2800"/>
              <a:t>Anomalies based upon </a:t>
            </a:r>
            <a:r>
              <a:rPr lang="en-US" sz="2800" i="1"/>
              <a:t>sequences</a:t>
            </a:r>
            <a:r>
              <a:rPr lang="en-US" sz="2800"/>
              <a:t> of events, and not on occurrence of single event</a:t>
            </a:r>
          </a:p>
          <a:p>
            <a:r>
              <a:rPr lang="en-US" sz="2800"/>
              <a:t>Problem: need to train system to establish valid sequences</a:t>
            </a:r>
          </a:p>
          <a:p>
            <a:pPr lvl="1"/>
            <a:r>
              <a:rPr lang="en-US" sz="2400"/>
              <a:t>Use known, training data that is not anomalous</a:t>
            </a:r>
          </a:p>
          <a:p>
            <a:pPr lvl="1"/>
            <a:r>
              <a:rPr lang="en-US" sz="2400"/>
              <a:t>The more training data, the better the model</a:t>
            </a:r>
          </a:p>
          <a:p>
            <a:pPr lvl="1"/>
            <a:r>
              <a:rPr lang="en-US" sz="2400"/>
              <a:t>Training data should cover </a:t>
            </a:r>
            <a:r>
              <a:rPr lang="en-US" sz="2400" i="1"/>
              <a:t>all</a:t>
            </a:r>
            <a:r>
              <a:rPr lang="en-US" sz="2400"/>
              <a:t> possible normal uses of system</a:t>
            </a:r>
          </a:p>
        </p:txBody>
      </p:sp>
    </p:spTree>
    <p:extLst>
      <p:ext uri="{BB962C8B-B14F-4D97-AF65-F5344CB8AC3E}">
        <p14:creationId xmlns:p14="http://schemas.microsoft.com/office/powerpoint/2010/main" val="3858672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TIM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800"/>
              <a:t>Time-based Inductive Learning</a:t>
            </a:r>
          </a:p>
          <a:p>
            <a:pPr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800"/>
              <a:t>Sequence of events is </a:t>
            </a:r>
            <a:r>
              <a:rPr lang="en-US" sz="2800" i="1"/>
              <a:t>abcdedeabcabc</a:t>
            </a:r>
          </a:p>
          <a:p>
            <a:pPr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800"/>
              <a:t>TIM derives following rules:</a:t>
            </a:r>
          </a:p>
          <a:p>
            <a:pPr lvl="1">
              <a:lnSpc>
                <a:spcPct val="90000"/>
              </a:lnSpc>
              <a:buNone/>
              <a:tabLst>
                <a:tab pos="3194050" algn="l"/>
                <a:tab pos="5486400" algn="l"/>
              </a:tabLst>
            </a:pPr>
            <a:r>
              <a:rPr lang="en-US" sz="2400"/>
              <a:t>	</a:t>
            </a:r>
            <a:r>
              <a:rPr lang="en-US" sz="2400" i="1"/>
              <a:t>R</a:t>
            </a:r>
            <a:r>
              <a:rPr lang="en-US" sz="2400" baseline="-25000"/>
              <a:t>1</a:t>
            </a:r>
            <a:r>
              <a:rPr lang="en-US" sz="2400"/>
              <a:t>: </a:t>
            </a:r>
            <a:r>
              <a:rPr lang="en-US" sz="2400" i="1"/>
              <a:t>ab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 i="1"/>
              <a:t>c</a:t>
            </a:r>
            <a:r>
              <a:rPr lang="en-US" sz="2400"/>
              <a:t> (1.0)	</a:t>
            </a:r>
            <a:r>
              <a:rPr lang="en-US" sz="2400" i="1"/>
              <a:t>R</a:t>
            </a:r>
            <a:r>
              <a:rPr lang="en-US" sz="2400" baseline="-25000"/>
              <a:t>2</a:t>
            </a:r>
            <a:r>
              <a:rPr lang="en-US" sz="2400"/>
              <a:t>: </a:t>
            </a:r>
            <a:r>
              <a:rPr lang="en-US" sz="2400" i="1"/>
              <a:t>c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 i="1"/>
              <a:t>d</a:t>
            </a:r>
            <a:r>
              <a:rPr lang="en-US" sz="2400"/>
              <a:t> (0.5)	</a:t>
            </a:r>
            <a:r>
              <a:rPr lang="en-US" sz="2400" i="1"/>
              <a:t>R</a:t>
            </a:r>
            <a:r>
              <a:rPr lang="en-US" sz="2400" baseline="-25000"/>
              <a:t>3</a:t>
            </a:r>
            <a:r>
              <a:rPr lang="en-US" sz="2400"/>
              <a:t>: </a:t>
            </a:r>
            <a:r>
              <a:rPr lang="en-US" sz="2400" i="1"/>
              <a:t>c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 i="1"/>
              <a:t>e</a:t>
            </a:r>
            <a:r>
              <a:rPr lang="en-US" sz="2400"/>
              <a:t> (0.5)</a:t>
            </a:r>
          </a:p>
          <a:p>
            <a:pPr lvl="1">
              <a:lnSpc>
                <a:spcPct val="90000"/>
              </a:lnSpc>
              <a:buNone/>
              <a:tabLst>
                <a:tab pos="3194050" algn="l"/>
                <a:tab pos="5486400" algn="l"/>
              </a:tabLst>
            </a:pPr>
            <a:r>
              <a:rPr lang="en-US" sz="2400"/>
              <a:t>	</a:t>
            </a:r>
            <a:r>
              <a:rPr lang="en-US" sz="2400" i="1"/>
              <a:t>R</a:t>
            </a:r>
            <a:r>
              <a:rPr lang="en-US" sz="2400" baseline="-25000"/>
              <a:t>4</a:t>
            </a:r>
            <a:r>
              <a:rPr lang="en-US" sz="2400"/>
              <a:t>: </a:t>
            </a:r>
            <a:r>
              <a:rPr lang="en-US" sz="2400" i="1"/>
              <a:t>d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 i="1"/>
              <a:t>e</a:t>
            </a:r>
            <a:r>
              <a:rPr lang="en-US" sz="2400"/>
              <a:t> (1.0)	</a:t>
            </a:r>
            <a:r>
              <a:rPr lang="en-US" sz="2400" i="1"/>
              <a:t>R</a:t>
            </a:r>
            <a:r>
              <a:rPr lang="en-US" sz="2400" baseline="-25000"/>
              <a:t>5</a:t>
            </a:r>
            <a:r>
              <a:rPr lang="en-US" sz="2400"/>
              <a:t>: </a:t>
            </a:r>
            <a:r>
              <a:rPr lang="en-US" sz="2400" i="1"/>
              <a:t>e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 i="1"/>
              <a:t>a</a:t>
            </a:r>
            <a:r>
              <a:rPr lang="en-US" sz="2400"/>
              <a:t> (0.5)	</a:t>
            </a:r>
            <a:r>
              <a:rPr lang="en-US" sz="2400" i="1"/>
              <a:t>R</a:t>
            </a:r>
            <a:r>
              <a:rPr lang="en-US" sz="2400" baseline="-25000"/>
              <a:t>6</a:t>
            </a:r>
            <a:r>
              <a:rPr lang="en-US" sz="2400"/>
              <a:t>: </a:t>
            </a:r>
            <a:r>
              <a:rPr lang="en-US" sz="2400" i="1"/>
              <a:t>e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 i="1"/>
              <a:t>d</a:t>
            </a:r>
            <a:r>
              <a:rPr lang="en-US" sz="2400"/>
              <a:t> (0.5)</a:t>
            </a:r>
          </a:p>
          <a:p>
            <a:pPr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800"/>
              <a:t>Seen: </a:t>
            </a:r>
            <a:r>
              <a:rPr lang="en-US" sz="2800" i="1"/>
              <a:t>abd</a:t>
            </a:r>
            <a:r>
              <a:rPr lang="en-US" sz="2800"/>
              <a:t>; triggers alert</a:t>
            </a:r>
          </a:p>
          <a:p>
            <a:pPr lvl="1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400" i="1"/>
              <a:t>c</a:t>
            </a:r>
            <a:r>
              <a:rPr lang="en-US" sz="2400"/>
              <a:t> always follows </a:t>
            </a:r>
            <a:r>
              <a:rPr lang="en-US" sz="2400" i="1"/>
              <a:t>ab</a:t>
            </a:r>
            <a:r>
              <a:rPr lang="en-US" sz="2400"/>
              <a:t> in rule set</a:t>
            </a:r>
          </a:p>
          <a:p>
            <a:pPr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800"/>
              <a:t>Seen: </a:t>
            </a:r>
            <a:r>
              <a:rPr lang="en-US" sz="2800" i="1"/>
              <a:t>acf</a:t>
            </a:r>
            <a:r>
              <a:rPr lang="en-US" sz="2800"/>
              <a:t>; no alert as multiple events can follow </a:t>
            </a:r>
            <a:r>
              <a:rPr lang="en-US" sz="2800" i="1"/>
              <a:t>c</a:t>
            </a:r>
            <a:endParaRPr lang="en-US" sz="2800"/>
          </a:p>
          <a:p>
            <a:pPr lvl="1">
              <a:lnSpc>
                <a:spcPct val="90000"/>
              </a:lnSpc>
              <a:tabLst>
                <a:tab pos="3194050" algn="l"/>
                <a:tab pos="5486400" algn="l"/>
              </a:tabLst>
            </a:pPr>
            <a:r>
              <a:rPr lang="en-US" sz="2400"/>
              <a:t>May add rule </a:t>
            </a:r>
            <a:r>
              <a:rPr lang="en-US" sz="2400" i="1"/>
              <a:t>R</a:t>
            </a:r>
            <a:r>
              <a:rPr lang="en-US" sz="2400" baseline="-25000"/>
              <a:t>7</a:t>
            </a:r>
            <a:r>
              <a:rPr lang="en-US" sz="2400"/>
              <a:t>: </a:t>
            </a:r>
            <a:r>
              <a:rPr lang="en-US" sz="2400" i="1"/>
              <a:t>c</a:t>
            </a:r>
            <a:r>
              <a:rPr lang="en-US" sz="2400">
                <a:sym typeface="Symbol" panose="05050102010706020507" pitchFamily="18" charset="2"/>
              </a:rPr>
              <a:t></a:t>
            </a:r>
            <a:r>
              <a:rPr lang="en-US" sz="2400" i="1"/>
              <a:t>f</a:t>
            </a:r>
            <a:r>
              <a:rPr lang="en-US" sz="2400"/>
              <a:t> (0.33); adjust </a:t>
            </a:r>
            <a:r>
              <a:rPr lang="en-US" sz="2400" i="1"/>
              <a:t>R</a:t>
            </a:r>
            <a:r>
              <a:rPr lang="en-US" sz="2400" baseline="-25000"/>
              <a:t>2</a:t>
            </a:r>
            <a:r>
              <a:rPr lang="en-US" sz="2400"/>
              <a:t>, </a:t>
            </a:r>
            <a:r>
              <a:rPr lang="en-US" sz="2400" i="1"/>
              <a:t>R</a:t>
            </a:r>
            <a:r>
              <a:rPr lang="en-US" sz="2400" baseline="-250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8400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779494" y="788894"/>
            <a:ext cx="8915400" cy="5818094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dirty="0"/>
              <a:t>Intruders, </a:t>
            </a:r>
          </a:p>
          <a:p>
            <a:r>
              <a:rPr lang="en-US" sz="2400" dirty="0"/>
              <a:t>Intrusion techniques, </a:t>
            </a:r>
          </a:p>
          <a:p>
            <a:r>
              <a:rPr lang="en-US" sz="2400" dirty="0"/>
              <a:t>Intrusion detection </a:t>
            </a:r>
          </a:p>
          <a:p>
            <a:pPr lvl="1"/>
            <a:r>
              <a:rPr lang="en-US" sz="1800" dirty="0"/>
              <a:t>Anomaly modeling, misuse modeling, specification modeling </a:t>
            </a:r>
          </a:p>
          <a:p>
            <a:r>
              <a:rPr lang="en-US" sz="2400" dirty="0"/>
              <a:t>Architecture </a:t>
            </a:r>
          </a:p>
          <a:p>
            <a:pPr lvl="1"/>
            <a:r>
              <a:rPr lang="en-US" sz="1800" dirty="0"/>
              <a:t>Agent (Host based information gathering, Network based information gathering, combining sources), Director, </a:t>
            </a:r>
            <a:r>
              <a:rPr lang="en-US" sz="1800" dirty="0" err="1"/>
              <a:t>Notifier</a:t>
            </a:r>
            <a:endParaRPr lang="en-US" sz="1800" dirty="0"/>
          </a:p>
          <a:p>
            <a:r>
              <a:rPr lang="en-US" sz="2400" dirty="0"/>
              <a:t>Organization of intrusion detection system </a:t>
            </a:r>
          </a:p>
          <a:p>
            <a:pPr lvl="1"/>
            <a:r>
              <a:rPr lang="en-US" sz="1800" dirty="0"/>
              <a:t>Monitoring Network traffic for Intrusions(NSM), combining host and network monitoring (DIDS), Autonomous Agents(AAFID), </a:t>
            </a:r>
          </a:p>
          <a:p>
            <a:r>
              <a:rPr lang="en-US" sz="2400" dirty="0"/>
              <a:t>Intrusion Response </a:t>
            </a:r>
          </a:p>
          <a:p>
            <a:pPr lvl="1"/>
            <a:r>
              <a:rPr lang="en-US" sz="1800" dirty="0"/>
              <a:t>Incident prevention, Intrusion Handling (Containment Phase, Eradication Phase, Follow-up Phase).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7B78FE-D8E5-0855-6308-D6B55660BD6C}"/>
              </a:ext>
            </a:extLst>
          </p:cNvPr>
          <p:cNvSpPr txBox="1"/>
          <p:nvPr/>
        </p:nvSpPr>
        <p:spPr>
          <a:xfrm>
            <a:off x="3892200" y="251012"/>
            <a:ext cx="4689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Topics to be discussed</a:t>
            </a:r>
          </a:p>
        </p:txBody>
      </p:sp>
    </p:spTree>
    <p:extLst>
      <p:ext uri="{BB962C8B-B14F-4D97-AF65-F5344CB8AC3E}">
        <p14:creationId xmlns:p14="http://schemas.microsoft.com/office/powerpoint/2010/main" val="415863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Misuse Modeling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Determines whether a sequence of instructions being executed is known to violate the site security policy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Descriptions of known or potential exploits grouped into </a:t>
            </a:r>
            <a:r>
              <a:rPr lang="en-US" sz="2400" i="1"/>
              <a:t>rule sets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IDS matches data against rule sets; on success, potential attack found</a:t>
            </a:r>
          </a:p>
          <a:p>
            <a:pPr>
              <a:lnSpc>
                <a:spcPct val="90000"/>
              </a:lnSpc>
            </a:pPr>
            <a:r>
              <a:rPr lang="en-US" sz="2800"/>
              <a:t>Cannot detect attacks unknown to developers of rule sets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 rules to cover them</a:t>
            </a:r>
          </a:p>
        </p:txBody>
      </p:sp>
    </p:spTree>
    <p:extLst>
      <p:ext uri="{BB962C8B-B14F-4D97-AF65-F5344CB8AC3E}">
        <p14:creationId xmlns:p14="http://schemas.microsoft.com/office/powerpoint/2010/main" val="3992856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NFR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Built to make adding new rules easily</a:t>
            </a:r>
          </a:p>
          <a:p>
            <a:pPr>
              <a:lnSpc>
                <a:spcPct val="90000"/>
              </a:lnSpc>
            </a:pPr>
            <a:r>
              <a:rPr lang="en-US"/>
              <a:t>Architecture:</a:t>
            </a:r>
          </a:p>
          <a:p>
            <a:pPr lvl="1">
              <a:lnSpc>
                <a:spcPct val="90000"/>
              </a:lnSpc>
            </a:pPr>
            <a:r>
              <a:rPr lang="en-US"/>
              <a:t>Packet sucker: read packets from network</a:t>
            </a:r>
          </a:p>
          <a:p>
            <a:pPr lvl="1">
              <a:lnSpc>
                <a:spcPct val="90000"/>
              </a:lnSpc>
            </a:pPr>
            <a:r>
              <a:rPr lang="en-US"/>
              <a:t>Decision engine: uses filters to extract information</a:t>
            </a:r>
          </a:p>
          <a:p>
            <a:pPr lvl="1">
              <a:lnSpc>
                <a:spcPct val="90000"/>
              </a:lnSpc>
            </a:pPr>
            <a:r>
              <a:rPr lang="en-US"/>
              <a:t>Backend: write data generated by filters to disk</a:t>
            </a:r>
          </a:p>
          <a:p>
            <a:pPr lvl="2">
              <a:lnSpc>
                <a:spcPct val="90000"/>
              </a:lnSpc>
            </a:pPr>
            <a:r>
              <a:rPr lang="en-US"/>
              <a:t>Query backend allows administrators to extract raw, postprocessed data from this file</a:t>
            </a:r>
          </a:p>
          <a:p>
            <a:pPr lvl="2">
              <a:lnSpc>
                <a:spcPct val="90000"/>
              </a:lnSpc>
            </a:pPr>
            <a:r>
              <a:rPr lang="en-US"/>
              <a:t>Query backend is separate from NFR process</a:t>
            </a:r>
          </a:p>
        </p:txBody>
      </p:sp>
    </p:spTree>
    <p:extLst>
      <p:ext uri="{BB962C8B-B14F-4D97-AF65-F5344CB8AC3E}">
        <p14:creationId xmlns:p14="http://schemas.microsoft.com/office/powerpoint/2010/main" val="2615613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N-Code Language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Filters written in this language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ignore all traffic not intended for 2 web servers: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# list of my web servers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my_web_servers = [ 10.237.100.189 10.237.55.93 ] 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# we assume all HTTP traffic is on port 80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filter watch tcp ( client, dport:80 )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	if (ip.dest != my_web_servers)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		return;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# now process the packet; we just write out packet info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	record system.time, ip.src, ip.dest to www._list;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" charset="0"/>
              </a:rPr>
              <a:t>	www_list = recorder(“log”)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53927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Specification Modeling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Determines whether execution of sequence of instructions violates specification</a:t>
            </a:r>
          </a:p>
          <a:p>
            <a:r>
              <a:rPr lang="en-US"/>
              <a:t>Only need to check programs that alter protection state of system</a:t>
            </a:r>
          </a:p>
        </p:txBody>
      </p:sp>
    </p:spTree>
    <p:extLst>
      <p:ext uri="{BB962C8B-B14F-4D97-AF65-F5344CB8AC3E}">
        <p14:creationId xmlns:p14="http://schemas.microsoft.com/office/powerpoint/2010/main" val="240543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Traces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Notion of </a:t>
            </a:r>
            <a:r>
              <a:rPr lang="en-US" i="1"/>
              <a:t>subtrace</a:t>
            </a:r>
            <a:r>
              <a:rPr lang="en-US"/>
              <a:t> (subsequence of a trace) allows you to handle threads of a process, process of a system</a:t>
            </a:r>
          </a:p>
          <a:p>
            <a:r>
              <a:rPr lang="en-US"/>
              <a:t>Notion of </a:t>
            </a:r>
            <a:r>
              <a:rPr lang="en-US" i="1"/>
              <a:t>merge of traces U, V</a:t>
            </a:r>
            <a:r>
              <a:rPr lang="en-US"/>
              <a:t> when trace </a:t>
            </a:r>
            <a:r>
              <a:rPr lang="en-US" i="1"/>
              <a:t>U</a:t>
            </a:r>
            <a:r>
              <a:rPr lang="en-US"/>
              <a:t> and trace </a:t>
            </a:r>
            <a:r>
              <a:rPr lang="en-US" i="1"/>
              <a:t>V</a:t>
            </a:r>
            <a:r>
              <a:rPr lang="en-US"/>
              <a:t> merged into single trace</a:t>
            </a:r>
          </a:p>
          <a:p>
            <a:r>
              <a:rPr lang="en-US" i="1"/>
              <a:t>Filter p</a:t>
            </a:r>
            <a:r>
              <a:rPr lang="en-US"/>
              <a:t> maps trace </a:t>
            </a:r>
            <a:r>
              <a:rPr lang="en-US" i="1"/>
              <a:t>T</a:t>
            </a:r>
            <a:r>
              <a:rPr lang="en-US"/>
              <a:t> to subtrace </a:t>
            </a:r>
            <a:r>
              <a:rPr lang="en-US" i="1"/>
              <a:t>T</a:t>
            </a:r>
            <a:r>
              <a:rPr lang="en-US" i="1">
                <a:sym typeface="Symbol" panose="05050102010706020507" pitchFamily="18" charset="2"/>
              </a:rPr>
              <a:t></a:t>
            </a:r>
            <a:r>
              <a:rPr lang="en-US"/>
              <a:t> such that, for all events 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 </a:t>
            </a:r>
            <a:r>
              <a:rPr lang="en-US">
                <a:sym typeface="Symbol" panose="05050102010706020507" pitchFamily="18" charset="2"/>
              </a:rPr>
              <a:t>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 i="1">
                <a:sym typeface="Symbol" panose="05050102010706020507" pitchFamily="18" charset="2"/>
              </a:rPr>
              <a:t>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t</a:t>
            </a:r>
            <a:r>
              <a:rPr lang="en-US" i="1" baseline="-25000"/>
              <a:t>i</a:t>
            </a:r>
            <a:r>
              <a:rPr lang="en-US"/>
              <a:t>) is true</a:t>
            </a:r>
          </a:p>
        </p:txBody>
      </p:sp>
    </p:spTree>
    <p:extLst>
      <p:ext uri="{BB962C8B-B14F-4D97-AF65-F5344CB8AC3E}">
        <p14:creationId xmlns:p14="http://schemas.microsoft.com/office/powerpoint/2010/main" val="348172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Apply to </a:t>
            </a:r>
            <a:r>
              <a:rPr lang="en-US" i="1"/>
              <a:t>rdist</a:t>
            </a:r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Ko, Levitt, Ruschitzka defined PE-grammar to describe accepted behavior of program</a:t>
            </a:r>
          </a:p>
          <a:p>
            <a:r>
              <a:rPr lang="en-US" sz="2800" i="1"/>
              <a:t>rdist</a:t>
            </a:r>
            <a:r>
              <a:rPr lang="en-US" sz="2800"/>
              <a:t> creates temp file, copies contents into it, changes protection mask, owner of it, copies it into place</a:t>
            </a:r>
          </a:p>
          <a:p>
            <a:pPr lvl="1"/>
            <a:r>
              <a:rPr lang="en-US" sz="2400"/>
              <a:t>Attack: during copy, delete temp file and place symbolic link with same name as temp file</a:t>
            </a:r>
          </a:p>
          <a:p>
            <a:pPr lvl="1"/>
            <a:r>
              <a:rPr lang="en-US" sz="2400" i="1"/>
              <a:t>rdist</a:t>
            </a:r>
            <a:r>
              <a:rPr lang="en-US" sz="2400"/>
              <a:t> changes mode, ownership to that of program</a:t>
            </a:r>
          </a:p>
        </p:txBody>
      </p:sp>
    </p:spTree>
    <p:extLst>
      <p:ext uri="{BB962C8B-B14F-4D97-AF65-F5344CB8AC3E}">
        <p14:creationId xmlns:p14="http://schemas.microsoft.com/office/powerpoint/2010/main" val="2480776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Relevant Parts of Spec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/>
            <a:r>
              <a:rPr lang="en-US" sz="2800"/>
              <a:t>Specification of </a:t>
            </a:r>
            <a:r>
              <a:rPr lang="en-US" sz="2800" i="1"/>
              <a:t>chmod</a:t>
            </a:r>
            <a:r>
              <a:rPr lang="en-US" sz="2800"/>
              <a:t>, </a:t>
            </a:r>
            <a:r>
              <a:rPr lang="en-US" sz="2800" i="1"/>
              <a:t>chown</a:t>
            </a:r>
            <a:r>
              <a:rPr lang="en-US" sz="2800"/>
              <a:t> says that they can only alter attributes of files that </a:t>
            </a:r>
            <a:r>
              <a:rPr lang="en-US" sz="2800" i="1"/>
              <a:t>rdist</a:t>
            </a:r>
            <a:r>
              <a:rPr lang="en-US" sz="2800"/>
              <a:t> creates</a:t>
            </a:r>
            <a:endParaRPr lang="en-US" sz="2800" i="1"/>
          </a:p>
          <a:p>
            <a:pPr marL="609600" indent="-609600"/>
            <a:r>
              <a:rPr lang="en-US" sz="2800" i="1"/>
              <a:t>Chown</a:t>
            </a:r>
            <a:r>
              <a:rPr lang="en-US" sz="2800"/>
              <a:t>, </a:t>
            </a:r>
            <a:r>
              <a:rPr lang="en-US" sz="2800" i="1"/>
              <a:t>chmod</a:t>
            </a:r>
            <a:r>
              <a:rPr lang="en-US" sz="2800"/>
              <a:t> of symlink violates this rule as M.newownerid ≠ U (owner of file symlink points to is not owner of file </a:t>
            </a:r>
            <a:r>
              <a:rPr lang="en-US" sz="2800" i="1"/>
              <a:t>rdist</a:t>
            </a:r>
            <a:r>
              <a:rPr lang="en-US" sz="2800"/>
              <a:t> is distributing)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13282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and Contrast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Misuse detection: if all policy rules known, easy to construct rulesets to detect violations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Usual case is that much of policy is unspecified, so rulesets describe attacks, and are not complete</a:t>
            </a:r>
          </a:p>
          <a:p>
            <a:pPr>
              <a:lnSpc>
                <a:spcPct val="90000"/>
              </a:lnSpc>
            </a:pPr>
            <a:r>
              <a:rPr lang="en-US" sz="2800"/>
              <a:t>Anomaly detection: detects unusual events, but these are not necessarily security problems</a:t>
            </a:r>
          </a:p>
          <a:p>
            <a:pPr>
              <a:lnSpc>
                <a:spcPct val="90000"/>
              </a:lnSpc>
            </a:pPr>
            <a:r>
              <a:rPr lang="en-US" sz="2800"/>
              <a:t>Specification-based vs. misuse: spec assumes if specifications followed, policy not violated; misuse assumes if policy as embodied in rulesets followed, policy not violated</a:t>
            </a:r>
          </a:p>
        </p:txBody>
      </p:sp>
    </p:spTree>
    <p:extLst>
      <p:ext uri="{BB962C8B-B14F-4D97-AF65-F5344CB8AC3E}">
        <p14:creationId xmlns:p14="http://schemas.microsoft.com/office/powerpoint/2010/main" val="10536062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IDS Architecture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/>
              <a:t>Basically, a sophisticated audit system</a:t>
            </a:r>
          </a:p>
          <a:p>
            <a:pPr lvl="1"/>
            <a:r>
              <a:rPr lang="en-US" sz="2400" i="1"/>
              <a:t>Agent</a:t>
            </a:r>
            <a:r>
              <a:rPr lang="en-US" sz="2400"/>
              <a:t> like logger; it gathers data for analysis</a:t>
            </a:r>
          </a:p>
          <a:p>
            <a:pPr lvl="1"/>
            <a:r>
              <a:rPr lang="en-US" sz="2400" i="1"/>
              <a:t>Director</a:t>
            </a:r>
            <a:r>
              <a:rPr lang="en-US" sz="2400"/>
              <a:t> like analyzer; it analyzes data obtained from the agents according to its internal rules</a:t>
            </a:r>
          </a:p>
          <a:p>
            <a:pPr lvl="1"/>
            <a:r>
              <a:rPr lang="en-US" sz="2400" i="1"/>
              <a:t>Notifier</a:t>
            </a:r>
            <a:r>
              <a:rPr lang="en-US" sz="2400"/>
              <a:t> obtains results from director, and takes some action</a:t>
            </a:r>
          </a:p>
          <a:p>
            <a:pPr lvl="2"/>
            <a:r>
              <a:rPr lang="en-US" sz="2000"/>
              <a:t>May simply notify security officer</a:t>
            </a:r>
          </a:p>
          <a:p>
            <a:pPr lvl="2"/>
            <a:r>
              <a:rPr lang="en-US" sz="2000"/>
              <a:t>May reconfigure agents, director to alter collection, analysis methods</a:t>
            </a:r>
          </a:p>
          <a:p>
            <a:pPr lvl="2"/>
            <a:r>
              <a:rPr lang="en-US" sz="2000"/>
              <a:t>May activate response mechanism</a:t>
            </a:r>
          </a:p>
        </p:txBody>
      </p:sp>
    </p:spTree>
    <p:extLst>
      <p:ext uri="{BB962C8B-B14F-4D97-AF65-F5344CB8AC3E}">
        <p14:creationId xmlns:p14="http://schemas.microsoft.com/office/powerpoint/2010/main" val="3063609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Agents</a:t>
            </a:r>
          </a:p>
        </p:txBody>
      </p:sp>
      <p:sp>
        <p:nvSpPr>
          <p:cNvPr id="63500" name="Rectangle 12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Obtains information and sends to director</a:t>
            </a:r>
          </a:p>
          <a:p>
            <a:r>
              <a:rPr lang="en-US"/>
              <a:t>May put information into another form</a:t>
            </a:r>
          </a:p>
          <a:p>
            <a:pPr lvl="1"/>
            <a:r>
              <a:rPr lang="en-US"/>
              <a:t>Preprocessing of records to extract relevant parts</a:t>
            </a:r>
          </a:p>
          <a:p>
            <a:r>
              <a:rPr lang="en-US"/>
              <a:t>May delete unneeded information</a:t>
            </a:r>
          </a:p>
          <a:p>
            <a:r>
              <a:rPr lang="en-US"/>
              <a:t>Director may request agent send other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327598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Principles of Intrusion Detection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Characteristics of systems not under attack</a:t>
            </a:r>
          </a:p>
          <a:p>
            <a:pPr lvl="1"/>
            <a:r>
              <a:rPr lang="en-US" sz="2400"/>
              <a:t>User, process actions conform to statistically predictable pattern</a:t>
            </a:r>
          </a:p>
          <a:p>
            <a:pPr lvl="1"/>
            <a:r>
              <a:rPr lang="en-US" sz="2400"/>
              <a:t>User, process actions do not include sequences of actions that subvert the security policy</a:t>
            </a:r>
          </a:p>
          <a:p>
            <a:pPr lvl="1"/>
            <a:r>
              <a:rPr lang="en-US" sz="2400"/>
              <a:t>Process actions correspond to a set of specifications describing what the processes are allowed to do</a:t>
            </a:r>
          </a:p>
          <a:p>
            <a:r>
              <a:rPr lang="en-US" sz="2800"/>
              <a:t>Systems under attack do not meet at least one of these</a:t>
            </a:r>
          </a:p>
        </p:txBody>
      </p:sp>
    </p:spTree>
    <p:extLst>
      <p:ext uri="{BB962C8B-B14F-4D97-AF65-F5344CB8AC3E}">
        <p14:creationId xmlns:p14="http://schemas.microsoft.com/office/powerpoint/2010/main" val="2745315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IDS uses failed login attempts in its analysis</a:t>
            </a:r>
          </a:p>
          <a:p>
            <a:pPr>
              <a:lnSpc>
                <a:spcPct val="90000"/>
              </a:lnSpc>
            </a:pPr>
            <a:r>
              <a:rPr lang="en-US" dirty="0"/>
              <a:t>Agent scans login log every 5 minutes, sends director for each new login attempt: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Time of failed login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Account name and entered password</a:t>
            </a:r>
          </a:p>
          <a:p>
            <a:pPr>
              <a:lnSpc>
                <a:spcPct val="90000"/>
              </a:lnSpc>
            </a:pPr>
            <a:r>
              <a:rPr lang="en-US" dirty="0"/>
              <a:t>Director requests all records of login (failed or not) for particular user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Suspecting a brute-force cracking attempt</a:t>
            </a:r>
          </a:p>
        </p:txBody>
      </p:sp>
    </p:spTree>
    <p:extLst>
      <p:ext uri="{BB962C8B-B14F-4D97-AF65-F5344CB8AC3E}">
        <p14:creationId xmlns:p14="http://schemas.microsoft.com/office/powerpoint/2010/main" val="1363030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Host-Based Agent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Obtain information from logs</a:t>
            </a:r>
          </a:p>
          <a:p>
            <a:pPr lvl="1"/>
            <a:r>
              <a:rPr lang="en-US" sz="2400"/>
              <a:t>May use many logs as sources</a:t>
            </a:r>
          </a:p>
          <a:p>
            <a:pPr lvl="1"/>
            <a:r>
              <a:rPr lang="en-US" sz="2400"/>
              <a:t>May be security-related or not</a:t>
            </a:r>
          </a:p>
          <a:p>
            <a:pPr lvl="1"/>
            <a:r>
              <a:rPr lang="en-US" sz="2400"/>
              <a:t>May be virtual logs if agent is part of the kernel</a:t>
            </a:r>
          </a:p>
          <a:p>
            <a:pPr lvl="2"/>
            <a:r>
              <a:rPr lang="en-US" sz="2000"/>
              <a:t>Very non-portable</a:t>
            </a:r>
          </a:p>
          <a:p>
            <a:r>
              <a:rPr lang="en-US" sz="2800"/>
              <a:t>Agent generates its information</a:t>
            </a:r>
          </a:p>
          <a:p>
            <a:pPr lvl="1"/>
            <a:r>
              <a:rPr lang="en-US" sz="2400"/>
              <a:t>Scans information needed by IDS, turns it into equivalent of log record</a:t>
            </a:r>
          </a:p>
          <a:p>
            <a:pPr lvl="1"/>
            <a:r>
              <a:rPr lang="en-US" sz="2400"/>
              <a:t>Typically, check policy; may be very complex</a:t>
            </a:r>
          </a:p>
        </p:txBody>
      </p:sp>
    </p:spTree>
    <p:extLst>
      <p:ext uri="{BB962C8B-B14F-4D97-AF65-F5344CB8AC3E}">
        <p14:creationId xmlns:p14="http://schemas.microsoft.com/office/powerpoint/2010/main" val="1159849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Network-Based Agents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Detects network-oriented attacks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Denial of service attack introduced by flooding a network</a:t>
            </a:r>
          </a:p>
          <a:p>
            <a:pPr>
              <a:lnSpc>
                <a:spcPct val="90000"/>
              </a:lnSpc>
            </a:pPr>
            <a:r>
              <a:rPr lang="en-US" sz="2800"/>
              <a:t>Monitor traffic for a large number of hosts</a:t>
            </a:r>
          </a:p>
          <a:p>
            <a:pPr>
              <a:lnSpc>
                <a:spcPct val="90000"/>
              </a:lnSpc>
            </a:pPr>
            <a:r>
              <a:rPr lang="en-US" sz="2800"/>
              <a:t>Examine the contents of the traffic itself</a:t>
            </a:r>
          </a:p>
          <a:p>
            <a:pPr>
              <a:lnSpc>
                <a:spcPct val="90000"/>
              </a:lnSpc>
            </a:pPr>
            <a:r>
              <a:rPr lang="en-US" sz="2800"/>
              <a:t>Agent must have same view of traffic as destination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TTL tricks, fragmentation may obscure this</a:t>
            </a:r>
          </a:p>
          <a:p>
            <a:pPr>
              <a:lnSpc>
                <a:spcPct val="90000"/>
              </a:lnSpc>
            </a:pPr>
            <a:r>
              <a:rPr lang="en-US" sz="2800"/>
              <a:t>End-to-end encryption defeats content monitoring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Not traffic analysis, though</a:t>
            </a:r>
          </a:p>
        </p:txBody>
      </p:sp>
    </p:spTree>
    <p:extLst>
      <p:ext uri="{BB962C8B-B14F-4D97-AF65-F5344CB8AC3E}">
        <p14:creationId xmlns:p14="http://schemas.microsoft.com/office/powerpoint/2010/main" val="73682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Network Issues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Network architecture dictates agent placement</a:t>
            </a:r>
          </a:p>
          <a:p>
            <a:pPr lvl="1"/>
            <a:r>
              <a:rPr lang="en-US" sz="2400"/>
              <a:t>Ethernet or broadcast medium: one agent per subnet</a:t>
            </a:r>
          </a:p>
          <a:p>
            <a:pPr lvl="1"/>
            <a:r>
              <a:rPr lang="en-US" sz="2400"/>
              <a:t>Point-to-point medium: one agent per connection, or agent at distribution/routing point</a:t>
            </a:r>
          </a:p>
          <a:p>
            <a:r>
              <a:rPr lang="en-US" sz="2800"/>
              <a:t>Focus is usually on intruders entering network</a:t>
            </a:r>
          </a:p>
          <a:p>
            <a:pPr lvl="1"/>
            <a:r>
              <a:rPr lang="en-US" sz="2400"/>
              <a:t>If few entry points, place network agents behind them</a:t>
            </a:r>
          </a:p>
          <a:p>
            <a:pPr lvl="1"/>
            <a:r>
              <a:rPr lang="en-US" sz="2400"/>
              <a:t>Does not help if inside attacks to be monitored</a:t>
            </a:r>
          </a:p>
        </p:txBody>
      </p:sp>
    </p:spTree>
    <p:extLst>
      <p:ext uri="{BB962C8B-B14F-4D97-AF65-F5344CB8AC3E}">
        <p14:creationId xmlns:p14="http://schemas.microsoft.com/office/powerpoint/2010/main" val="3103784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Aggregation of Information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Agents produce information at multiple layers of abstraction</a:t>
            </a:r>
          </a:p>
          <a:p>
            <a:pPr lvl="1">
              <a:lnSpc>
                <a:spcPct val="90000"/>
              </a:lnSpc>
            </a:pPr>
            <a:r>
              <a:rPr lang="en-US"/>
              <a:t>Application-monitoring agents provide one view (usually one line) of an event</a:t>
            </a:r>
          </a:p>
          <a:p>
            <a:pPr lvl="1">
              <a:lnSpc>
                <a:spcPct val="90000"/>
              </a:lnSpc>
            </a:pPr>
            <a:r>
              <a:rPr lang="en-US"/>
              <a:t>System-monitoring agents  provide a different view (usually many lines) of an event</a:t>
            </a:r>
          </a:p>
          <a:p>
            <a:pPr lvl="1">
              <a:lnSpc>
                <a:spcPct val="90000"/>
              </a:lnSpc>
            </a:pPr>
            <a:r>
              <a:rPr lang="en-US"/>
              <a:t>Network-monitoring agents provide yet another view (involving many network packets) of an event</a:t>
            </a:r>
          </a:p>
        </p:txBody>
      </p:sp>
    </p:spTree>
    <p:extLst>
      <p:ext uri="{BB962C8B-B14F-4D97-AF65-F5344CB8AC3E}">
        <p14:creationId xmlns:p14="http://schemas.microsoft.com/office/powerpoint/2010/main" val="32884216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Reduces information from agents</a:t>
            </a:r>
          </a:p>
          <a:p>
            <a:pPr lvl="1"/>
            <a:r>
              <a:rPr lang="en-US" sz="2400"/>
              <a:t>Eliminates unnecessary, redundant records</a:t>
            </a:r>
          </a:p>
          <a:p>
            <a:r>
              <a:rPr lang="en-US" sz="2800"/>
              <a:t>Analyzes remaining information to determine if attack under way</a:t>
            </a:r>
          </a:p>
          <a:p>
            <a:pPr lvl="1"/>
            <a:r>
              <a:rPr lang="en-US" sz="2400"/>
              <a:t>Analysis engine can use a number of techniques, discussed before, to do this</a:t>
            </a:r>
          </a:p>
          <a:p>
            <a:r>
              <a:rPr lang="en-US" sz="2800"/>
              <a:t>Usually run on separate system</a:t>
            </a:r>
          </a:p>
          <a:p>
            <a:pPr lvl="1"/>
            <a:r>
              <a:rPr lang="en-US" sz="2400"/>
              <a:t>Does not impact performance of monitored systems</a:t>
            </a:r>
          </a:p>
          <a:p>
            <a:pPr lvl="1"/>
            <a:r>
              <a:rPr lang="en-US" sz="2400"/>
              <a:t>Rules, profiles not available to ordinary users</a:t>
            </a:r>
          </a:p>
        </p:txBody>
      </p:sp>
    </p:spTree>
    <p:extLst>
      <p:ext uri="{BB962C8B-B14F-4D97-AF65-F5344CB8AC3E}">
        <p14:creationId xmlns:p14="http://schemas.microsoft.com/office/powerpoint/2010/main" val="1712385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066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Jane logs in to perform system maintenance during the day</a:t>
            </a:r>
          </a:p>
          <a:p>
            <a:pPr>
              <a:lnSpc>
                <a:spcPct val="90000"/>
              </a:lnSpc>
            </a:pPr>
            <a:r>
              <a:rPr lang="en-US"/>
              <a:t>She logs in at night to write reports</a:t>
            </a:r>
          </a:p>
          <a:p>
            <a:pPr>
              <a:lnSpc>
                <a:spcPct val="90000"/>
              </a:lnSpc>
            </a:pPr>
            <a:r>
              <a:rPr lang="en-US"/>
              <a:t>One night she begins recompiling the kernel</a:t>
            </a:r>
          </a:p>
          <a:p>
            <a:pPr>
              <a:lnSpc>
                <a:spcPct val="90000"/>
              </a:lnSpc>
            </a:pPr>
            <a:r>
              <a:rPr lang="en-US"/>
              <a:t>Agent #1 reports logins and logouts</a:t>
            </a:r>
          </a:p>
          <a:p>
            <a:pPr>
              <a:lnSpc>
                <a:spcPct val="90000"/>
              </a:lnSpc>
            </a:pPr>
            <a:r>
              <a:rPr lang="en-US"/>
              <a:t>Agent #2 reports commands executed</a:t>
            </a:r>
          </a:p>
          <a:p>
            <a:pPr lvl="1">
              <a:lnSpc>
                <a:spcPct val="90000"/>
              </a:lnSpc>
            </a:pPr>
            <a:r>
              <a:rPr lang="en-US"/>
              <a:t>Neither agent spots discrepancy</a:t>
            </a:r>
          </a:p>
          <a:p>
            <a:pPr lvl="1">
              <a:lnSpc>
                <a:spcPct val="90000"/>
              </a:lnSpc>
            </a:pPr>
            <a:r>
              <a:rPr lang="en-US"/>
              <a:t>Director correlates log, spots it at once</a:t>
            </a:r>
          </a:p>
        </p:txBody>
      </p:sp>
    </p:spTree>
    <p:extLst>
      <p:ext uri="{BB962C8B-B14F-4D97-AF65-F5344CB8AC3E}">
        <p14:creationId xmlns:p14="http://schemas.microsoft.com/office/powerpoint/2010/main" val="12012598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Directors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Modify profiles, rule sets to adapt their analysis to changes in system</a:t>
            </a:r>
          </a:p>
          <a:p>
            <a:pPr lvl="1">
              <a:lnSpc>
                <a:spcPct val="90000"/>
              </a:lnSpc>
            </a:pPr>
            <a:r>
              <a:rPr lang="en-US"/>
              <a:t>Usually use machine learning or planning to determine how to do this</a:t>
            </a:r>
          </a:p>
          <a:p>
            <a:pPr>
              <a:lnSpc>
                <a:spcPct val="90000"/>
              </a:lnSpc>
            </a:pPr>
            <a:r>
              <a:rPr lang="en-US"/>
              <a:t>Example: use neural nets to analyze logs</a:t>
            </a:r>
          </a:p>
          <a:p>
            <a:pPr lvl="1">
              <a:lnSpc>
                <a:spcPct val="90000"/>
              </a:lnSpc>
            </a:pPr>
            <a:r>
              <a:rPr lang="en-US"/>
              <a:t>Network adapted to users’ behavior over time</a:t>
            </a:r>
          </a:p>
          <a:p>
            <a:pPr lvl="1">
              <a:lnSpc>
                <a:spcPct val="90000"/>
              </a:lnSpc>
            </a:pPr>
            <a:r>
              <a:rPr lang="en-US"/>
              <a:t>Used learning techniques to improve classification of events as anomalous</a:t>
            </a:r>
          </a:p>
          <a:p>
            <a:pPr lvl="2">
              <a:lnSpc>
                <a:spcPct val="90000"/>
              </a:lnSpc>
            </a:pPr>
            <a:r>
              <a:rPr lang="en-US"/>
              <a:t>Reduced number of false alarms</a:t>
            </a:r>
          </a:p>
        </p:txBody>
      </p:sp>
    </p:spTree>
    <p:extLst>
      <p:ext uri="{BB962C8B-B14F-4D97-AF65-F5344CB8AC3E}">
        <p14:creationId xmlns:p14="http://schemas.microsoft.com/office/powerpoint/2010/main" val="1374789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Notifier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Accepts information from director</a:t>
            </a:r>
          </a:p>
          <a:p>
            <a:r>
              <a:rPr lang="en-US"/>
              <a:t>Takes appropriate action</a:t>
            </a:r>
          </a:p>
          <a:p>
            <a:pPr lvl="1"/>
            <a:r>
              <a:rPr lang="en-US"/>
              <a:t>Notify system security officer</a:t>
            </a:r>
          </a:p>
          <a:p>
            <a:pPr lvl="1"/>
            <a:r>
              <a:rPr lang="en-US"/>
              <a:t>Respond to attack</a:t>
            </a:r>
          </a:p>
          <a:p>
            <a:r>
              <a:rPr lang="en-US"/>
              <a:t>Often GUIs</a:t>
            </a:r>
          </a:p>
          <a:p>
            <a:pPr lvl="1"/>
            <a:r>
              <a:rPr lang="en-US"/>
              <a:t>Well-designed ones use visualization to convey information</a:t>
            </a:r>
          </a:p>
        </p:txBody>
      </p:sp>
    </p:spTree>
    <p:extLst>
      <p:ext uri="{BB962C8B-B14F-4D97-AF65-F5344CB8AC3E}">
        <p14:creationId xmlns:p14="http://schemas.microsoft.com/office/powerpoint/2010/main" val="36893613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GrIDS GUI</a:t>
            </a:r>
          </a:p>
        </p:txBody>
      </p:sp>
      <p:sp>
        <p:nvSpPr>
          <p:cNvPr id="73736" name="Rectangle 8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GrIDS interface showing the progress of a worm as it spreads through network</a:t>
            </a:r>
          </a:p>
          <a:p>
            <a:r>
              <a:rPr lang="en-US" sz="2800"/>
              <a:t>Left is early in spread</a:t>
            </a:r>
          </a:p>
          <a:p>
            <a:r>
              <a:rPr lang="en-US" sz="2800"/>
              <a:t>Right is later on</a:t>
            </a:r>
          </a:p>
        </p:txBody>
      </p:sp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4106862"/>
            <a:ext cx="6934200" cy="214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742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Goal: insert a back door into a system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Intruder will modify system configuration file or program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Requires privilege; attacker enters system as an unprivileged user and must acquire privilege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Nonprivileged user may not normally acquire privilege (violates #1)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Attacker may break in using sequence of commands that violate security policy (violates #2)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Attacker may cause program to act in ways that violate program’s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086145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Examples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Courtney detected SATAN attacks</a:t>
            </a:r>
          </a:p>
          <a:p>
            <a:pPr lvl="1">
              <a:lnSpc>
                <a:spcPct val="90000"/>
              </a:lnSpc>
            </a:pPr>
            <a:r>
              <a:rPr lang="en-US"/>
              <a:t>Added notification to system log</a:t>
            </a:r>
          </a:p>
          <a:p>
            <a:pPr lvl="1">
              <a:lnSpc>
                <a:spcPct val="90000"/>
              </a:lnSpc>
            </a:pPr>
            <a:r>
              <a:rPr lang="en-US"/>
              <a:t>Could be configured to send email or paging message to system administrator</a:t>
            </a:r>
          </a:p>
          <a:p>
            <a:pPr>
              <a:lnSpc>
                <a:spcPct val="90000"/>
              </a:lnSpc>
            </a:pPr>
            <a:r>
              <a:rPr lang="en-US"/>
              <a:t>IDIP protocol coordinates IDSes to respond to attack</a:t>
            </a:r>
          </a:p>
          <a:p>
            <a:pPr lvl="1">
              <a:lnSpc>
                <a:spcPct val="90000"/>
              </a:lnSpc>
            </a:pPr>
            <a:r>
              <a:rPr lang="en-US"/>
              <a:t>If an IDS detects attack over a network, notifies other IDSes on co-operative firewalls; they can then reject messages from the source</a:t>
            </a:r>
          </a:p>
        </p:txBody>
      </p:sp>
    </p:spTree>
    <p:extLst>
      <p:ext uri="{BB962C8B-B14F-4D97-AF65-F5344CB8AC3E}">
        <p14:creationId xmlns:p14="http://schemas.microsoft.com/office/powerpoint/2010/main" val="3334914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Organization of an IDS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/>
            <a:r>
              <a:rPr lang="en-US"/>
              <a:t>Monitoring network traffic for intrusions</a:t>
            </a:r>
          </a:p>
          <a:p>
            <a:pPr marL="990600" lvl="1" indent="-533400"/>
            <a:r>
              <a:rPr lang="en-US"/>
              <a:t>NSM system</a:t>
            </a:r>
          </a:p>
          <a:p>
            <a:pPr marL="609600" indent="-609600"/>
            <a:r>
              <a:rPr lang="en-US"/>
              <a:t>Combining host and network monitoring</a:t>
            </a:r>
          </a:p>
          <a:p>
            <a:pPr marL="990600" lvl="1" indent="-533400"/>
            <a:r>
              <a:rPr lang="en-US"/>
              <a:t>DIDS</a:t>
            </a:r>
          </a:p>
          <a:p>
            <a:pPr marL="609600" indent="-609600"/>
            <a:r>
              <a:rPr lang="en-US"/>
              <a:t>Making the agents autonomous</a:t>
            </a:r>
          </a:p>
          <a:p>
            <a:pPr marL="990600" lvl="1" indent="-533400"/>
            <a:r>
              <a:rPr lang="en-US"/>
              <a:t>AAFID system</a:t>
            </a:r>
          </a:p>
        </p:txBody>
      </p:sp>
    </p:spTree>
    <p:extLst>
      <p:ext uri="{BB962C8B-B14F-4D97-AF65-F5344CB8AC3E}">
        <p14:creationId xmlns:p14="http://schemas.microsoft.com/office/powerpoint/2010/main" val="25364369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Monitoring Networks: NSM</a:t>
            </a:r>
          </a:p>
        </p:txBody>
      </p:sp>
      <p:sp>
        <p:nvSpPr>
          <p:cNvPr id="7680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Develops profile of expected usage of network, compares current usage</a:t>
            </a:r>
          </a:p>
          <a:p>
            <a:pPr>
              <a:lnSpc>
                <a:spcPct val="90000"/>
              </a:lnSpc>
            </a:pPr>
            <a:r>
              <a:rPr lang="en-US" sz="2800"/>
              <a:t>Has 3-D matrix for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Axes are source, destination, service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Each connection has unique </a:t>
            </a:r>
            <a:r>
              <a:rPr lang="en-US" sz="2400" i="1"/>
              <a:t>connection ID</a:t>
            </a: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/>
              <a:t>Contents are number of packets sent over that connection for a period of time, and sum of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NSM generates expected connection data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Expected data masks data in matrix, and anything left over is reported as an anomaly</a:t>
            </a:r>
          </a:p>
        </p:txBody>
      </p:sp>
    </p:spTree>
    <p:extLst>
      <p:ext uri="{BB962C8B-B14F-4D97-AF65-F5344CB8AC3E}">
        <p14:creationId xmlns:p14="http://schemas.microsoft.com/office/powerpoint/2010/main" val="549046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sz="quarter" idx="1"/>
          </p:nvPr>
        </p:nvSpPr>
        <p:spPr>
          <a:xfrm>
            <a:off x="6172199" y="1600200"/>
            <a:ext cx="4117849" cy="4724400"/>
          </a:xfrm>
        </p:spPr>
        <p:txBody>
          <a:bodyPr/>
          <a:lstStyle/>
          <a:p>
            <a:r>
              <a:rPr lang="en-US" sz="2800" dirty="0"/>
              <a:t>Too much data!</a:t>
            </a:r>
          </a:p>
          <a:p>
            <a:pPr lvl="1"/>
            <a:r>
              <a:rPr lang="en-US" sz="2400" dirty="0"/>
              <a:t>Solution: arrange data hierarchically into groups</a:t>
            </a:r>
          </a:p>
          <a:p>
            <a:pPr lvl="2"/>
            <a:r>
              <a:rPr lang="en-US" sz="2000" dirty="0"/>
              <a:t>Construct by folding axes of matrix</a:t>
            </a:r>
          </a:p>
          <a:p>
            <a:pPr lvl="1"/>
            <a:r>
              <a:rPr lang="en-US" sz="2400" dirty="0"/>
              <a:t>Analyst could expand any group flagged as anomalous</a:t>
            </a:r>
          </a:p>
        </p:txBody>
      </p:sp>
      <p:sp>
        <p:nvSpPr>
          <p:cNvPr id="77831" name="Text Box 7"/>
          <p:cNvSpPr txBox="1">
            <a:spLocks noChangeArrowheads="1"/>
          </p:cNvSpPr>
          <p:nvPr/>
        </p:nvSpPr>
        <p:spPr bwMode="auto">
          <a:xfrm>
            <a:off x="2427190" y="4876800"/>
            <a:ext cx="16289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/>
              <a:t>(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 baseline="-25000"/>
              <a:t>1</a:t>
            </a:r>
            <a:r>
              <a:rPr lang="en-US"/>
              <a:t>, SMTP)</a:t>
            </a:r>
          </a:p>
          <a:p>
            <a:pPr algn="ctr"/>
            <a:r>
              <a:rPr lang="en-US"/>
              <a:t>(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 baseline="-25000"/>
              <a:t>1</a:t>
            </a:r>
            <a:r>
              <a:rPr lang="en-US"/>
              <a:t>, FTP)</a:t>
            </a:r>
          </a:p>
          <a:p>
            <a:pPr algn="ctr"/>
            <a:r>
              <a:rPr lang="en-US"/>
              <a:t>…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2667001" y="3581400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 baseline="-25000"/>
              <a:t>1</a:t>
            </a:r>
            <a:r>
              <a:rPr lang="en-US"/>
              <a:t>)</a:t>
            </a:r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4560790" y="4876800"/>
            <a:ext cx="162897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, SMTP)</a:t>
            </a:r>
          </a:p>
          <a:p>
            <a:pPr algn="ctr"/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, FTP)</a:t>
            </a:r>
          </a:p>
          <a:p>
            <a:pPr algn="ctr"/>
            <a:r>
              <a:rPr lang="en-US" dirty="0"/>
              <a:t>…</a:t>
            </a:r>
          </a:p>
        </p:txBody>
      </p:sp>
      <p:sp>
        <p:nvSpPr>
          <p:cNvPr id="77834" name="Text Box 10"/>
          <p:cNvSpPr txBox="1">
            <a:spLocks noChangeArrowheads="1"/>
          </p:cNvSpPr>
          <p:nvPr/>
        </p:nvSpPr>
        <p:spPr bwMode="auto">
          <a:xfrm>
            <a:off x="4800601" y="3581400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(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D</a:t>
            </a:r>
            <a:r>
              <a:rPr lang="en-US" baseline="-25000"/>
              <a:t>2</a:t>
            </a:r>
            <a:r>
              <a:rPr lang="en-US"/>
              <a:t>)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4098925" y="2346325"/>
            <a:ext cx="3850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S</a:t>
            </a:r>
            <a:r>
              <a:rPr lang="en-US" baseline="-25000"/>
              <a:t>1</a:t>
            </a:r>
          </a:p>
        </p:txBody>
      </p:sp>
      <p:sp>
        <p:nvSpPr>
          <p:cNvPr id="77836" name="Line 12"/>
          <p:cNvSpPr>
            <a:spLocks noChangeShapeType="1"/>
          </p:cNvSpPr>
          <p:nvPr/>
        </p:nvSpPr>
        <p:spPr bwMode="auto">
          <a:xfrm flipH="1">
            <a:off x="3200400" y="274320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>
            <a:off x="3200400" y="4038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5334000" y="4038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/>
          <p:cNvSpPr>
            <a:spLocks noChangeShapeType="1"/>
          </p:cNvSpPr>
          <p:nvPr/>
        </p:nvSpPr>
        <p:spPr bwMode="auto">
          <a:xfrm>
            <a:off x="4648200" y="27432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7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Signatures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Analyst can write rule to look for specific occurrences in matrix</a:t>
            </a:r>
          </a:p>
          <a:p>
            <a:pPr lvl="1">
              <a:lnSpc>
                <a:spcPct val="90000"/>
              </a:lnSpc>
            </a:pPr>
            <a:r>
              <a:rPr lang="en-US"/>
              <a:t>Repeated telnet connections lasting only as long as set-up indicates failed login attempt</a:t>
            </a:r>
          </a:p>
          <a:p>
            <a:pPr>
              <a:lnSpc>
                <a:spcPct val="90000"/>
              </a:lnSpc>
            </a:pPr>
            <a:r>
              <a:rPr lang="en-US"/>
              <a:t>Analyst can write rules to match against network traffic</a:t>
            </a:r>
          </a:p>
          <a:p>
            <a:pPr lvl="1">
              <a:lnSpc>
                <a:spcPct val="90000"/>
              </a:lnSpc>
            </a:pPr>
            <a:r>
              <a:rPr lang="en-US"/>
              <a:t>Used to look for excessive logins, attempt to communicate with non-existent host, single host communicating with 15 or more hosts</a:t>
            </a:r>
          </a:p>
        </p:txBody>
      </p:sp>
    </p:spTree>
    <p:extLst>
      <p:ext uri="{BB962C8B-B14F-4D97-AF65-F5344CB8AC3E}">
        <p14:creationId xmlns:p14="http://schemas.microsoft.com/office/powerpoint/2010/main" val="36289630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</a:t>
            </a:r>
          </a:p>
        </p:txBody>
      </p:sp>
      <p:sp>
        <p:nvSpPr>
          <p:cNvPr id="78853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Graphical interface independent of the NSM matrix analyzer</a:t>
            </a:r>
          </a:p>
          <a:p>
            <a:pPr>
              <a:lnSpc>
                <a:spcPct val="90000"/>
              </a:lnSpc>
            </a:pPr>
            <a:r>
              <a:rPr lang="en-US" sz="2800"/>
              <a:t>Detected many attacks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But false positives too</a:t>
            </a:r>
          </a:p>
          <a:p>
            <a:pPr>
              <a:lnSpc>
                <a:spcPct val="90000"/>
              </a:lnSpc>
            </a:pPr>
            <a:r>
              <a:rPr lang="en-US" sz="2800"/>
              <a:t>Still in use in some places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Signatures have changed, of course</a:t>
            </a:r>
          </a:p>
          <a:p>
            <a:pPr>
              <a:lnSpc>
                <a:spcPct val="90000"/>
              </a:lnSpc>
            </a:pPr>
            <a:r>
              <a:rPr lang="en-US" sz="2800"/>
              <a:t>Also demonstrated intrusion detection on network is feasible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Did no content analysis, so would work even with encrypted connections</a:t>
            </a:r>
          </a:p>
        </p:txBody>
      </p:sp>
    </p:spTree>
    <p:extLst>
      <p:ext uri="{BB962C8B-B14F-4D97-AF65-F5344CB8AC3E}">
        <p14:creationId xmlns:p14="http://schemas.microsoft.com/office/powerpoint/2010/main" val="384942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Combining Sources: DIDS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Neither network-based nor host-based monitoring sufficient to detect some attacks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Attacker tries to telnet into system several times using different account names: network-based IDS detects this, but not host-based monitor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Attacker tries to log into system using an account without password: host-based IDS detects this, but not network-based monitor</a:t>
            </a:r>
          </a:p>
          <a:p>
            <a:pPr>
              <a:lnSpc>
                <a:spcPct val="90000"/>
              </a:lnSpc>
            </a:pPr>
            <a:r>
              <a:rPr lang="en-US" sz="2800"/>
              <a:t>DIDS uses agents on hosts being monitored, and a network monitor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DIDS director uses expert system to analyze data</a:t>
            </a:r>
          </a:p>
        </p:txBody>
      </p:sp>
    </p:spTree>
    <p:extLst>
      <p:ext uri="{BB962C8B-B14F-4D97-AF65-F5344CB8AC3E}">
        <p14:creationId xmlns:p14="http://schemas.microsoft.com/office/powerpoint/2010/main" val="3618127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Attackers Moving in Network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Intruder breaks into system A as </a:t>
            </a:r>
            <a:r>
              <a:rPr lang="en-US" sz="2800" i="1"/>
              <a:t>alice</a:t>
            </a:r>
            <a:endParaRPr lang="en-US" sz="2800"/>
          </a:p>
          <a:p>
            <a:r>
              <a:rPr lang="en-US" sz="2800"/>
              <a:t>Intruder goes from A to system B, and breaks into B’s account </a:t>
            </a:r>
            <a:r>
              <a:rPr lang="en-US" sz="2800" i="1"/>
              <a:t>bob</a:t>
            </a:r>
            <a:endParaRPr lang="en-US" sz="2800"/>
          </a:p>
          <a:p>
            <a:r>
              <a:rPr lang="en-US" sz="2800"/>
              <a:t>Host-based mechanisms cannot correlate these</a:t>
            </a:r>
          </a:p>
          <a:p>
            <a:r>
              <a:rPr lang="en-US" sz="2800"/>
              <a:t>DIDS director could see </a:t>
            </a:r>
            <a:r>
              <a:rPr lang="en-US" sz="2800" i="1"/>
              <a:t>bob</a:t>
            </a:r>
            <a:r>
              <a:rPr lang="en-US" sz="2800"/>
              <a:t> logged in over </a:t>
            </a:r>
            <a:r>
              <a:rPr lang="en-US" sz="2800" i="1"/>
              <a:t>alice</a:t>
            </a:r>
            <a:r>
              <a:rPr lang="en-US" sz="2800"/>
              <a:t>’s connection; expert system infers they are the same user</a:t>
            </a:r>
          </a:p>
          <a:p>
            <a:pPr lvl="1"/>
            <a:r>
              <a:rPr lang="en-US" sz="2400"/>
              <a:t>Assigns </a:t>
            </a:r>
            <a:r>
              <a:rPr lang="en-US" sz="2400" i="1"/>
              <a:t>network identification number</a:t>
            </a:r>
            <a:r>
              <a:rPr lang="en-US" sz="2400"/>
              <a:t> NID to this user</a:t>
            </a:r>
          </a:p>
        </p:txBody>
      </p:sp>
    </p:spTree>
    <p:extLst>
      <p:ext uri="{BB962C8B-B14F-4D97-AF65-F5344CB8AC3E}">
        <p14:creationId xmlns:p14="http://schemas.microsoft.com/office/powerpoint/2010/main" val="3094393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Distributed Data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Agent analyzes logs to extract entries of interest</a:t>
            </a:r>
          </a:p>
          <a:p>
            <a:pPr lvl="1">
              <a:lnSpc>
                <a:spcPct val="90000"/>
              </a:lnSpc>
            </a:pPr>
            <a:r>
              <a:rPr lang="en-US"/>
              <a:t>Agent uses signatures to look for attacks</a:t>
            </a:r>
          </a:p>
          <a:p>
            <a:pPr lvl="2">
              <a:lnSpc>
                <a:spcPct val="90000"/>
              </a:lnSpc>
            </a:pPr>
            <a:r>
              <a:rPr lang="en-US"/>
              <a:t>Summaries sent to director</a:t>
            </a:r>
          </a:p>
          <a:p>
            <a:pPr lvl="1">
              <a:lnSpc>
                <a:spcPct val="90000"/>
              </a:lnSpc>
            </a:pPr>
            <a:r>
              <a:rPr lang="en-US"/>
              <a:t>Other events forwarded directly to director</a:t>
            </a:r>
          </a:p>
          <a:p>
            <a:pPr>
              <a:lnSpc>
                <a:spcPct val="90000"/>
              </a:lnSpc>
            </a:pPr>
            <a:r>
              <a:rPr lang="en-US"/>
              <a:t>DIDS model has agents report:</a:t>
            </a:r>
          </a:p>
          <a:p>
            <a:pPr lvl="1">
              <a:lnSpc>
                <a:spcPct val="90000"/>
              </a:lnSpc>
            </a:pPr>
            <a:r>
              <a:rPr lang="en-US"/>
              <a:t>Events (information in log entries)</a:t>
            </a:r>
          </a:p>
          <a:p>
            <a:pPr lvl="1">
              <a:lnSpc>
                <a:spcPct val="90000"/>
              </a:lnSpc>
            </a:pPr>
            <a:r>
              <a:rPr lang="en-US"/>
              <a:t>Action, domain</a:t>
            </a:r>
          </a:p>
        </p:txBody>
      </p:sp>
    </p:spTree>
    <p:extLst>
      <p:ext uri="{BB962C8B-B14F-4D97-AF65-F5344CB8AC3E}">
        <p14:creationId xmlns:p14="http://schemas.microsoft.com/office/powerpoint/2010/main" val="10487913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Actions and Domains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Subjects perform actions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session_start, session_end, read, write, execute, terminate, create, delete, move, change_rights, change_user_id</a:t>
            </a:r>
          </a:p>
          <a:p>
            <a:pPr>
              <a:lnSpc>
                <a:spcPct val="90000"/>
              </a:lnSpc>
            </a:pPr>
            <a:r>
              <a:rPr lang="en-US" sz="2800"/>
              <a:t>Domains characterize objects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tagged, authentication, audit, network, system, sys_info, user_info, utility, owned, not_owned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Objects put into highest domain to which it belongs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Tagged, authenticated file is in domain tagged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Unowned network object is in domain network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14122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Intrusion Detection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Attack tool</a:t>
            </a:r>
            <a:r>
              <a:rPr lang="en-US"/>
              <a:t> is automated script designed to violate a security policy</a:t>
            </a:r>
          </a:p>
          <a:p>
            <a:pPr>
              <a:lnSpc>
                <a:spcPct val="90000"/>
              </a:lnSpc>
            </a:pPr>
            <a:r>
              <a:rPr lang="en-US"/>
              <a:t>Example: </a:t>
            </a:r>
            <a:r>
              <a:rPr lang="en-US" i="1"/>
              <a:t>rootkit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Includes password sniffer</a:t>
            </a:r>
          </a:p>
          <a:p>
            <a:pPr lvl="1">
              <a:lnSpc>
                <a:spcPct val="90000"/>
              </a:lnSpc>
            </a:pPr>
            <a:r>
              <a:rPr lang="en-US"/>
              <a:t>Designed to hide itself using Trojaned versions of various programs (</a:t>
            </a:r>
            <a:r>
              <a:rPr lang="en-US" i="1"/>
              <a:t>ps</a:t>
            </a:r>
            <a:r>
              <a:rPr lang="en-US"/>
              <a:t>, </a:t>
            </a:r>
            <a:r>
              <a:rPr lang="en-US" i="1"/>
              <a:t>ls</a:t>
            </a:r>
            <a:r>
              <a:rPr lang="en-US"/>
              <a:t>, </a:t>
            </a:r>
            <a:r>
              <a:rPr lang="en-US" i="1"/>
              <a:t>find</a:t>
            </a:r>
            <a:r>
              <a:rPr lang="en-US"/>
              <a:t>, </a:t>
            </a:r>
            <a:r>
              <a:rPr lang="en-US" i="1"/>
              <a:t>netstat</a:t>
            </a:r>
            <a:r>
              <a:rPr lang="en-US"/>
              <a:t>, etc.)</a:t>
            </a:r>
          </a:p>
          <a:p>
            <a:pPr lvl="1">
              <a:lnSpc>
                <a:spcPct val="90000"/>
              </a:lnSpc>
            </a:pPr>
            <a:r>
              <a:rPr lang="en-US"/>
              <a:t>Adds back doors (</a:t>
            </a:r>
            <a:r>
              <a:rPr lang="en-US" i="1"/>
              <a:t>login</a:t>
            </a:r>
            <a:r>
              <a:rPr lang="en-US"/>
              <a:t>, </a:t>
            </a:r>
            <a:r>
              <a:rPr lang="en-US" i="1"/>
              <a:t>telnetd</a:t>
            </a:r>
            <a:r>
              <a:rPr lang="en-US"/>
              <a:t>, etc.)</a:t>
            </a:r>
          </a:p>
          <a:p>
            <a:pPr lvl="1">
              <a:lnSpc>
                <a:spcPct val="90000"/>
              </a:lnSpc>
            </a:pPr>
            <a:r>
              <a:rPr lang="en-US"/>
              <a:t>Has tools to clean up log entries (</a:t>
            </a:r>
            <a:r>
              <a:rPr lang="en-US" i="1"/>
              <a:t>zapper, etc.)</a:t>
            </a:r>
          </a:p>
        </p:txBody>
      </p:sp>
    </p:spTree>
    <p:extLst>
      <p:ext uri="{BB962C8B-B14F-4D97-AF65-F5344CB8AC3E}">
        <p14:creationId xmlns:p14="http://schemas.microsoft.com/office/powerpoint/2010/main" val="2956830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Agent Actions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Entities can be subjects in one view, objects in another</a:t>
            </a:r>
          </a:p>
          <a:p>
            <a:pPr lvl="1"/>
            <a:r>
              <a:rPr lang="en-US" sz="2400"/>
              <a:t>Process: subject when changes protection mode of object, object when process is terminated</a:t>
            </a:r>
          </a:p>
          <a:p>
            <a:r>
              <a:rPr lang="en-US" sz="2400"/>
              <a:t>Table determines which events sent to DIDS director</a:t>
            </a:r>
          </a:p>
          <a:p>
            <a:pPr lvl="1"/>
            <a:r>
              <a:rPr lang="en-US" sz="2400"/>
              <a:t>Based on actions, domains associated with event</a:t>
            </a:r>
          </a:p>
          <a:p>
            <a:pPr lvl="1"/>
            <a:r>
              <a:rPr lang="en-US" sz="2400"/>
              <a:t>All NIDS events sent over so director can track view of system</a:t>
            </a:r>
          </a:p>
          <a:p>
            <a:pPr lvl="2"/>
            <a:r>
              <a:rPr lang="en-US" sz="2000"/>
              <a:t>Action is </a:t>
            </a:r>
            <a:r>
              <a:rPr lang="en-US" sz="2000" i="1"/>
              <a:t>session_start</a:t>
            </a:r>
            <a:r>
              <a:rPr lang="en-US" sz="2000"/>
              <a:t> or </a:t>
            </a:r>
            <a:r>
              <a:rPr lang="en-US" sz="2000" i="1"/>
              <a:t>execute</a:t>
            </a:r>
            <a:r>
              <a:rPr lang="en-US" sz="2000"/>
              <a:t>; domain is </a:t>
            </a:r>
            <a:r>
              <a:rPr lang="en-US" sz="2000" i="1"/>
              <a:t>network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75391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 of Expert System Model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800"/>
              <a:t>Log records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800"/>
              <a:t>Events (relevant information from log entries)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800"/>
              <a:t>Subject capturing all events associated with a user; NID assigned to this subject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800"/>
              <a:t>Contextual information such as time, proximity to other events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/>
              <a:t>Sequence of commands to show who is using the system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/>
              <a:t>Series of failed logins follow</a:t>
            </a:r>
          </a:p>
        </p:txBody>
      </p:sp>
    </p:spTree>
    <p:extLst>
      <p:ext uri="{BB962C8B-B14F-4D97-AF65-F5344CB8AC3E}">
        <p14:creationId xmlns:p14="http://schemas.microsoft.com/office/powerpoint/2010/main" val="2024933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Layers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r>
              <a:rPr lang="en-US" sz="2800"/>
              <a:t>5.	Network threats (combination of events in context)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/>
              <a:t>Abuse (change to protection state)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/>
              <a:t>Misuse (violates policy, does not change state)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/>
              <a:t>Suspicious act (does not violate policy, but of interest)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AutoNum type="arabicPeriod" startAt="6"/>
            </a:pPr>
            <a:r>
              <a:rPr lang="en-US" sz="2800"/>
              <a:t>Score (represents security state of network)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/>
              <a:t>Derived from previous layer and from scores associated with rules</a:t>
            </a:r>
          </a:p>
          <a:p>
            <a:pPr marL="1257300" lvl="2" indent="-317500">
              <a:lnSpc>
                <a:spcPct val="90000"/>
              </a:lnSpc>
            </a:pPr>
            <a:r>
              <a:rPr lang="en-US" sz="2000"/>
              <a:t>Analyst can adjust these scores as needed</a:t>
            </a:r>
          </a:p>
          <a:p>
            <a:pPr marL="800100" lvl="1" indent="-342900">
              <a:lnSpc>
                <a:spcPct val="90000"/>
              </a:lnSpc>
            </a:pPr>
            <a:r>
              <a:rPr lang="en-US" sz="2400"/>
              <a:t>A convenience for user</a:t>
            </a:r>
          </a:p>
        </p:txBody>
      </p:sp>
    </p:spTree>
    <p:extLst>
      <p:ext uri="{BB962C8B-B14F-4D97-AF65-F5344CB8AC3E}">
        <p14:creationId xmlns:p14="http://schemas.microsoft.com/office/powerpoint/2010/main" val="35706565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Autonomous Agents: AAFID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/>
              <a:t>Distribute director among agents</a:t>
            </a:r>
          </a:p>
          <a:p>
            <a:r>
              <a:rPr lang="en-US" sz="2800" i="1"/>
              <a:t>Autonomous agent</a:t>
            </a:r>
            <a:r>
              <a:rPr lang="en-US" sz="2800"/>
              <a:t> is process that can act independently of the system of which it is part</a:t>
            </a:r>
          </a:p>
          <a:p>
            <a:r>
              <a:rPr lang="en-US" sz="2800"/>
              <a:t>Autonomous agent performs one particular monitoring function</a:t>
            </a:r>
          </a:p>
          <a:p>
            <a:pPr lvl="1"/>
            <a:r>
              <a:rPr lang="en-US" sz="2400"/>
              <a:t>Has its own internal model</a:t>
            </a:r>
          </a:p>
          <a:p>
            <a:pPr lvl="1"/>
            <a:r>
              <a:rPr lang="en-US" sz="2400"/>
              <a:t>Communicates with other agents</a:t>
            </a:r>
          </a:p>
          <a:p>
            <a:pPr lvl="1"/>
            <a:r>
              <a:rPr lang="en-US" sz="2400"/>
              <a:t>Agents jointly decide if these constitute a reportable intrusion</a:t>
            </a:r>
          </a:p>
        </p:txBody>
      </p:sp>
    </p:spTree>
    <p:extLst>
      <p:ext uri="{BB962C8B-B14F-4D97-AF65-F5344CB8AC3E}">
        <p14:creationId xmlns:p14="http://schemas.microsoft.com/office/powerpoint/2010/main" val="23233136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No single point of failure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All</a:t>
            </a:r>
            <a:r>
              <a:rPr lang="en-US" sz="2400"/>
              <a:t> agents can act as director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effect, director distributed over all agents</a:t>
            </a:r>
          </a:p>
          <a:p>
            <a:pPr>
              <a:lnSpc>
                <a:spcPct val="90000"/>
              </a:lnSpc>
            </a:pPr>
            <a:r>
              <a:rPr lang="en-US" sz="2800"/>
              <a:t>Compromise of one agent does not affect others</a:t>
            </a:r>
          </a:p>
          <a:p>
            <a:pPr>
              <a:lnSpc>
                <a:spcPct val="90000"/>
              </a:lnSpc>
            </a:pPr>
            <a:r>
              <a:rPr lang="en-US" sz="2800"/>
              <a:t>Agent monitors one resource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Small and simple</a:t>
            </a:r>
          </a:p>
          <a:p>
            <a:pPr>
              <a:lnSpc>
                <a:spcPct val="90000"/>
              </a:lnSpc>
            </a:pPr>
            <a:r>
              <a:rPr lang="en-US" sz="2800"/>
              <a:t>Agents can migrate if needed</a:t>
            </a:r>
          </a:p>
          <a:p>
            <a:pPr>
              <a:lnSpc>
                <a:spcPct val="90000"/>
              </a:lnSpc>
            </a:pPr>
            <a:r>
              <a:rPr lang="en-US" sz="2800"/>
              <a:t>Approach appears to be scalable to large networks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84543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0" hangingPunct="0">
              <a:spcBef>
                <a:spcPct val="0"/>
              </a:spcBef>
            </a:pPr>
            <a:r>
              <a:rPr lang="en-US"/>
              <a:t>Communications overhead higher, more scattered than for single director</a:t>
            </a:r>
          </a:p>
          <a:p>
            <a:pPr lvl="1" eaLnBrk="0" hangingPunct="0">
              <a:spcBef>
                <a:spcPct val="0"/>
              </a:spcBef>
            </a:pPr>
            <a:r>
              <a:rPr lang="en-US"/>
              <a:t>Securing these can be very hard and expensive</a:t>
            </a:r>
          </a:p>
          <a:p>
            <a:pPr eaLnBrk="0" hangingPunct="0">
              <a:spcBef>
                <a:spcPct val="0"/>
              </a:spcBef>
            </a:pPr>
            <a:r>
              <a:rPr lang="en-US"/>
              <a:t>As agent monitors one resource, need many agents to monitor multiple resources</a:t>
            </a:r>
          </a:p>
          <a:p>
            <a:pPr eaLnBrk="0" hangingPunct="0">
              <a:spcBef>
                <a:spcPct val="0"/>
              </a:spcBef>
            </a:pPr>
            <a:r>
              <a:rPr lang="en-US"/>
              <a:t>Distributed computation involved in detecting intrusions</a:t>
            </a:r>
          </a:p>
          <a:p>
            <a:pPr lvl="1" eaLnBrk="0" hangingPunct="0">
              <a:spcBef>
                <a:spcPct val="0"/>
              </a:spcBef>
            </a:pPr>
            <a:r>
              <a:rPr lang="en-US"/>
              <a:t>This computation also must be secured</a:t>
            </a:r>
          </a:p>
        </p:txBody>
      </p:sp>
    </p:spTree>
    <p:extLst>
      <p:ext uri="{BB962C8B-B14F-4D97-AF65-F5344CB8AC3E}">
        <p14:creationId xmlns:p14="http://schemas.microsoft.com/office/powerpoint/2010/main" val="2728995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AAFID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sz="2800"/>
              <a:t>Host has set of agents and transceiver</a:t>
            </a:r>
          </a:p>
          <a:p>
            <a:pPr lvl="1"/>
            <a:r>
              <a:rPr lang="en-US" sz="2400"/>
              <a:t>Transceiver controls agent execution, collates information, forwards it to monitor (on local or remote system)</a:t>
            </a:r>
          </a:p>
          <a:p>
            <a:r>
              <a:rPr lang="en-US" sz="2800"/>
              <a:t>Filters provide access to monitored resources</a:t>
            </a:r>
          </a:p>
          <a:p>
            <a:pPr lvl="1"/>
            <a:r>
              <a:rPr lang="en-US" sz="2400"/>
              <a:t>Use this approach to avoid duplication of work and system dependence</a:t>
            </a:r>
          </a:p>
          <a:p>
            <a:pPr lvl="1"/>
            <a:r>
              <a:rPr lang="en-US" sz="2400"/>
              <a:t>Agents subscribe to filters by specifying records needed</a:t>
            </a:r>
          </a:p>
          <a:p>
            <a:pPr lvl="1"/>
            <a:r>
              <a:rPr lang="en-US" sz="2400"/>
              <a:t>Multiple agents may subscribe to single filter</a:t>
            </a:r>
          </a:p>
        </p:txBody>
      </p:sp>
    </p:spTree>
    <p:extLst>
      <p:ext uri="{BB962C8B-B14F-4D97-AF65-F5344CB8AC3E}">
        <p14:creationId xmlns:p14="http://schemas.microsoft.com/office/powerpoint/2010/main" val="1246921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Transceivers and Monitors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Transceivers collect data from agents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Forward it to other agents or monitors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terminate, start agents on local system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Example: System begins to accept TCP connections, so transceiver turns on agent to monitor SMTP</a:t>
            </a:r>
          </a:p>
          <a:p>
            <a:pPr>
              <a:lnSpc>
                <a:spcPct val="90000"/>
              </a:lnSpc>
            </a:pPr>
            <a:r>
              <a:rPr lang="en-US" sz="2800"/>
              <a:t>Monitors accept data from transceivers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Can communicate with transceivers, other monitors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Send commands to transceiver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Perform high level correlation for multiple hosts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If multiple monitors interact with transceiver, AAFID must ensure transceiver receives consistent commands</a:t>
            </a:r>
          </a:p>
        </p:txBody>
      </p:sp>
    </p:spTree>
    <p:extLst>
      <p:ext uri="{BB962C8B-B14F-4D97-AF65-F5344CB8AC3E}">
        <p14:creationId xmlns:p14="http://schemas.microsoft.com/office/powerpoint/2010/main" val="3395335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User interface interacts with monitors</a:t>
            </a:r>
          </a:p>
          <a:p>
            <a:pPr lvl="1"/>
            <a:r>
              <a:rPr lang="en-US"/>
              <a:t>Could be graphical or textual</a:t>
            </a:r>
          </a:p>
          <a:p>
            <a:r>
              <a:rPr lang="en-US"/>
              <a:t>Prototype implemented in PERL for Linux and Solaris</a:t>
            </a:r>
          </a:p>
          <a:p>
            <a:pPr lvl="1"/>
            <a:r>
              <a:rPr lang="en-US"/>
              <a:t>Proof of concept</a:t>
            </a:r>
          </a:p>
          <a:p>
            <a:pPr lvl="1"/>
            <a:r>
              <a:rPr lang="en-US"/>
              <a:t>Performance loss acceptable</a:t>
            </a:r>
          </a:p>
        </p:txBody>
      </p:sp>
    </p:spTree>
    <p:extLst>
      <p:ext uri="{BB962C8B-B14F-4D97-AF65-F5344CB8AC3E}">
        <p14:creationId xmlns:p14="http://schemas.microsoft.com/office/powerpoint/2010/main" val="25877420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Incident Prevention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Identify attack </a:t>
            </a:r>
            <a:r>
              <a:rPr lang="en-US" sz="2800" i="1"/>
              <a:t>before</a:t>
            </a:r>
            <a:r>
              <a:rPr lang="en-US" sz="2800"/>
              <a:t> it completes</a:t>
            </a:r>
          </a:p>
          <a:p>
            <a:r>
              <a:rPr lang="en-US" sz="2800"/>
              <a:t>Prevent it from completing</a:t>
            </a:r>
          </a:p>
          <a:p>
            <a:r>
              <a:rPr lang="en-US" sz="2800"/>
              <a:t>Jails useful for this</a:t>
            </a:r>
          </a:p>
          <a:p>
            <a:pPr lvl="1"/>
            <a:r>
              <a:rPr lang="en-US" sz="2400"/>
              <a:t>Attacker placed in a confined environment that looks like a full, unrestricted environment</a:t>
            </a:r>
          </a:p>
          <a:p>
            <a:pPr lvl="1"/>
            <a:r>
              <a:rPr lang="en-US" sz="2400"/>
              <a:t>Attacker may download files, but gets bogus ones</a:t>
            </a:r>
          </a:p>
          <a:p>
            <a:pPr lvl="1"/>
            <a:r>
              <a:rPr lang="en-US" sz="2400"/>
              <a:t>Can imitate a slow system, or an unreliable one</a:t>
            </a:r>
          </a:p>
          <a:p>
            <a:pPr lvl="1"/>
            <a:r>
              <a:rPr lang="en-US" sz="2400"/>
              <a:t>Useful to figure out what attacker wants</a:t>
            </a:r>
          </a:p>
          <a:p>
            <a:pPr lvl="1"/>
            <a:r>
              <a:rPr lang="en-US" sz="2400"/>
              <a:t>MLS systems provide natural jails</a:t>
            </a:r>
          </a:p>
        </p:txBody>
      </p:sp>
    </p:spTree>
    <p:extLst>
      <p:ext uri="{BB962C8B-B14F-4D97-AF65-F5344CB8AC3E}">
        <p14:creationId xmlns:p14="http://schemas.microsoft.com/office/powerpoint/2010/main" val="4074162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Rootkit</a:t>
            </a:r>
            <a:r>
              <a:rPr lang="en-US"/>
              <a:t> configuration files cause </a:t>
            </a:r>
            <a:r>
              <a:rPr lang="en-US" i="1"/>
              <a:t>ls</a:t>
            </a:r>
            <a:r>
              <a:rPr lang="en-US"/>
              <a:t>, </a:t>
            </a:r>
            <a:r>
              <a:rPr lang="en-US" i="1"/>
              <a:t>du</a:t>
            </a:r>
            <a:r>
              <a:rPr lang="en-US"/>
              <a:t>, etc. to hide information</a:t>
            </a:r>
          </a:p>
          <a:p>
            <a:pPr lvl="1">
              <a:lnSpc>
                <a:spcPct val="90000"/>
              </a:lnSpc>
            </a:pPr>
            <a:r>
              <a:rPr lang="en-US" i="1"/>
              <a:t>ls</a:t>
            </a:r>
            <a:r>
              <a:rPr lang="en-US"/>
              <a:t> lists all files in a directory</a:t>
            </a:r>
          </a:p>
          <a:p>
            <a:pPr lvl="2">
              <a:lnSpc>
                <a:spcPct val="90000"/>
              </a:lnSpc>
            </a:pPr>
            <a:r>
              <a:rPr lang="en-US"/>
              <a:t>Except those hidden by configuration file</a:t>
            </a:r>
          </a:p>
          <a:p>
            <a:pPr lvl="1">
              <a:lnSpc>
                <a:spcPct val="90000"/>
              </a:lnSpc>
            </a:pPr>
            <a:r>
              <a:rPr lang="en-US" i="1"/>
              <a:t>dirdump</a:t>
            </a:r>
            <a:r>
              <a:rPr lang="en-US"/>
              <a:t> (local program to list directory entries) lists them too</a:t>
            </a:r>
          </a:p>
          <a:p>
            <a:pPr lvl="2">
              <a:lnSpc>
                <a:spcPct val="90000"/>
              </a:lnSpc>
            </a:pPr>
            <a:r>
              <a:rPr lang="en-US"/>
              <a:t>Run both and compare counts</a:t>
            </a:r>
          </a:p>
          <a:p>
            <a:pPr lvl="2">
              <a:lnSpc>
                <a:spcPct val="90000"/>
              </a:lnSpc>
            </a:pPr>
            <a:r>
              <a:rPr lang="en-US"/>
              <a:t>If they differ, </a:t>
            </a:r>
            <a:r>
              <a:rPr lang="en-US" i="1"/>
              <a:t>ls</a:t>
            </a:r>
            <a:r>
              <a:rPr lang="en-US"/>
              <a:t> is doctored</a:t>
            </a:r>
          </a:p>
          <a:p>
            <a:pPr>
              <a:lnSpc>
                <a:spcPct val="90000"/>
              </a:lnSpc>
            </a:pPr>
            <a:r>
              <a:rPr lang="en-US"/>
              <a:t>Other approaches possible</a:t>
            </a:r>
          </a:p>
        </p:txBody>
      </p:sp>
    </p:spTree>
    <p:extLst>
      <p:ext uri="{BB962C8B-B14F-4D97-AF65-F5344CB8AC3E}">
        <p14:creationId xmlns:p14="http://schemas.microsoft.com/office/powerpoint/2010/main" val="31192547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Handling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Restoring system to satisfy site security policy</a:t>
            </a:r>
          </a:p>
          <a:p>
            <a:pPr>
              <a:lnSpc>
                <a:spcPct val="90000"/>
              </a:lnSpc>
            </a:pPr>
            <a:r>
              <a:rPr lang="en-US" sz="2800"/>
              <a:t>Six phases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Preparation</a:t>
            </a:r>
            <a:r>
              <a:rPr lang="en-US" sz="2400"/>
              <a:t> for attack (before attack detected)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Identification</a:t>
            </a:r>
            <a:r>
              <a:rPr lang="en-US" sz="2400"/>
              <a:t> of attack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i="1"/>
              <a:t>Containment</a:t>
            </a:r>
            <a:r>
              <a:rPr lang="en-US" sz="2400"/>
              <a:t> of attack (confinement)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i="1"/>
              <a:t>Eradication</a:t>
            </a:r>
            <a:r>
              <a:rPr lang="en-US" sz="2400"/>
              <a:t> of attack (stop attack)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Recovery</a:t>
            </a:r>
            <a:r>
              <a:rPr lang="en-US" sz="2400"/>
              <a:t> from attack (restore system to secure state)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400" i="1"/>
              <a:t>Follow-up</a:t>
            </a:r>
            <a:r>
              <a:rPr lang="en-US" sz="2400"/>
              <a:t> to attack (analysis and other actions)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2800"/>
              <a:t>Discussed in what follows</a:t>
            </a:r>
          </a:p>
        </p:txBody>
      </p:sp>
    </p:spTree>
    <p:extLst>
      <p:ext uri="{BB962C8B-B14F-4D97-AF65-F5344CB8AC3E}">
        <p14:creationId xmlns:p14="http://schemas.microsoft.com/office/powerpoint/2010/main" val="42011047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Containment Phase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Goal: limit access of attacker to system resources</a:t>
            </a:r>
          </a:p>
          <a:p>
            <a:r>
              <a:rPr lang="en-US"/>
              <a:t>Two methods</a:t>
            </a:r>
          </a:p>
          <a:p>
            <a:pPr lvl="1"/>
            <a:r>
              <a:rPr lang="en-US"/>
              <a:t>Passive monitoring</a:t>
            </a:r>
          </a:p>
          <a:p>
            <a:pPr lvl="1"/>
            <a:r>
              <a:rPr lang="en-US"/>
              <a:t>Constraining access</a:t>
            </a:r>
          </a:p>
        </p:txBody>
      </p:sp>
    </p:spTree>
    <p:extLst>
      <p:ext uri="{BB962C8B-B14F-4D97-AF65-F5344CB8AC3E}">
        <p14:creationId xmlns:p14="http://schemas.microsoft.com/office/powerpoint/2010/main" val="9330417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Passive Monitoring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Records attacker’s actions; does </a:t>
            </a:r>
            <a:r>
              <a:rPr lang="en-US" sz="2800" i="1"/>
              <a:t>not</a:t>
            </a:r>
            <a:r>
              <a:rPr lang="en-US" sz="2800"/>
              <a:t> interfere with attack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Idea is to find out what the attacker is after and/or methods the attacker is using</a:t>
            </a:r>
          </a:p>
          <a:p>
            <a:pPr>
              <a:lnSpc>
                <a:spcPct val="90000"/>
              </a:lnSpc>
            </a:pPr>
            <a:r>
              <a:rPr lang="en-US" sz="2800"/>
              <a:t>Problem: attacked system is vulnerable throughout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Attacker can also attack other systems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type of operating system can be derived from settings of TCP and IP packets of incoming connections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Analyst draws conclusions about source of attack</a:t>
            </a:r>
          </a:p>
        </p:txBody>
      </p:sp>
    </p:spTree>
    <p:extLst>
      <p:ext uri="{BB962C8B-B14F-4D97-AF65-F5344CB8AC3E}">
        <p14:creationId xmlns:p14="http://schemas.microsoft.com/office/powerpoint/2010/main" val="16964245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Constraining Actions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Reduce protection domain of attacker</a:t>
            </a:r>
          </a:p>
          <a:p>
            <a:r>
              <a:rPr lang="en-US"/>
              <a:t>Problem: if defenders do not know what attacker is after, reduced protection domain may contain what the attacker is after</a:t>
            </a:r>
          </a:p>
          <a:p>
            <a:pPr lvl="1"/>
            <a:r>
              <a:rPr lang="en-US"/>
              <a:t>Stoll created document that attacker downloaded</a:t>
            </a:r>
          </a:p>
          <a:p>
            <a:pPr lvl="1"/>
            <a:r>
              <a:rPr lang="en-US"/>
              <a:t>Download took several hours, during which the phone call was traced to Germany</a:t>
            </a:r>
          </a:p>
        </p:txBody>
      </p:sp>
    </p:spTree>
    <p:extLst>
      <p:ext uri="{BB962C8B-B14F-4D97-AF65-F5344CB8AC3E}">
        <p14:creationId xmlns:p14="http://schemas.microsoft.com/office/powerpoint/2010/main" val="24263115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Deception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Deception Tool Kit</a:t>
            </a:r>
          </a:p>
          <a:p>
            <a:pPr lvl="1"/>
            <a:r>
              <a:rPr lang="en-US" sz="2400"/>
              <a:t>Creates false network interface</a:t>
            </a:r>
          </a:p>
          <a:p>
            <a:pPr lvl="1"/>
            <a:r>
              <a:rPr lang="en-US" sz="2400"/>
              <a:t>Can present any network configuration to attackers</a:t>
            </a:r>
          </a:p>
          <a:p>
            <a:pPr lvl="1"/>
            <a:r>
              <a:rPr lang="en-US" sz="2400"/>
              <a:t>When probed, can return wide range of vulnerabilities</a:t>
            </a:r>
          </a:p>
          <a:p>
            <a:pPr lvl="1"/>
            <a:r>
              <a:rPr lang="en-US" sz="2400"/>
              <a:t>Attacker wastes time attacking non-existent systems while analyst collects and analyzes attacks to determine goals and abilities of attacker</a:t>
            </a:r>
          </a:p>
          <a:p>
            <a:pPr lvl="1"/>
            <a:r>
              <a:rPr lang="en-US" sz="2400"/>
              <a:t>Experiments show deception is effective response to keep attackers from targeting real systems</a:t>
            </a:r>
          </a:p>
        </p:txBody>
      </p:sp>
    </p:spTree>
    <p:extLst>
      <p:ext uri="{BB962C8B-B14F-4D97-AF65-F5344CB8AC3E}">
        <p14:creationId xmlns:p14="http://schemas.microsoft.com/office/powerpoint/2010/main" val="40819646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Eradication Phase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Usual approach: deny or remove access to system, or terminate processes involved in attack</a:t>
            </a:r>
          </a:p>
          <a:p>
            <a:pPr>
              <a:lnSpc>
                <a:spcPct val="90000"/>
              </a:lnSpc>
            </a:pPr>
            <a:r>
              <a:rPr lang="en-US" sz="2800"/>
              <a:t>Use wrappers to implement access control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wrap system calls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On invocation, wrapper takes control of process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Wrapper can log call, deny access, do intrusion detection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Experiments focusing on intrusion detection used multiple wrappers to terminate suspicious processes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Example: network connections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Wrapper around servers log, do access control on, incoming connections and control access to Web-based databases</a:t>
            </a:r>
          </a:p>
        </p:txBody>
      </p:sp>
    </p:spTree>
    <p:extLst>
      <p:ext uri="{BB962C8B-B14F-4D97-AF65-F5344CB8AC3E}">
        <p14:creationId xmlns:p14="http://schemas.microsoft.com/office/powerpoint/2010/main" val="339649740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Firewalls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Mediate access to organization’s network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Also mediate access out to the Internet</a:t>
            </a:r>
          </a:p>
          <a:p>
            <a:pPr>
              <a:lnSpc>
                <a:spcPct val="90000"/>
              </a:lnSpc>
            </a:pPr>
            <a:r>
              <a:rPr lang="en-US" sz="2800"/>
              <a:t>Example: Java applets filtered at firewall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proxy server to rewrite them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Change “&lt;applet&gt;” to something else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Discard incoming web files with hex sequence CA FE BA BE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All Java class files begin with this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Block all files with name ending in “.class” or “.zip”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Lots of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39726351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Intrusion Detection and Isolation Protocol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Coordinates reponse to attacks</a:t>
            </a:r>
          </a:p>
          <a:p>
            <a:pPr>
              <a:lnSpc>
                <a:spcPct val="90000"/>
              </a:lnSpc>
            </a:pPr>
            <a:r>
              <a:rPr lang="en-US" i="1"/>
              <a:t>Boundary controller</a:t>
            </a:r>
            <a:r>
              <a:rPr lang="en-US"/>
              <a:t> is system that can block connection from entering perimeter</a:t>
            </a:r>
          </a:p>
          <a:p>
            <a:pPr lvl="1">
              <a:lnSpc>
                <a:spcPct val="90000"/>
              </a:lnSpc>
            </a:pPr>
            <a:r>
              <a:rPr lang="en-US"/>
              <a:t>Typically firewalls or routers</a:t>
            </a:r>
          </a:p>
          <a:p>
            <a:pPr>
              <a:lnSpc>
                <a:spcPct val="90000"/>
              </a:lnSpc>
            </a:pPr>
            <a:r>
              <a:rPr lang="en-US" i="1"/>
              <a:t>Neighbor</a:t>
            </a:r>
            <a:r>
              <a:rPr lang="en-US"/>
              <a:t> is system directly connected</a:t>
            </a:r>
          </a:p>
          <a:p>
            <a:pPr>
              <a:lnSpc>
                <a:spcPct val="90000"/>
              </a:lnSpc>
            </a:pPr>
            <a:r>
              <a:rPr lang="en-US" i="1"/>
              <a:t>IDIP domain</a:t>
            </a:r>
            <a:r>
              <a:rPr lang="en-US"/>
              <a:t> is set of systems that can send messages to one another without messages passing through boundary controller</a:t>
            </a:r>
          </a:p>
        </p:txBody>
      </p:sp>
    </p:spTree>
    <p:extLst>
      <p:ext uri="{BB962C8B-B14F-4D97-AF65-F5344CB8AC3E}">
        <p14:creationId xmlns:p14="http://schemas.microsoft.com/office/powerpoint/2010/main" val="39283240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Protocol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/>
              <a:t>IDIP protocol engine monitors connection passing through members of IDIP domains</a:t>
            </a:r>
          </a:p>
          <a:p>
            <a:pPr lvl="1"/>
            <a:r>
              <a:rPr lang="en-US" sz="2400"/>
              <a:t>If intrusion observed, engine reports it to neighbors</a:t>
            </a:r>
          </a:p>
          <a:p>
            <a:pPr lvl="1"/>
            <a:r>
              <a:rPr lang="en-US" sz="2400"/>
              <a:t>Neighbors propagate information about attack</a:t>
            </a:r>
          </a:p>
          <a:p>
            <a:pPr lvl="1"/>
            <a:r>
              <a:rPr lang="en-US" sz="2400"/>
              <a:t>Trace connection, datagrams to boundary controllers</a:t>
            </a:r>
          </a:p>
          <a:p>
            <a:pPr lvl="1"/>
            <a:r>
              <a:rPr lang="en-US" sz="2400"/>
              <a:t>Boundary controllers coordinate responses</a:t>
            </a:r>
          </a:p>
          <a:p>
            <a:pPr lvl="2"/>
            <a:r>
              <a:rPr lang="en-US" sz="2000"/>
              <a:t>Usually, block attack, notify other controllers to block relevant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23759643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8795" name="Rectangle 11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/>
              <a:t>C</a:t>
            </a:r>
            <a:r>
              <a:rPr lang="en-US" sz="2400"/>
              <a:t>, </a:t>
            </a:r>
            <a:r>
              <a:rPr lang="en-US" sz="2400" i="1"/>
              <a:t>D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/>
              <a:t>, </a:t>
            </a:r>
            <a:r>
              <a:rPr lang="en-US" sz="2400" i="1"/>
              <a:t>X</a:t>
            </a:r>
            <a:r>
              <a:rPr lang="en-US" sz="2400"/>
              <a:t>, </a:t>
            </a:r>
            <a:r>
              <a:rPr lang="en-US" sz="2400" i="1"/>
              <a:t>Y</a:t>
            </a:r>
            <a:r>
              <a:rPr lang="en-US" sz="2400"/>
              <a:t>, </a:t>
            </a:r>
            <a:r>
              <a:rPr lang="en-US" sz="2400" i="1"/>
              <a:t>Z</a:t>
            </a:r>
            <a:r>
              <a:rPr lang="en-US" sz="2400"/>
              <a:t> boundary controllers</a:t>
            </a:r>
          </a:p>
          <a:p>
            <a:pPr>
              <a:lnSpc>
                <a:spcPct val="90000"/>
              </a:lnSpc>
            </a:pPr>
            <a:r>
              <a:rPr lang="en-US" sz="2400" i="1"/>
              <a:t>f</a:t>
            </a:r>
            <a:r>
              <a:rPr lang="en-US" sz="2400"/>
              <a:t> launches flooding attack on </a:t>
            </a:r>
            <a:r>
              <a:rPr lang="en-US" sz="2400" i="1"/>
              <a:t>A</a:t>
            </a: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Note after X xuppresses traffic intended for 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 i="1"/>
              <a:t>W</a:t>
            </a:r>
            <a:r>
              <a:rPr lang="en-US" sz="2400"/>
              <a:t> begins accepting it and </a:t>
            </a:r>
            <a:r>
              <a:rPr lang="en-US" sz="2400" i="1"/>
              <a:t>A</a:t>
            </a:r>
            <a:r>
              <a:rPr lang="en-US" sz="2400"/>
              <a:t>, </a:t>
            </a:r>
            <a:r>
              <a:rPr lang="en-US" sz="2400" i="1"/>
              <a:t>b</a:t>
            </a:r>
            <a:r>
              <a:rPr lang="en-US" sz="2400"/>
              <a:t>, </a:t>
            </a:r>
            <a:r>
              <a:rPr lang="en-US" sz="2400" i="1"/>
              <a:t>a</a:t>
            </a:r>
            <a:r>
              <a:rPr lang="en-US" sz="2400"/>
              <a:t>, and </a:t>
            </a:r>
            <a:r>
              <a:rPr lang="en-US" sz="2400" i="1"/>
              <a:t>W</a:t>
            </a:r>
            <a:r>
              <a:rPr lang="en-US" sz="2400"/>
              <a:t> can freely communicate again</a:t>
            </a:r>
            <a:endParaRPr lang="en-US" sz="2400" i="1"/>
          </a:p>
        </p:txBody>
      </p:sp>
      <p:sp>
        <p:nvSpPr>
          <p:cNvPr id="118802" name="Oval 18"/>
          <p:cNvSpPr>
            <a:spLocks noChangeArrowheads="1"/>
          </p:cNvSpPr>
          <p:nvPr/>
        </p:nvSpPr>
        <p:spPr bwMode="auto">
          <a:xfrm>
            <a:off x="2743200" y="4953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4" name="Line 20"/>
          <p:cNvSpPr>
            <a:spLocks noChangeShapeType="1"/>
          </p:cNvSpPr>
          <p:nvPr/>
        </p:nvSpPr>
        <p:spPr bwMode="auto">
          <a:xfrm>
            <a:off x="3048000" y="5257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3" name="Oval 19"/>
          <p:cNvSpPr>
            <a:spLocks noChangeArrowheads="1"/>
          </p:cNvSpPr>
          <p:nvPr/>
        </p:nvSpPr>
        <p:spPr bwMode="auto">
          <a:xfrm>
            <a:off x="3429000" y="5562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6" name="Line 22"/>
          <p:cNvSpPr>
            <a:spLocks noChangeShapeType="1"/>
          </p:cNvSpPr>
          <p:nvPr/>
        </p:nvSpPr>
        <p:spPr bwMode="auto">
          <a:xfrm flipH="1">
            <a:off x="3810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6" name="Oval 12"/>
          <p:cNvSpPr>
            <a:spLocks noChangeArrowheads="1"/>
          </p:cNvSpPr>
          <p:nvPr/>
        </p:nvSpPr>
        <p:spPr bwMode="auto">
          <a:xfrm>
            <a:off x="3429000" y="4419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0" name="Oval 16"/>
          <p:cNvSpPr>
            <a:spLocks noChangeArrowheads="1"/>
          </p:cNvSpPr>
          <p:nvPr/>
        </p:nvSpPr>
        <p:spPr bwMode="auto">
          <a:xfrm>
            <a:off x="41148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1" name="Line 17"/>
          <p:cNvSpPr>
            <a:spLocks noChangeShapeType="1"/>
          </p:cNvSpPr>
          <p:nvPr/>
        </p:nvSpPr>
        <p:spPr bwMode="auto">
          <a:xfrm>
            <a:off x="37338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9" name="Oval 25"/>
          <p:cNvSpPr>
            <a:spLocks noChangeArrowheads="1"/>
          </p:cNvSpPr>
          <p:nvPr/>
        </p:nvSpPr>
        <p:spPr bwMode="auto">
          <a:xfrm>
            <a:off x="4114800" y="3886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0" name="Oval 26"/>
          <p:cNvSpPr>
            <a:spLocks noChangeArrowheads="1"/>
          </p:cNvSpPr>
          <p:nvPr/>
        </p:nvSpPr>
        <p:spPr bwMode="auto">
          <a:xfrm>
            <a:off x="48006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1" name="Line 27"/>
          <p:cNvSpPr>
            <a:spLocks noChangeShapeType="1"/>
          </p:cNvSpPr>
          <p:nvPr/>
        </p:nvSpPr>
        <p:spPr bwMode="auto">
          <a:xfrm>
            <a:off x="4419600" y="4191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3" name="Line 29"/>
          <p:cNvSpPr>
            <a:spLocks noChangeShapeType="1"/>
          </p:cNvSpPr>
          <p:nvPr/>
        </p:nvSpPr>
        <p:spPr bwMode="auto">
          <a:xfrm flipH="1">
            <a:off x="4495800" y="4876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6" name="Oval 32"/>
          <p:cNvSpPr>
            <a:spLocks noChangeArrowheads="1"/>
          </p:cNvSpPr>
          <p:nvPr/>
        </p:nvSpPr>
        <p:spPr bwMode="auto">
          <a:xfrm>
            <a:off x="6629400" y="4419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7" name="Oval 33"/>
          <p:cNvSpPr>
            <a:spLocks noChangeArrowheads="1"/>
          </p:cNvSpPr>
          <p:nvPr/>
        </p:nvSpPr>
        <p:spPr bwMode="auto">
          <a:xfrm>
            <a:off x="7315200" y="5029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8" name="Line 34"/>
          <p:cNvSpPr>
            <a:spLocks noChangeShapeType="1"/>
          </p:cNvSpPr>
          <p:nvPr/>
        </p:nvSpPr>
        <p:spPr bwMode="auto">
          <a:xfrm>
            <a:off x="6934200" y="4724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9" name="Oval 35"/>
          <p:cNvSpPr>
            <a:spLocks noChangeArrowheads="1"/>
          </p:cNvSpPr>
          <p:nvPr/>
        </p:nvSpPr>
        <p:spPr bwMode="auto">
          <a:xfrm>
            <a:off x="7315200" y="3886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0" name="Oval 36"/>
          <p:cNvSpPr>
            <a:spLocks noChangeArrowheads="1"/>
          </p:cNvSpPr>
          <p:nvPr/>
        </p:nvSpPr>
        <p:spPr bwMode="auto">
          <a:xfrm>
            <a:off x="8001000" y="4495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1" name="Line 37"/>
          <p:cNvSpPr>
            <a:spLocks noChangeShapeType="1"/>
          </p:cNvSpPr>
          <p:nvPr/>
        </p:nvSpPr>
        <p:spPr bwMode="auto">
          <a:xfrm flipV="1">
            <a:off x="7620000" y="48006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2" name="Line 38"/>
          <p:cNvSpPr>
            <a:spLocks noChangeShapeType="1"/>
          </p:cNvSpPr>
          <p:nvPr/>
        </p:nvSpPr>
        <p:spPr bwMode="auto">
          <a:xfrm flipH="1">
            <a:off x="7010400" y="4191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3" name="Line 39"/>
          <p:cNvSpPr>
            <a:spLocks noChangeShapeType="1"/>
          </p:cNvSpPr>
          <p:nvPr/>
        </p:nvSpPr>
        <p:spPr bwMode="auto">
          <a:xfrm>
            <a:off x="5181600" y="47244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4" name="Line 40"/>
          <p:cNvSpPr>
            <a:spLocks noChangeShapeType="1"/>
          </p:cNvSpPr>
          <p:nvPr/>
        </p:nvSpPr>
        <p:spPr bwMode="auto">
          <a:xfrm>
            <a:off x="4495800" y="4038600"/>
            <a:ext cx="281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5" name="Line 41"/>
          <p:cNvSpPr>
            <a:spLocks noChangeShapeType="1"/>
          </p:cNvSpPr>
          <p:nvPr/>
        </p:nvSpPr>
        <p:spPr bwMode="auto">
          <a:xfrm>
            <a:off x="7620000" y="5410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6" name="Oval 42"/>
          <p:cNvSpPr>
            <a:spLocks noChangeArrowheads="1"/>
          </p:cNvSpPr>
          <p:nvPr/>
        </p:nvSpPr>
        <p:spPr bwMode="auto">
          <a:xfrm>
            <a:off x="80010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4114800" y="3810000"/>
            <a:ext cx="37221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C</a:t>
            </a:r>
            <a:endParaRPr lang="en-US"/>
          </a:p>
        </p:txBody>
      </p:sp>
      <p:sp>
        <p:nvSpPr>
          <p:cNvPr id="118828" name="Text Box 44"/>
          <p:cNvSpPr txBox="1">
            <a:spLocks noChangeArrowheads="1"/>
          </p:cNvSpPr>
          <p:nvPr/>
        </p:nvSpPr>
        <p:spPr bwMode="auto">
          <a:xfrm>
            <a:off x="7315200" y="38100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D</a:t>
            </a:r>
            <a:endParaRPr lang="en-US"/>
          </a:p>
        </p:txBody>
      </p:sp>
      <p:sp>
        <p:nvSpPr>
          <p:cNvPr id="118829" name="Text Box 45"/>
          <p:cNvSpPr txBox="1">
            <a:spLocks noChangeArrowheads="1"/>
          </p:cNvSpPr>
          <p:nvPr/>
        </p:nvSpPr>
        <p:spPr bwMode="auto">
          <a:xfrm>
            <a:off x="4800600" y="4495800"/>
            <a:ext cx="3257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X</a:t>
            </a:r>
            <a:endParaRPr lang="en-US"/>
          </a:p>
        </p:txBody>
      </p:sp>
      <p:sp>
        <p:nvSpPr>
          <p:cNvPr id="118830" name="Text Box 46"/>
          <p:cNvSpPr txBox="1">
            <a:spLocks noChangeArrowheads="1"/>
          </p:cNvSpPr>
          <p:nvPr/>
        </p:nvSpPr>
        <p:spPr bwMode="auto">
          <a:xfrm>
            <a:off x="4114800" y="4953000"/>
            <a:ext cx="405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W</a:t>
            </a:r>
            <a:endParaRPr lang="en-US"/>
          </a:p>
        </p:txBody>
      </p:sp>
      <p:sp>
        <p:nvSpPr>
          <p:cNvPr id="118831" name="Text Box 47"/>
          <p:cNvSpPr txBox="1">
            <a:spLocks noChangeArrowheads="1"/>
          </p:cNvSpPr>
          <p:nvPr/>
        </p:nvSpPr>
        <p:spPr bwMode="auto">
          <a:xfrm>
            <a:off x="3429000" y="4343400"/>
            <a:ext cx="34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b</a:t>
            </a:r>
            <a:endParaRPr lang="en-US"/>
          </a:p>
        </p:txBody>
      </p: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3429000" y="5562600"/>
            <a:ext cx="3417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2743200" y="4876800"/>
            <a:ext cx="3561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A</a:t>
            </a:r>
            <a:endParaRPr lang="en-US"/>
          </a:p>
        </p:txBody>
      </p:sp>
      <p:sp>
        <p:nvSpPr>
          <p:cNvPr id="118834" name="Text Box 50"/>
          <p:cNvSpPr txBox="1">
            <a:spLocks noChangeArrowheads="1"/>
          </p:cNvSpPr>
          <p:nvPr/>
        </p:nvSpPr>
        <p:spPr bwMode="auto">
          <a:xfrm>
            <a:off x="8001000" y="4495800"/>
            <a:ext cx="3353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e</a:t>
            </a:r>
            <a:endParaRPr lang="en-US"/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6629400" y="4343400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Y</a:t>
            </a:r>
            <a:endParaRPr lang="en-US"/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7315200" y="4953000"/>
            <a:ext cx="2952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Z</a:t>
            </a:r>
            <a:endParaRPr lang="en-US"/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8001000" y="5638800"/>
            <a:ext cx="2568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/>
              <a:t>f</a:t>
            </a:r>
            <a:endParaRPr lang="en-US"/>
          </a:p>
        </p:txBody>
      </p:sp>
      <p:sp>
        <p:nvSpPr>
          <p:cNvPr id="118838" name="Line 54"/>
          <p:cNvSpPr>
            <a:spLocks noChangeShapeType="1"/>
          </p:cNvSpPr>
          <p:nvPr/>
        </p:nvSpPr>
        <p:spPr bwMode="auto">
          <a:xfrm flipH="1" flipV="1">
            <a:off x="3124200" y="5181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39" name="Line 55"/>
          <p:cNvSpPr>
            <a:spLocks noChangeShapeType="1"/>
          </p:cNvSpPr>
          <p:nvPr/>
        </p:nvSpPr>
        <p:spPr bwMode="auto">
          <a:xfrm flipH="1">
            <a:off x="3733800" y="5257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40" name="Line 56"/>
          <p:cNvSpPr>
            <a:spLocks noChangeShapeType="1"/>
          </p:cNvSpPr>
          <p:nvPr/>
        </p:nvSpPr>
        <p:spPr bwMode="auto">
          <a:xfrm flipH="1">
            <a:off x="44196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41" name="Line 57"/>
          <p:cNvSpPr>
            <a:spLocks noChangeShapeType="1"/>
          </p:cNvSpPr>
          <p:nvPr/>
        </p:nvSpPr>
        <p:spPr bwMode="auto">
          <a:xfrm>
            <a:off x="5181600" y="4572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42" name="Line 58"/>
          <p:cNvSpPr>
            <a:spLocks noChangeShapeType="1"/>
          </p:cNvSpPr>
          <p:nvPr/>
        </p:nvSpPr>
        <p:spPr bwMode="auto">
          <a:xfrm>
            <a:off x="7010400" y="4648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43" name="Line 59"/>
          <p:cNvSpPr>
            <a:spLocks noChangeShapeType="1"/>
          </p:cNvSpPr>
          <p:nvPr/>
        </p:nvSpPr>
        <p:spPr bwMode="auto">
          <a:xfrm flipH="1" flipV="1">
            <a:off x="7696200" y="53340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18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/>
              <a:t>Rootkit</a:t>
            </a:r>
            <a:r>
              <a:rPr lang="en-US"/>
              <a:t> does </a:t>
            </a:r>
            <a:r>
              <a:rPr lang="en-US" i="1"/>
              <a:t>not</a:t>
            </a:r>
            <a:r>
              <a:rPr lang="en-US"/>
              <a:t> alter kernel or file structures to conceal files, processes, and network connections</a:t>
            </a:r>
          </a:p>
          <a:p>
            <a:pPr lvl="1"/>
            <a:r>
              <a:rPr lang="en-US"/>
              <a:t>It alters the programs or system calls that </a:t>
            </a:r>
            <a:r>
              <a:rPr lang="en-US" i="1"/>
              <a:t>interpret</a:t>
            </a:r>
            <a:r>
              <a:rPr lang="en-US"/>
              <a:t> those structures</a:t>
            </a:r>
          </a:p>
          <a:p>
            <a:pPr lvl="1"/>
            <a:r>
              <a:rPr lang="en-US"/>
              <a:t>Find some entry point for interpretation that </a:t>
            </a:r>
            <a:r>
              <a:rPr lang="en-US" i="1"/>
              <a:t>rootkit</a:t>
            </a:r>
            <a:r>
              <a:rPr lang="en-US"/>
              <a:t> did not alter</a:t>
            </a:r>
          </a:p>
          <a:p>
            <a:pPr lvl="1"/>
            <a:r>
              <a:rPr lang="en-US"/>
              <a:t>The inconsistency is an anomaly (violates #1)</a:t>
            </a:r>
          </a:p>
        </p:txBody>
      </p:sp>
    </p:spTree>
    <p:extLst>
      <p:ext uri="{BB962C8B-B14F-4D97-AF65-F5344CB8AC3E}">
        <p14:creationId xmlns:p14="http://schemas.microsoft.com/office/powerpoint/2010/main" val="32647288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Follow-Up Phase</a:t>
            </a:r>
          </a:p>
        </p:txBody>
      </p:sp>
      <p:sp>
        <p:nvSpPr>
          <p:cNvPr id="122884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Take action external to system against attacker</a:t>
            </a:r>
          </a:p>
          <a:p>
            <a:pPr lvl="1"/>
            <a:r>
              <a:rPr lang="en-US"/>
              <a:t>Thumbprinting: traceback at the connection level</a:t>
            </a:r>
          </a:p>
          <a:p>
            <a:pPr lvl="1"/>
            <a:r>
              <a:rPr lang="en-US"/>
              <a:t>IP header marking: traceback at the packet level</a:t>
            </a:r>
          </a:p>
          <a:p>
            <a:pPr lvl="1"/>
            <a:r>
              <a:rPr lang="en-US"/>
              <a:t>Counterattacking</a:t>
            </a:r>
          </a:p>
        </p:txBody>
      </p:sp>
    </p:spTree>
    <p:extLst>
      <p:ext uri="{BB962C8B-B14F-4D97-AF65-F5344CB8AC3E}">
        <p14:creationId xmlns:p14="http://schemas.microsoft.com/office/powerpoint/2010/main" val="3572952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Counterattacking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 legal procedures</a:t>
            </a:r>
          </a:p>
          <a:p>
            <a:pPr lvl="1">
              <a:lnSpc>
                <a:spcPct val="90000"/>
              </a:lnSpc>
            </a:pPr>
            <a:r>
              <a:rPr lang="en-US"/>
              <a:t>Collect chain of evidence so legal authorities can establish attack was real</a:t>
            </a:r>
          </a:p>
          <a:p>
            <a:pPr lvl="1">
              <a:lnSpc>
                <a:spcPct val="90000"/>
              </a:lnSpc>
            </a:pPr>
            <a:r>
              <a:rPr lang="en-US"/>
              <a:t>Check with lawyers for this</a:t>
            </a:r>
          </a:p>
          <a:p>
            <a:pPr lvl="2">
              <a:lnSpc>
                <a:spcPct val="90000"/>
              </a:lnSpc>
            </a:pPr>
            <a:r>
              <a:rPr lang="en-US"/>
              <a:t>Rules of evidence very specific and detailed</a:t>
            </a:r>
          </a:p>
          <a:p>
            <a:pPr lvl="2">
              <a:lnSpc>
                <a:spcPct val="90000"/>
              </a:lnSpc>
            </a:pPr>
            <a:r>
              <a:rPr lang="en-US"/>
              <a:t>If you don’t follow them, expect case to be dropped</a:t>
            </a:r>
          </a:p>
          <a:p>
            <a:pPr>
              <a:lnSpc>
                <a:spcPct val="90000"/>
              </a:lnSpc>
            </a:pPr>
            <a:r>
              <a:rPr lang="en-US"/>
              <a:t>Technical attack</a:t>
            </a:r>
          </a:p>
          <a:p>
            <a:pPr lvl="1">
              <a:lnSpc>
                <a:spcPct val="90000"/>
              </a:lnSpc>
            </a:pPr>
            <a:r>
              <a:rPr lang="en-US"/>
              <a:t>Goal is to damage attacker seriously enough to stop current attack and deter future attacks</a:t>
            </a:r>
          </a:p>
        </p:txBody>
      </p:sp>
    </p:spTree>
    <p:extLst>
      <p:ext uri="{BB962C8B-B14F-4D97-AF65-F5344CB8AC3E}">
        <p14:creationId xmlns:p14="http://schemas.microsoft.com/office/powerpoint/2010/main" val="42521603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Consequences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800"/>
              <a:t>May harm innocent party</a:t>
            </a:r>
          </a:p>
          <a:p>
            <a:pPr marL="800100" lvl="1" indent="-3429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400"/>
              <a:t>Attacker may have broken into source of attack or may be impersonating innocent party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800"/>
              <a:t>May have side effects</a:t>
            </a:r>
          </a:p>
          <a:p>
            <a:pPr marL="800100" lvl="1" indent="-3429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400"/>
              <a:t>If counterattack is flooding, may block legitimate use of network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800"/>
              <a:t>Antithetical to shared use of network</a:t>
            </a:r>
          </a:p>
          <a:p>
            <a:pPr marL="800100" lvl="1" indent="-342900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sz="2400"/>
              <a:t>Counterattack absorbs network resources and makes threats more immediate</a:t>
            </a:r>
          </a:p>
          <a:p>
            <a:pPr>
              <a:lnSpc>
                <a:spcPct val="90000"/>
              </a:lnSpc>
              <a:buFont typeface="Times" panose="02020603050405020304" pitchFamily="18" charset="0"/>
              <a:buAutoNum type="arabicPeriod"/>
            </a:pPr>
            <a:r>
              <a:rPr lang="en-US" sz="2800"/>
              <a:t>May be legally actionable</a:t>
            </a:r>
          </a:p>
        </p:txBody>
      </p:sp>
    </p:spTree>
    <p:extLst>
      <p:ext uri="{BB962C8B-B14F-4D97-AF65-F5344CB8AC3E}">
        <p14:creationId xmlns:p14="http://schemas.microsoft.com/office/powerpoint/2010/main" val="18924597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Counterworm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Counterworm given signature of real worm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Counterworm spreads rapidly, deleting all occurrences of original worm</a:t>
            </a:r>
          </a:p>
          <a:p>
            <a:pPr>
              <a:lnSpc>
                <a:spcPct val="90000"/>
              </a:lnSpc>
            </a:pPr>
            <a:r>
              <a:rPr lang="en-US" sz="2800"/>
              <a:t>Some issues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can counterworm be set up to delete </a:t>
            </a:r>
            <a:r>
              <a:rPr lang="en-US" sz="2400" i="1"/>
              <a:t>only</a:t>
            </a:r>
            <a:r>
              <a:rPr lang="en-US" sz="2400"/>
              <a:t> targeted worm?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What if infected system is gathering worms for research?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How do originators of counterworm know it will not cause problems for any system?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And are they legally liable if it does?</a:t>
            </a:r>
          </a:p>
        </p:txBody>
      </p:sp>
    </p:spTree>
    <p:extLst>
      <p:ext uri="{BB962C8B-B14F-4D97-AF65-F5344CB8AC3E}">
        <p14:creationId xmlns:p14="http://schemas.microsoft.com/office/powerpoint/2010/main" val="1457161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/>
              <a:t>Intrusion detection is a form of auditing</a:t>
            </a:r>
          </a:p>
          <a:p>
            <a:r>
              <a:rPr lang="en-US" sz="2800"/>
              <a:t>Anomaly detection looks for unexpected events</a:t>
            </a:r>
          </a:p>
          <a:p>
            <a:r>
              <a:rPr lang="en-US" sz="2800"/>
              <a:t>Misuse detection looks for what is known to be bad</a:t>
            </a:r>
          </a:p>
          <a:p>
            <a:r>
              <a:rPr lang="en-US" sz="2800"/>
              <a:t>Specification-based detection looks for what is known not to be good</a:t>
            </a:r>
          </a:p>
          <a:p>
            <a:r>
              <a:rPr lang="en-US" sz="2800"/>
              <a:t>Intrusion response requires careful thought and planning</a:t>
            </a:r>
          </a:p>
        </p:txBody>
      </p:sp>
    </p:spTree>
    <p:extLst>
      <p:ext uri="{BB962C8B-B14F-4D97-AF65-F5344CB8AC3E}">
        <p14:creationId xmlns:p14="http://schemas.microsoft.com/office/powerpoint/2010/main" val="381330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Denning’s Model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Hypothesis: exploiting vulnerabilities requires abnormal use of normal commands or instructions</a:t>
            </a:r>
          </a:p>
          <a:p>
            <a:pPr lvl="1"/>
            <a:r>
              <a:rPr lang="en-US"/>
              <a:t>Includes deviation from usual actions</a:t>
            </a:r>
          </a:p>
          <a:p>
            <a:pPr lvl="1"/>
            <a:r>
              <a:rPr lang="en-US"/>
              <a:t>Includes execution of actions leading to break-ins</a:t>
            </a:r>
          </a:p>
          <a:p>
            <a:pPr lvl="1"/>
            <a:r>
              <a:rPr lang="en-US"/>
              <a:t>Includes actions inconsistent with specifications of privileged programs</a:t>
            </a:r>
          </a:p>
        </p:txBody>
      </p:sp>
    </p:spTree>
    <p:extLst>
      <p:ext uri="{BB962C8B-B14F-4D97-AF65-F5344CB8AC3E}">
        <p14:creationId xmlns:p14="http://schemas.microsoft.com/office/powerpoint/2010/main" val="947810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Goals of IDS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Detect wide variety of intrusions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Previously known and unknown attacks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Suggests need to learn/adapt to new attacks or changes in behavior</a:t>
            </a:r>
          </a:p>
          <a:p>
            <a:pPr>
              <a:lnSpc>
                <a:spcPct val="90000"/>
              </a:lnSpc>
            </a:pPr>
            <a:r>
              <a:rPr lang="en-US" sz="2800"/>
              <a:t>Detect intrusions in timely fashion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need to be be real-time, especially when system responds to intrusion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Problem: analyzing commands may impact response time of system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May suffice to report intrusion occurred a few minutes or hours ago</a:t>
            </a:r>
          </a:p>
        </p:txBody>
      </p:sp>
    </p:spTree>
    <p:extLst>
      <p:ext uri="{BB962C8B-B14F-4D97-AF65-F5344CB8AC3E}">
        <p14:creationId xmlns:p14="http://schemas.microsoft.com/office/powerpoint/2010/main" val="34645484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4151</Words>
  <Application>Microsoft Office PowerPoint</Application>
  <PresentationFormat>Widescreen</PresentationFormat>
  <Paragraphs>540</Paragraphs>
  <Slides>74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Arial</vt:lpstr>
      <vt:lpstr>Calibri</vt:lpstr>
      <vt:lpstr>Century Gothic</vt:lpstr>
      <vt:lpstr>Courier</vt:lpstr>
      <vt:lpstr>Times</vt:lpstr>
      <vt:lpstr>Wingdings</vt:lpstr>
      <vt:lpstr>Wingdings 3</vt:lpstr>
      <vt:lpstr>Wisp</vt:lpstr>
      <vt:lpstr>Unit 5 Intrusion Detection and Prevention System</vt:lpstr>
      <vt:lpstr>PowerPoint Presentation</vt:lpstr>
      <vt:lpstr>Principles of Intrusion Detection</vt:lpstr>
      <vt:lpstr>Example</vt:lpstr>
      <vt:lpstr>Basic Intrusion Detection</vt:lpstr>
      <vt:lpstr>Detection</vt:lpstr>
      <vt:lpstr>Key Point</vt:lpstr>
      <vt:lpstr>Denning’s Model</vt:lpstr>
      <vt:lpstr>Goals of IDS</vt:lpstr>
      <vt:lpstr>Goals of IDS</vt:lpstr>
      <vt:lpstr>Models of Intrusion Detection</vt:lpstr>
      <vt:lpstr>Anomaly Detection</vt:lpstr>
      <vt:lpstr>Threshold Metrics</vt:lpstr>
      <vt:lpstr>Difficulties</vt:lpstr>
      <vt:lpstr>Statistical Moments</vt:lpstr>
      <vt:lpstr>Example: IDES</vt:lpstr>
      <vt:lpstr>Potential Problems</vt:lpstr>
      <vt:lpstr>Markov Model</vt:lpstr>
      <vt:lpstr>Example: TIM</vt:lpstr>
      <vt:lpstr>Misuse Modeling</vt:lpstr>
      <vt:lpstr>Example: NFR</vt:lpstr>
      <vt:lpstr>N-Code Language</vt:lpstr>
      <vt:lpstr>Specification Modeling</vt:lpstr>
      <vt:lpstr>System Traces</vt:lpstr>
      <vt:lpstr>Example: Apply to rdist</vt:lpstr>
      <vt:lpstr>Relevant Parts of Spec</vt:lpstr>
      <vt:lpstr>Comparison and Contrast</vt:lpstr>
      <vt:lpstr>IDS Architecture</vt:lpstr>
      <vt:lpstr>Agents</vt:lpstr>
      <vt:lpstr>Example</vt:lpstr>
      <vt:lpstr>Host-Based Agent</vt:lpstr>
      <vt:lpstr>Network-Based Agents</vt:lpstr>
      <vt:lpstr>Network Issues</vt:lpstr>
      <vt:lpstr>Aggregation of Information</vt:lpstr>
      <vt:lpstr>Director</vt:lpstr>
      <vt:lpstr>Example</vt:lpstr>
      <vt:lpstr>Adaptive Directors</vt:lpstr>
      <vt:lpstr>Notifier</vt:lpstr>
      <vt:lpstr>GrIDS GUI</vt:lpstr>
      <vt:lpstr>Other Examples</vt:lpstr>
      <vt:lpstr>Organization of an IDS</vt:lpstr>
      <vt:lpstr>Monitoring Networks: NSM</vt:lpstr>
      <vt:lpstr>Problem</vt:lpstr>
      <vt:lpstr>Signatures</vt:lpstr>
      <vt:lpstr>Other</vt:lpstr>
      <vt:lpstr>Combining Sources: DIDS</vt:lpstr>
      <vt:lpstr>Attackers Moving in Network</vt:lpstr>
      <vt:lpstr>Handling Distributed Data</vt:lpstr>
      <vt:lpstr>Actions and Domains</vt:lpstr>
      <vt:lpstr>More on Agent Actions</vt:lpstr>
      <vt:lpstr>Layers of Expert System Model</vt:lpstr>
      <vt:lpstr>Top Layers</vt:lpstr>
      <vt:lpstr>Autonomous Agents: AAFID</vt:lpstr>
      <vt:lpstr>Advantages</vt:lpstr>
      <vt:lpstr>Disadvantages</vt:lpstr>
      <vt:lpstr>Example: AAFID</vt:lpstr>
      <vt:lpstr>Transceivers and Monitors</vt:lpstr>
      <vt:lpstr>Other</vt:lpstr>
      <vt:lpstr>Incident Prevention</vt:lpstr>
      <vt:lpstr>Intrusion Handling</vt:lpstr>
      <vt:lpstr>Containment Phase</vt:lpstr>
      <vt:lpstr>Passive Monitoring</vt:lpstr>
      <vt:lpstr>Constraining Actions</vt:lpstr>
      <vt:lpstr>Deception</vt:lpstr>
      <vt:lpstr>Eradication Phase</vt:lpstr>
      <vt:lpstr>Firewalls</vt:lpstr>
      <vt:lpstr>Intrusion Detection and Isolation Protocol</vt:lpstr>
      <vt:lpstr>Protocol</vt:lpstr>
      <vt:lpstr>Example</vt:lpstr>
      <vt:lpstr>Follow-Up Phase</vt:lpstr>
      <vt:lpstr>Counterattacking</vt:lpstr>
      <vt:lpstr>Consequences</vt:lpstr>
      <vt:lpstr>Example: Counterworm</vt:lpstr>
      <vt:lpstr>Key 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7 – Intrusion Detection</dc:title>
  <dc:creator>Rishav</dc:creator>
  <cp:lastModifiedBy>Rishav Acharya</cp:lastModifiedBy>
  <cp:revision>5</cp:revision>
  <dcterms:created xsi:type="dcterms:W3CDTF">2024-01-26T06:09:13Z</dcterms:created>
  <dcterms:modified xsi:type="dcterms:W3CDTF">2024-06-10T06:19:09Z</dcterms:modified>
</cp:coreProperties>
</file>