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58" r:id="rId6"/>
    <p:sldId id="260" r:id="rId7"/>
    <p:sldId id="262" r:id="rId8"/>
    <p:sldId id="263" r:id="rId9"/>
    <p:sldId id="264" r:id="rId10"/>
    <p:sldId id="265" r:id="rId11"/>
    <p:sldId id="266" r:id="rId12"/>
    <p:sldId id="267" r:id="rId13"/>
    <p:sldId id="268" r:id="rId14"/>
    <p:sldId id="269" r:id="rId15"/>
    <p:sldId id="270" r:id="rId16"/>
    <p:sldId id="275" r:id="rId17"/>
    <p:sldId id="271" r:id="rId18"/>
    <p:sldId id="276" r:id="rId19"/>
    <p:sldId id="272" r:id="rId20"/>
    <p:sldId id="277" r:id="rId21"/>
    <p:sldId id="273" r:id="rId22"/>
    <p:sldId id="278" r:id="rId23"/>
    <p:sldId id="274"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7805-9071-EFE7-C238-7F85D71F21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C339EC-CD3A-C63D-1B4B-83525EAA31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1B5D7C-5094-82A6-2C20-E2257F863F9A}"/>
              </a:ext>
            </a:extLst>
          </p:cNvPr>
          <p:cNvSpPr>
            <a:spLocks noGrp="1"/>
          </p:cNvSpPr>
          <p:nvPr>
            <p:ph type="dt" sz="half" idx="10"/>
          </p:nvPr>
        </p:nvSpPr>
        <p:spPr/>
        <p:txBody>
          <a:bodyPr/>
          <a:lstStyle/>
          <a:p>
            <a:fld id="{80103DD0-D1C1-4D14-98E8-6B57BE309B92}" type="datetimeFigureOut">
              <a:rPr lang="en-US" smtClean="0"/>
              <a:t>7/17/2024</a:t>
            </a:fld>
            <a:endParaRPr lang="en-US"/>
          </a:p>
        </p:txBody>
      </p:sp>
      <p:sp>
        <p:nvSpPr>
          <p:cNvPr id="5" name="Footer Placeholder 4">
            <a:extLst>
              <a:ext uri="{FF2B5EF4-FFF2-40B4-BE49-F238E27FC236}">
                <a16:creationId xmlns:a16="http://schemas.microsoft.com/office/drawing/2014/main" id="{EF4D094D-3AAE-BA8E-BB5F-E3353BB3B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0B025-2F4E-3892-68E5-8468E0ADC511}"/>
              </a:ext>
            </a:extLst>
          </p:cNvPr>
          <p:cNvSpPr>
            <a:spLocks noGrp="1"/>
          </p:cNvSpPr>
          <p:nvPr>
            <p:ph type="sldNum" sz="quarter" idx="12"/>
          </p:nvPr>
        </p:nvSpPr>
        <p:spPr/>
        <p:txBody>
          <a:bodyPr/>
          <a:lstStyle/>
          <a:p>
            <a:fld id="{03DBCC7F-139C-48C5-B3D8-143430C0C01D}" type="slidenum">
              <a:rPr lang="en-US" smtClean="0"/>
              <a:t>‹#›</a:t>
            </a:fld>
            <a:endParaRPr lang="en-US"/>
          </a:p>
        </p:txBody>
      </p:sp>
    </p:spTree>
    <p:extLst>
      <p:ext uri="{BB962C8B-B14F-4D97-AF65-F5344CB8AC3E}">
        <p14:creationId xmlns:p14="http://schemas.microsoft.com/office/powerpoint/2010/main" val="863816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63446-0C7D-664A-06C5-79876F2163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4FDAB9-1832-0899-4691-AC73A94978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CE2E2-2523-174C-291D-1B406ABF08CB}"/>
              </a:ext>
            </a:extLst>
          </p:cNvPr>
          <p:cNvSpPr>
            <a:spLocks noGrp="1"/>
          </p:cNvSpPr>
          <p:nvPr>
            <p:ph type="dt" sz="half" idx="10"/>
          </p:nvPr>
        </p:nvSpPr>
        <p:spPr/>
        <p:txBody>
          <a:bodyPr/>
          <a:lstStyle/>
          <a:p>
            <a:fld id="{80103DD0-D1C1-4D14-98E8-6B57BE309B92}" type="datetimeFigureOut">
              <a:rPr lang="en-US" smtClean="0"/>
              <a:t>7/17/2024</a:t>
            </a:fld>
            <a:endParaRPr lang="en-US"/>
          </a:p>
        </p:txBody>
      </p:sp>
      <p:sp>
        <p:nvSpPr>
          <p:cNvPr id="5" name="Footer Placeholder 4">
            <a:extLst>
              <a:ext uri="{FF2B5EF4-FFF2-40B4-BE49-F238E27FC236}">
                <a16:creationId xmlns:a16="http://schemas.microsoft.com/office/drawing/2014/main" id="{72DA2C11-0B7F-4CB3-A5CF-ECFA60A22D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C6A5D-E783-4030-CAB5-9C1BAFF83995}"/>
              </a:ext>
            </a:extLst>
          </p:cNvPr>
          <p:cNvSpPr>
            <a:spLocks noGrp="1"/>
          </p:cNvSpPr>
          <p:nvPr>
            <p:ph type="sldNum" sz="quarter" idx="12"/>
          </p:nvPr>
        </p:nvSpPr>
        <p:spPr/>
        <p:txBody>
          <a:bodyPr/>
          <a:lstStyle/>
          <a:p>
            <a:fld id="{03DBCC7F-139C-48C5-B3D8-143430C0C01D}" type="slidenum">
              <a:rPr lang="en-US" smtClean="0"/>
              <a:t>‹#›</a:t>
            </a:fld>
            <a:endParaRPr lang="en-US"/>
          </a:p>
        </p:txBody>
      </p:sp>
    </p:spTree>
    <p:extLst>
      <p:ext uri="{BB962C8B-B14F-4D97-AF65-F5344CB8AC3E}">
        <p14:creationId xmlns:p14="http://schemas.microsoft.com/office/powerpoint/2010/main" val="96890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F1610-8FF5-F313-9D67-4B45854E05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FAC2D5-9E5E-569B-354F-9609C4A90C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374B8-73DB-146B-80CD-3A57F98C709D}"/>
              </a:ext>
            </a:extLst>
          </p:cNvPr>
          <p:cNvSpPr>
            <a:spLocks noGrp="1"/>
          </p:cNvSpPr>
          <p:nvPr>
            <p:ph type="dt" sz="half" idx="10"/>
          </p:nvPr>
        </p:nvSpPr>
        <p:spPr/>
        <p:txBody>
          <a:bodyPr/>
          <a:lstStyle/>
          <a:p>
            <a:fld id="{80103DD0-D1C1-4D14-98E8-6B57BE309B92}" type="datetimeFigureOut">
              <a:rPr lang="en-US" smtClean="0"/>
              <a:t>7/17/2024</a:t>
            </a:fld>
            <a:endParaRPr lang="en-US"/>
          </a:p>
        </p:txBody>
      </p:sp>
      <p:sp>
        <p:nvSpPr>
          <p:cNvPr id="5" name="Footer Placeholder 4">
            <a:extLst>
              <a:ext uri="{FF2B5EF4-FFF2-40B4-BE49-F238E27FC236}">
                <a16:creationId xmlns:a16="http://schemas.microsoft.com/office/drawing/2014/main" id="{ADA2D766-7797-0F1A-6186-1737F1C250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5A5E-CABB-701C-E314-EDAA68E1CF91}"/>
              </a:ext>
            </a:extLst>
          </p:cNvPr>
          <p:cNvSpPr>
            <a:spLocks noGrp="1"/>
          </p:cNvSpPr>
          <p:nvPr>
            <p:ph type="sldNum" sz="quarter" idx="12"/>
          </p:nvPr>
        </p:nvSpPr>
        <p:spPr/>
        <p:txBody>
          <a:bodyPr/>
          <a:lstStyle/>
          <a:p>
            <a:fld id="{03DBCC7F-139C-48C5-B3D8-143430C0C01D}" type="slidenum">
              <a:rPr lang="en-US" smtClean="0"/>
              <a:t>‹#›</a:t>
            </a:fld>
            <a:endParaRPr lang="en-US"/>
          </a:p>
        </p:txBody>
      </p:sp>
    </p:spTree>
    <p:extLst>
      <p:ext uri="{BB962C8B-B14F-4D97-AF65-F5344CB8AC3E}">
        <p14:creationId xmlns:p14="http://schemas.microsoft.com/office/powerpoint/2010/main" val="354052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F9E3E-7A17-0D42-5CED-9D0D51A927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8F4F6-8FAB-313E-CC7F-B9DEC54404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F146D-282C-1160-F22F-0B6FE53B4E09}"/>
              </a:ext>
            </a:extLst>
          </p:cNvPr>
          <p:cNvSpPr>
            <a:spLocks noGrp="1"/>
          </p:cNvSpPr>
          <p:nvPr>
            <p:ph type="dt" sz="half" idx="10"/>
          </p:nvPr>
        </p:nvSpPr>
        <p:spPr/>
        <p:txBody>
          <a:bodyPr/>
          <a:lstStyle/>
          <a:p>
            <a:fld id="{80103DD0-D1C1-4D14-98E8-6B57BE309B92}" type="datetimeFigureOut">
              <a:rPr lang="en-US" smtClean="0"/>
              <a:t>7/17/2024</a:t>
            </a:fld>
            <a:endParaRPr lang="en-US"/>
          </a:p>
        </p:txBody>
      </p:sp>
      <p:sp>
        <p:nvSpPr>
          <p:cNvPr id="5" name="Footer Placeholder 4">
            <a:extLst>
              <a:ext uri="{FF2B5EF4-FFF2-40B4-BE49-F238E27FC236}">
                <a16:creationId xmlns:a16="http://schemas.microsoft.com/office/drawing/2014/main" id="{7C77FDAF-2CF4-78D3-7BA6-20A12BCAE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10185-8DA0-A277-0907-6F832AEE50A4}"/>
              </a:ext>
            </a:extLst>
          </p:cNvPr>
          <p:cNvSpPr>
            <a:spLocks noGrp="1"/>
          </p:cNvSpPr>
          <p:nvPr>
            <p:ph type="sldNum" sz="quarter" idx="12"/>
          </p:nvPr>
        </p:nvSpPr>
        <p:spPr/>
        <p:txBody>
          <a:bodyPr/>
          <a:lstStyle/>
          <a:p>
            <a:fld id="{03DBCC7F-139C-48C5-B3D8-143430C0C01D}" type="slidenum">
              <a:rPr lang="en-US" smtClean="0"/>
              <a:t>‹#›</a:t>
            </a:fld>
            <a:endParaRPr lang="en-US"/>
          </a:p>
        </p:txBody>
      </p:sp>
    </p:spTree>
    <p:extLst>
      <p:ext uri="{BB962C8B-B14F-4D97-AF65-F5344CB8AC3E}">
        <p14:creationId xmlns:p14="http://schemas.microsoft.com/office/powerpoint/2010/main" val="22913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5B7E2-EEE8-E139-B2B6-9BBF33101F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2EB14A-4E7E-A67F-2319-26963FE9C3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9C8782-E501-1E03-7DA4-88BE4EE54B7A}"/>
              </a:ext>
            </a:extLst>
          </p:cNvPr>
          <p:cNvSpPr>
            <a:spLocks noGrp="1"/>
          </p:cNvSpPr>
          <p:nvPr>
            <p:ph type="dt" sz="half" idx="10"/>
          </p:nvPr>
        </p:nvSpPr>
        <p:spPr/>
        <p:txBody>
          <a:bodyPr/>
          <a:lstStyle/>
          <a:p>
            <a:fld id="{80103DD0-D1C1-4D14-98E8-6B57BE309B92}" type="datetimeFigureOut">
              <a:rPr lang="en-US" smtClean="0"/>
              <a:t>7/17/2024</a:t>
            </a:fld>
            <a:endParaRPr lang="en-US"/>
          </a:p>
        </p:txBody>
      </p:sp>
      <p:sp>
        <p:nvSpPr>
          <p:cNvPr id="5" name="Footer Placeholder 4">
            <a:extLst>
              <a:ext uri="{FF2B5EF4-FFF2-40B4-BE49-F238E27FC236}">
                <a16:creationId xmlns:a16="http://schemas.microsoft.com/office/drawing/2014/main" id="{2C619510-B0A9-F986-8C1A-0ED3F19AAD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A0A2C-43FE-A279-639F-2134EC0E8AFC}"/>
              </a:ext>
            </a:extLst>
          </p:cNvPr>
          <p:cNvSpPr>
            <a:spLocks noGrp="1"/>
          </p:cNvSpPr>
          <p:nvPr>
            <p:ph type="sldNum" sz="quarter" idx="12"/>
          </p:nvPr>
        </p:nvSpPr>
        <p:spPr/>
        <p:txBody>
          <a:bodyPr/>
          <a:lstStyle/>
          <a:p>
            <a:fld id="{03DBCC7F-139C-48C5-B3D8-143430C0C01D}" type="slidenum">
              <a:rPr lang="en-US" smtClean="0"/>
              <a:t>‹#›</a:t>
            </a:fld>
            <a:endParaRPr lang="en-US"/>
          </a:p>
        </p:txBody>
      </p:sp>
    </p:spTree>
    <p:extLst>
      <p:ext uri="{BB962C8B-B14F-4D97-AF65-F5344CB8AC3E}">
        <p14:creationId xmlns:p14="http://schemas.microsoft.com/office/powerpoint/2010/main" val="291540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3B662-665F-875D-500F-33AFC4D933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FD4858-27C2-DDCD-3480-22F17FD8C3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83EB18-C5A1-3A0D-51EF-7FE01D844B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30042E-D5A4-8639-E592-FC2CD1D67F00}"/>
              </a:ext>
            </a:extLst>
          </p:cNvPr>
          <p:cNvSpPr>
            <a:spLocks noGrp="1"/>
          </p:cNvSpPr>
          <p:nvPr>
            <p:ph type="dt" sz="half" idx="10"/>
          </p:nvPr>
        </p:nvSpPr>
        <p:spPr/>
        <p:txBody>
          <a:bodyPr/>
          <a:lstStyle/>
          <a:p>
            <a:fld id="{80103DD0-D1C1-4D14-98E8-6B57BE309B92}" type="datetimeFigureOut">
              <a:rPr lang="en-US" smtClean="0"/>
              <a:t>7/17/2024</a:t>
            </a:fld>
            <a:endParaRPr lang="en-US"/>
          </a:p>
        </p:txBody>
      </p:sp>
      <p:sp>
        <p:nvSpPr>
          <p:cNvPr id="6" name="Footer Placeholder 5">
            <a:extLst>
              <a:ext uri="{FF2B5EF4-FFF2-40B4-BE49-F238E27FC236}">
                <a16:creationId xmlns:a16="http://schemas.microsoft.com/office/drawing/2014/main" id="{D5680372-BB7F-FA65-E2BD-049513A65F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426E14-1A4D-35B6-60F0-8D9870E46F76}"/>
              </a:ext>
            </a:extLst>
          </p:cNvPr>
          <p:cNvSpPr>
            <a:spLocks noGrp="1"/>
          </p:cNvSpPr>
          <p:nvPr>
            <p:ph type="sldNum" sz="quarter" idx="12"/>
          </p:nvPr>
        </p:nvSpPr>
        <p:spPr/>
        <p:txBody>
          <a:bodyPr/>
          <a:lstStyle/>
          <a:p>
            <a:fld id="{03DBCC7F-139C-48C5-B3D8-143430C0C01D}" type="slidenum">
              <a:rPr lang="en-US" smtClean="0"/>
              <a:t>‹#›</a:t>
            </a:fld>
            <a:endParaRPr lang="en-US"/>
          </a:p>
        </p:txBody>
      </p:sp>
    </p:spTree>
    <p:extLst>
      <p:ext uri="{BB962C8B-B14F-4D97-AF65-F5344CB8AC3E}">
        <p14:creationId xmlns:p14="http://schemas.microsoft.com/office/powerpoint/2010/main" val="1588991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59D0-01B7-1323-5111-BEDC2F369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24EAA3-14A9-7378-454A-3BAD7EC696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B3C641-FB79-5A60-A7EA-C692E97606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1F1BB1-042F-18D0-E194-428547DCD8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441FF8-4922-2989-39C7-05CE34E2D4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25D87C-4BF4-9AF9-296F-E91D3F035909}"/>
              </a:ext>
            </a:extLst>
          </p:cNvPr>
          <p:cNvSpPr>
            <a:spLocks noGrp="1"/>
          </p:cNvSpPr>
          <p:nvPr>
            <p:ph type="dt" sz="half" idx="10"/>
          </p:nvPr>
        </p:nvSpPr>
        <p:spPr/>
        <p:txBody>
          <a:bodyPr/>
          <a:lstStyle/>
          <a:p>
            <a:fld id="{80103DD0-D1C1-4D14-98E8-6B57BE309B92}" type="datetimeFigureOut">
              <a:rPr lang="en-US" smtClean="0"/>
              <a:t>7/17/2024</a:t>
            </a:fld>
            <a:endParaRPr lang="en-US"/>
          </a:p>
        </p:txBody>
      </p:sp>
      <p:sp>
        <p:nvSpPr>
          <p:cNvPr id="8" name="Footer Placeholder 7">
            <a:extLst>
              <a:ext uri="{FF2B5EF4-FFF2-40B4-BE49-F238E27FC236}">
                <a16:creationId xmlns:a16="http://schemas.microsoft.com/office/drawing/2014/main" id="{3F99EDBE-1C18-9702-E173-F8BD143894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50DFD7-AAA2-C702-383D-AE7A32500896}"/>
              </a:ext>
            </a:extLst>
          </p:cNvPr>
          <p:cNvSpPr>
            <a:spLocks noGrp="1"/>
          </p:cNvSpPr>
          <p:nvPr>
            <p:ph type="sldNum" sz="quarter" idx="12"/>
          </p:nvPr>
        </p:nvSpPr>
        <p:spPr/>
        <p:txBody>
          <a:bodyPr/>
          <a:lstStyle/>
          <a:p>
            <a:fld id="{03DBCC7F-139C-48C5-B3D8-143430C0C01D}" type="slidenum">
              <a:rPr lang="en-US" smtClean="0"/>
              <a:t>‹#›</a:t>
            </a:fld>
            <a:endParaRPr lang="en-US"/>
          </a:p>
        </p:txBody>
      </p:sp>
    </p:spTree>
    <p:extLst>
      <p:ext uri="{BB962C8B-B14F-4D97-AF65-F5344CB8AC3E}">
        <p14:creationId xmlns:p14="http://schemas.microsoft.com/office/powerpoint/2010/main" val="168631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20D45-671D-E32B-74CE-A7C87F08F7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B044B9-99A5-FA38-3DEB-6A1B60DE3BAB}"/>
              </a:ext>
            </a:extLst>
          </p:cNvPr>
          <p:cNvSpPr>
            <a:spLocks noGrp="1"/>
          </p:cNvSpPr>
          <p:nvPr>
            <p:ph type="dt" sz="half" idx="10"/>
          </p:nvPr>
        </p:nvSpPr>
        <p:spPr/>
        <p:txBody>
          <a:bodyPr/>
          <a:lstStyle/>
          <a:p>
            <a:fld id="{80103DD0-D1C1-4D14-98E8-6B57BE309B92}" type="datetimeFigureOut">
              <a:rPr lang="en-US" smtClean="0"/>
              <a:t>7/17/2024</a:t>
            </a:fld>
            <a:endParaRPr lang="en-US"/>
          </a:p>
        </p:txBody>
      </p:sp>
      <p:sp>
        <p:nvSpPr>
          <p:cNvPr id="4" name="Footer Placeholder 3">
            <a:extLst>
              <a:ext uri="{FF2B5EF4-FFF2-40B4-BE49-F238E27FC236}">
                <a16:creationId xmlns:a16="http://schemas.microsoft.com/office/drawing/2014/main" id="{FEE05D74-5235-E7ED-55F2-4569B17FD6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95578F-6CB3-58AE-FCCE-E226BF5B85C4}"/>
              </a:ext>
            </a:extLst>
          </p:cNvPr>
          <p:cNvSpPr>
            <a:spLocks noGrp="1"/>
          </p:cNvSpPr>
          <p:nvPr>
            <p:ph type="sldNum" sz="quarter" idx="12"/>
          </p:nvPr>
        </p:nvSpPr>
        <p:spPr/>
        <p:txBody>
          <a:bodyPr/>
          <a:lstStyle/>
          <a:p>
            <a:fld id="{03DBCC7F-139C-48C5-B3D8-143430C0C01D}" type="slidenum">
              <a:rPr lang="en-US" smtClean="0"/>
              <a:t>‹#›</a:t>
            </a:fld>
            <a:endParaRPr lang="en-US"/>
          </a:p>
        </p:txBody>
      </p:sp>
    </p:spTree>
    <p:extLst>
      <p:ext uri="{BB962C8B-B14F-4D97-AF65-F5344CB8AC3E}">
        <p14:creationId xmlns:p14="http://schemas.microsoft.com/office/powerpoint/2010/main" val="1046443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64EDBF-89BD-936E-4469-2EB396BAC23D}"/>
              </a:ext>
            </a:extLst>
          </p:cNvPr>
          <p:cNvSpPr>
            <a:spLocks noGrp="1"/>
          </p:cNvSpPr>
          <p:nvPr>
            <p:ph type="dt" sz="half" idx="10"/>
          </p:nvPr>
        </p:nvSpPr>
        <p:spPr/>
        <p:txBody>
          <a:bodyPr/>
          <a:lstStyle/>
          <a:p>
            <a:fld id="{80103DD0-D1C1-4D14-98E8-6B57BE309B92}" type="datetimeFigureOut">
              <a:rPr lang="en-US" smtClean="0"/>
              <a:t>7/17/2024</a:t>
            </a:fld>
            <a:endParaRPr lang="en-US"/>
          </a:p>
        </p:txBody>
      </p:sp>
      <p:sp>
        <p:nvSpPr>
          <p:cNvPr id="3" name="Footer Placeholder 2">
            <a:extLst>
              <a:ext uri="{FF2B5EF4-FFF2-40B4-BE49-F238E27FC236}">
                <a16:creationId xmlns:a16="http://schemas.microsoft.com/office/drawing/2014/main" id="{91ECE840-6CA9-0D8A-A5E5-E500DBB4CF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464493-FEAC-3AB6-0F55-2D8C57A1327F}"/>
              </a:ext>
            </a:extLst>
          </p:cNvPr>
          <p:cNvSpPr>
            <a:spLocks noGrp="1"/>
          </p:cNvSpPr>
          <p:nvPr>
            <p:ph type="sldNum" sz="quarter" idx="12"/>
          </p:nvPr>
        </p:nvSpPr>
        <p:spPr/>
        <p:txBody>
          <a:bodyPr/>
          <a:lstStyle/>
          <a:p>
            <a:fld id="{03DBCC7F-139C-48C5-B3D8-143430C0C01D}" type="slidenum">
              <a:rPr lang="en-US" smtClean="0"/>
              <a:t>‹#›</a:t>
            </a:fld>
            <a:endParaRPr lang="en-US"/>
          </a:p>
        </p:txBody>
      </p:sp>
    </p:spTree>
    <p:extLst>
      <p:ext uri="{BB962C8B-B14F-4D97-AF65-F5344CB8AC3E}">
        <p14:creationId xmlns:p14="http://schemas.microsoft.com/office/powerpoint/2010/main" val="181816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4588-0509-1004-8875-81CA8D6B78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2119D3-DBA6-36F9-36F4-AF7CF3F78E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9C47C1-1793-7399-9671-AB4995D59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33FB81-097A-F2E1-3854-B195BDF0A020}"/>
              </a:ext>
            </a:extLst>
          </p:cNvPr>
          <p:cNvSpPr>
            <a:spLocks noGrp="1"/>
          </p:cNvSpPr>
          <p:nvPr>
            <p:ph type="dt" sz="half" idx="10"/>
          </p:nvPr>
        </p:nvSpPr>
        <p:spPr/>
        <p:txBody>
          <a:bodyPr/>
          <a:lstStyle/>
          <a:p>
            <a:fld id="{80103DD0-D1C1-4D14-98E8-6B57BE309B92}" type="datetimeFigureOut">
              <a:rPr lang="en-US" smtClean="0"/>
              <a:t>7/17/2024</a:t>
            </a:fld>
            <a:endParaRPr lang="en-US"/>
          </a:p>
        </p:txBody>
      </p:sp>
      <p:sp>
        <p:nvSpPr>
          <p:cNvPr id="6" name="Footer Placeholder 5">
            <a:extLst>
              <a:ext uri="{FF2B5EF4-FFF2-40B4-BE49-F238E27FC236}">
                <a16:creationId xmlns:a16="http://schemas.microsoft.com/office/drawing/2014/main" id="{33C8F135-E010-40B1-F770-C56348A3BB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8BAF6-58DF-2625-EBD5-1F6DDDB6A565}"/>
              </a:ext>
            </a:extLst>
          </p:cNvPr>
          <p:cNvSpPr>
            <a:spLocks noGrp="1"/>
          </p:cNvSpPr>
          <p:nvPr>
            <p:ph type="sldNum" sz="quarter" idx="12"/>
          </p:nvPr>
        </p:nvSpPr>
        <p:spPr/>
        <p:txBody>
          <a:bodyPr/>
          <a:lstStyle/>
          <a:p>
            <a:fld id="{03DBCC7F-139C-48C5-B3D8-143430C0C01D}" type="slidenum">
              <a:rPr lang="en-US" smtClean="0"/>
              <a:t>‹#›</a:t>
            </a:fld>
            <a:endParaRPr lang="en-US"/>
          </a:p>
        </p:txBody>
      </p:sp>
    </p:spTree>
    <p:extLst>
      <p:ext uri="{BB962C8B-B14F-4D97-AF65-F5344CB8AC3E}">
        <p14:creationId xmlns:p14="http://schemas.microsoft.com/office/powerpoint/2010/main" val="1752712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88ED-0D36-841E-85F0-B62DB8928C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2E21C1-7351-060A-34E7-10A22D17A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FC6854-E9C5-F983-F7D1-7D2C78EA9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E18830-301D-9532-48F4-5ECF57207410}"/>
              </a:ext>
            </a:extLst>
          </p:cNvPr>
          <p:cNvSpPr>
            <a:spLocks noGrp="1"/>
          </p:cNvSpPr>
          <p:nvPr>
            <p:ph type="dt" sz="half" idx="10"/>
          </p:nvPr>
        </p:nvSpPr>
        <p:spPr/>
        <p:txBody>
          <a:bodyPr/>
          <a:lstStyle/>
          <a:p>
            <a:fld id="{80103DD0-D1C1-4D14-98E8-6B57BE309B92}" type="datetimeFigureOut">
              <a:rPr lang="en-US" smtClean="0"/>
              <a:t>7/17/2024</a:t>
            </a:fld>
            <a:endParaRPr lang="en-US"/>
          </a:p>
        </p:txBody>
      </p:sp>
      <p:sp>
        <p:nvSpPr>
          <p:cNvPr id="6" name="Footer Placeholder 5">
            <a:extLst>
              <a:ext uri="{FF2B5EF4-FFF2-40B4-BE49-F238E27FC236}">
                <a16:creationId xmlns:a16="http://schemas.microsoft.com/office/drawing/2014/main" id="{1923EC30-75B8-F9A0-3B5B-F4CDCC4EC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FD3AEB-217D-9F5B-6E26-398EBF602E01}"/>
              </a:ext>
            </a:extLst>
          </p:cNvPr>
          <p:cNvSpPr>
            <a:spLocks noGrp="1"/>
          </p:cNvSpPr>
          <p:nvPr>
            <p:ph type="sldNum" sz="quarter" idx="12"/>
          </p:nvPr>
        </p:nvSpPr>
        <p:spPr/>
        <p:txBody>
          <a:bodyPr/>
          <a:lstStyle/>
          <a:p>
            <a:fld id="{03DBCC7F-139C-48C5-B3D8-143430C0C01D}" type="slidenum">
              <a:rPr lang="en-US" smtClean="0"/>
              <a:t>‹#›</a:t>
            </a:fld>
            <a:endParaRPr lang="en-US"/>
          </a:p>
        </p:txBody>
      </p:sp>
    </p:spTree>
    <p:extLst>
      <p:ext uri="{BB962C8B-B14F-4D97-AF65-F5344CB8AC3E}">
        <p14:creationId xmlns:p14="http://schemas.microsoft.com/office/powerpoint/2010/main" val="2355531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B60831-1790-6739-3DF4-C4B3D9B0FC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C8EB08-F2AC-D89E-3F3F-3EA196BF47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7E0B9D-7E51-4D92-ACE5-3A456FB34E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03DD0-D1C1-4D14-98E8-6B57BE309B92}" type="datetimeFigureOut">
              <a:rPr lang="en-US" smtClean="0"/>
              <a:t>7/17/2024</a:t>
            </a:fld>
            <a:endParaRPr lang="en-US"/>
          </a:p>
        </p:txBody>
      </p:sp>
      <p:sp>
        <p:nvSpPr>
          <p:cNvPr id="5" name="Footer Placeholder 4">
            <a:extLst>
              <a:ext uri="{FF2B5EF4-FFF2-40B4-BE49-F238E27FC236}">
                <a16:creationId xmlns:a16="http://schemas.microsoft.com/office/drawing/2014/main" id="{1B2B8996-D6F3-813E-D0EC-E11D240FF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A0A191-FAFA-3968-336B-0CF191CF6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BCC7F-139C-48C5-B3D8-143430C0C01D}" type="slidenum">
              <a:rPr lang="en-US" smtClean="0"/>
              <a:t>‹#›</a:t>
            </a:fld>
            <a:endParaRPr lang="en-US"/>
          </a:p>
        </p:txBody>
      </p:sp>
    </p:spTree>
    <p:extLst>
      <p:ext uri="{BB962C8B-B14F-4D97-AF65-F5344CB8AC3E}">
        <p14:creationId xmlns:p14="http://schemas.microsoft.com/office/powerpoint/2010/main" val="635140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CB130-DC2E-5830-710B-577F2E421BB6}"/>
              </a:ext>
            </a:extLst>
          </p:cNvPr>
          <p:cNvSpPr>
            <a:spLocks noGrp="1"/>
          </p:cNvSpPr>
          <p:nvPr>
            <p:ph type="ctrTitle"/>
          </p:nvPr>
        </p:nvSpPr>
        <p:spPr/>
        <p:txBody>
          <a:bodyPr/>
          <a:lstStyle/>
          <a:p>
            <a:r>
              <a:rPr lang="en-US" dirty="0"/>
              <a:t>Unit 6</a:t>
            </a:r>
          </a:p>
        </p:txBody>
      </p:sp>
      <p:sp>
        <p:nvSpPr>
          <p:cNvPr id="3" name="Subtitle 2">
            <a:extLst>
              <a:ext uri="{FF2B5EF4-FFF2-40B4-BE49-F238E27FC236}">
                <a16:creationId xmlns:a16="http://schemas.microsoft.com/office/drawing/2014/main" id="{CB2D5302-461C-D510-0345-9FFBA9B09D62}"/>
              </a:ext>
            </a:extLst>
          </p:cNvPr>
          <p:cNvSpPr>
            <a:spLocks noGrp="1"/>
          </p:cNvSpPr>
          <p:nvPr>
            <p:ph type="subTitle" idx="1"/>
          </p:nvPr>
        </p:nvSpPr>
        <p:spPr/>
        <p:txBody>
          <a:bodyPr/>
          <a:lstStyle/>
          <a:p>
            <a:r>
              <a:rPr lang="en-US" dirty="0"/>
              <a:t>Wireless Network Security</a:t>
            </a:r>
          </a:p>
        </p:txBody>
      </p:sp>
    </p:spTree>
    <p:extLst>
      <p:ext uri="{BB962C8B-B14F-4D97-AF65-F5344CB8AC3E}">
        <p14:creationId xmlns:p14="http://schemas.microsoft.com/office/powerpoint/2010/main" val="2838093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97AD-7871-7406-A6C5-93C181EF12CB}"/>
              </a:ext>
            </a:extLst>
          </p:cNvPr>
          <p:cNvSpPr>
            <a:spLocks noGrp="1"/>
          </p:cNvSpPr>
          <p:nvPr>
            <p:ph type="title"/>
          </p:nvPr>
        </p:nvSpPr>
        <p:spPr>
          <a:xfrm>
            <a:off x="1866900" y="2615265"/>
            <a:ext cx="8458200" cy="1325563"/>
          </a:xfrm>
        </p:spPr>
        <p:txBody>
          <a:bodyPr/>
          <a:lstStyle/>
          <a:p>
            <a:pPr algn="ctr"/>
            <a:r>
              <a:rPr lang="en-US" dirty="0"/>
              <a:t>Advantages  v/s  Disadvantages</a:t>
            </a:r>
            <a:br>
              <a:rPr lang="en-US" dirty="0"/>
            </a:br>
            <a:r>
              <a:rPr lang="en-US" dirty="0"/>
              <a:t>of WLAN</a:t>
            </a:r>
          </a:p>
        </p:txBody>
      </p:sp>
    </p:spTree>
    <p:extLst>
      <p:ext uri="{BB962C8B-B14F-4D97-AF65-F5344CB8AC3E}">
        <p14:creationId xmlns:p14="http://schemas.microsoft.com/office/powerpoint/2010/main" val="4208707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28CB-05D8-0FA4-F4FE-FC401DFC1DD7}"/>
              </a:ext>
            </a:extLst>
          </p:cNvPr>
          <p:cNvSpPr>
            <a:spLocks noGrp="1"/>
          </p:cNvSpPr>
          <p:nvPr>
            <p:ph type="title"/>
          </p:nvPr>
        </p:nvSpPr>
        <p:spPr/>
        <p:txBody>
          <a:bodyPr/>
          <a:lstStyle/>
          <a:p>
            <a:r>
              <a:rPr lang="en-US" dirty="0"/>
              <a:t>IEEE 802.11i</a:t>
            </a:r>
          </a:p>
        </p:txBody>
      </p:sp>
      <p:sp>
        <p:nvSpPr>
          <p:cNvPr id="3" name="Content Placeholder 2">
            <a:extLst>
              <a:ext uri="{FF2B5EF4-FFF2-40B4-BE49-F238E27FC236}">
                <a16:creationId xmlns:a16="http://schemas.microsoft.com/office/drawing/2014/main" id="{D9486B66-BD49-4D78-EA63-6901AC2244CA}"/>
              </a:ext>
            </a:extLst>
          </p:cNvPr>
          <p:cNvSpPr>
            <a:spLocks noGrp="1"/>
          </p:cNvSpPr>
          <p:nvPr>
            <p:ph idx="1"/>
          </p:nvPr>
        </p:nvSpPr>
        <p:spPr/>
        <p:txBody>
          <a:bodyPr>
            <a:normAutofit/>
          </a:bodyPr>
          <a:lstStyle/>
          <a:p>
            <a:r>
              <a:rPr lang="en-US" sz="2400" dirty="0"/>
              <a:t>Also known as WPA2 (Wi-Fi Protected Access II), is an amendment to the original IEEE 802.11 standard that enhances security for wireless local area networks (WLANs)</a:t>
            </a:r>
          </a:p>
          <a:p>
            <a:endParaRPr lang="en-US" sz="2400" dirty="0"/>
          </a:p>
          <a:p>
            <a:r>
              <a:rPr lang="en-US" sz="2400" dirty="0"/>
              <a:t>It is significant improvements over the previous security protocols, particularly WEP (Wired Equivalent Privacy) and WPA (Wi-Fi Protected Access)</a:t>
            </a:r>
          </a:p>
        </p:txBody>
      </p:sp>
    </p:spTree>
    <p:extLst>
      <p:ext uri="{BB962C8B-B14F-4D97-AF65-F5344CB8AC3E}">
        <p14:creationId xmlns:p14="http://schemas.microsoft.com/office/powerpoint/2010/main" val="424994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383AA-9421-83CF-89CC-AF7880C681C5}"/>
              </a:ext>
            </a:extLst>
          </p:cNvPr>
          <p:cNvSpPr>
            <a:spLocks noGrp="1"/>
          </p:cNvSpPr>
          <p:nvPr>
            <p:ph type="title"/>
          </p:nvPr>
        </p:nvSpPr>
        <p:spPr/>
        <p:txBody>
          <a:bodyPr/>
          <a:lstStyle/>
          <a:p>
            <a:r>
              <a:rPr lang="en-US" dirty="0"/>
              <a:t>Key Features of IEEE 802.11i</a:t>
            </a:r>
          </a:p>
        </p:txBody>
      </p:sp>
      <p:sp>
        <p:nvSpPr>
          <p:cNvPr id="3" name="Content Placeholder 2">
            <a:extLst>
              <a:ext uri="{FF2B5EF4-FFF2-40B4-BE49-F238E27FC236}">
                <a16:creationId xmlns:a16="http://schemas.microsoft.com/office/drawing/2014/main" id="{3E74CFFA-C3A4-85E2-A616-F581B10A227C}"/>
              </a:ext>
            </a:extLst>
          </p:cNvPr>
          <p:cNvSpPr>
            <a:spLocks noGrp="1"/>
          </p:cNvSpPr>
          <p:nvPr>
            <p:ph idx="1"/>
          </p:nvPr>
        </p:nvSpPr>
        <p:spPr>
          <a:xfrm>
            <a:off x="838200" y="1825625"/>
            <a:ext cx="10515600" cy="4667250"/>
          </a:xfrm>
        </p:spPr>
        <p:txBody>
          <a:bodyPr>
            <a:normAutofit/>
          </a:bodyPr>
          <a:lstStyle/>
          <a:p>
            <a:r>
              <a:rPr lang="en-US" dirty="0"/>
              <a:t>Enhanced Encryption</a:t>
            </a:r>
          </a:p>
          <a:p>
            <a:pPr lvl="1"/>
            <a:r>
              <a:rPr lang="en-US" dirty="0"/>
              <a:t>AES</a:t>
            </a:r>
          </a:p>
          <a:p>
            <a:pPr lvl="1"/>
            <a:r>
              <a:rPr lang="en-US" dirty="0"/>
              <a:t>Counter Mode with Cipher Block Chaining Message Authentication Code Protocol – CCMP</a:t>
            </a:r>
          </a:p>
          <a:p>
            <a:pPr lvl="1"/>
            <a:endParaRPr lang="en-US" dirty="0"/>
          </a:p>
          <a:p>
            <a:r>
              <a:rPr lang="en-US" dirty="0"/>
              <a:t>Authentication Mechanisms</a:t>
            </a:r>
          </a:p>
          <a:p>
            <a:pPr lvl="1"/>
            <a:r>
              <a:rPr lang="en-US" dirty="0"/>
              <a:t>802.1X Authentication </a:t>
            </a:r>
          </a:p>
          <a:p>
            <a:pPr lvl="2">
              <a:buFont typeface="Wingdings" panose="05000000000000000000" pitchFamily="2" charset="2"/>
              <a:buChar char="ü"/>
            </a:pPr>
            <a:r>
              <a:rPr lang="en-US" dirty="0"/>
              <a:t>Extensible Authentication Protocol - EAP,</a:t>
            </a:r>
          </a:p>
          <a:p>
            <a:pPr lvl="2">
              <a:buFont typeface="Wingdings" panose="05000000000000000000" pitchFamily="2" charset="2"/>
              <a:buChar char="ü"/>
            </a:pPr>
            <a:r>
              <a:rPr lang="en-US" dirty="0"/>
              <a:t>EAP Transport Layer - EAP-TLS,</a:t>
            </a:r>
          </a:p>
          <a:p>
            <a:pPr lvl="2">
              <a:buFont typeface="Wingdings" panose="05000000000000000000" pitchFamily="2" charset="2"/>
              <a:buChar char="ü"/>
            </a:pPr>
            <a:r>
              <a:rPr lang="en-US" dirty="0"/>
              <a:t>EAP Tunneled Transport Layer Security - EAP-TTLS and</a:t>
            </a:r>
          </a:p>
          <a:p>
            <a:pPr lvl="2">
              <a:buFont typeface="Wingdings" panose="05000000000000000000" pitchFamily="2" charset="2"/>
              <a:buChar char="ü"/>
            </a:pPr>
            <a:r>
              <a:rPr lang="en-US" dirty="0"/>
              <a:t>Protected EAP - PEAP</a:t>
            </a:r>
          </a:p>
          <a:p>
            <a:pPr lvl="1"/>
            <a:r>
              <a:rPr lang="en-US" dirty="0"/>
              <a:t>Pre-Shared Key (PSK) Mode</a:t>
            </a:r>
          </a:p>
        </p:txBody>
      </p:sp>
    </p:spTree>
    <p:extLst>
      <p:ext uri="{BB962C8B-B14F-4D97-AF65-F5344CB8AC3E}">
        <p14:creationId xmlns:p14="http://schemas.microsoft.com/office/powerpoint/2010/main" val="2157031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A648-F7B7-B9E9-9D6E-9EF40507BA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BE4BF9-4C30-C60C-96B3-6225CF5D4EA3}"/>
              </a:ext>
            </a:extLst>
          </p:cNvPr>
          <p:cNvSpPr>
            <a:spLocks noGrp="1"/>
          </p:cNvSpPr>
          <p:nvPr>
            <p:ph idx="1"/>
          </p:nvPr>
        </p:nvSpPr>
        <p:spPr/>
        <p:txBody>
          <a:bodyPr/>
          <a:lstStyle/>
          <a:p>
            <a:r>
              <a:rPr lang="en-US" dirty="0"/>
              <a:t>Key Management</a:t>
            </a:r>
          </a:p>
          <a:p>
            <a:pPr lvl="1"/>
            <a:r>
              <a:rPr lang="en-US" dirty="0"/>
              <a:t>Temporal Key Integrity Protocol (TKIP)</a:t>
            </a:r>
          </a:p>
          <a:p>
            <a:pPr lvl="1"/>
            <a:r>
              <a:rPr lang="en-US" dirty="0"/>
              <a:t>Key Distribution</a:t>
            </a:r>
          </a:p>
          <a:p>
            <a:pPr lvl="1"/>
            <a:endParaRPr lang="en-US" dirty="0"/>
          </a:p>
          <a:p>
            <a:r>
              <a:rPr lang="en-US" dirty="0"/>
              <a:t>Data Integrity and Replay Protection</a:t>
            </a:r>
          </a:p>
          <a:p>
            <a:pPr lvl="1"/>
            <a:r>
              <a:rPr lang="en-US" dirty="0"/>
              <a:t>Message Integrity Check (MIC)</a:t>
            </a:r>
          </a:p>
          <a:p>
            <a:pPr lvl="1"/>
            <a:endParaRPr lang="en-US" dirty="0"/>
          </a:p>
          <a:p>
            <a:r>
              <a:rPr lang="en-US" dirty="0"/>
              <a:t>Backward Compatibility</a:t>
            </a:r>
          </a:p>
          <a:p>
            <a:pPr lvl="1"/>
            <a:r>
              <a:rPr lang="en-US" dirty="0"/>
              <a:t>WPA2</a:t>
            </a:r>
          </a:p>
          <a:p>
            <a:endParaRPr lang="en-US" dirty="0"/>
          </a:p>
        </p:txBody>
      </p:sp>
    </p:spTree>
    <p:extLst>
      <p:ext uri="{BB962C8B-B14F-4D97-AF65-F5344CB8AC3E}">
        <p14:creationId xmlns:p14="http://schemas.microsoft.com/office/powerpoint/2010/main" val="1024678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CC76-B064-E132-119D-7A94C18BA6EF}"/>
              </a:ext>
            </a:extLst>
          </p:cNvPr>
          <p:cNvSpPr>
            <a:spLocks noGrp="1"/>
          </p:cNvSpPr>
          <p:nvPr>
            <p:ph type="title"/>
          </p:nvPr>
        </p:nvSpPr>
        <p:spPr/>
        <p:txBody>
          <a:bodyPr/>
          <a:lstStyle/>
          <a:p>
            <a:r>
              <a:rPr lang="en-US" dirty="0"/>
              <a:t>Phases of Operations</a:t>
            </a:r>
          </a:p>
        </p:txBody>
      </p:sp>
      <p:sp>
        <p:nvSpPr>
          <p:cNvPr id="3" name="Content Placeholder 2">
            <a:extLst>
              <a:ext uri="{FF2B5EF4-FFF2-40B4-BE49-F238E27FC236}">
                <a16:creationId xmlns:a16="http://schemas.microsoft.com/office/drawing/2014/main" id="{F9D1B4A4-FE0E-753A-02B2-90E90672844E}"/>
              </a:ext>
            </a:extLst>
          </p:cNvPr>
          <p:cNvSpPr>
            <a:spLocks noGrp="1"/>
          </p:cNvSpPr>
          <p:nvPr>
            <p:ph idx="1"/>
          </p:nvPr>
        </p:nvSpPr>
        <p:spPr/>
        <p:txBody>
          <a:bodyPr/>
          <a:lstStyle/>
          <a:p>
            <a:r>
              <a:rPr lang="en-US" dirty="0"/>
              <a:t>Network Discovery</a:t>
            </a:r>
          </a:p>
          <a:p>
            <a:r>
              <a:rPr lang="en-US" dirty="0"/>
              <a:t>Authentication Phase</a:t>
            </a:r>
          </a:p>
          <a:p>
            <a:r>
              <a:rPr lang="en-US" dirty="0"/>
              <a:t>Key Management Phase</a:t>
            </a:r>
          </a:p>
          <a:p>
            <a:r>
              <a:rPr lang="en-US" dirty="0"/>
              <a:t>Encryption Phase</a:t>
            </a:r>
          </a:p>
          <a:p>
            <a:r>
              <a:rPr lang="en-US" dirty="0"/>
              <a:t>Data Transmission Phase</a:t>
            </a:r>
          </a:p>
        </p:txBody>
      </p:sp>
      <p:pic>
        <p:nvPicPr>
          <p:cNvPr id="5" name="Picture 4">
            <a:extLst>
              <a:ext uri="{FF2B5EF4-FFF2-40B4-BE49-F238E27FC236}">
                <a16:creationId xmlns:a16="http://schemas.microsoft.com/office/drawing/2014/main" id="{A7C8FB7D-812D-DD19-C3AF-56D37236B9FC}"/>
              </a:ext>
            </a:extLst>
          </p:cNvPr>
          <p:cNvPicPr>
            <a:picLocks noChangeAspect="1"/>
          </p:cNvPicPr>
          <p:nvPr/>
        </p:nvPicPr>
        <p:blipFill>
          <a:blip r:embed="rId2"/>
          <a:stretch>
            <a:fillRect/>
          </a:stretch>
        </p:blipFill>
        <p:spPr>
          <a:xfrm>
            <a:off x="5714876" y="1379695"/>
            <a:ext cx="6248801" cy="4797268"/>
          </a:xfrm>
          <a:prstGeom prst="rect">
            <a:avLst/>
          </a:prstGeom>
        </p:spPr>
      </p:pic>
    </p:spTree>
    <p:extLst>
      <p:ext uri="{BB962C8B-B14F-4D97-AF65-F5344CB8AC3E}">
        <p14:creationId xmlns:p14="http://schemas.microsoft.com/office/powerpoint/2010/main" val="380446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C854-5E17-5535-4F4F-3BD520EB64EB}"/>
              </a:ext>
            </a:extLst>
          </p:cNvPr>
          <p:cNvSpPr>
            <a:spLocks noGrp="1"/>
          </p:cNvSpPr>
          <p:nvPr>
            <p:ph type="title"/>
          </p:nvPr>
        </p:nvSpPr>
        <p:spPr/>
        <p:txBody>
          <a:bodyPr/>
          <a:lstStyle/>
          <a:p>
            <a:r>
              <a:rPr lang="en-US" sz="4400" b="1" i="0" spc="10" dirty="0">
                <a:solidFill>
                  <a:srgbClr val="231F20"/>
                </a:solidFill>
                <a:effectLst/>
                <a:latin typeface="times new roman" panose="02020603050405020304" pitchFamily="18" charset="0"/>
              </a:rPr>
              <a:t>Discovery</a:t>
            </a:r>
            <a:endParaRPr lang="en-US" dirty="0"/>
          </a:p>
        </p:txBody>
      </p:sp>
      <p:sp>
        <p:nvSpPr>
          <p:cNvPr id="3" name="Content Placeholder 2">
            <a:extLst>
              <a:ext uri="{FF2B5EF4-FFF2-40B4-BE49-F238E27FC236}">
                <a16:creationId xmlns:a16="http://schemas.microsoft.com/office/drawing/2014/main" id="{F3A12A29-6791-F8A7-17AC-169C28665B2E}"/>
              </a:ext>
            </a:extLst>
          </p:cNvPr>
          <p:cNvSpPr>
            <a:spLocks noGrp="1"/>
          </p:cNvSpPr>
          <p:nvPr>
            <p:ph idx="1"/>
          </p:nvPr>
        </p:nvSpPr>
        <p:spPr/>
        <p:txBody>
          <a:bodyPr>
            <a:normAutofit/>
          </a:bodyPr>
          <a:lstStyle/>
          <a:p>
            <a:r>
              <a:rPr lang="en-US" sz="2400" dirty="0"/>
              <a:t>An AP uses messages called Beacons and Probe Responses to advertise its IEEE 802.11i security policy. </a:t>
            </a:r>
          </a:p>
          <a:p>
            <a:endParaRPr lang="en-US" sz="2400" dirty="0"/>
          </a:p>
          <a:p>
            <a:r>
              <a:rPr lang="en-US" sz="2400" dirty="0"/>
              <a:t>The STA uses these to identify an AP for a WLAN with which it wishes to communicate. </a:t>
            </a:r>
          </a:p>
          <a:p>
            <a:endParaRPr lang="en-US" sz="2400" dirty="0"/>
          </a:p>
          <a:p>
            <a:r>
              <a:rPr lang="en-US" sz="2400" dirty="0"/>
              <a:t>The STA associates with the AP, which it uses to select the cipher suite and authentication mechanism when the Beacons and Probe Responses present a choice.</a:t>
            </a:r>
          </a:p>
        </p:txBody>
      </p:sp>
    </p:spTree>
    <p:extLst>
      <p:ext uri="{BB962C8B-B14F-4D97-AF65-F5344CB8AC3E}">
        <p14:creationId xmlns:p14="http://schemas.microsoft.com/office/powerpoint/2010/main" val="3868549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9A0944-323F-BBDC-0923-E2B349AB07BF}"/>
              </a:ext>
            </a:extLst>
          </p:cNvPr>
          <p:cNvPicPr>
            <a:picLocks noChangeAspect="1"/>
          </p:cNvPicPr>
          <p:nvPr/>
        </p:nvPicPr>
        <p:blipFill>
          <a:blip r:embed="rId2"/>
          <a:stretch>
            <a:fillRect/>
          </a:stretch>
        </p:blipFill>
        <p:spPr>
          <a:xfrm>
            <a:off x="3021105" y="17885"/>
            <a:ext cx="6131859" cy="6802341"/>
          </a:xfrm>
          <a:prstGeom prst="rect">
            <a:avLst/>
          </a:prstGeom>
        </p:spPr>
      </p:pic>
    </p:spTree>
    <p:extLst>
      <p:ext uri="{BB962C8B-B14F-4D97-AF65-F5344CB8AC3E}">
        <p14:creationId xmlns:p14="http://schemas.microsoft.com/office/powerpoint/2010/main" val="3428570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FA7C7-0ABD-9E84-BD8D-F6C91097186D}"/>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4E429B09-E5FC-A784-8D2D-E18D03D2FAD5}"/>
              </a:ext>
            </a:extLst>
          </p:cNvPr>
          <p:cNvSpPr>
            <a:spLocks noGrp="1"/>
          </p:cNvSpPr>
          <p:nvPr>
            <p:ph idx="1"/>
          </p:nvPr>
        </p:nvSpPr>
        <p:spPr/>
        <p:txBody>
          <a:bodyPr>
            <a:normAutofit/>
          </a:bodyPr>
          <a:lstStyle/>
          <a:p>
            <a:r>
              <a:rPr lang="en-US" sz="2400" dirty="0"/>
              <a:t>The STA and AS prove their identities to each other. </a:t>
            </a:r>
          </a:p>
          <a:p>
            <a:endParaRPr lang="en-US" sz="2400" dirty="0"/>
          </a:p>
          <a:p>
            <a:r>
              <a:rPr lang="en-US" sz="2400" dirty="0"/>
              <a:t>The AP blocks non-authentication traffic between the STA and AS until the authentication transaction is successful.</a:t>
            </a:r>
          </a:p>
          <a:p>
            <a:endParaRPr lang="en-US" sz="2400" dirty="0"/>
          </a:p>
          <a:p>
            <a:r>
              <a:rPr lang="en-US" sz="2400" dirty="0"/>
              <a:t> The AP does not participate in the authentication transaction other than forwarding traffic between the STA and AS.</a:t>
            </a:r>
          </a:p>
        </p:txBody>
      </p:sp>
    </p:spTree>
    <p:extLst>
      <p:ext uri="{BB962C8B-B14F-4D97-AF65-F5344CB8AC3E}">
        <p14:creationId xmlns:p14="http://schemas.microsoft.com/office/powerpoint/2010/main" val="447104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69D5E3-5BA1-933C-1E80-9E884D6A4EE9}"/>
              </a:ext>
            </a:extLst>
          </p:cNvPr>
          <p:cNvPicPr>
            <a:picLocks noChangeAspect="1"/>
          </p:cNvPicPr>
          <p:nvPr/>
        </p:nvPicPr>
        <p:blipFill>
          <a:blip r:embed="rId2"/>
          <a:stretch>
            <a:fillRect/>
          </a:stretch>
        </p:blipFill>
        <p:spPr>
          <a:xfrm>
            <a:off x="485910" y="331694"/>
            <a:ext cx="11220179" cy="5952565"/>
          </a:xfrm>
          <a:prstGeom prst="rect">
            <a:avLst/>
          </a:prstGeom>
        </p:spPr>
      </p:pic>
    </p:spTree>
    <p:extLst>
      <p:ext uri="{BB962C8B-B14F-4D97-AF65-F5344CB8AC3E}">
        <p14:creationId xmlns:p14="http://schemas.microsoft.com/office/powerpoint/2010/main" val="4288532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F0F1-703C-2480-CBCF-C92D4CC2A8F6}"/>
              </a:ext>
            </a:extLst>
          </p:cNvPr>
          <p:cNvSpPr>
            <a:spLocks noGrp="1"/>
          </p:cNvSpPr>
          <p:nvPr>
            <p:ph type="title"/>
          </p:nvPr>
        </p:nvSpPr>
        <p:spPr/>
        <p:txBody>
          <a:bodyPr/>
          <a:lstStyle/>
          <a:p>
            <a:r>
              <a:rPr lang="en-US" dirty="0"/>
              <a:t>Key Generation and Distribution</a:t>
            </a:r>
          </a:p>
        </p:txBody>
      </p:sp>
      <p:sp>
        <p:nvSpPr>
          <p:cNvPr id="3" name="Content Placeholder 2">
            <a:extLst>
              <a:ext uri="{FF2B5EF4-FFF2-40B4-BE49-F238E27FC236}">
                <a16:creationId xmlns:a16="http://schemas.microsoft.com/office/drawing/2014/main" id="{D3B12F73-869C-DCA0-260A-3688925CC8DB}"/>
              </a:ext>
            </a:extLst>
          </p:cNvPr>
          <p:cNvSpPr>
            <a:spLocks noGrp="1"/>
          </p:cNvSpPr>
          <p:nvPr>
            <p:ph idx="1"/>
          </p:nvPr>
        </p:nvSpPr>
        <p:spPr/>
        <p:txBody>
          <a:bodyPr/>
          <a:lstStyle/>
          <a:p>
            <a:r>
              <a:rPr lang="en-US" dirty="0"/>
              <a:t>The AP and the STA perform several operations that cause cryptographic keys to be generated and placed on the AP and the STA. </a:t>
            </a:r>
          </a:p>
          <a:p>
            <a:endParaRPr lang="en-US" dirty="0"/>
          </a:p>
          <a:p>
            <a:r>
              <a:rPr lang="en-US" dirty="0"/>
              <a:t>Frames are exchanged between the AP and STA only.</a:t>
            </a:r>
          </a:p>
        </p:txBody>
      </p:sp>
    </p:spTree>
    <p:extLst>
      <p:ext uri="{BB962C8B-B14F-4D97-AF65-F5344CB8AC3E}">
        <p14:creationId xmlns:p14="http://schemas.microsoft.com/office/powerpoint/2010/main" val="73821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0D10-F2FF-1262-B7FD-30AA13301511}"/>
              </a:ext>
            </a:extLst>
          </p:cNvPr>
          <p:cNvSpPr>
            <a:spLocks noGrp="1"/>
          </p:cNvSpPr>
          <p:nvPr>
            <p:ph type="title"/>
          </p:nvPr>
        </p:nvSpPr>
        <p:spPr/>
        <p:txBody>
          <a:bodyPr/>
          <a:lstStyle/>
          <a:p>
            <a:r>
              <a:rPr lang="en-US" dirty="0"/>
              <a:t>Wireless LAN</a:t>
            </a:r>
          </a:p>
        </p:txBody>
      </p:sp>
      <p:sp>
        <p:nvSpPr>
          <p:cNvPr id="3" name="Content Placeholder 2">
            <a:extLst>
              <a:ext uri="{FF2B5EF4-FFF2-40B4-BE49-F238E27FC236}">
                <a16:creationId xmlns:a16="http://schemas.microsoft.com/office/drawing/2014/main" id="{0FA0B1E9-932C-86A6-24E3-DDD66339579A}"/>
              </a:ext>
            </a:extLst>
          </p:cNvPr>
          <p:cNvSpPr>
            <a:spLocks noGrp="1"/>
          </p:cNvSpPr>
          <p:nvPr>
            <p:ph idx="1"/>
          </p:nvPr>
        </p:nvSpPr>
        <p:spPr/>
        <p:txBody>
          <a:bodyPr>
            <a:normAutofit/>
          </a:bodyPr>
          <a:lstStyle/>
          <a:p>
            <a:r>
              <a:rPr lang="en-US" sz="2000" dirty="0"/>
              <a:t>A type of local area network that uses radio waves to connect devices such as laptops, smartphones, tablets, and other wireless-enabled devices to the internet and to each other.</a:t>
            </a:r>
          </a:p>
          <a:p>
            <a:endParaRPr lang="en-US" sz="2000" dirty="0"/>
          </a:p>
          <a:p>
            <a:r>
              <a:rPr lang="en-US" sz="2000" dirty="0"/>
              <a:t>Widely used in homes, businesses, and public spaces due to</a:t>
            </a:r>
            <a:br>
              <a:rPr lang="en-US" sz="2000" dirty="0"/>
            </a:br>
            <a:r>
              <a:rPr lang="en-US" sz="2000" dirty="0"/>
              <a:t>their flexibility, convenience, and ease of installation.</a:t>
            </a:r>
            <a:endParaRPr lang="en-US" sz="3200" dirty="0"/>
          </a:p>
        </p:txBody>
      </p:sp>
      <p:pic>
        <p:nvPicPr>
          <p:cNvPr id="5" name="Picture 4">
            <a:extLst>
              <a:ext uri="{FF2B5EF4-FFF2-40B4-BE49-F238E27FC236}">
                <a16:creationId xmlns:a16="http://schemas.microsoft.com/office/drawing/2014/main" id="{82A6A2F5-211F-6F80-9D0F-A7C54AD58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57906" y="2856006"/>
            <a:ext cx="3636869" cy="3636869"/>
          </a:xfrm>
          <a:prstGeom prst="rect">
            <a:avLst/>
          </a:prstGeom>
        </p:spPr>
      </p:pic>
    </p:spTree>
    <p:extLst>
      <p:ext uri="{BB962C8B-B14F-4D97-AF65-F5344CB8AC3E}">
        <p14:creationId xmlns:p14="http://schemas.microsoft.com/office/powerpoint/2010/main" val="3405948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6CE8EB-542C-7902-6A95-A7FF8ECB6069}"/>
              </a:ext>
            </a:extLst>
          </p:cNvPr>
          <p:cNvPicPr>
            <a:picLocks noChangeAspect="1"/>
          </p:cNvPicPr>
          <p:nvPr/>
        </p:nvPicPr>
        <p:blipFill>
          <a:blip r:embed="rId2"/>
          <a:stretch>
            <a:fillRect/>
          </a:stretch>
        </p:blipFill>
        <p:spPr>
          <a:xfrm>
            <a:off x="277906" y="569301"/>
            <a:ext cx="8390964" cy="5171626"/>
          </a:xfrm>
          <a:prstGeom prst="rect">
            <a:avLst/>
          </a:prstGeom>
        </p:spPr>
      </p:pic>
      <p:pic>
        <p:nvPicPr>
          <p:cNvPr id="7" name="Picture 6">
            <a:extLst>
              <a:ext uri="{FF2B5EF4-FFF2-40B4-BE49-F238E27FC236}">
                <a16:creationId xmlns:a16="http://schemas.microsoft.com/office/drawing/2014/main" id="{805ED332-1A2A-0798-D443-A683F426927A}"/>
              </a:ext>
            </a:extLst>
          </p:cNvPr>
          <p:cNvPicPr>
            <a:picLocks noChangeAspect="1"/>
          </p:cNvPicPr>
          <p:nvPr/>
        </p:nvPicPr>
        <p:blipFill>
          <a:blip r:embed="rId3"/>
          <a:stretch>
            <a:fillRect/>
          </a:stretch>
        </p:blipFill>
        <p:spPr>
          <a:xfrm>
            <a:off x="8734453" y="1595298"/>
            <a:ext cx="3436783" cy="3088299"/>
          </a:xfrm>
          <a:prstGeom prst="rect">
            <a:avLst/>
          </a:prstGeom>
        </p:spPr>
      </p:pic>
      <p:pic>
        <p:nvPicPr>
          <p:cNvPr id="9" name="Picture 8">
            <a:extLst>
              <a:ext uri="{FF2B5EF4-FFF2-40B4-BE49-F238E27FC236}">
                <a16:creationId xmlns:a16="http://schemas.microsoft.com/office/drawing/2014/main" id="{F2B7C2E0-2E03-F146-C4EE-D84838C8DAD9}"/>
              </a:ext>
            </a:extLst>
          </p:cNvPr>
          <p:cNvPicPr>
            <a:picLocks noChangeAspect="1"/>
          </p:cNvPicPr>
          <p:nvPr/>
        </p:nvPicPr>
        <p:blipFill>
          <a:blip r:embed="rId4"/>
          <a:stretch>
            <a:fillRect/>
          </a:stretch>
        </p:blipFill>
        <p:spPr>
          <a:xfrm>
            <a:off x="4097889" y="5874388"/>
            <a:ext cx="2688394" cy="396367"/>
          </a:xfrm>
          <a:prstGeom prst="rect">
            <a:avLst/>
          </a:prstGeom>
        </p:spPr>
      </p:pic>
      <p:cxnSp>
        <p:nvCxnSpPr>
          <p:cNvPr id="11" name="Straight Connector 10">
            <a:extLst>
              <a:ext uri="{FF2B5EF4-FFF2-40B4-BE49-F238E27FC236}">
                <a16:creationId xmlns:a16="http://schemas.microsoft.com/office/drawing/2014/main" id="{0001BC78-0DAC-F872-82B5-1C2E474EFE7C}"/>
              </a:ext>
            </a:extLst>
          </p:cNvPr>
          <p:cNvCxnSpPr/>
          <p:nvPr/>
        </p:nvCxnSpPr>
        <p:spPr>
          <a:xfrm>
            <a:off x="8668870" y="0"/>
            <a:ext cx="0" cy="6714565"/>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6268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0FBF4-B78D-87B7-0E52-B4E102F55989}"/>
              </a:ext>
            </a:extLst>
          </p:cNvPr>
          <p:cNvSpPr>
            <a:spLocks noGrp="1"/>
          </p:cNvSpPr>
          <p:nvPr>
            <p:ph type="title"/>
          </p:nvPr>
        </p:nvSpPr>
        <p:spPr/>
        <p:txBody>
          <a:bodyPr/>
          <a:lstStyle/>
          <a:p>
            <a:r>
              <a:rPr lang="en-US" dirty="0"/>
              <a:t>Protected data transfer</a:t>
            </a:r>
          </a:p>
        </p:txBody>
      </p:sp>
      <p:sp>
        <p:nvSpPr>
          <p:cNvPr id="3" name="Content Placeholder 2">
            <a:extLst>
              <a:ext uri="{FF2B5EF4-FFF2-40B4-BE49-F238E27FC236}">
                <a16:creationId xmlns:a16="http://schemas.microsoft.com/office/drawing/2014/main" id="{04E59302-1891-F123-972C-AD58D1585FA9}"/>
              </a:ext>
            </a:extLst>
          </p:cNvPr>
          <p:cNvSpPr>
            <a:spLocks noGrp="1"/>
          </p:cNvSpPr>
          <p:nvPr>
            <p:ph idx="1"/>
          </p:nvPr>
        </p:nvSpPr>
        <p:spPr/>
        <p:txBody>
          <a:bodyPr/>
          <a:lstStyle/>
          <a:p>
            <a:r>
              <a:rPr lang="en-US" dirty="0"/>
              <a:t>Frames are exchanged between the STA and the end station through the AP.</a:t>
            </a:r>
          </a:p>
          <a:p>
            <a:endParaRPr lang="en-US" dirty="0"/>
          </a:p>
          <a:p>
            <a:r>
              <a:rPr lang="en-US" dirty="0"/>
              <a:t>As denoted by the shading and the encryption module icon, secure data transfer occurs between the STA and the AP only; security is not provided end-to-end.</a:t>
            </a:r>
          </a:p>
        </p:txBody>
      </p:sp>
    </p:spTree>
    <p:extLst>
      <p:ext uri="{BB962C8B-B14F-4D97-AF65-F5344CB8AC3E}">
        <p14:creationId xmlns:p14="http://schemas.microsoft.com/office/powerpoint/2010/main" val="1514587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58A8D4-596A-C319-3386-EDF9061128B8}"/>
              </a:ext>
            </a:extLst>
          </p:cNvPr>
          <p:cNvPicPr>
            <a:picLocks noChangeAspect="1"/>
          </p:cNvPicPr>
          <p:nvPr/>
        </p:nvPicPr>
        <p:blipFill>
          <a:blip r:embed="rId2"/>
          <a:stretch>
            <a:fillRect/>
          </a:stretch>
        </p:blipFill>
        <p:spPr>
          <a:xfrm>
            <a:off x="2747558" y="0"/>
            <a:ext cx="6988113" cy="6838450"/>
          </a:xfrm>
          <a:prstGeom prst="rect">
            <a:avLst/>
          </a:prstGeom>
        </p:spPr>
      </p:pic>
      <p:sp>
        <p:nvSpPr>
          <p:cNvPr id="7" name="TextBox 6">
            <a:extLst>
              <a:ext uri="{FF2B5EF4-FFF2-40B4-BE49-F238E27FC236}">
                <a16:creationId xmlns:a16="http://schemas.microsoft.com/office/drawing/2014/main" id="{6368878A-169C-B2B8-0491-02A736073AC4}"/>
              </a:ext>
            </a:extLst>
          </p:cNvPr>
          <p:cNvSpPr txBox="1"/>
          <p:nvPr/>
        </p:nvSpPr>
        <p:spPr>
          <a:xfrm>
            <a:off x="188259" y="120618"/>
            <a:ext cx="3352800" cy="707886"/>
          </a:xfrm>
          <a:prstGeom prst="rect">
            <a:avLst/>
          </a:prstGeom>
          <a:noFill/>
        </p:spPr>
        <p:txBody>
          <a:bodyPr wrap="square" rtlCol="0">
            <a:spAutoFit/>
          </a:bodyPr>
          <a:lstStyle/>
          <a:p>
            <a:r>
              <a:rPr lang="en-US" sz="2000" b="1" dirty="0"/>
              <a:t>Four way handshake and Group key handshake</a:t>
            </a:r>
          </a:p>
        </p:txBody>
      </p:sp>
    </p:spTree>
    <p:extLst>
      <p:ext uri="{BB962C8B-B14F-4D97-AF65-F5344CB8AC3E}">
        <p14:creationId xmlns:p14="http://schemas.microsoft.com/office/powerpoint/2010/main" val="4157317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FE4A-38DD-D9CC-74EE-31A312D2E5AA}"/>
              </a:ext>
            </a:extLst>
          </p:cNvPr>
          <p:cNvSpPr>
            <a:spLocks noGrp="1"/>
          </p:cNvSpPr>
          <p:nvPr>
            <p:ph type="title"/>
          </p:nvPr>
        </p:nvSpPr>
        <p:spPr/>
        <p:txBody>
          <a:bodyPr/>
          <a:lstStyle/>
          <a:p>
            <a:r>
              <a:rPr lang="en-US" dirty="0"/>
              <a:t>Connection Termination</a:t>
            </a:r>
          </a:p>
        </p:txBody>
      </p:sp>
      <p:sp>
        <p:nvSpPr>
          <p:cNvPr id="3" name="Content Placeholder 2">
            <a:extLst>
              <a:ext uri="{FF2B5EF4-FFF2-40B4-BE49-F238E27FC236}">
                <a16:creationId xmlns:a16="http://schemas.microsoft.com/office/drawing/2014/main" id="{CEB76D0D-4B9A-D603-404C-9A4E08CF5296}"/>
              </a:ext>
            </a:extLst>
          </p:cNvPr>
          <p:cNvSpPr>
            <a:spLocks noGrp="1"/>
          </p:cNvSpPr>
          <p:nvPr>
            <p:ph idx="1"/>
          </p:nvPr>
        </p:nvSpPr>
        <p:spPr/>
        <p:txBody>
          <a:bodyPr/>
          <a:lstStyle/>
          <a:p>
            <a:r>
              <a:rPr lang="en-US" dirty="0"/>
              <a:t>The AP and STA exchange frames.</a:t>
            </a:r>
          </a:p>
          <a:p>
            <a:endParaRPr lang="en-US" dirty="0"/>
          </a:p>
          <a:p>
            <a:r>
              <a:rPr lang="en-US" dirty="0"/>
              <a:t>The secure connection is torn down and the connection is restored to the original state.</a:t>
            </a:r>
          </a:p>
        </p:txBody>
      </p:sp>
    </p:spTree>
    <p:extLst>
      <p:ext uri="{BB962C8B-B14F-4D97-AF65-F5344CB8AC3E}">
        <p14:creationId xmlns:p14="http://schemas.microsoft.com/office/powerpoint/2010/main" val="974025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7C7A-EEAA-3F41-5538-BCBB3B297C52}"/>
              </a:ext>
            </a:extLst>
          </p:cNvPr>
          <p:cNvSpPr>
            <a:spLocks noGrp="1"/>
          </p:cNvSpPr>
          <p:nvPr>
            <p:ph type="title"/>
          </p:nvPr>
        </p:nvSpPr>
        <p:spPr/>
        <p:txBody>
          <a:bodyPr/>
          <a:lstStyle/>
          <a:p>
            <a:r>
              <a:rPr lang="en-US" dirty="0"/>
              <a:t>Wireless Application Protocol</a:t>
            </a:r>
          </a:p>
        </p:txBody>
      </p:sp>
      <p:sp>
        <p:nvSpPr>
          <p:cNvPr id="3" name="Content Placeholder 2">
            <a:extLst>
              <a:ext uri="{FF2B5EF4-FFF2-40B4-BE49-F238E27FC236}">
                <a16:creationId xmlns:a16="http://schemas.microsoft.com/office/drawing/2014/main" id="{25ADB323-597A-8956-0E00-4DD710CEEE87}"/>
              </a:ext>
            </a:extLst>
          </p:cNvPr>
          <p:cNvSpPr>
            <a:spLocks noGrp="1"/>
          </p:cNvSpPr>
          <p:nvPr>
            <p:ph idx="1"/>
          </p:nvPr>
        </p:nvSpPr>
        <p:spPr/>
        <p:txBody>
          <a:bodyPr/>
          <a:lstStyle/>
          <a:p>
            <a:r>
              <a:rPr lang="en-US" dirty="0"/>
              <a:t>A set of communication protocols and an application programming model based on the World Wide Web (WWW)</a:t>
            </a:r>
          </a:p>
          <a:p>
            <a:endParaRPr lang="en-US" dirty="0"/>
          </a:p>
          <a:p>
            <a:r>
              <a:rPr lang="en-US" dirty="0"/>
              <a:t>A protocol designed for micro-browsers and it enables access to the internet in mobile devices</a:t>
            </a:r>
          </a:p>
          <a:p>
            <a:endParaRPr lang="en-US" dirty="0"/>
          </a:p>
          <a:p>
            <a:r>
              <a:rPr lang="en-US" dirty="0"/>
              <a:t>It uses the markup language WML (Wireless Markup Language and not HTML), WML is defined as an XML 1.0 application</a:t>
            </a:r>
          </a:p>
        </p:txBody>
      </p:sp>
    </p:spTree>
    <p:extLst>
      <p:ext uri="{BB962C8B-B14F-4D97-AF65-F5344CB8AC3E}">
        <p14:creationId xmlns:p14="http://schemas.microsoft.com/office/powerpoint/2010/main" val="136405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D7BC-6E0F-5D98-F42A-5D9081B30B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36181D-6412-F240-76F3-F3AD2CC3D340}"/>
              </a:ext>
            </a:extLst>
          </p:cNvPr>
          <p:cNvSpPr>
            <a:spLocks noGrp="1"/>
          </p:cNvSpPr>
          <p:nvPr>
            <p:ph idx="1"/>
          </p:nvPr>
        </p:nvSpPr>
        <p:spPr/>
        <p:txBody>
          <a:bodyPr/>
          <a:lstStyle/>
          <a:p>
            <a:r>
              <a:rPr lang="en-US" dirty="0"/>
              <a:t>A protocol suite designed to create interoperability between WAP equipment, such as mobile phones that use the protocol, and WAP software, such as WAP-enabled web browsers and network technologies</a:t>
            </a:r>
          </a:p>
        </p:txBody>
      </p:sp>
      <p:pic>
        <p:nvPicPr>
          <p:cNvPr id="5" name="Picture 4">
            <a:extLst>
              <a:ext uri="{FF2B5EF4-FFF2-40B4-BE49-F238E27FC236}">
                <a16:creationId xmlns:a16="http://schemas.microsoft.com/office/drawing/2014/main" id="{A408772A-F663-F12A-87B7-CEE39EA71579}"/>
              </a:ext>
            </a:extLst>
          </p:cNvPr>
          <p:cNvPicPr>
            <a:picLocks noChangeAspect="1"/>
          </p:cNvPicPr>
          <p:nvPr/>
        </p:nvPicPr>
        <p:blipFill>
          <a:blip r:embed="rId2"/>
          <a:stretch>
            <a:fillRect/>
          </a:stretch>
        </p:blipFill>
        <p:spPr>
          <a:xfrm>
            <a:off x="734717" y="3635187"/>
            <a:ext cx="11272978" cy="2227729"/>
          </a:xfrm>
          <a:prstGeom prst="rect">
            <a:avLst/>
          </a:prstGeom>
        </p:spPr>
      </p:pic>
    </p:spTree>
    <p:extLst>
      <p:ext uri="{BB962C8B-B14F-4D97-AF65-F5344CB8AC3E}">
        <p14:creationId xmlns:p14="http://schemas.microsoft.com/office/powerpoint/2010/main" val="2751308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0C42A-090A-1C1B-C327-2B32FFE2CA7E}"/>
              </a:ext>
            </a:extLst>
          </p:cNvPr>
          <p:cNvSpPr>
            <a:spLocks noGrp="1"/>
          </p:cNvSpPr>
          <p:nvPr>
            <p:ph type="title"/>
          </p:nvPr>
        </p:nvSpPr>
        <p:spPr/>
        <p:txBody>
          <a:bodyPr/>
          <a:lstStyle/>
          <a:p>
            <a:r>
              <a:rPr lang="en-US" dirty="0"/>
              <a:t>WAP Model</a:t>
            </a:r>
          </a:p>
        </p:txBody>
      </p:sp>
      <p:sp>
        <p:nvSpPr>
          <p:cNvPr id="3" name="Content Placeholder 2">
            <a:extLst>
              <a:ext uri="{FF2B5EF4-FFF2-40B4-BE49-F238E27FC236}">
                <a16:creationId xmlns:a16="http://schemas.microsoft.com/office/drawing/2014/main" id="{8883BD42-24B6-2479-7A07-A61137F1A2A1}"/>
              </a:ext>
            </a:extLst>
          </p:cNvPr>
          <p:cNvSpPr>
            <a:spLocks noGrp="1"/>
          </p:cNvSpPr>
          <p:nvPr>
            <p:ph idx="1"/>
          </p:nvPr>
        </p:nvSpPr>
        <p:spPr/>
        <p:txBody>
          <a:bodyPr/>
          <a:lstStyle/>
          <a:p>
            <a:r>
              <a:rPr lang="en-US" dirty="0"/>
              <a:t>The user opens the mini-browser in a mobile device. He selects a website that he wants to view.</a:t>
            </a:r>
          </a:p>
          <a:p>
            <a:endParaRPr lang="en-US" dirty="0"/>
          </a:p>
          <a:p>
            <a:r>
              <a:rPr lang="en-US" dirty="0"/>
              <a:t>The mobile device sends the URL encoded request via network to a WAP gateway using WAP protocol.</a:t>
            </a:r>
          </a:p>
        </p:txBody>
      </p:sp>
    </p:spTree>
    <p:extLst>
      <p:ext uri="{BB962C8B-B14F-4D97-AF65-F5344CB8AC3E}">
        <p14:creationId xmlns:p14="http://schemas.microsoft.com/office/powerpoint/2010/main" val="3633820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FC4A-09C4-CC5D-46EE-ACF752EC08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0A2EEE-39E3-13F0-6438-FF70B022F833}"/>
              </a:ext>
            </a:extLst>
          </p:cNvPr>
          <p:cNvSpPr>
            <a:spLocks noGrp="1"/>
          </p:cNvSpPr>
          <p:nvPr>
            <p:ph idx="1"/>
          </p:nvPr>
        </p:nvSpPr>
        <p:spPr/>
        <p:txBody>
          <a:bodyPr/>
          <a:lstStyle/>
          <a:p>
            <a:r>
              <a:rPr lang="en-US" dirty="0"/>
              <a:t>The WAP gateway translates this WAP request into a conventional HTTP URL request and sends it over the internet.</a:t>
            </a:r>
          </a:p>
          <a:p>
            <a:endParaRPr lang="en-US" dirty="0"/>
          </a:p>
          <a:p>
            <a:r>
              <a:rPr lang="en-US" dirty="0"/>
              <a:t>The request reaches to a specified web server and it processes the request just as it would have processed any other request and sends the response back to the mobile device through WAP gateway in WML file which can be seen in the micro-browser.</a:t>
            </a:r>
          </a:p>
        </p:txBody>
      </p:sp>
    </p:spTree>
    <p:extLst>
      <p:ext uri="{BB962C8B-B14F-4D97-AF65-F5344CB8AC3E}">
        <p14:creationId xmlns:p14="http://schemas.microsoft.com/office/powerpoint/2010/main" val="3137906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3875-A446-17C2-E0B8-86D4CCFE8873}"/>
              </a:ext>
            </a:extLst>
          </p:cNvPr>
          <p:cNvSpPr>
            <a:spLocks noGrp="1"/>
          </p:cNvSpPr>
          <p:nvPr>
            <p:ph type="title"/>
          </p:nvPr>
        </p:nvSpPr>
        <p:spPr/>
        <p:txBody>
          <a:bodyPr/>
          <a:lstStyle/>
          <a:p>
            <a:r>
              <a:rPr lang="en-US" dirty="0"/>
              <a:t>WAP Protocol Stack</a:t>
            </a:r>
          </a:p>
        </p:txBody>
      </p:sp>
      <p:sp>
        <p:nvSpPr>
          <p:cNvPr id="3" name="Content Placeholder 2">
            <a:extLst>
              <a:ext uri="{FF2B5EF4-FFF2-40B4-BE49-F238E27FC236}">
                <a16:creationId xmlns:a16="http://schemas.microsoft.com/office/drawing/2014/main" id="{D4382D46-01A4-5894-40F4-2552AEC9587A}"/>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A861C607-A3F8-E7A5-E688-079DA5C26906}"/>
              </a:ext>
            </a:extLst>
          </p:cNvPr>
          <p:cNvPicPr>
            <a:picLocks noChangeAspect="1"/>
          </p:cNvPicPr>
          <p:nvPr/>
        </p:nvPicPr>
        <p:blipFill>
          <a:blip r:embed="rId2"/>
          <a:stretch>
            <a:fillRect/>
          </a:stretch>
        </p:blipFill>
        <p:spPr>
          <a:xfrm>
            <a:off x="2395645" y="1690688"/>
            <a:ext cx="7680683" cy="4298467"/>
          </a:xfrm>
          <a:prstGeom prst="rect">
            <a:avLst/>
          </a:prstGeom>
        </p:spPr>
      </p:pic>
    </p:spTree>
    <p:extLst>
      <p:ext uri="{BB962C8B-B14F-4D97-AF65-F5344CB8AC3E}">
        <p14:creationId xmlns:p14="http://schemas.microsoft.com/office/powerpoint/2010/main" val="1614858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16FE-7572-0773-DBE1-188797BA9BA6}"/>
              </a:ext>
            </a:extLst>
          </p:cNvPr>
          <p:cNvSpPr>
            <a:spLocks noGrp="1"/>
          </p:cNvSpPr>
          <p:nvPr>
            <p:ph type="title"/>
          </p:nvPr>
        </p:nvSpPr>
        <p:spPr/>
        <p:txBody>
          <a:bodyPr/>
          <a:lstStyle/>
          <a:p>
            <a:r>
              <a:rPr lang="en-US" dirty="0"/>
              <a:t>WAP Protocol Stack</a:t>
            </a:r>
          </a:p>
        </p:txBody>
      </p:sp>
      <p:sp>
        <p:nvSpPr>
          <p:cNvPr id="3" name="Content Placeholder 2">
            <a:extLst>
              <a:ext uri="{FF2B5EF4-FFF2-40B4-BE49-F238E27FC236}">
                <a16:creationId xmlns:a16="http://schemas.microsoft.com/office/drawing/2014/main" id="{1950E1F7-B079-ACB7-59A1-BB3B4A746C11}"/>
              </a:ext>
            </a:extLst>
          </p:cNvPr>
          <p:cNvSpPr>
            <a:spLocks noGrp="1"/>
          </p:cNvSpPr>
          <p:nvPr>
            <p:ph idx="1"/>
          </p:nvPr>
        </p:nvSpPr>
        <p:spPr/>
        <p:txBody>
          <a:bodyPr/>
          <a:lstStyle/>
          <a:p>
            <a:r>
              <a:rPr lang="en-US" dirty="0"/>
              <a:t>Application Layer (WAE):</a:t>
            </a:r>
          </a:p>
          <a:p>
            <a:pPr lvl="1"/>
            <a:r>
              <a:rPr lang="en-US" dirty="0"/>
              <a:t>Manages the user interface and content rendering.</a:t>
            </a:r>
          </a:p>
          <a:p>
            <a:pPr lvl="1"/>
            <a:r>
              <a:rPr lang="en-US" dirty="0"/>
              <a:t>Uses WML and </a:t>
            </a:r>
            <a:r>
              <a:rPr lang="en-US" dirty="0" err="1"/>
              <a:t>WMLScript</a:t>
            </a:r>
            <a:r>
              <a:rPr lang="en-US" dirty="0"/>
              <a:t> for creating interactive applications.</a:t>
            </a:r>
          </a:p>
          <a:p>
            <a:pPr lvl="1"/>
            <a:endParaRPr lang="en-US" dirty="0"/>
          </a:p>
          <a:p>
            <a:pPr lvl="1"/>
            <a:endParaRPr lang="en-US" dirty="0"/>
          </a:p>
          <a:p>
            <a:r>
              <a:rPr lang="en-US" dirty="0"/>
              <a:t>Session Layer (WSP):</a:t>
            </a:r>
          </a:p>
          <a:p>
            <a:pPr lvl="1"/>
            <a:r>
              <a:rPr lang="en-US" dirty="0"/>
              <a:t>Manages sessions between the client and the server.</a:t>
            </a:r>
          </a:p>
          <a:p>
            <a:pPr lvl="1"/>
            <a:r>
              <a:rPr lang="en-US" dirty="0"/>
              <a:t>Provides connection-oriented and connectionless session services.</a:t>
            </a:r>
          </a:p>
        </p:txBody>
      </p:sp>
    </p:spTree>
    <p:extLst>
      <p:ext uri="{BB962C8B-B14F-4D97-AF65-F5344CB8AC3E}">
        <p14:creationId xmlns:p14="http://schemas.microsoft.com/office/powerpoint/2010/main" val="333156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21A2C2-8D2B-838D-E5C7-0B9CEC34A5E9}"/>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52B8B4B8-0F09-2A14-46C6-0A2460576549}"/>
              </a:ext>
            </a:extLst>
          </p:cNvPr>
          <p:cNvSpPr>
            <a:spLocks noGrp="1"/>
          </p:cNvSpPr>
          <p:nvPr>
            <p:ph sz="half" idx="1"/>
          </p:nvPr>
        </p:nvSpPr>
        <p:spPr/>
        <p:txBody>
          <a:bodyPr>
            <a:normAutofit lnSpcReduction="10000"/>
          </a:bodyPr>
          <a:lstStyle/>
          <a:p>
            <a:r>
              <a:rPr lang="en-US" dirty="0"/>
              <a:t>Nanoscale</a:t>
            </a:r>
          </a:p>
          <a:p>
            <a:r>
              <a:rPr lang="en-US" dirty="0"/>
              <a:t>Near-field (NFC)</a:t>
            </a:r>
          </a:p>
          <a:p>
            <a:r>
              <a:rPr lang="en-US" dirty="0"/>
              <a:t>Body</a:t>
            </a:r>
          </a:p>
          <a:p>
            <a:r>
              <a:rPr lang="en-US" dirty="0"/>
              <a:t>Personal (PAN)</a:t>
            </a:r>
          </a:p>
          <a:p>
            <a:r>
              <a:rPr lang="en-US" dirty="0"/>
              <a:t>Near-me</a:t>
            </a:r>
          </a:p>
          <a:p>
            <a:r>
              <a:rPr lang="en-US" dirty="0"/>
              <a:t>Local (LAN)</a:t>
            </a:r>
          </a:p>
          <a:p>
            <a:pPr lvl="1">
              <a:buFont typeface="Wingdings" panose="05000000000000000000" pitchFamily="2" charset="2"/>
              <a:buChar char="Ø"/>
            </a:pPr>
            <a:r>
              <a:rPr lang="en-US" dirty="0"/>
              <a:t>Storage (SAN)</a:t>
            </a:r>
          </a:p>
          <a:p>
            <a:pPr lvl="1">
              <a:buFont typeface="Wingdings" panose="05000000000000000000" pitchFamily="2" charset="2"/>
              <a:buChar char="Ø"/>
            </a:pPr>
            <a:r>
              <a:rPr lang="en-US" dirty="0"/>
              <a:t>Wireless (WLAN)</a:t>
            </a:r>
          </a:p>
          <a:p>
            <a:pPr lvl="1">
              <a:buFont typeface="Wingdings" panose="05000000000000000000" pitchFamily="2" charset="2"/>
              <a:buChar char="Ø"/>
            </a:pPr>
            <a:r>
              <a:rPr lang="en-US" dirty="0"/>
              <a:t>Virtual (VLAN)</a:t>
            </a:r>
          </a:p>
          <a:p>
            <a:pPr lvl="1">
              <a:buFont typeface="Wingdings" panose="05000000000000000000" pitchFamily="2" charset="2"/>
              <a:buChar char="Ø"/>
            </a:pPr>
            <a:r>
              <a:rPr lang="en-US" dirty="0"/>
              <a:t>Home (HAN)</a:t>
            </a:r>
          </a:p>
          <a:p>
            <a:endParaRPr lang="en-US" dirty="0"/>
          </a:p>
        </p:txBody>
      </p:sp>
      <p:sp>
        <p:nvSpPr>
          <p:cNvPr id="6" name="Content Placeholder 5">
            <a:extLst>
              <a:ext uri="{FF2B5EF4-FFF2-40B4-BE49-F238E27FC236}">
                <a16:creationId xmlns:a16="http://schemas.microsoft.com/office/drawing/2014/main" id="{5EC8F9F0-7F46-CF0D-712B-7636BDC24A89}"/>
              </a:ext>
            </a:extLst>
          </p:cNvPr>
          <p:cNvSpPr>
            <a:spLocks noGrp="1"/>
          </p:cNvSpPr>
          <p:nvPr>
            <p:ph sz="half" idx="2"/>
          </p:nvPr>
        </p:nvSpPr>
        <p:spPr/>
        <p:txBody>
          <a:bodyPr>
            <a:normAutofit lnSpcReduction="10000"/>
          </a:bodyPr>
          <a:lstStyle/>
          <a:p>
            <a:r>
              <a:rPr lang="en-US" dirty="0"/>
              <a:t>Building</a:t>
            </a:r>
          </a:p>
          <a:p>
            <a:r>
              <a:rPr lang="en-US" dirty="0"/>
              <a:t>Campus (CAN)</a:t>
            </a:r>
          </a:p>
          <a:p>
            <a:r>
              <a:rPr lang="en-US" dirty="0"/>
              <a:t>Backbone</a:t>
            </a:r>
          </a:p>
          <a:p>
            <a:r>
              <a:rPr lang="en-US" dirty="0"/>
              <a:t>Metropolitan (MAN)</a:t>
            </a:r>
          </a:p>
          <a:p>
            <a:r>
              <a:rPr lang="en-US" dirty="0"/>
              <a:t>Municipal wireless (MWN)</a:t>
            </a:r>
          </a:p>
          <a:p>
            <a:r>
              <a:rPr lang="en-US" dirty="0"/>
              <a:t>Wide (WAN)</a:t>
            </a:r>
          </a:p>
          <a:p>
            <a:endParaRPr lang="en-US" dirty="0"/>
          </a:p>
        </p:txBody>
      </p:sp>
    </p:spTree>
    <p:extLst>
      <p:ext uri="{BB962C8B-B14F-4D97-AF65-F5344CB8AC3E}">
        <p14:creationId xmlns:p14="http://schemas.microsoft.com/office/powerpoint/2010/main" val="439103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BB03-B400-98F7-63CD-7D6EBBDB93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4328F9-F86B-C9A7-A1FD-1FC1055584EA}"/>
              </a:ext>
            </a:extLst>
          </p:cNvPr>
          <p:cNvSpPr>
            <a:spLocks noGrp="1"/>
          </p:cNvSpPr>
          <p:nvPr>
            <p:ph idx="1"/>
          </p:nvPr>
        </p:nvSpPr>
        <p:spPr/>
        <p:txBody>
          <a:bodyPr/>
          <a:lstStyle/>
          <a:p>
            <a:r>
              <a:rPr lang="en-US" dirty="0"/>
              <a:t>Transaction Layer (WTP):</a:t>
            </a:r>
          </a:p>
          <a:p>
            <a:pPr lvl="1"/>
            <a:r>
              <a:rPr lang="en-US" dirty="0"/>
              <a:t>This layer contains Wireless Transaction Protocol (WTP).</a:t>
            </a:r>
          </a:p>
          <a:p>
            <a:pPr lvl="1"/>
            <a:r>
              <a:rPr lang="en-US" dirty="0"/>
              <a:t>It runs on top of UDP (User Datagram Protocol) and is a part of TCP/IP and offers transaction support.</a:t>
            </a:r>
          </a:p>
          <a:p>
            <a:pPr lvl="1"/>
            <a:endParaRPr lang="en-US" dirty="0"/>
          </a:p>
          <a:p>
            <a:r>
              <a:rPr lang="en-US" dirty="0"/>
              <a:t>Security Layer (WTLS):</a:t>
            </a:r>
          </a:p>
          <a:p>
            <a:pPr lvl="1"/>
            <a:r>
              <a:rPr lang="en-US" dirty="0"/>
              <a:t>This layer contains Wireless Transport Layer Security (WTLS).</a:t>
            </a:r>
          </a:p>
          <a:p>
            <a:pPr lvl="1"/>
            <a:r>
              <a:rPr lang="en-US" dirty="0"/>
              <a:t>It offers data integrity, privacy and authentication.</a:t>
            </a:r>
          </a:p>
          <a:p>
            <a:pPr lvl="1"/>
            <a:endParaRPr lang="en-US" dirty="0"/>
          </a:p>
        </p:txBody>
      </p:sp>
    </p:spTree>
    <p:extLst>
      <p:ext uri="{BB962C8B-B14F-4D97-AF65-F5344CB8AC3E}">
        <p14:creationId xmlns:p14="http://schemas.microsoft.com/office/powerpoint/2010/main" val="30770810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ECE1-C375-F8E5-0463-81BBBBE280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106634-F14F-5B61-FF2C-3C0002B14688}"/>
              </a:ext>
            </a:extLst>
          </p:cNvPr>
          <p:cNvSpPr>
            <a:spLocks noGrp="1"/>
          </p:cNvSpPr>
          <p:nvPr>
            <p:ph idx="1"/>
          </p:nvPr>
        </p:nvSpPr>
        <p:spPr/>
        <p:txBody>
          <a:bodyPr/>
          <a:lstStyle/>
          <a:p>
            <a:r>
              <a:rPr lang="en-US" dirty="0"/>
              <a:t>Transport Layer (WDP):</a:t>
            </a:r>
          </a:p>
          <a:p>
            <a:pPr lvl="1"/>
            <a:r>
              <a:rPr lang="en-US" dirty="0"/>
              <a:t>WTLS: Ensures secure data transfer with encryption and authentication.</a:t>
            </a:r>
          </a:p>
          <a:p>
            <a:pPr lvl="1"/>
            <a:r>
              <a:rPr lang="en-US" dirty="0"/>
              <a:t>WDP: Facilitates data transfer over different bearer networks like SMS, GPRS, and more.</a:t>
            </a:r>
          </a:p>
          <a:p>
            <a:endParaRPr lang="en-US" dirty="0"/>
          </a:p>
        </p:txBody>
      </p:sp>
    </p:spTree>
    <p:extLst>
      <p:ext uri="{BB962C8B-B14F-4D97-AF65-F5344CB8AC3E}">
        <p14:creationId xmlns:p14="http://schemas.microsoft.com/office/powerpoint/2010/main" val="199047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CA8F-DC93-B929-4F50-9A0944A171A3}"/>
              </a:ext>
            </a:extLst>
          </p:cNvPr>
          <p:cNvSpPr>
            <a:spLocks noGrp="1"/>
          </p:cNvSpPr>
          <p:nvPr>
            <p:ph type="title"/>
          </p:nvPr>
        </p:nvSpPr>
        <p:spPr/>
        <p:txBody>
          <a:bodyPr/>
          <a:lstStyle/>
          <a:p>
            <a:r>
              <a:rPr lang="en-US" dirty="0"/>
              <a:t>Evolution of WAP</a:t>
            </a:r>
          </a:p>
        </p:txBody>
      </p:sp>
      <p:sp>
        <p:nvSpPr>
          <p:cNvPr id="3" name="Content Placeholder 2">
            <a:extLst>
              <a:ext uri="{FF2B5EF4-FFF2-40B4-BE49-F238E27FC236}">
                <a16:creationId xmlns:a16="http://schemas.microsoft.com/office/drawing/2014/main" id="{24C6216C-EA14-088C-E989-90C9BB8429B4}"/>
              </a:ext>
            </a:extLst>
          </p:cNvPr>
          <p:cNvSpPr>
            <a:spLocks noGrp="1"/>
          </p:cNvSpPr>
          <p:nvPr>
            <p:ph idx="1"/>
          </p:nvPr>
        </p:nvSpPr>
        <p:spPr/>
        <p:txBody>
          <a:bodyPr/>
          <a:lstStyle/>
          <a:p>
            <a:r>
              <a:rPr lang="en-US" dirty="0"/>
              <a:t>WAP 1.0: </a:t>
            </a:r>
          </a:p>
          <a:p>
            <a:pPr lvl="1"/>
            <a:r>
              <a:rPr lang="en-US" dirty="0"/>
              <a:t>The initial version, focused on providing basic mobile internet access.</a:t>
            </a:r>
          </a:p>
          <a:p>
            <a:endParaRPr lang="en-US" dirty="0"/>
          </a:p>
          <a:p>
            <a:r>
              <a:rPr lang="en-US" dirty="0"/>
              <a:t>WAP 2.0: </a:t>
            </a:r>
          </a:p>
          <a:p>
            <a:pPr lvl="1"/>
            <a:r>
              <a:rPr lang="en-US" dirty="0"/>
              <a:t>Introduced enhancements like support for XHTML Mobile Profile (XHTML-MP), bringing it closer to standard web technologies and improving compatibility with existing web content.</a:t>
            </a:r>
          </a:p>
        </p:txBody>
      </p:sp>
    </p:spTree>
    <p:extLst>
      <p:ext uri="{BB962C8B-B14F-4D97-AF65-F5344CB8AC3E}">
        <p14:creationId xmlns:p14="http://schemas.microsoft.com/office/powerpoint/2010/main" val="248680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CC4B-B0DA-C1F9-3149-CFEC30F69D74}"/>
              </a:ext>
            </a:extLst>
          </p:cNvPr>
          <p:cNvSpPr>
            <a:spLocks noGrp="1"/>
          </p:cNvSpPr>
          <p:nvPr>
            <p:ph type="title"/>
          </p:nvPr>
        </p:nvSpPr>
        <p:spPr>
          <a:xfrm>
            <a:off x="838200" y="2292537"/>
            <a:ext cx="10515600" cy="1325563"/>
          </a:xfrm>
        </p:spPr>
        <p:txBody>
          <a:bodyPr/>
          <a:lstStyle/>
          <a:p>
            <a:pPr algn="ctr"/>
            <a:r>
              <a:rPr lang="en-US" dirty="0"/>
              <a:t>Advantages  v/s  Disadvantages </a:t>
            </a:r>
            <a:br>
              <a:rPr lang="en-US" dirty="0"/>
            </a:br>
            <a:r>
              <a:rPr lang="en-US" dirty="0"/>
              <a:t>of WAP</a:t>
            </a:r>
          </a:p>
        </p:txBody>
      </p:sp>
    </p:spTree>
    <p:extLst>
      <p:ext uri="{BB962C8B-B14F-4D97-AF65-F5344CB8AC3E}">
        <p14:creationId xmlns:p14="http://schemas.microsoft.com/office/powerpoint/2010/main" val="1271505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FCE4-4051-D889-8A54-45127B2CC10D}"/>
              </a:ext>
            </a:extLst>
          </p:cNvPr>
          <p:cNvSpPr>
            <a:spLocks noGrp="1"/>
          </p:cNvSpPr>
          <p:nvPr>
            <p:ph type="title"/>
          </p:nvPr>
        </p:nvSpPr>
        <p:spPr>
          <a:xfrm>
            <a:off x="838200" y="2766218"/>
            <a:ext cx="10515600" cy="1325563"/>
          </a:xfrm>
        </p:spPr>
        <p:txBody>
          <a:bodyPr/>
          <a:lstStyle/>
          <a:p>
            <a:pPr algn="ctr"/>
            <a:r>
              <a:rPr lang="en-US" dirty="0"/>
              <a:t>Why to use WAP</a:t>
            </a:r>
          </a:p>
        </p:txBody>
      </p:sp>
    </p:spTree>
    <p:extLst>
      <p:ext uri="{BB962C8B-B14F-4D97-AF65-F5344CB8AC3E}">
        <p14:creationId xmlns:p14="http://schemas.microsoft.com/office/powerpoint/2010/main" val="1955913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331B7-E6F8-3F3A-7560-8EBE1BF76FB4}"/>
              </a:ext>
            </a:extLst>
          </p:cNvPr>
          <p:cNvSpPr>
            <a:spLocks noGrp="1"/>
          </p:cNvSpPr>
          <p:nvPr>
            <p:ph type="title"/>
          </p:nvPr>
        </p:nvSpPr>
        <p:spPr/>
        <p:txBody>
          <a:bodyPr/>
          <a:lstStyle/>
          <a:p>
            <a:r>
              <a:rPr lang="en-US" dirty="0"/>
              <a:t>Wireless Transport Layer Security</a:t>
            </a:r>
          </a:p>
        </p:txBody>
      </p:sp>
      <p:sp>
        <p:nvSpPr>
          <p:cNvPr id="3" name="Content Placeholder 2">
            <a:extLst>
              <a:ext uri="{FF2B5EF4-FFF2-40B4-BE49-F238E27FC236}">
                <a16:creationId xmlns:a16="http://schemas.microsoft.com/office/drawing/2014/main" id="{3C23BE83-80F3-7E81-4468-0D281505EBC4}"/>
              </a:ext>
            </a:extLst>
          </p:cNvPr>
          <p:cNvSpPr>
            <a:spLocks noGrp="1"/>
          </p:cNvSpPr>
          <p:nvPr>
            <p:ph idx="1"/>
          </p:nvPr>
        </p:nvSpPr>
        <p:spPr/>
        <p:txBody>
          <a:bodyPr>
            <a:normAutofit lnSpcReduction="10000"/>
          </a:bodyPr>
          <a:lstStyle/>
          <a:p>
            <a:r>
              <a:rPr lang="en-US" dirty="0"/>
              <a:t>provide privacy, data integrity and authentication between applications communicating using WAP</a:t>
            </a:r>
          </a:p>
          <a:p>
            <a:endParaRPr lang="en-US" dirty="0"/>
          </a:p>
          <a:p>
            <a:r>
              <a:rPr lang="en-US" dirty="0"/>
              <a:t>part of the Wireless Application Protocol (WAP) suite and serves a similar role to the Transport Layer Security (TLS) protocol used in wired networks</a:t>
            </a:r>
          </a:p>
          <a:p>
            <a:endParaRPr lang="en-US" dirty="0"/>
          </a:p>
          <a:p>
            <a:r>
              <a:rPr lang="en-US" dirty="0"/>
              <a:t>WTLS is optimized for the constraints of wireless networks, such as lower bandwidth, higher latency, and limited processing power of mobile devices</a:t>
            </a:r>
          </a:p>
        </p:txBody>
      </p:sp>
    </p:spTree>
    <p:extLst>
      <p:ext uri="{BB962C8B-B14F-4D97-AF65-F5344CB8AC3E}">
        <p14:creationId xmlns:p14="http://schemas.microsoft.com/office/powerpoint/2010/main" val="261373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0DED7-5EC8-F88C-C693-3A06D5A15272}"/>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5CF161FF-57AC-B610-915A-0D7BAB6D7A1D}"/>
              </a:ext>
            </a:extLst>
          </p:cNvPr>
          <p:cNvSpPr>
            <a:spLocks noGrp="1"/>
          </p:cNvSpPr>
          <p:nvPr>
            <p:ph idx="1"/>
          </p:nvPr>
        </p:nvSpPr>
        <p:spPr/>
        <p:txBody>
          <a:bodyPr/>
          <a:lstStyle/>
          <a:p>
            <a:r>
              <a:rPr lang="en-US" dirty="0"/>
              <a:t>Data Encryption</a:t>
            </a:r>
          </a:p>
          <a:p>
            <a:r>
              <a:rPr lang="en-US" dirty="0"/>
              <a:t>Data Integrity</a:t>
            </a:r>
          </a:p>
          <a:p>
            <a:r>
              <a:rPr lang="en-US" dirty="0"/>
              <a:t>Authentication</a:t>
            </a:r>
          </a:p>
          <a:p>
            <a:r>
              <a:rPr lang="en-US" dirty="0"/>
              <a:t>Compression</a:t>
            </a:r>
          </a:p>
          <a:p>
            <a:r>
              <a:rPr lang="en-US" dirty="0"/>
              <a:t>Session manager</a:t>
            </a:r>
          </a:p>
        </p:txBody>
      </p:sp>
    </p:spTree>
    <p:extLst>
      <p:ext uri="{BB962C8B-B14F-4D97-AF65-F5344CB8AC3E}">
        <p14:creationId xmlns:p14="http://schemas.microsoft.com/office/powerpoint/2010/main" val="1739104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D4A27-4361-DAD8-BBB2-FD2C5D13FF01}"/>
              </a:ext>
            </a:extLst>
          </p:cNvPr>
          <p:cNvSpPr>
            <a:spLocks noGrp="1"/>
          </p:cNvSpPr>
          <p:nvPr>
            <p:ph type="title"/>
          </p:nvPr>
        </p:nvSpPr>
        <p:spPr/>
        <p:txBody>
          <a:bodyPr/>
          <a:lstStyle/>
          <a:p>
            <a:r>
              <a:rPr lang="en-US" dirty="0"/>
              <a:t>Protocol Layers</a:t>
            </a:r>
          </a:p>
        </p:txBody>
      </p:sp>
      <p:sp>
        <p:nvSpPr>
          <p:cNvPr id="3" name="Content Placeholder 2">
            <a:extLst>
              <a:ext uri="{FF2B5EF4-FFF2-40B4-BE49-F238E27FC236}">
                <a16:creationId xmlns:a16="http://schemas.microsoft.com/office/drawing/2014/main" id="{3AA0D3C8-CE49-8D19-9734-BAC6C1F086A5}"/>
              </a:ext>
            </a:extLst>
          </p:cNvPr>
          <p:cNvSpPr>
            <a:spLocks noGrp="1"/>
          </p:cNvSpPr>
          <p:nvPr>
            <p:ph idx="1"/>
          </p:nvPr>
        </p:nvSpPr>
        <p:spPr/>
        <p:txBody>
          <a:bodyPr/>
          <a:lstStyle/>
          <a:p>
            <a:r>
              <a:rPr lang="en-US" dirty="0"/>
              <a:t>Record Layer</a:t>
            </a:r>
          </a:p>
          <a:p>
            <a:r>
              <a:rPr lang="en-US" dirty="0"/>
              <a:t>Handshake Protocol</a:t>
            </a:r>
          </a:p>
          <a:p>
            <a:r>
              <a:rPr lang="en-US" dirty="0"/>
              <a:t>Alert Protocol</a:t>
            </a:r>
          </a:p>
          <a:p>
            <a:r>
              <a:rPr lang="en-US" dirty="0"/>
              <a:t>Change Cipher spec</a:t>
            </a:r>
            <a:br>
              <a:rPr lang="en-US" dirty="0"/>
            </a:br>
            <a:r>
              <a:rPr lang="en-US" dirty="0"/>
              <a:t>Protocol</a:t>
            </a:r>
          </a:p>
        </p:txBody>
      </p:sp>
      <p:pic>
        <p:nvPicPr>
          <p:cNvPr id="5" name="Picture 4">
            <a:extLst>
              <a:ext uri="{FF2B5EF4-FFF2-40B4-BE49-F238E27FC236}">
                <a16:creationId xmlns:a16="http://schemas.microsoft.com/office/drawing/2014/main" id="{16F13C40-2425-29AF-0C7E-2FFC303083BB}"/>
              </a:ext>
            </a:extLst>
          </p:cNvPr>
          <p:cNvPicPr>
            <a:picLocks noChangeAspect="1"/>
          </p:cNvPicPr>
          <p:nvPr/>
        </p:nvPicPr>
        <p:blipFill>
          <a:blip r:embed="rId2"/>
          <a:stretch>
            <a:fillRect/>
          </a:stretch>
        </p:blipFill>
        <p:spPr>
          <a:xfrm>
            <a:off x="4720228" y="1476622"/>
            <a:ext cx="7592485" cy="4496427"/>
          </a:xfrm>
          <a:prstGeom prst="rect">
            <a:avLst/>
          </a:prstGeom>
        </p:spPr>
      </p:pic>
    </p:spTree>
    <p:extLst>
      <p:ext uri="{BB962C8B-B14F-4D97-AF65-F5344CB8AC3E}">
        <p14:creationId xmlns:p14="http://schemas.microsoft.com/office/powerpoint/2010/main" val="3489650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CC4B-B0DA-C1F9-3149-CFEC30F69D74}"/>
              </a:ext>
            </a:extLst>
          </p:cNvPr>
          <p:cNvSpPr>
            <a:spLocks noGrp="1"/>
          </p:cNvSpPr>
          <p:nvPr>
            <p:ph type="title"/>
          </p:nvPr>
        </p:nvSpPr>
        <p:spPr>
          <a:xfrm>
            <a:off x="838200" y="2292537"/>
            <a:ext cx="10515600" cy="1325563"/>
          </a:xfrm>
        </p:spPr>
        <p:txBody>
          <a:bodyPr/>
          <a:lstStyle/>
          <a:p>
            <a:pPr algn="ctr"/>
            <a:r>
              <a:rPr lang="en-US" dirty="0"/>
              <a:t>Advantages  v/s  Disadvantages </a:t>
            </a:r>
            <a:br>
              <a:rPr lang="en-US" dirty="0"/>
            </a:br>
            <a:r>
              <a:rPr lang="en-US" dirty="0"/>
              <a:t>of WTLS</a:t>
            </a:r>
          </a:p>
        </p:txBody>
      </p:sp>
    </p:spTree>
    <p:extLst>
      <p:ext uri="{BB962C8B-B14F-4D97-AF65-F5344CB8AC3E}">
        <p14:creationId xmlns:p14="http://schemas.microsoft.com/office/powerpoint/2010/main" val="4421914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CC4B-B0DA-C1F9-3149-CFEC30F69D74}"/>
              </a:ext>
            </a:extLst>
          </p:cNvPr>
          <p:cNvSpPr>
            <a:spLocks noGrp="1"/>
          </p:cNvSpPr>
          <p:nvPr>
            <p:ph type="title"/>
          </p:nvPr>
        </p:nvSpPr>
        <p:spPr>
          <a:xfrm>
            <a:off x="838200" y="2292537"/>
            <a:ext cx="10515600" cy="1325563"/>
          </a:xfrm>
        </p:spPr>
        <p:txBody>
          <a:bodyPr/>
          <a:lstStyle/>
          <a:p>
            <a:pPr algn="ctr"/>
            <a:r>
              <a:rPr lang="en-US" dirty="0"/>
              <a:t>WTLS  v/s  TLS</a:t>
            </a:r>
          </a:p>
        </p:txBody>
      </p:sp>
    </p:spTree>
    <p:extLst>
      <p:ext uri="{BB962C8B-B14F-4D97-AF65-F5344CB8AC3E}">
        <p14:creationId xmlns:p14="http://schemas.microsoft.com/office/powerpoint/2010/main" val="1820969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2E7F870-6E21-1BB3-25AC-915AA514969F}"/>
              </a:ext>
            </a:extLst>
          </p:cNvPr>
          <p:cNvSpPr>
            <a:spLocks noGrp="1"/>
          </p:cNvSpPr>
          <p:nvPr>
            <p:ph type="title"/>
          </p:nvPr>
        </p:nvSpPr>
        <p:spPr/>
        <p:txBody>
          <a:bodyPr/>
          <a:lstStyle/>
          <a:p>
            <a:r>
              <a:rPr lang="en-US" dirty="0"/>
              <a:t>Types of Wireless LAN</a:t>
            </a:r>
          </a:p>
        </p:txBody>
      </p:sp>
      <p:sp>
        <p:nvSpPr>
          <p:cNvPr id="6" name="Content Placeholder 5">
            <a:extLst>
              <a:ext uri="{FF2B5EF4-FFF2-40B4-BE49-F238E27FC236}">
                <a16:creationId xmlns:a16="http://schemas.microsoft.com/office/drawing/2014/main" id="{38333D5B-588D-CDC4-BDE6-A5D09F6168C2}"/>
              </a:ext>
            </a:extLst>
          </p:cNvPr>
          <p:cNvSpPr>
            <a:spLocks noGrp="1"/>
          </p:cNvSpPr>
          <p:nvPr>
            <p:ph idx="1"/>
          </p:nvPr>
        </p:nvSpPr>
        <p:spPr/>
        <p:txBody>
          <a:bodyPr/>
          <a:lstStyle/>
          <a:p>
            <a:r>
              <a:rPr lang="en-US" dirty="0"/>
              <a:t>IEEE 802.11 has two basic modes of operations:</a:t>
            </a:r>
          </a:p>
          <a:p>
            <a:endParaRPr lang="en-US" dirty="0"/>
          </a:p>
          <a:p>
            <a:pPr lvl="1">
              <a:buFont typeface="Wingdings" panose="05000000000000000000" pitchFamily="2" charset="2"/>
              <a:buChar char="Ø"/>
            </a:pPr>
            <a:r>
              <a:rPr lang="en-US" dirty="0"/>
              <a:t>Infrastructure Mode (Wireless Access Point)</a:t>
            </a:r>
          </a:p>
          <a:p>
            <a:pPr lvl="1">
              <a:buFont typeface="Wingdings" panose="05000000000000000000" pitchFamily="2" charset="2"/>
              <a:buChar char="Ø"/>
            </a:pPr>
            <a:endParaRPr lang="en-US" dirty="0"/>
          </a:p>
          <a:p>
            <a:pPr lvl="1">
              <a:buFont typeface="Wingdings" panose="05000000000000000000" pitchFamily="2" charset="2"/>
              <a:buChar char="Ø"/>
            </a:pPr>
            <a:r>
              <a:rPr lang="en-US" dirty="0"/>
              <a:t>Ad-Hoc Mode (Peer-to-Peer)</a:t>
            </a:r>
          </a:p>
        </p:txBody>
      </p:sp>
    </p:spTree>
    <p:extLst>
      <p:ext uri="{BB962C8B-B14F-4D97-AF65-F5344CB8AC3E}">
        <p14:creationId xmlns:p14="http://schemas.microsoft.com/office/powerpoint/2010/main" val="3900994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F6E2-6CB1-C02A-16F4-5584CEDF8D3D}"/>
              </a:ext>
            </a:extLst>
          </p:cNvPr>
          <p:cNvSpPr>
            <a:spLocks noGrp="1"/>
          </p:cNvSpPr>
          <p:nvPr>
            <p:ph type="title"/>
          </p:nvPr>
        </p:nvSpPr>
        <p:spPr/>
        <p:txBody>
          <a:bodyPr/>
          <a:lstStyle/>
          <a:p>
            <a:r>
              <a:rPr lang="en-US" dirty="0"/>
              <a:t>Detects and Rejects DOS attack</a:t>
            </a:r>
          </a:p>
        </p:txBody>
      </p:sp>
      <p:sp>
        <p:nvSpPr>
          <p:cNvPr id="3" name="Content Placeholder 2">
            <a:extLst>
              <a:ext uri="{FF2B5EF4-FFF2-40B4-BE49-F238E27FC236}">
                <a16:creationId xmlns:a16="http://schemas.microsoft.com/office/drawing/2014/main" id="{8B8570F3-5F25-578A-A2AE-803EF31A5C1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D253BE8-95E5-5106-21E3-518AEAA9D8E4}"/>
              </a:ext>
            </a:extLst>
          </p:cNvPr>
          <p:cNvPicPr>
            <a:picLocks noChangeAspect="1"/>
          </p:cNvPicPr>
          <p:nvPr/>
        </p:nvPicPr>
        <p:blipFill>
          <a:blip r:embed="rId2"/>
          <a:stretch>
            <a:fillRect/>
          </a:stretch>
        </p:blipFill>
        <p:spPr>
          <a:xfrm>
            <a:off x="838200" y="1690688"/>
            <a:ext cx="10345594" cy="4439270"/>
          </a:xfrm>
          <a:prstGeom prst="rect">
            <a:avLst/>
          </a:prstGeom>
        </p:spPr>
      </p:pic>
    </p:spTree>
    <p:extLst>
      <p:ext uri="{BB962C8B-B14F-4D97-AF65-F5344CB8AC3E}">
        <p14:creationId xmlns:p14="http://schemas.microsoft.com/office/powerpoint/2010/main" val="345667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0377-9AB6-1AF2-17AE-E72FA1FD27F6}"/>
              </a:ext>
            </a:extLst>
          </p:cNvPr>
          <p:cNvSpPr>
            <a:spLocks noGrp="1"/>
          </p:cNvSpPr>
          <p:nvPr>
            <p:ph type="title"/>
          </p:nvPr>
        </p:nvSpPr>
        <p:spPr/>
        <p:txBody>
          <a:bodyPr/>
          <a:lstStyle/>
          <a:p>
            <a:r>
              <a:rPr lang="en-US" dirty="0"/>
              <a:t>IEEE 802.11 Wireless LAN</a:t>
            </a:r>
          </a:p>
        </p:txBody>
      </p:sp>
      <p:sp>
        <p:nvSpPr>
          <p:cNvPr id="3" name="Content Placeholder 2">
            <a:extLst>
              <a:ext uri="{FF2B5EF4-FFF2-40B4-BE49-F238E27FC236}">
                <a16:creationId xmlns:a16="http://schemas.microsoft.com/office/drawing/2014/main" id="{A02F24B5-A471-528B-43CE-37798E69D39B}"/>
              </a:ext>
            </a:extLst>
          </p:cNvPr>
          <p:cNvSpPr>
            <a:spLocks noGrp="1"/>
          </p:cNvSpPr>
          <p:nvPr>
            <p:ph idx="1"/>
          </p:nvPr>
        </p:nvSpPr>
        <p:spPr/>
        <p:txBody>
          <a:bodyPr>
            <a:normAutofit/>
          </a:bodyPr>
          <a:lstStyle/>
          <a:p>
            <a:r>
              <a:rPr lang="en-US" sz="2400" dirty="0"/>
              <a:t> A set of standards developed by the Institute of Electrical and Electronics Engineers (IEEE) for implementing wireless local area network (WLAN) communications.</a:t>
            </a:r>
          </a:p>
          <a:p>
            <a:endParaRPr lang="en-US" sz="2400" dirty="0"/>
          </a:p>
          <a:p>
            <a:r>
              <a:rPr lang="en-US" sz="2400" dirty="0"/>
              <a:t>These standards specify the protocols that enable wireless networking devices to communicate with each other, typically within a local area such as a home, office, or campus.</a:t>
            </a:r>
          </a:p>
          <a:p>
            <a:endParaRPr lang="en-US" sz="2400" dirty="0"/>
          </a:p>
          <a:p>
            <a:r>
              <a:rPr lang="en-US" sz="2400" dirty="0"/>
              <a:t>The term 802.11x is also used to denote the set of standards. Various specifications and amendments include 802.11a, 802.11b, 802.11e, 802.11g, 802.11n </a:t>
            </a:r>
            <a:r>
              <a:rPr lang="en-US" sz="2400" dirty="0" err="1"/>
              <a:t>etc</a:t>
            </a:r>
            <a:endParaRPr lang="en-US" sz="2400" dirty="0"/>
          </a:p>
        </p:txBody>
      </p:sp>
    </p:spTree>
    <p:extLst>
      <p:ext uri="{BB962C8B-B14F-4D97-AF65-F5344CB8AC3E}">
        <p14:creationId xmlns:p14="http://schemas.microsoft.com/office/powerpoint/2010/main" val="332778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F1A8D-8FCF-3807-569E-E4C5D91586EA}"/>
              </a:ext>
            </a:extLst>
          </p:cNvPr>
          <p:cNvSpPr>
            <a:spLocks noGrp="1"/>
          </p:cNvSpPr>
          <p:nvPr>
            <p:ph type="title"/>
          </p:nvPr>
        </p:nvSpPr>
        <p:spPr/>
        <p:txBody>
          <a:bodyPr/>
          <a:lstStyle/>
          <a:p>
            <a:r>
              <a:rPr lang="en-US" dirty="0"/>
              <a:t>Components of IEEE 802.11</a:t>
            </a:r>
          </a:p>
        </p:txBody>
      </p:sp>
      <p:sp>
        <p:nvSpPr>
          <p:cNvPr id="3" name="Content Placeholder 2">
            <a:extLst>
              <a:ext uri="{FF2B5EF4-FFF2-40B4-BE49-F238E27FC236}">
                <a16:creationId xmlns:a16="http://schemas.microsoft.com/office/drawing/2014/main" id="{448ED564-2483-324A-C678-C663FF329FFC}"/>
              </a:ext>
            </a:extLst>
          </p:cNvPr>
          <p:cNvSpPr>
            <a:spLocks noGrp="1"/>
          </p:cNvSpPr>
          <p:nvPr>
            <p:ph idx="1"/>
          </p:nvPr>
        </p:nvSpPr>
        <p:spPr>
          <a:xfrm>
            <a:off x="838200" y="1443318"/>
            <a:ext cx="10515600" cy="5127811"/>
          </a:xfrm>
        </p:spPr>
        <p:txBody>
          <a:bodyPr>
            <a:normAutofit fontScale="92500" lnSpcReduction="10000"/>
          </a:bodyPr>
          <a:lstStyle/>
          <a:p>
            <a:r>
              <a:rPr lang="en-US" dirty="0"/>
              <a:t>Standards and Amendments (802.11 n)</a:t>
            </a:r>
          </a:p>
          <a:p>
            <a:endParaRPr lang="en-US" dirty="0"/>
          </a:p>
          <a:p>
            <a:r>
              <a:rPr lang="en-US" dirty="0"/>
              <a:t>Frequency Bands (2.4 GHz and 5 GHz)</a:t>
            </a:r>
          </a:p>
          <a:p>
            <a:endParaRPr lang="en-US" dirty="0"/>
          </a:p>
          <a:p>
            <a:r>
              <a:rPr lang="en-US" dirty="0"/>
              <a:t>Modulation Techniques </a:t>
            </a:r>
          </a:p>
          <a:p>
            <a:pPr marL="0" indent="0">
              <a:buNone/>
            </a:pPr>
            <a:r>
              <a:rPr lang="en-US" dirty="0"/>
              <a:t>	(Orthogonal Frequency-Division Multiplexing – OFDM 	and Direct Sequence Spread Spectrum - DSSS)</a:t>
            </a:r>
          </a:p>
          <a:p>
            <a:pPr marL="0" indent="0">
              <a:buNone/>
            </a:pPr>
            <a:endParaRPr lang="en-US" dirty="0"/>
          </a:p>
          <a:p>
            <a:r>
              <a:rPr lang="en-US" dirty="0"/>
              <a:t>Security Protocols (WEP, WPA and WPA n)</a:t>
            </a:r>
          </a:p>
          <a:p>
            <a:endParaRPr lang="en-US" dirty="0"/>
          </a:p>
          <a:p>
            <a:r>
              <a:rPr lang="en-US" dirty="0"/>
              <a:t>Network Architectures</a:t>
            </a:r>
          </a:p>
        </p:txBody>
      </p:sp>
    </p:spTree>
    <p:extLst>
      <p:ext uri="{BB962C8B-B14F-4D97-AF65-F5344CB8AC3E}">
        <p14:creationId xmlns:p14="http://schemas.microsoft.com/office/powerpoint/2010/main" val="3373387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86474-8AF3-3F7F-185F-3F905C4B7662}"/>
              </a:ext>
            </a:extLst>
          </p:cNvPr>
          <p:cNvSpPr>
            <a:spLocks noGrp="1"/>
          </p:cNvSpPr>
          <p:nvPr>
            <p:ph type="title"/>
          </p:nvPr>
        </p:nvSpPr>
        <p:spPr>
          <a:xfrm>
            <a:off x="663388" y="365125"/>
            <a:ext cx="10690412" cy="1325563"/>
          </a:xfrm>
        </p:spPr>
        <p:txBody>
          <a:bodyPr/>
          <a:lstStyle/>
          <a:p>
            <a:r>
              <a:rPr lang="en-US" dirty="0"/>
              <a:t>Important Terminologies in IEEE 802.11</a:t>
            </a:r>
          </a:p>
        </p:txBody>
      </p:sp>
      <p:sp>
        <p:nvSpPr>
          <p:cNvPr id="3" name="Content Placeholder 2">
            <a:extLst>
              <a:ext uri="{FF2B5EF4-FFF2-40B4-BE49-F238E27FC236}">
                <a16:creationId xmlns:a16="http://schemas.microsoft.com/office/drawing/2014/main" id="{14BD390F-BC28-711E-07BA-2F51FDEFD35C}"/>
              </a:ext>
            </a:extLst>
          </p:cNvPr>
          <p:cNvSpPr>
            <a:spLocks noGrp="1"/>
          </p:cNvSpPr>
          <p:nvPr>
            <p:ph idx="1"/>
          </p:nvPr>
        </p:nvSpPr>
        <p:spPr>
          <a:xfrm>
            <a:off x="838200" y="1825625"/>
            <a:ext cx="10515600" cy="4566210"/>
          </a:xfrm>
        </p:spPr>
        <p:txBody>
          <a:bodyPr/>
          <a:lstStyle/>
          <a:p>
            <a:r>
              <a:rPr lang="en-US" dirty="0"/>
              <a:t>Station (STA)</a:t>
            </a:r>
          </a:p>
          <a:p>
            <a:pPr lvl="1">
              <a:buFont typeface="Wingdings" panose="05000000000000000000" pitchFamily="2" charset="2"/>
              <a:buChar char="Ø"/>
            </a:pPr>
            <a:r>
              <a:rPr lang="en-US" dirty="0"/>
              <a:t>Wireless Access Point (WAP)</a:t>
            </a:r>
          </a:p>
          <a:p>
            <a:pPr lvl="1">
              <a:buFont typeface="Wingdings" panose="05000000000000000000" pitchFamily="2" charset="2"/>
              <a:buChar char="Ø"/>
            </a:pPr>
            <a:r>
              <a:rPr lang="en-US" dirty="0"/>
              <a:t>Client</a:t>
            </a:r>
          </a:p>
          <a:p>
            <a:r>
              <a:rPr lang="en-US" dirty="0"/>
              <a:t>Access Point</a:t>
            </a:r>
          </a:p>
          <a:p>
            <a:r>
              <a:rPr lang="en-US" dirty="0"/>
              <a:t>Distributed System</a:t>
            </a:r>
          </a:p>
          <a:p>
            <a:r>
              <a:rPr lang="en-US" dirty="0"/>
              <a:t>Frame</a:t>
            </a:r>
          </a:p>
          <a:p>
            <a:r>
              <a:rPr lang="en-US" dirty="0"/>
              <a:t>Service Set Identifier (SSID)</a:t>
            </a:r>
          </a:p>
          <a:p>
            <a:r>
              <a:rPr lang="en-US" dirty="0"/>
              <a:t>Network Interface Controller (NIC)</a:t>
            </a:r>
          </a:p>
          <a:p>
            <a:r>
              <a:rPr lang="en-US" dirty="0"/>
              <a:t>Portal</a:t>
            </a:r>
          </a:p>
        </p:txBody>
      </p:sp>
    </p:spTree>
    <p:extLst>
      <p:ext uri="{BB962C8B-B14F-4D97-AF65-F5344CB8AC3E}">
        <p14:creationId xmlns:p14="http://schemas.microsoft.com/office/powerpoint/2010/main" val="196298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A29B1-0EB9-893F-F99B-4460BB03CFD0}"/>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199AE3E-4C24-492F-CFB3-90EB9ECF63C3}"/>
              </a:ext>
            </a:extLst>
          </p:cNvPr>
          <p:cNvSpPr>
            <a:spLocks noGrp="1"/>
          </p:cNvSpPr>
          <p:nvPr>
            <p:ph idx="1"/>
          </p:nvPr>
        </p:nvSpPr>
        <p:spPr>
          <a:xfrm>
            <a:off x="838200" y="699247"/>
            <a:ext cx="10515600" cy="6069106"/>
          </a:xfrm>
        </p:spPr>
        <p:txBody>
          <a:bodyPr>
            <a:normAutofit/>
          </a:bodyPr>
          <a:lstStyle/>
          <a:p>
            <a:r>
              <a:rPr lang="en-US" sz="2400" dirty="0"/>
              <a:t>802.11a: High data rate (54 Mbps), 5 GHz band, short range, less interference.</a:t>
            </a:r>
          </a:p>
          <a:p>
            <a:endParaRPr lang="en-US" sz="2400" dirty="0"/>
          </a:p>
          <a:p>
            <a:r>
              <a:rPr lang="en-US" sz="2400" dirty="0"/>
              <a:t>802.11b: Lower data rate (11 Mbps), 2.4 GHz band, longer range, more interference.</a:t>
            </a:r>
          </a:p>
          <a:p>
            <a:endParaRPr lang="en-US" sz="2400" dirty="0"/>
          </a:p>
          <a:p>
            <a:r>
              <a:rPr lang="en-US" sz="2400" dirty="0"/>
              <a:t>802.11e: QoS enhancements for latency-sensitive applications, works with other standards.</a:t>
            </a:r>
          </a:p>
          <a:p>
            <a:endParaRPr lang="en-US" sz="2400" dirty="0"/>
          </a:p>
          <a:p>
            <a:r>
              <a:rPr lang="en-US" sz="2400" dirty="0"/>
              <a:t>802.11g: Combines higher data rate (54 Mbps) of 802.11a with 2.4 GHz band of 802.11b, prone to interference.</a:t>
            </a:r>
          </a:p>
          <a:p>
            <a:endParaRPr lang="en-US" sz="2400" dirty="0"/>
          </a:p>
          <a:p>
            <a:r>
              <a:rPr lang="en-US" sz="2400" dirty="0"/>
              <a:t>802.11n: High data rate (up to 600 Mbps), dual-band, improved range and reliability with MIMO, backward compatibility with a/b/g.</a:t>
            </a:r>
          </a:p>
        </p:txBody>
      </p:sp>
    </p:spTree>
    <p:extLst>
      <p:ext uri="{BB962C8B-B14F-4D97-AF65-F5344CB8AC3E}">
        <p14:creationId xmlns:p14="http://schemas.microsoft.com/office/powerpoint/2010/main" val="618877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F3244-AAA8-8089-C6D9-EA16CA91C449}"/>
              </a:ext>
            </a:extLst>
          </p:cNvPr>
          <p:cNvSpPr>
            <a:spLocks noGrp="1"/>
          </p:cNvSpPr>
          <p:nvPr>
            <p:ph type="title"/>
          </p:nvPr>
        </p:nvSpPr>
        <p:spPr/>
        <p:txBody>
          <a:bodyPr/>
          <a:lstStyle/>
          <a:p>
            <a:r>
              <a:rPr lang="en-US" dirty="0"/>
              <a:t>IEEE 802.11 Architecture</a:t>
            </a:r>
          </a:p>
        </p:txBody>
      </p:sp>
      <p:pic>
        <p:nvPicPr>
          <p:cNvPr id="5" name="Content Placeholder 4">
            <a:extLst>
              <a:ext uri="{FF2B5EF4-FFF2-40B4-BE49-F238E27FC236}">
                <a16:creationId xmlns:a16="http://schemas.microsoft.com/office/drawing/2014/main" id="{36D9613D-F2C6-2D8F-85C1-5F6D05A174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0118" y="1592223"/>
            <a:ext cx="7144869" cy="4496679"/>
          </a:xfrm>
        </p:spPr>
      </p:pic>
    </p:spTree>
    <p:extLst>
      <p:ext uri="{BB962C8B-B14F-4D97-AF65-F5344CB8AC3E}">
        <p14:creationId xmlns:p14="http://schemas.microsoft.com/office/powerpoint/2010/main" val="2118469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330</TotalTime>
  <Words>1315</Words>
  <Application>Microsoft Office PowerPoint</Application>
  <PresentationFormat>Widescreen</PresentationFormat>
  <Paragraphs>185</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Comic Sans MS</vt:lpstr>
      <vt:lpstr>times new roman</vt:lpstr>
      <vt:lpstr>Wingdings</vt:lpstr>
      <vt:lpstr>Office Theme</vt:lpstr>
      <vt:lpstr>Unit 6</vt:lpstr>
      <vt:lpstr>Wireless LAN</vt:lpstr>
      <vt:lpstr>PowerPoint Presentation</vt:lpstr>
      <vt:lpstr>Types of Wireless LAN</vt:lpstr>
      <vt:lpstr>IEEE 802.11 Wireless LAN</vt:lpstr>
      <vt:lpstr>Components of IEEE 802.11</vt:lpstr>
      <vt:lpstr>Important Terminologies in IEEE 802.11</vt:lpstr>
      <vt:lpstr> </vt:lpstr>
      <vt:lpstr>IEEE 802.11 Architecture</vt:lpstr>
      <vt:lpstr>Advantages  v/s  Disadvantages of WLAN</vt:lpstr>
      <vt:lpstr>IEEE 802.11i</vt:lpstr>
      <vt:lpstr>Key Features of IEEE 802.11i</vt:lpstr>
      <vt:lpstr>PowerPoint Presentation</vt:lpstr>
      <vt:lpstr>Phases of Operations</vt:lpstr>
      <vt:lpstr>Discovery</vt:lpstr>
      <vt:lpstr>PowerPoint Presentation</vt:lpstr>
      <vt:lpstr>Authentication</vt:lpstr>
      <vt:lpstr>PowerPoint Presentation</vt:lpstr>
      <vt:lpstr>Key Generation and Distribution</vt:lpstr>
      <vt:lpstr>PowerPoint Presentation</vt:lpstr>
      <vt:lpstr>Protected data transfer</vt:lpstr>
      <vt:lpstr>PowerPoint Presentation</vt:lpstr>
      <vt:lpstr>Connection Termination</vt:lpstr>
      <vt:lpstr>Wireless Application Protocol</vt:lpstr>
      <vt:lpstr>PowerPoint Presentation</vt:lpstr>
      <vt:lpstr>WAP Model</vt:lpstr>
      <vt:lpstr>PowerPoint Presentation</vt:lpstr>
      <vt:lpstr>WAP Protocol Stack</vt:lpstr>
      <vt:lpstr>WAP Protocol Stack</vt:lpstr>
      <vt:lpstr>PowerPoint Presentation</vt:lpstr>
      <vt:lpstr>PowerPoint Presentation</vt:lpstr>
      <vt:lpstr>Evolution of WAP</vt:lpstr>
      <vt:lpstr>Advantages  v/s  Disadvantages  of WAP</vt:lpstr>
      <vt:lpstr>Why to use WAP</vt:lpstr>
      <vt:lpstr>Wireless Transport Layer Security</vt:lpstr>
      <vt:lpstr>Features</vt:lpstr>
      <vt:lpstr>Protocol Layers</vt:lpstr>
      <vt:lpstr>Advantages  v/s  Disadvantages  of WTLS</vt:lpstr>
      <vt:lpstr>WTLS  v/s  TLS</vt:lpstr>
      <vt:lpstr>Detects and Rejects DOS attack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6</dc:title>
  <dc:creator>Rishav Acharya</dc:creator>
  <cp:lastModifiedBy>Rishav Acharya</cp:lastModifiedBy>
  <cp:revision>23</cp:revision>
  <dcterms:created xsi:type="dcterms:W3CDTF">2024-07-15T01:20:11Z</dcterms:created>
  <dcterms:modified xsi:type="dcterms:W3CDTF">2024-07-17T06:59:43Z</dcterms:modified>
</cp:coreProperties>
</file>