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9" r:id="rId4"/>
    <p:sldId id="261" r:id="rId5"/>
    <p:sldId id="258" r:id="rId6"/>
    <p:sldId id="262" r:id="rId7"/>
    <p:sldId id="257" r:id="rId8"/>
    <p:sldId id="263" r:id="rId9"/>
    <p:sldId id="264" r:id="rId10"/>
    <p:sldId id="265" r:id="rId1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AE72A-DE9D-4E64-A9E1-13DBCAF6E32E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8EE99-1AD9-41B7-882F-F8D698784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8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04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55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10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98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81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59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86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1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48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99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973C-84E3-4100-B5E9-6D145D8F2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31122-4C39-4A22-AC13-CB6DC03EE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1BD38-E850-4CFB-A641-B2EBA3DD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61361-BA5E-4D72-BC9E-23A33974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C6AEE-1FF2-4BBC-8F93-FAC3424C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2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3F0C-97B2-4FC9-B082-2A100E6B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4F7D2-E5C6-4E8A-AD7C-2601669C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E1D9-68C0-49C2-95C2-0E4DC516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1D6E7-82F2-420C-BCE9-B6C8C61B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1C49F-93F0-4620-AC01-986FC4B9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3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C9C77-DAA9-4F30-AF12-0F3A2AB43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298DE-8E73-4C99-9802-03BD4F830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0A56A-5FE5-4DB0-A040-AAA91FCC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987F1-3922-4757-81A1-D388D54A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E4F8A-AFD8-4154-BA17-2937B75D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3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2BE8-FBC7-4F81-832F-FCA35EEC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3E894-8947-4020-A14F-1D8474A3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50735-D1BB-43A3-80B9-33FAC270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759F5-9EED-4E1C-B9B1-C6F5F0F1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625B5-AC58-4845-8F6C-5BEF111D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7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2EFAA-3647-442A-9CDC-347633D3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6BBF6-2D65-49BF-8C38-4B66C748B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EA6FA-53C0-42F0-9413-6C71E3E3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5E3C0-D450-4CEA-9BDB-B1D2981E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CFD28-93AC-428D-9FF8-614475FD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9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4D1B-FE09-4FE9-A5B0-EECBFFDA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6A823-3905-4FE9-9D9D-7CD332EC9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3626A-6922-493E-9038-F4A40F978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FF360-FFF7-4624-826F-BF886F52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6184A-CD99-4DA7-93C1-546120D5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F870B-CD77-4011-9CA4-7FCB1010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2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5025-9169-47DB-A821-8306F3AB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6DD5D-440D-4CE5-9019-8AAD1ABA0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32420-01E2-4547-A99B-1EC82B7B5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B0E0C-ECAA-4CF9-A55C-33C0E7657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55BA9-DCFB-435E-922E-1F22D5779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8489F-E9D4-48B4-AD2E-2556D548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3DF4E-FFA4-4975-876D-358CC8AC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57FC2-E26E-4B8C-BEF8-9FEE8CEF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9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534C-7E7F-43D5-88F6-67CF9548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94009-4FE4-4597-95FF-CDF2B962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52C4E-2E2A-4CB7-A9A0-685EF95A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45EF8-7578-4A1B-AA96-6FB8B09B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9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712AB-54DB-467E-BFED-1B0AB14D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985E1-A2BE-4D86-8183-680EA44A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4A4ED-DDD6-4951-838D-947C4C89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6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08083-BD01-44B8-9C70-9B74B9A0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D1C4A-9F46-4E80-A97D-BEE62871C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254ED-D119-4069-95CF-CC31F66C6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56C70-C73B-4CFF-9C4C-D9DD8D84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CAEC7-EF46-4B67-AE21-8EE874AF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A8C6D-9C23-490A-AF1F-D5C2CD2A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06CFD-1CC1-4AE4-9891-4BC44A7B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CF899-DF18-48B5-99D4-E9789BBFC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D7170-CAFE-4784-ACD9-F60D54AC7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A47CF-BBEC-4456-804D-E638BB7D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1C0C5-8C69-443C-B83E-F9454CDE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1CCF3-E0A8-4DBB-9830-97DB4D64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CF976-9D72-42D2-A32A-635E9059B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07FC9-B28B-4804-A838-D70D594DE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C7435-CF0A-41CC-94C0-CA9A04E40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5EE17-3F65-44D4-8D5D-0062DB9F449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DF55F-0541-4E19-867B-27CE33109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5F8F4-F509-45C2-8C0A-EE56B61AC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0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1080-9A43-4578-BA24-5F687CDB6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1</a:t>
            </a:r>
            <a:br>
              <a:rPr lang="en-US" dirty="0"/>
            </a:br>
            <a:r>
              <a:rPr lang="en-US" sz="4400" dirty="0"/>
              <a:t>Linear Systems and Approximations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D5469-AA73-4599-BB97-4977C710D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9263"/>
            <a:ext cx="9144000" cy="1655762"/>
          </a:xfrm>
        </p:spPr>
        <p:txBody>
          <a:bodyPr/>
          <a:lstStyle/>
          <a:p>
            <a:r>
              <a:rPr lang="en-US" dirty="0"/>
              <a:t>Nusair Islam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2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58232-CC35-4290-95D7-3363B83D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Plot the error between the sine wave and linear approximation, absolute value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A34F70EA-6A48-4837-8FD3-185F90A66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183" y="1690688"/>
            <a:ext cx="6700096" cy="5025072"/>
          </a:xfrm>
        </p:spPr>
      </p:pic>
    </p:spTree>
    <p:extLst>
      <p:ext uri="{BB962C8B-B14F-4D97-AF65-F5344CB8AC3E}">
        <p14:creationId xmlns:p14="http://schemas.microsoft.com/office/powerpoint/2010/main" val="240873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753A-C172-4E68-B876-49ABD683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Control Systems – Oven </a:t>
            </a:r>
          </a:p>
        </p:txBody>
      </p:sp>
      <p:pic>
        <p:nvPicPr>
          <p:cNvPr id="8" name="Content Placeholder 7" descr="A pizza sitting on top of an oven&#10;&#10;Description automatically generated">
            <a:extLst>
              <a:ext uri="{FF2B5EF4-FFF2-40B4-BE49-F238E27FC236}">
                <a16:creationId xmlns:a16="http://schemas.microsoft.com/office/drawing/2014/main" id="{3F24AFEC-AEF6-4ADF-86E1-D274A0303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551305"/>
            <a:ext cx="7735712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AA4557-B077-4AD1-9FB9-D184401EE351}"/>
              </a:ext>
            </a:extLst>
          </p:cNvPr>
          <p:cNvSpPr txBox="1"/>
          <p:nvPr/>
        </p:nvSpPr>
        <p:spPr>
          <a:xfrm>
            <a:off x="1616568" y="6031210"/>
            <a:ext cx="9706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</a:rPr>
              <a:t>FIRST LOOK Oster XL French Door Convection Oven Pizza [Digital image]. (n.d.). Retrieved from https://www.youtube.com/watch?v=Qv3kL6ePjNk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3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FCD9-16B0-458A-A04A-8631B43F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Control Systems – Oven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B26F5B-1976-4E28-B6A6-A4BF3DBA8671}"/>
              </a:ext>
            </a:extLst>
          </p:cNvPr>
          <p:cNvSpPr/>
          <p:nvPr/>
        </p:nvSpPr>
        <p:spPr>
          <a:xfrm>
            <a:off x="1552575" y="2609846"/>
            <a:ext cx="409575" cy="3905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B215A-973D-45D6-8E6A-0CC8EBE925EC}"/>
              </a:ext>
            </a:extLst>
          </p:cNvPr>
          <p:cNvSpPr txBox="1"/>
          <p:nvPr/>
        </p:nvSpPr>
        <p:spPr>
          <a:xfrm>
            <a:off x="2633657" y="2481944"/>
            <a:ext cx="18383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Temperature Dial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13FAD-2BD9-44BC-89A8-472F0A60AC4E}"/>
              </a:ext>
            </a:extLst>
          </p:cNvPr>
          <p:cNvSpPr txBox="1"/>
          <p:nvPr/>
        </p:nvSpPr>
        <p:spPr>
          <a:xfrm>
            <a:off x="5176837" y="2481944"/>
            <a:ext cx="18383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Heating System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510F22-C431-467F-A654-A0C35A009D5E}"/>
              </a:ext>
            </a:extLst>
          </p:cNvPr>
          <p:cNvSpPr txBox="1"/>
          <p:nvPr/>
        </p:nvSpPr>
        <p:spPr>
          <a:xfrm>
            <a:off x="7981949" y="2343443"/>
            <a:ext cx="183832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Interior Temperature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E398F4-AE34-4B31-BE64-4C5243AD920E}"/>
              </a:ext>
            </a:extLst>
          </p:cNvPr>
          <p:cNvSpPr txBox="1"/>
          <p:nvPr/>
        </p:nvSpPr>
        <p:spPr>
          <a:xfrm>
            <a:off x="4933949" y="4072621"/>
            <a:ext cx="18383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Thermometer</a:t>
            </a:r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24AFEB-7073-4BF9-B24C-593424364D75}"/>
              </a:ext>
            </a:extLst>
          </p:cNvPr>
          <p:cNvCxnSpPr>
            <a:endCxn id="4" idx="2"/>
          </p:cNvCxnSpPr>
          <p:nvPr/>
        </p:nvCxnSpPr>
        <p:spPr>
          <a:xfrm>
            <a:off x="514350" y="2805108"/>
            <a:ext cx="10382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405C50-45DB-4AC7-93FD-F2D83772E7F0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1962150" y="2805109"/>
            <a:ext cx="6715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C3D99B-D468-47FE-8AA0-96B1202D612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471982" y="2805110"/>
            <a:ext cx="704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CD1A36-FFC7-45C6-952F-FF20B0EF799C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7015162" y="2805108"/>
            <a:ext cx="96678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32267B-BD32-4C02-8BE2-1256BF86B3A0}"/>
              </a:ext>
            </a:extLst>
          </p:cNvPr>
          <p:cNvCxnSpPr>
            <a:stCxn id="8" idx="3"/>
          </p:cNvCxnSpPr>
          <p:nvPr/>
        </p:nvCxnSpPr>
        <p:spPr>
          <a:xfrm>
            <a:off x="9820274" y="2805108"/>
            <a:ext cx="1533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CB0AFE-5BEB-41F4-85D4-588CAC6F989C}"/>
              </a:ext>
            </a:extLst>
          </p:cNvPr>
          <p:cNvCxnSpPr>
            <a:endCxn id="9" idx="3"/>
          </p:cNvCxnSpPr>
          <p:nvPr/>
        </p:nvCxnSpPr>
        <p:spPr>
          <a:xfrm flipH="1">
            <a:off x="6772274" y="4395786"/>
            <a:ext cx="38147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B7E4E52-F182-4AD4-92B2-18FDDCBB37DD}"/>
              </a:ext>
            </a:extLst>
          </p:cNvPr>
          <p:cNvCxnSpPr/>
          <p:nvPr/>
        </p:nvCxnSpPr>
        <p:spPr>
          <a:xfrm flipV="1">
            <a:off x="10587037" y="2805108"/>
            <a:ext cx="0" cy="15906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0BDC9E3-1E0C-42D8-BC71-86A6D1EA50B8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1757362" y="4395786"/>
            <a:ext cx="317658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7BCEA1-88C6-46E1-8C51-67E0E8590D25}"/>
              </a:ext>
            </a:extLst>
          </p:cNvPr>
          <p:cNvCxnSpPr>
            <a:endCxn id="4" idx="4"/>
          </p:cNvCxnSpPr>
          <p:nvPr/>
        </p:nvCxnSpPr>
        <p:spPr>
          <a:xfrm flipV="1">
            <a:off x="1757362" y="3000371"/>
            <a:ext cx="1" cy="139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Plus Sign 29">
            <a:extLst>
              <a:ext uri="{FF2B5EF4-FFF2-40B4-BE49-F238E27FC236}">
                <a16:creationId xmlns:a16="http://schemas.microsoft.com/office/drawing/2014/main" id="{3E1A6B5C-46A8-4298-B101-F8A3179186A5}"/>
              </a:ext>
            </a:extLst>
          </p:cNvPr>
          <p:cNvSpPr/>
          <p:nvPr/>
        </p:nvSpPr>
        <p:spPr>
          <a:xfrm>
            <a:off x="1352549" y="2512218"/>
            <a:ext cx="200025" cy="195255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id="{C4E576C0-A5F1-48D9-A52A-321DD030838A}"/>
              </a:ext>
            </a:extLst>
          </p:cNvPr>
          <p:cNvSpPr/>
          <p:nvPr/>
        </p:nvSpPr>
        <p:spPr>
          <a:xfrm>
            <a:off x="1502568" y="2944916"/>
            <a:ext cx="204788" cy="153085"/>
          </a:xfrm>
          <a:prstGeom prst="mathMin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5F42AF-08AA-4AF9-8DB3-A460E7438F28}"/>
              </a:ext>
            </a:extLst>
          </p:cNvPr>
          <p:cNvSpPr txBox="1"/>
          <p:nvPr/>
        </p:nvSpPr>
        <p:spPr>
          <a:xfrm>
            <a:off x="335514" y="2109959"/>
            <a:ext cx="697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  <a:p>
            <a:r>
              <a:rPr lang="en-US" dirty="0"/>
              <a:t>Temp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A5D0B3-FC37-41AB-A199-54A43459FB7E}"/>
              </a:ext>
            </a:extLst>
          </p:cNvPr>
          <p:cNvSpPr txBox="1"/>
          <p:nvPr/>
        </p:nvSpPr>
        <p:spPr>
          <a:xfrm>
            <a:off x="11004826" y="2065391"/>
            <a:ext cx="899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</a:t>
            </a:r>
          </a:p>
          <a:p>
            <a:r>
              <a:rPr lang="en-US" dirty="0"/>
              <a:t>Temp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C4BB78-AAF8-47BD-9E23-76CEDDD93B71}"/>
              </a:ext>
            </a:extLst>
          </p:cNvPr>
          <p:cNvSpPr txBox="1"/>
          <p:nvPr/>
        </p:nvSpPr>
        <p:spPr>
          <a:xfrm>
            <a:off x="314086" y="2844899"/>
            <a:ext cx="737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</a:t>
            </a:r>
          </a:p>
          <a:p>
            <a:r>
              <a:rPr lang="en-US" dirty="0">
                <a:solidFill>
                  <a:srgbClr val="FF0000"/>
                </a:solidFill>
              </a:rPr>
              <a:t>Signal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A86C16-1009-42B2-835B-2419A6CB4A36}"/>
              </a:ext>
            </a:extLst>
          </p:cNvPr>
          <p:cNvSpPr txBox="1"/>
          <p:nvPr/>
        </p:nvSpPr>
        <p:spPr>
          <a:xfrm>
            <a:off x="11071495" y="2898495"/>
            <a:ext cx="85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  <a:p>
            <a:r>
              <a:rPr lang="en-US" dirty="0">
                <a:solidFill>
                  <a:srgbClr val="FF0000"/>
                </a:solidFill>
              </a:rPr>
              <a:t>Signal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A6E58D-E233-4DFC-8FEB-C2BF3041BC06}"/>
              </a:ext>
            </a:extLst>
          </p:cNvPr>
          <p:cNvSpPr txBox="1"/>
          <p:nvPr/>
        </p:nvSpPr>
        <p:spPr>
          <a:xfrm>
            <a:off x="2965725" y="2089529"/>
            <a:ext cx="171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Controller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2B0D5B-45D6-44AB-8634-B66C09283978}"/>
              </a:ext>
            </a:extLst>
          </p:cNvPr>
          <p:cNvSpPr txBox="1"/>
          <p:nvPr/>
        </p:nvSpPr>
        <p:spPr>
          <a:xfrm>
            <a:off x="7166829" y="1611623"/>
            <a:ext cx="66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Plant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B1E6043-67D6-471D-84B0-EF6521672F68}"/>
              </a:ext>
            </a:extLst>
          </p:cNvPr>
          <p:cNvCxnSpPr>
            <a:stCxn id="38" idx="1"/>
          </p:cNvCxnSpPr>
          <p:nvPr/>
        </p:nvCxnSpPr>
        <p:spPr>
          <a:xfrm flipH="1">
            <a:off x="6867525" y="1796289"/>
            <a:ext cx="299304" cy="31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BE604E0-23E5-4B08-B2C0-93DD77CFEDA9}"/>
              </a:ext>
            </a:extLst>
          </p:cNvPr>
          <p:cNvCxnSpPr>
            <a:stCxn id="38" idx="3"/>
          </p:cNvCxnSpPr>
          <p:nvPr/>
        </p:nvCxnSpPr>
        <p:spPr>
          <a:xfrm>
            <a:off x="7830280" y="1796289"/>
            <a:ext cx="380270" cy="25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096EA60-50A3-4C41-9427-81A3BE8F1A0C}"/>
              </a:ext>
            </a:extLst>
          </p:cNvPr>
          <p:cNvSpPr txBox="1"/>
          <p:nvPr/>
        </p:nvSpPr>
        <p:spPr>
          <a:xfrm>
            <a:off x="5443383" y="373486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Sensor</a:t>
            </a:r>
          </a:p>
        </p:txBody>
      </p:sp>
    </p:spTree>
    <p:extLst>
      <p:ext uri="{BB962C8B-B14F-4D97-AF65-F5344CB8AC3E}">
        <p14:creationId xmlns:p14="http://schemas.microsoft.com/office/powerpoint/2010/main" val="365702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C943-0F91-426E-AA7A-4A869525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Control Systems – Car Speed </a:t>
            </a:r>
          </a:p>
        </p:txBody>
      </p:sp>
      <p:pic>
        <p:nvPicPr>
          <p:cNvPr id="8" name="Content Placeholder 7" descr="A picture containing sitting, meter&#10;&#10;Description automatically generated">
            <a:extLst>
              <a:ext uri="{FF2B5EF4-FFF2-40B4-BE49-F238E27FC236}">
                <a16:creationId xmlns:a16="http://schemas.microsoft.com/office/drawing/2014/main" id="{011EF29C-3E52-41BA-A4C6-D8F923BEC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03" y="1541145"/>
            <a:ext cx="10418594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3E3C15-47A2-4764-9AA1-B65D2D230474}"/>
              </a:ext>
            </a:extLst>
          </p:cNvPr>
          <p:cNvSpPr txBox="1"/>
          <p:nvPr/>
        </p:nvSpPr>
        <p:spPr>
          <a:xfrm>
            <a:off x="1876762" y="6031210"/>
            <a:ext cx="9477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</a:rPr>
              <a:t>Mason, S. (n.d.). How accurate is your car speedometer? [Digital image]. Retrieved from https://www.thecarexpert.co.uk/how-accurate-is-a-car-speedometer/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FCD9-16B0-458A-A04A-8631B43F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Control Systems – Car Speed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B26F5B-1976-4E28-B6A6-A4BF3DBA8671}"/>
              </a:ext>
            </a:extLst>
          </p:cNvPr>
          <p:cNvSpPr/>
          <p:nvPr/>
        </p:nvSpPr>
        <p:spPr>
          <a:xfrm>
            <a:off x="1552575" y="2609846"/>
            <a:ext cx="409575" cy="3905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B215A-973D-45D6-8E6A-0CC8EBE925EC}"/>
              </a:ext>
            </a:extLst>
          </p:cNvPr>
          <p:cNvSpPr txBox="1"/>
          <p:nvPr/>
        </p:nvSpPr>
        <p:spPr>
          <a:xfrm>
            <a:off x="3458884" y="2481944"/>
            <a:ext cx="18383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Accelerator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13FAD-2BD9-44BC-89A8-472F0A60AC4E}"/>
              </a:ext>
            </a:extLst>
          </p:cNvPr>
          <p:cNvSpPr txBox="1"/>
          <p:nvPr/>
        </p:nvSpPr>
        <p:spPr>
          <a:xfrm>
            <a:off x="6772274" y="2481944"/>
            <a:ext cx="18383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 Engine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E398F4-AE34-4B31-BE64-4C5243AD920E}"/>
              </a:ext>
            </a:extLst>
          </p:cNvPr>
          <p:cNvSpPr txBox="1"/>
          <p:nvPr/>
        </p:nvSpPr>
        <p:spPr>
          <a:xfrm>
            <a:off x="4933949" y="4047433"/>
            <a:ext cx="183832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Speedometer/</a:t>
            </a:r>
          </a:p>
          <a:p>
            <a:pPr algn="ctr"/>
            <a:r>
              <a:rPr lang="en-US" dirty="0"/>
              <a:t>Tactile measurement</a:t>
            </a:r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24AFEB-7073-4BF9-B24C-593424364D75}"/>
              </a:ext>
            </a:extLst>
          </p:cNvPr>
          <p:cNvCxnSpPr>
            <a:endCxn id="4" idx="2"/>
          </p:cNvCxnSpPr>
          <p:nvPr/>
        </p:nvCxnSpPr>
        <p:spPr>
          <a:xfrm>
            <a:off x="514350" y="2805108"/>
            <a:ext cx="10382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CB0AFE-5BEB-41F4-85D4-588CAC6F989C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6772274" y="4370598"/>
            <a:ext cx="3814764" cy="157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B7E4E52-F182-4AD4-92B2-18FDDCBB37DD}"/>
              </a:ext>
            </a:extLst>
          </p:cNvPr>
          <p:cNvCxnSpPr/>
          <p:nvPr/>
        </p:nvCxnSpPr>
        <p:spPr>
          <a:xfrm flipV="1">
            <a:off x="10587037" y="2805108"/>
            <a:ext cx="0" cy="15906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0BDC9E3-1E0C-42D8-BC71-86A6D1EA50B8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1757363" y="4370600"/>
            <a:ext cx="3176586" cy="157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7BCEA1-88C6-46E1-8C51-67E0E8590D25}"/>
              </a:ext>
            </a:extLst>
          </p:cNvPr>
          <p:cNvCxnSpPr>
            <a:endCxn id="4" idx="4"/>
          </p:cNvCxnSpPr>
          <p:nvPr/>
        </p:nvCxnSpPr>
        <p:spPr>
          <a:xfrm flipV="1">
            <a:off x="1757362" y="3000371"/>
            <a:ext cx="1" cy="139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Plus Sign 29">
            <a:extLst>
              <a:ext uri="{FF2B5EF4-FFF2-40B4-BE49-F238E27FC236}">
                <a16:creationId xmlns:a16="http://schemas.microsoft.com/office/drawing/2014/main" id="{3E1A6B5C-46A8-4298-B101-F8A3179186A5}"/>
              </a:ext>
            </a:extLst>
          </p:cNvPr>
          <p:cNvSpPr/>
          <p:nvPr/>
        </p:nvSpPr>
        <p:spPr>
          <a:xfrm>
            <a:off x="1352549" y="2512218"/>
            <a:ext cx="200025" cy="195255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id="{C4E576C0-A5F1-48D9-A52A-321DD030838A}"/>
              </a:ext>
            </a:extLst>
          </p:cNvPr>
          <p:cNvSpPr/>
          <p:nvPr/>
        </p:nvSpPr>
        <p:spPr>
          <a:xfrm>
            <a:off x="1502568" y="2944916"/>
            <a:ext cx="204788" cy="153085"/>
          </a:xfrm>
          <a:prstGeom prst="mathMin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5F42AF-08AA-4AF9-8DB3-A460E7438F28}"/>
              </a:ext>
            </a:extLst>
          </p:cNvPr>
          <p:cNvSpPr txBox="1"/>
          <p:nvPr/>
        </p:nvSpPr>
        <p:spPr>
          <a:xfrm>
            <a:off x="335514" y="2109959"/>
            <a:ext cx="7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  <a:p>
            <a:r>
              <a:rPr lang="en-US" dirty="0"/>
              <a:t>Speed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A5D0B3-FC37-41AB-A199-54A43459FB7E}"/>
              </a:ext>
            </a:extLst>
          </p:cNvPr>
          <p:cNvSpPr txBox="1"/>
          <p:nvPr/>
        </p:nvSpPr>
        <p:spPr>
          <a:xfrm>
            <a:off x="11004826" y="2065391"/>
            <a:ext cx="899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</a:t>
            </a:r>
          </a:p>
          <a:p>
            <a:r>
              <a:rPr lang="en-US" dirty="0"/>
              <a:t>Temp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C4BB78-AAF8-47BD-9E23-76CEDDD93B71}"/>
              </a:ext>
            </a:extLst>
          </p:cNvPr>
          <p:cNvSpPr txBox="1"/>
          <p:nvPr/>
        </p:nvSpPr>
        <p:spPr>
          <a:xfrm>
            <a:off x="314086" y="2844899"/>
            <a:ext cx="737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</a:t>
            </a:r>
          </a:p>
          <a:p>
            <a:r>
              <a:rPr lang="en-US" dirty="0">
                <a:solidFill>
                  <a:srgbClr val="FF0000"/>
                </a:solidFill>
              </a:rPr>
              <a:t>Signal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A86C16-1009-42B2-835B-2419A6CB4A36}"/>
              </a:ext>
            </a:extLst>
          </p:cNvPr>
          <p:cNvSpPr txBox="1"/>
          <p:nvPr/>
        </p:nvSpPr>
        <p:spPr>
          <a:xfrm>
            <a:off x="11071495" y="2898495"/>
            <a:ext cx="85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  <a:p>
            <a:r>
              <a:rPr lang="en-US" dirty="0">
                <a:solidFill>
                  <a:srgbClr val="FF0000"/>
                </a:solidFill>
              </a:rPr>
              <a:t>Signal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A6E58D-E233-4DFC-8FEB-C2BF3041BC06}"/>
              </a:ext>
            </a:extLst>
          </p:cNvPr>
          <p:cNvSpPr txBox="1"/>
          <p:nvPr/>
        </p:nvSpPr>
        <p:spPr>
          <a:xfrm>
            <a:off x="3727576" y="2068726"/>
            <a:ext cx="171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Controller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2B0D5B-45D6-44AB-8634-B66C09283978}"/>
              </a:ext>
            </a:extLst>
          </p:cNvPr>
          <p:cNvSpPr txBox="1"/>
          <p:nvPr/>
        </p:nvSpPr>
        <p:spPr>
          <a:xfrm>
            <a:off x="7359710" y="2063232"/>
            <a:ext cx="66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Plant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96EA60-50A3-4C41-9427-81A3BE8F1A0C}"/>
              </a:ext>
            </a:extLst>
          </p:cNvPr>
          <p:cNvSpPr txBox="1"/>
          <p:nvPr/>
        </p:nvSpPr>
        <p:spPr>
          <a:xfrm>
            <a:off x="5443383" y="367810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Sensor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EAE9E7-EE32-4EC8-9FF6-099EA951EEC0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1962150" y="2805109"/>
            <a:ext cx="14967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F1FF54-1955-4953-92D1-12C73D0C4E22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297209" y="2805110"/>
            <a:ext cx="1475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EC18D4-FE2A-43B5-8234-E3A65C1D0CB1}"/>
              </a:ext>
            </a:extLst>
          </p:cNvPr>
          <p:cNvCxnSpPr>
            <a:stCxn id="7" idx="3"/>
          </p:cNvCxnSpPr>
          <p:nvPr/>
        </p:nvCxnSpPr>
        <p:spPr>
          <a:xfrm flipV="1">
            <a:off x="8610599" y="2805108"/>
            <a:ext cx="274320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32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9FEA-F9A2-4E09-A6F4-D6E870EFE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1. Control Systems – Asking a Girl Out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CC2A6B-6CC2-4A7C-A52B-D5B1F939D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5" y="975341"/>
            <a:ext cx="3427730" cy="5900552"/>
          </a:xfrm>
        </p:spPr>
      </p:pic>
      <p:pic>
        <p:nvPicPr>
          <p:cNvPr id="7" name="Picture 6" descr="Screen of a cell phone&#10;&#10;Description automatically generated">
            <a:extLst>
              <a:ext uri="{FF2B5EF4-FFF2-40B4-BE49-F238E27FC236}">
                <a16:creationId xmlns:a16="http://schemas.microsoft.com/office/drawing/2014/main" id="{9510D998-DF45-4584-BA1F-C633790CE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705" y="959919"/>
            <a:ext cx="3327400" cy="5883300"/>
          </a:xfrm>
          <a:prstGeom prst="rect">
            <a:avLst/>
          </a:prstGeom>
        </p:spPr>
      </p:pic>
      <p:pic>
        <p:nvPicPr>
          <p:cNvPr id="9" name="Picture 8" descr="Screen of a cell phone&#10;&#10;Description automatically generated">
            <a:extLst>
              <a:ext uri="{FF2B5EF4-FFF2-40B4-BE49-F238E27FC236}">
                <a16:creationId xmlns:a16="http://schemas.microsoft.com/office/drawing/2014/main" id="{AD53F1CE-4184-4264-B38F-CC16C09406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557" y="975341"/>
            <a:ext cx="3327400" cy="586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8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FCD9-16B0-458A-A04A-8631B43F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Control Systems – Asking a Girl Out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B26F5B-1976-4E28-B6A6-A4BF3DBA8671}"/>
              </a:ext>
            </a:extLst>
          </p:cNvPr>
          <p:cNvSpPr/>
          <p:nvPr/>
        </p:nvSpPr>
        <p:spPr>
          <a:xfrm>
            <a:off x="1552575" y="2609846"/>
            <a:ext cx="409575" cy="3905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B215A-973D-45D6-8E6A-0CC8EBE925EC}"/>
              </a:ext>
            </a:extLst>
          </p:cNvPr>
          <p:cNvSpPr txBox="1"/>
          <p:nvPr/>
        </p:nvSpPr>
        <p:spPr>
          <a:xfrm>
            <a:off x="2633657" y="2481944"/>
            <a:ext cx="18383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 Message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13FAD-2BD9-44BC-89A8-472F0A60AC4E}"/>
              </a:ext>
            </a:extLst>
          </p:cNvPr>
          <p:cNvSpPr txBox="1"/>
          <p:nvPr/>
        </p:nvSpPr>
        <p:spPr>
          <a:xfrm>
            <a:off x="5176837" y="2481944"/>
            <a:ext cx="18383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Girl’s Feelings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510F22-C431-467F-A654-A0C35A009D5E}"/>
              </a:ext>
            </a:extLst>
          </p:cNvPr>
          <p:cNvSpPr txBox="1"/>
          <p:nvPr/>
        </p:nvSpPr>
        <p:spPr>
          <a:xfrm>
            <a:off x="7981949" y="2480538"/>
            <a:ext cx="18383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Reply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E398F4-AE34-4B31-BE64-4C5243AD920E}"/>
              </a:ext>
            </a:extLst>
          </p:cNvPr>
          <p:cNvSpPr txBox="1"/>
          <p:nvPr/>
        </p:nvSpPr>
        <p:spPr>
          <a:xfrm>
            <a:off x="4933949" y="4072621"/>
            <a:ext cx="183832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Re-Evaluation/</a:t>
            </a:r>
          </a:p>
          <a:p>
            <a:pPr algn="ctr"/>
            <a:r>
              <a:rPr lang="en-US" dirty="0"/>
              <a:t>Desperation</a:t>
            </a:r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24AFEB-7073-4BF9-B24C-593424364D75}"/>
              </a:ext>
            </a:extLst>
          </p:cNvPr>
          <p:cNvCxnSpPr>
            <a:endCxn id="4" idx="2"/>
          </p:cNvCxnSpPr>
          <p:nvPr/>
        </p:nvCxnSpPr>
        <p:spPr>
          <a:xfrm>
            <a:off x="514350" y="2805108"/>
            <a:ext cx="10382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405C50-45DB-4AC7-93FD-F2D83772E7F0}"/>
              </a:ext>
            </a:extLst>
          </p:cNvPr>
          <p:cNvCxnSpPr>
            <a:stCxn id="4" idx="6"/>
            <a:endCxn id="6" idx="1"/>
          </p:cNvCxnSpPr>
          <p:nvPr/>
        </p:nvCxnSpPr>
        <p:spPr>
          <a:xfrm>
            <a:off x="1962150" y="2805109"/>
            <a:ext cx="6715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C3D99B-D468-47FE-8AA0-96B1202D612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471982" y="2805110"/>
            <a:ext cx="704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CD1A36-FFC7-45C6-952F-FF20B0EF799C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7015162" y="2803704"/>
            <a:ext cx="966787" cy="1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32267B-BD32-4C02-8BE2-1256BF86B3A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9820274" y="2803704"/>
            <a:ext cx="15987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CB0AFE-5BEB-41F4-85D4-588CAC6F989C}"/>
              </a:ext>
            </a:extLst>
          </p:cNvPr>
          <p:cNvCxnSpPr>
            <a:endCxn id="9" idx="3"/>
          </p:cNvCxnSpPr>
          <p:nvPr/>
        </p:nvCxnSpPr>
        <p:spPr>
          <a:xfrm flipH="1">
            <a:off x="6772274" y="4395786"/>
            <a:ext cx="3814764" cy="138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B7E4E52-F182-4AD4-92B2-18FDDCBB37DD}"/>
              </a:ext>
            </a:extLst>
          </p:cNvPr>
          <p:cNvCxnSpPr/>
          <p:nvPr/>
        </p:nvCxnSpPr>
        <p:spPr>
          <a:xfrm flipV="1">
            <a:off x="10587037" y="2805108"/>
            <a:ext cx="0" cy="15906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0BDC9E3-1E0C-42D8-BC71-86A6D1EA50B8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1757363" y="4395788"/>
            <a:ext cx="3176586" cy="1384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7BCEA1-88C6-46E1-8C51-67E0E8590D25}"/>
              </a:ext>
            </a:extLst>
          </p:cNvPr>
          <p:cNvCxnSpPr>
            <a:endCxn id="4" idx="4"/>
          </p:cNvCxnSpPr>
          <p:nvPr/>
        </p:nvCxnSpPr>
        <p:spPr>
          <a:xfrm flipV="1">
            <a:off x="1757362" y="3000371"/>
            <a:ext cx="1" cy="139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Plus Sign 29">
            <a:extLst>
              <a:ext uri="{FF2B5EF4-FFF2-40B4-BE49-F238E27FC236}">
                <a16:creationId xmlns:a16="http://schemas.microsoft.com/office/drawing/2014/main" id="{3E1A6B5C-46A8-4298-B101-F8A3179186A5}"/>
              </a:ext>
            </a:extLst>
          </p:cNvPr>
          <p:cNvSpPr/>
          <p:nvPr/>
        </p:nvSpPr>
        <p:spPr>
          <a:xfrm>
            <a:off x="1352549" y="2512218"/>
            <a:ext cx="200025" cy="195255"/>
          </a:xfrm>
          <a:prstGeom prst="mathPl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id="{C4E576C0-A5F1-48D9-A52A-321DD030838A}"/>
              </a:ext>
            </a:extLst>
          </p:cNvPr>
          <p:cNvSpPr/>
          <p:nvPr/>
        </p:nvSpPr>
        <p:spPr>
          <a:xfrm>
            <a:off x="1502568" y="2944916"/>
            <a:ext cx="204788" cy="153085"/>
          </a:xfrm>
          <a:prstGeom prst="mathMinu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5F42AF-08AA-4AF9-8DB3-A460E7438F28}"/>
              </a:ext>
            </a:extLst>
          </p:cNvPr>
          <p:cNvSpPr txBox="1"/>
          <p:nvPr/>
        </p:nvSpPr>
        <p:spPr>
          <a:xfrm>
            <a:off x="256936" y="2386959"/>
            <a:ext cx="77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A5D0B3-FC37-41AB-A199-54A43459FB7E}"/>
              </a:ext>
            </a:extLst>
          </p:cNvPr>
          <p:cNvSpPr txBox="1"/>
          <p:nvPr/>
        </p:nvSpPr>
        <p:spPr>
          <a:xfrm>
            <a:off x="11004826" y="2065391"/>
            <a:ext cx="1050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</a:t>
            </a:r>
          </a:p>
          <a:p>
            <a:r>
              <a:rPr lang="en-US" dirty="0"/>
              <a:t>Outcome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FC4BB78-AAF8-47BD-9E23-76CEDDD93B71}"/>
              </a:ext>
            </a:extLst>
          </p:cNvPr>
          <p:cNvSpPr txBox="1"/>
          <p:nvPr/>
        </p:nvSpPr>
        <p:spPr>
          <a:xfrm>
            <a:off x="314086" y="2844899"/>
            <a:ext cx="737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</a:t>
            </a:r>
          </a:p>
          <a:p>
            <a:r>
              <a:rPr lang="en-US" dirty="0">
                <a:solidFill>
                  <a:srgbClr val="FF0000"/>
                </a:solidFill>
              </a:rPr>
              <a:t>Signal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A86C16-1009-42B2-835B-2419A6CB4A36}"/>
              </a:ext>
            </a:extLst>
          </p:cNvPr>
          <p:cNvSpPr txBox="1"/>
          <p:nvPr/>
        </p:nvSpPr>
        <p:spPr>
          <a:xfrm>
            <a:off x="11071495" y="2898495"/>
            <a:ext cx="85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  <a:p>
            <a:r>
              <a:rPr lang="en-US" dirty="0">
                <a:solidFill>
                  <a:srgbClr val="FF0000"/>
                </a:solidFill>
              </a:rPr>
              <a:t>Signal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A6E58D-E233-4DFC-8FEB-C2BF3041BC06}"/>
              </a:ext>
            </a:extLst>
          </p:cNvPr>
          <p:cNvSpPr txBox="1"/>
          <p:nvPr/>
        </p:nvSpPr>
        <p:spPr>
          <a:xfrm>
            <a:off x="2965725" y="2089529"/>
            <a:ext cx="171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Controller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2B0D5B-45D6-44AB-8634-B66C09283978}"/>
              </a:ext>
            </a:extLst>
          </p:cNvPr>
          <p:cNvSpPr txBox="1"/>
          <p:nvPr/>
        </p:nvSpPr>
        <p:spPr>
          <a:xfrm>
            <a:off x="7166829" y="1611623"/>
            <a:ext cx="66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Plant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B1E6043-67D6-471D-84B0-EF6521672F68}"/>
              </a:ext>
            </a:extLst>
          </p:cNvPr>
          <p:cNvCxnSpPr>
            <a:stCxn id="38" idx="1"/>
          </p:cNvCxnSpPr>
          <p:nvPr/>
        </p:nvCxnSpPr>
        <p:spPr>
          <a:xfrm flipH="1">
            <a:off x="6867525" y="1796289"/>
            <a:ext cx="299304" cy="31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BE604E0-23E5-4B08-B2C0-93DD77CFEDA9}"/>
              </a:ext>
            </a:extLst>
          </p:cNvPr>
          <p:cNvCxnSpPr>
            <a:stCxn id="38" idx="3"/>
          </p:cNvCxnSpPr>
          <p:nvPr/>
        </p:nvCxnSpPr>
        <p:spPr>
          <a:xfrm>
            <a:off x="7830280" y="1796289"/>
            <a:ext cx="380270" cy="25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096EA60-50A3-4C41-9427-81A3BE8F1A0C}"/>
              </a:ext>
            </a:extLst>
          </p:cNvPr>
          <p:cNvSpPr txBox="1"/>
          <p:nvPr/>
        </p:nvSpPr>
        <p:spPr>
          <a:xfrm>
            <a:off x="5443383" y="373486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Sensor</a:t>
            </a:r>
          </a:p>
        </p:txBody>
      </p:sp>
    </p:spTree>
    <p:extLst>
      <p:ext uri="{BB962C8B-B14F-4D97-AF65-F5344CB8AC3E}">
        <p14:creationId xmlns:p14="http://schemas.microsoft.com/office/powerpoint/2010/main" val="117298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6C9C-0C64-457F-8C2A-C22880CE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Plot sine wave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2C5A2EDE-9120-4005-8BC3-DEB1DB782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082" y="1252537"/>
            <a:ext cx="6987117" cy="5240338"/>
          </a:xfrm>
        </p:spPr>
      </p:pic>
    </p:spTree>
    <p:extLst>
      <p:ext uri="{BB962C8B-B14F-4D97-AF65-F5344CB8AC3E}">
        <p14:creationId xmlns:p14="http://schemas.microsoft.com/office/powerpoint/2010/main" val="2766039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890A-7702-461F-99C0-1DD24252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Plot linear approximation of sine wave segment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C6C68BD2-ED8E-4930-BEB2-52E147CB4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988" y="1690688"/>
            <a:ext cx="6853132" cy="5139849"/>
          </a:xfrm>
        </p:spPr>
      </p:pic>
    </p:spTree>
    <p:extLst>
      <p:ext uri="{BB962C8B-B14F-4D97-AF65-F5344CB8AC3E}">
        <p14:creationId xmlns:p14="http://schemas.microsoft.com/office/powerpoint/2010/main" val="2596002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213</Words>
  <Application>Microsoft Office PowerPoint</Application>
  <PresentationFormat>Widescreen</PresentationFormat>
  <Paragraphs>68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Assignment 1 Linear Systems and Approximations</vt:lpstr>
      <vt:lpstr>1. Control Systems – Oven </vt:lpstr>
      <vt:lpstr>1. Control Systems – Oven </vt:lpstr>
      <vt:lpstr>1. Control Systems – Car Speed </vt:lpstr>
      <vt:lpstr>1. Control Systems – Car Speed </vt:lpstr>
      <vt:lpstr>1. Control Systems – Asking a Girl Out </vt:lpstr>
      <vt:lpstr>1. Control Systems – Asking a Girl Out </vt:lpstr>
      <vt:lpstr>2. Plot sine wave</vt:lpstr>
      <vt:lpstr>3. Plot linear approximation of sine wave segment</vt:lpstr>
      <vt:lpstr>4. Plot the error between the sine wave and linear approximation, absolute 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Linear Systems and Approximations</dc:title>
  <dc:creator>tawfi11@student.ubc.ca</dc:creator>
  <cp:lastModifiedBy>Nusair Islam</cp:lastModifiedBy>
  <cp:revision>9</cp:revision>
  <dcterms:created xsi:type="dcterms:W3CDTF">2020-09-22T03:15:21Z</dcterms:created>
  <dcterms:modified xsi:type="dcterms:W3CDTF">2020-09-23T03:34:21Z</dcterms:modified>
</cp:coreProperties>
</file>