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60" r:id="rId3"/>
    <p:sldId id="261" r:id="rId4"/>
    <p:sldId id="262" r:id="rId5"/>
    <p:sldId id="263" r:id="rId6"/>
    <p:sldId id="264" r:id="rId7"/>
    <p:sldId id="265" r:id="rId8"/>
    <p:sldId id="266" r:id="rId9"/>
  </p:sldIdLst>
  <p:sldSz cx="12192000" cy="6858000"/>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usair Islam" initials="NI" lastIdx="1" clrIdx="0">
    <p:extLst>
      <p:ext uri="{19B8F6BF-5375-455C-9EA6-DF929625EA0E}">
        <p15:presenceInfo xmlns:p15="http://schemas.microsoft.com/office/powerpoint/2012/main" userId="64456c1838abecf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62" d="100"/>
          <a:sy n="62" d="100"/>
        </p:scale>
        <p:origin x="828"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09-29T17:41:01.265" idx="1">
    <p:pos x="10" y="10"/>
    <p:text/>
    <p:extLst>
      <p:ext uri="{C676402C-5697-4E1C-873F-D02D1690AC5C}">
        <p15:threadingInfo xmlns:p15="http://schemas.microsoft.com/office/powerpoint/2012/main" timeZoneBias="36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8101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143375" y="0"/>
            <a:ext cx="3170238" cy="481013"/>
          </a:xfrm>
          <a:prstGeom prst="rect">
            <a:avLst/>
          </a:prstGeom>
        </p:spPr>
        <p:txBody>
          <a:bodyPr vert="horz" lIns="91440" tIns="45720" rIns="91440" bIns="45720" rtlCol="0"/>
          <a:lstStyle>
            <a:lvl1pPr algn="r">
              <a:defRPr sz="1200"/>
            </a:lvl1pPr>
          </a:lstStyle>
          <a:p>
            <a:fld id="{E72AE72A-DE9D-4E64-A9E1-13DBCAF6E32E}" type="datetimeFigureOut">
              <a:rPr lang="en-US" smtClean="0"/>
              <a:t>9/29/2020</a:t>
            </a:fld>
            <a:endParaRPr lang="en-US"/>
          </a:p>
        </p:txBody>
      </p:sp>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31838" y="4621213"/>
            <a:ext cx="5851525" cy="37798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20188"/>
            <a:ext cx="3170238" cy="481012"/>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143375" y="9120188"/>
            <a:ext cx="3170238" cy="481012"/>
          </a:xfrm>
          <a:prstGeom prst="rect">
            <a:avLst/>
          </a:prstGeom>
        </p:spPr>
        <p:txBody>
          <a:bodyPr vert="horz" lIns="91440" tIns="45720" rIns="91440" bIns="45720" rtlCol="0" anchor="b"/>
          <a:lstStyle>
            <a:lvl1pPr algn="r">
              <a:defRPr sz="1200"/>
            </a:lvl1pPr>
          </a:lstStyle>
          <a:p>
            <a:fld id="{9948EE99-1AD9-41B7-882F-F8D698784540}" type="slidenum">
              <a:rPr lang="en-US" smtClean="0"/>
              <a:t>‹#›</a:t>
            </a:fld>
            <a:endParaRPr lang="en-US"/>
          </a:p>
        </p:txBody>
      </p:sp>
    </p:spTree>
    <p:extLst>
      <p:ext uri="{BB962C8B-B14F-4D97-AF65-F5344CB8AC3E}">
        <p14:creationId xmlns:p14="http://schemas.microsoft.com/office/powerpoint/2010/main" val="36404809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948EE99-1AD9-41B7-882F-F8D698784540}" type="slidenum">
              <a:rPr lang="en-US" smtClean="0"/>
              <a:t>1</a:t>
            </a:fld>
            <a:endParaRPr lang="en-US"/>
          </a:p>
        </p:txBody>
      </p:sp>
    </p:spTree>
    <p:extLst>
      <p:ext uri="{BB962C8B-B14F-4D97-AF65-F5344CB8AC3E}">
        <p14:creationId xmlns:p14="http://schemas.microsoft.com/office/powerpoint/2010/main" val="30541049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948EE99-1AD9-41B7-882F-F8D698784540}" type="slidenum">
              <a:rPr lang="en-US" smtClean="0"/>
              <a:t>2</a:t>
            </a:fld>
            <a:endParaRPr lang="en-US"/>
          </a:p>
        </p:txBody>
      </p:sp>
    </p:spTree>
    <p:extLst>
      <p:ext uri="{BB962C8B-B14F-4D97-AF65-F5344CB8AC3E}">
        <p14:creationId xmlns:p14="http://schemas.microsoft.com/office/powerpoint/2010/main" val="15012100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F973C-84E3-4100-B5E9-6D145D8F2CD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7331122-4C39-4A22-AC13-CB6DC03EEB7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6B1BD38-E850-4CFB-A641-B2EBA3DD6C0F}"/>
              </a:ext>
            </a:extLst>
          </p:cNvPr>
          <p:cNvSpPr>
            <a:spLocks noGrp="1"/>
          </p:cNvSpPr>
          <p:nvPr>
            <p:ph type="dt" sz="half" idx="10"/>
          </p:nvPr>
        </p:nvSpPr>
        <p:spPr/>
        <p:txBody>
          <a:bodyPr/>
          <a:lstStyle/>
          <a:p>
            <a:fld id="{1365EE17-3F65-44D4-8D5D-0062DB9F4495}" type="datetimeFigureOut">
              <a:rPr lang="en-US" smtClean="0"/>
              <a:t>9/29/2020</a:t>
            </a:fld>
            <a:endParaRPr lang="en-US"/>
          </a:p>
        </p:txBody>
      </p:sp>
      <p:sp>
        <p:nvSpPr>
          <p:cNvPr id="5" name="Footer Placeholder 4">
            <a:extLst>
              <a:ext uri="{FF2B5EF4-FFF2-40B4-BE49-F238E27FC236}">
                <a16:creationId xmlns:a16="http://schemas.microsoft.com/office/drawing/2014/main" id="{1F461361-BA5E-4D72-BC9E-23A33974A1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8C6AEE-1FF2-4BBC-8F93-FAC3424C42B4}"/>
              </a:ext>
            </a:extLst>
          </p:cNvPr>
          <p:cNvSpPr>
            <a:spLocks noGrp="1"/>
          </p:cNvSpPr>
          <p:nvPr>
            <p:ph type="sldNum" sz="quarter" idx="12"/>
          </p:nvPr>
        </p:nvSpPr>
        <p:spPr/>
        <p:txBody>
          <a:bodyPr/>
          <a:lstStyle/>
          <a:p>
            <a:fld id="{CB8C33D5-CEB6-4EA7-A681-CEA28CC13219}" type="slidenum">
              <a:rPr lang="en-US" smtClean="0"/>
              <a:t>‹#›</a:t>
            </a:fld>
            <a:endParaRPr lang="en-US"/>
          </a:p>
        </p:txBody>
      </p:sp>
    </p:spTree>
    <p:extLst>
      <p:ext uri="{BB962C8B-B14F-4D97-AF65-F5344CB8AC3E}">
        <p14:creationId xmlns:p14="http://schemas.microsoft.com/office/powerpoint/2010/main" val="4430240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EE3F0C-97B2-4FC9-B082-2A100E6B3B2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AE4F7D2-E5C6-4E8A-AD7C-2601669C96C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B64E1D9-68C0-49C2-95C2-0E4DC5160811}"/>
              </a:ext>
            </a:extLst>
          </p:cNvPr>
          <p:cNvSpPr>
            <a:spLocks noGrp="1"/>
          </p:cNvSpPr>
          <p:nvPr>
            <p:ph type="dt" sz="half" idx="10"/>
          </p:nvPr>
        </p:nvSpPr>
        <p:spPr/>
        <p:txBody>
          <a:bodyPr/>
          <a:lstStyle/>
          <a:p>
            <a:fld id="{1365EE17-3F65-44D4-8D5D-0062DB9F4495}" type="datetimeFigureOut">
              <a:rPr lang="en-US" smtClean="0"/>
              <a:t>9/29/2020</a:t>
            </a:fld>
            <a:endParaRPr lang="en-US"/>
          </a:p>
        </p:txBody>
      </p:sp>
      <p:sp>
        <p:nvSpPr>
          <p:cNvPr id="5" name="Footer Placeholder 4">
            <a:extLst>
              <a:ext uri="{FF2B5EF4-FFF2-40B4-BE49-F238E27FC236}">
                <a16:creationId xmlns:a16="http://schemas.microsoft.com/office/drawing/2014/main" id="{CE21D6E7-82F2-420C-BCE9-B6C8C61BBA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41C49F-93F0-4620-AC01-986FC4B9BF6B}"/>
              </a:ext>
            </a:extLst>
          </p:cNvPr>
          <p:cNvSpPr>
            <a:spLocks noGrp="1"/>
          </p:cNvSpPr>
          <p:nvPr>
            <p:ph type="sldNum" sz="quarter" idx="12"/>
          </p:nvPr>
        </p:nvSpPr>
        <p:spPr/>
        <p:txBody>
          <a:bodyPr/>
          <a:lstStyle/>
          <a:p>
            <a:fld id="{CB8C33D5-CEB6-4EA7-A681-CEA28CC13219}" type="slidenum">
              <a:rPr lang="en-US" smtClean="0"/>
              <a:t>‹#›</a:t>
            </a:fld>
            <a:endParaRPr lang="en-US"/>
          </a:p>
        </p:txBody>
      </p:sp>
    </p:spTree>
    <p:extLst>
      <p:ext uri="{BB962C8B-B14F-4D97-AF65-F5344CB8AC3E}">
        <p14:creationId xmlns:p14="http://schemas.microsoft.com/office/powerpoint/2010/main" val="7330381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9DC9C77-DAA9-4F30-AF12-0F3A2AB43CF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9A298DE-8E73-4C99-9802-03BD4F8309E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280A56A-5FE5-4DB0-A040-AAA91FCC1174}"/>
              </a:ext>
            </a:extLst>
          </p:cNvPr>
          <p:cNvSpPr>
            <a:spLocks noGrp="1"/>
          </p:cNvSpPr>
          <p:nvPr>
            <p:ph type="dt" sz="half" idx="10"/>
          </p:nvPr>
        </p:nvSpPr>
        <p:spPr/>
        <p:txBody>
          <a:bodyPr/>
          <a:lstStyle/>
          <a:p>
            <a:fld id="{1365EE17-3F65-44D4-8D5D-0062DB9F4495}" type="datetimeFigureOut">
              <a:rPr lang="en-US" smtClean="0"/>
              <a:t>9/29/2020</a:t>
            </a:fld>
            <a:endParaRPr lang="en-US"/>
          </a:p>
        </p:txBody>
      </p:sp>
      <p:sp>
        <p:nvSpPr>
          <p:cNvPr id="5" name="Footer Placeholder 4">
            <a:extLst>
              <a:ext uri="{FF2B5EF4-FFF2-40B4-BE49-F238E27FC236}">
                <a16:creationId xmlns:a16="http://schemas.microsoft.com/office/drawing/2014/main" id="{44B987F1-3922-4757-81A1-D388D54AA2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FE4F8A-AFD8-4154-BA17-2937B75D99FC}"/>
              </a:ext>
            </a:extLst>
          </p:cNvPr>
          <p:cNvSpPr>
            <a:spLocks noGrp="1"/>
          </p:cNvSpPr>
          <p:nvPr>
            <p:ph type="sldNum" sz="quarter" idx="12"/>
          </p:nvPr>
        </p:nvSpPr>
        <p:spPr/>
        <p:txBody>
          <a:bodyPr/>
          <a:lstStyle/>
          <a:p>
            <a:fld id="{CB8C33D5-CEB6-4EA7-A681-CEA28CC13219}" type="slidenum">
              <a:rPr lang="en-US" smtClean="0"/>
              <a:t>‹#›</a:t>
            </a:fld>
            <a:endParaRPr lang="en-US"/>
          </a:p>
        </p:txBody>
      </p:sp>
    </p:spTree>
    <p:extLst>
      <p:ext uri="{BB962C8B-B14F-4D97-AF65-F5344CB8AC3E}">
        <p14:creationId xmlns:p14="http://schemas.microsoft.com/office/powerpoint/2010/main" val="37207312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D2BE8-FBC7-4F81-832F-FCA35EEC208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F53E894-8947-4020-A14F-1D8474A3E3D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650735-D1BB-43A3-80B9-33FAC270A3AD}"/>
              </a:ext>
            </a:extLst>
          </p:cNvPr>
          <p:cNvSpPr>
            <a:spLocks noGrp="1"/>
          </p:cNvSpPr>
          <p:nvPr>
            <p:ph type="dt" sz="half" idx="10"/>
          </p:nvPr>
        </p:nvSpPr>
        <p:spPr/>
        <p:txBody>
          <a:bodyPr/>
          <a:lstStyle/>
          <a:p>
            <a:fld id="{1365EE17-3F65-44D4-8D5D-0062DB9F4495}" type="datetimeFigureOut">
              <a:rPr lang="en-US" smtClean="0"/>
              <a:t>9/29/2020</a:t>
            </a:fld>
            <a:endParaRPr lang="en-US"/>
          </a:p>
        </p:txBody>
      </p:sp>
      <p:sp>
        <p:nvSpPr>
          <p:cNvPr id="5" name="Footer Placeholder 4">
            <a:extLst>
              <a:ext uri="{FF2B5EF4-FFF2-40B4-BE49-F238E27FC236}">
                <a16:creationId xmlns:a16="http://schemas.microsoft.com/office/drawing/2014/main" id="{AFE759F5-9EED-4E1C-B9B1-C6F5F0F112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5625B5-AC58-4845-8F6C-5BEF111D01EC}"/>
              </a:ext>
            </a:extLst>
          </p:cNvPr>
          <p:cNvSpPr>
            <a:spLocks noGrp="1"/>
          </p:cNvSpPr>
          <p:nvPr>
            <p:ph type="sldNum" sz="quarter" idx="12"/>
          </p:nvPr>
        </p:nvSpPr>
        <p:spPr/>
        <p:txBody>
          <a:bodyPr/>
          <a:lstStyle/>
          <a:p>
            <a:fld id="{CB8C33D5-CEB6-4EA7-A681-CEA28CC13219}" type="slidenum">
              <a:rPr lang="en-US" smtClean="0"/>
              <a:t>‹#›</a:t>
            </a:fld>
            <a:endParaRPr lang="en-US"/>
          </a:p>
        </p:txBody>
      </p:sp>
    </p:spTree>
    <p:extLst>
      <p:ext uri="{BB962C8B-B14F-4D97-AF65-F5344CB8AC3E}">
        <p14:creationId xmlns:p14="http://schemas.microsoft.com/office/powerpoint/2010/main" val="25833776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32EFAA-3647-442A-9CDC-347633D3E5F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356BBF6-2D65-49BF-8C38-4B66C748B13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DBEA6FA-53C0-42F0-9413-6C71E3E36B98}"/>
              </a:ext>
            </a:extLst>
          </p:cNvPr>
          <p:cNvSpPr>
            <a:spLocks noGrp="1"/>
          </p:cNvSpPr>
          <p:nvPr>
            <p:ph type="dt" sz="half" idx="10"/>
          </p:nvPr>
        </p:nvSpPr>
        <p:spPr/>
        <p:txBody>
          <a:bodyPr/>
          <a:lstStyle/>
          <a:p>
            <a:fld id="{1365EE17-3F65-44D4-8D5D-0062DB9F4495}" type="datetimeFigureOut">
              <a:rPr lang="en-US" smtClean="0"/>
              <a:t>9/29/2020</a:t>
            </a:fld>
            <a:endParaRPr lang="en-US"/>
          </a:p>
        </p:txBody>
      </p:sp>
      <p:sp>
        <p:nvSpPr>
          <p:cNvPr id="5" name="Footer Placeholder 4">
            <a:extLst>
              <a:ext uri="{FF2B5EF4-FFF2-40B4-BE49-F238E27FC236}">
                <a16:creationId xmlns:a16="http://schemas.microsoft.com/office/drawing/2014/main" id="{F3A5E3C0-D450-4CEA-9BDB-B1D2981ED0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5CFD28-93AC-428D-9FF8-614475FD3717}"/>
              </a:ext>
            </a:extLst>
          </p:cNvPr>
          <p:cNvSpPr>
            <a:spLocks noGrp="1"/>
          </p:cNvSpPr>
          <p:nvPr>
            <p:ph type="sldNum" sz="quarter" idx="12"/>
          </p:nvPr>
        </p:nvSpPr>
        <p:spPr/>
        <p:txBody>
          <a:bodyPr/>
          <a:lstStyle/>
          <a:p>
            <a:fld id="{CB8C33D5-CEB6-4EA7-A681-CEA28CC13219}" type="slidenum">
              <a:rPr lang="en-US" smtClean="0"/>
              <a:t>‹#›</a:t>
            </a:fld>
            <a:endParaRPr lang="en-US"/>
          </a:p>
        </p:txBody>
      </p:sp>
    </p:spTree>
    <p:extLst>
      <p:ext uri="{BB962C8B-B14F-4D97-AF65-F5344CB8AC3E}">
        <p14:creationId xmlns:p14="http://schemas.microsoft.com/office/powerpoint/2010/main" val="25580931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24D1B-FE09-4FE9-A5B0-EECBFFDABD7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686A823-3905-4FE9-9D9D-7CD332EC9E7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663626A-6922-493E-9038-F4A40F97853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2CFF360-FFF7-4624-826F-BF886F52F4CE}"/>
              </a:ext>
            </a:extLst>
          </p:cNvPr>
          <p:cNvSpPr>
            <a:spLocks noGrp="1"/>
          </p:cNvSpPr>
          <p:nvPr>
            <p:ph type="dt" sz="half" idx="10"/>
          </p:nvPr>
        </p:nvSpPr>
        <p:spPr/>
        <p:txBody>
          <a:bodyPr/>
          <a:lstStyle/>
          <a:p>
            <a:fld id="{1365EE17-3F65-44D4-8D5D-0062DB9F4495}" type="datetimeFigureOut">
              <a:rPr lang="en-US" smtClean="0"/>
              <a:t>9/29/2020</a:t>
            </a:fld>
            <a:endParaRPr lang="en-US"/>
          </a:p>
        </p:txBody>
      </p:sp>
      <p:sp>
        <p:nvSpPr>
          <p:cNvPr id="6" name="Footer Placeholder 5">
            <a:extLst>
              <a:ext uri="{FF2B5EF4-FFF2-40B4-BE49-F238E27FC236}">
                <a16:creationId xmlns:a16="http://schemas.microsoft.com/office/drawing/2014/main" id="{34D6184A-CD99-4DA7-93C1-546120D575D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FF870B-CD77-4011-9CA4-7FCB10104037}"/>
              </a:ext>
            </a:extLst>
          </p:cNvPr>
          <p:cNvSpPr>
            <a:spLocks noGrp="1"/>
          </p:cNvSpPr>
          <p:nvPr>
            <p:ph type="sldNum" sz="quarter" idx="12"/>
          </p:nvPr>
        </p:nvSpPr>
        <p:spPr/>
        <p:txBody>
          <a:bodyPr/>
          <a:lstStyle/>
          <a:p>
            <a:fld id="{CB8C33D5-CEB6-4EA7-A681-CEA28CC13219}" type="slidenum">
              <a:rPr lang="en-US" smtClean="0"/>
              <a:t>‹#›</a:t>
            </a:fld>
            <a:endParaRPr lang="en-US"/>
          </a:p>
        </p:txBody>
      </p:sp>
    </p:spTree>
    <p:extLst>
      <p:ext uri="{BB962C8B-B14F-4D97-AF65-F5344CB8AC3E}">
        <p14:creationId xmlns:p14="http://schemas.microsoft.com/office/powerpoint/2010/main" val="12758251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25025-9169-47DB-A821-8306F3ABE21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AB6DD5D-440D-4CE5-9019-8AAD1ABA08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5A32420-01E2-4547-A99B-1EC82B7B50A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3CB0E0C-ECAA-4CF9-A55C-33C0E765709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6455BA9-DCFB-435E-922E-1F22D577985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5D8489F-E9D4-48B4-AD2E-2556D54806AE}"/>
              </a:ext>
            </a:extLst>
          </p:cNvPr>
          <p:cNvSpPr>
            <a:spLocks noGrp="1"/>
          </p:cNvSpPr>
          <p:nvPr>
            <p:ph type="dt" sz="half" idx="10"/>
          </p:nvPr>
        </p:nvSpPr>
        <p:spPr/>
        <p:txBody>
          <a:bodyPr/>
          <a:lstStyle/>
          <a:p>
            <a:fld id="{1365EE17-3F65-44D4-8D5D-0062DB9F4495}" type="datetimeFigureOut">
              <a:rPr lang="en-US" smtClean="0"/>
              <a:t>9/29/2020</a:t>
            </a:fld>
            <a:endParaRPr lang="en-US"/>
          </a:p>
        </p:txBody>
      </p:sp>
      <p:sp>
        <p:nvSpPr>
          <p:cNvPr id="8" name="Footer Placeholder 7">
            <a:extLst>
              <a:ext uri="{FF2B5EF4-FFF2-40B4-BE49-F238E27FC236}">
                <a16:creationId xmlns:a16="http://schemas.microsoft.com/office/drawing/2014/main" id="{1903DF4E-FFA4-4975-876D-358CC8AC0E1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D057FC2-E26E-4B8C-BEF8-9FEE8CEF4BA1}"/>
              </a:ext>
            </a:extLst>
          </p:cNvPr>
          <p:cNvSpPr>
            <a:spLocks noGrp="1"/>
          </p:cNvSpPr>
          <p:nvPr>
            <p:ph type="sldNum" sz="quarter" idx="12"/>
          </p:nvPr>
        </p:nvSpPr>
        <p:spPr/>
        <p:txBody>
          <a:bodyPr/>
          <a:lstStyle/>
          <a:p>
            <a:fld id="{CB8C33D5-CEB6-4EA7-A681-CEA28CC13219}" type="slidenum">
              <a:rPr lang="en-US" smtClean="0"/>
              <a:t>‹#›</a:t>
            </a:fld>
            <a:endParaRPr lang="en-US"/>
          </a:p>
        </p:txBody>
      </p:sp>
    </p:spTree>
    <p:extLst>
      <p:ext uri="{BB962C8B-B14F-4D97-AF65-F5344CB8AC3E}">
        <p14:creationId xmlns:p14="http://schemas.microsoft.com/office/powerpoint/2010/main" val="20446930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F5534C-7E7F-43D5-88F6-67CF9548466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CA94009-4FE4-4597-95FF-CDF2B962B04B}"/>
              </a:ext>
            </a:extLst>
          </p:cNvPr>
          <p:cNvSpPr>
            <a:spLocks noGrp="1"/>
          </p:cNvSpPr>
          <p:nvPr>
            <p:ph type="dt" sz="half" idx="10"/>
          </p:nvPr>
        </p:nvSpPr>
        <p:spPr/>
        <p:txBody>
          <a:bodyPr/>
          <a:lstStyle/>
          <a:p>
            <a:fld id="{1365EE17-3F65-44D4-8D5D-0062DB9F4495}" type="datetimeFigureOut">
              <a:rPr lang="en-US" smtClean="0"/>
              <a:t>9/29/2020</a:t>
            </a:fld>
            <a:endParaRPr lang="en-US"/>
          </a:p>
        </p:txBody>
      </p:sp>
      <p:sp>
        <p:nvSpPr>
          <p:cNvPr id="4" name="Footer Placeholder 3">
            <a:extLst>
              <a:ext uri="{FF2B5EF4-FFF2-40B4-BE49-F238E27FC236}">
                <a16:creationId xmlns:a16="http://schemas.microsoft.com/office/drawing/2014/main" id="{57A52C4E-2E2A-4CB7-A9A0-685EF95AE52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F345EF8-7578-4A1B-AA96-6FB8B09BDC4A}"/>
              </a:ext>
            </a:extLst>
          </p:cNvPr>
          <p:cNvSpPr>
            <a:spLocks noGrp="1"/>
          </p:cNvSpPr>
          <p:nvPr>
            <p:ph type="sldNum" sz="quarter" idx="12"/>
          </p:nvPr>
        </p:nvSpPr>
        <p:spPr/>
        <p:txBody>
          <a:bodyPr/>
          <a:lstStyle/>
          <a:p>
            <a:fld id="{CB8C33D5-CEB6-4EA7-A681-CEA28CC13219}" type="slidenum">
              <a:rPr lang="en-US" smtClean="0"/>
              <a:t>‹#›</a:t>
            </a:fld>
            <a:endParaRPr lang="en-US"/>
          </a:p>
        </p:txBody>
      </p:sp>
    </p:spTree>
    <p:extLst>
      <p:ext uri="{BB962C8B-B14F-4D97-AF65-F5344CB8AC3E}">
        <p14:creationId xmlns:p14="http://schemas.microsoft.com/office/powerpoint/2010/main" val="23436983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A4712AB-54DB-467E-BFED-1B0AB14DA241}"/>
              </a:ext>
            </a:extLst>
          </p:cNvPr>
          <p:cNvSpPr>
            <a:spLocks noGrp="1"/>
          </p:cNvSpPr>
          <p:nvPr>
            <p:ph type="dt" sz="half" idx="10"/>
          </p:nvPr>
        </p:nvSpPr>
        <p:spPr/>
        <p:txBody>
          <a:bodyPr/>
          <a:lstStyle/>
          <a:p>
            <a:fld id="{1365EE17-3F65-44D4-8D5D-0062DB9F4495}" type="datetimeFigureOut">
              <a:rPr lang="en-US" smtClean="0"/>
              <a:t>9/29/2020</a:t>
            </a:fld>
            <a:endParaRPr lang="en-US"/>
          </a:p>
        </p:txBody>
      </p:sp>
      <p:sp>
        <p:nvSpPr>
          <p:cNvPr id="3" name="Footer Placeholder 2">
            <a:extLst>
              <a:ext uri="{FF2B5EF4-FFF2-40B4-BE49-F238E27FC236}">
                <a16:creationId xmlns:a16="http://schemas.microsoft.com/office/drawing/2014/main" id="{972985E1-A2BE-4D86-8183-680EA44ADFE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304A4ED-DDD6-4951-838D-947C4C898AF5}"/>
              </a:ext>
            </a:extLst>
          </p:cNvPr>
          <p:cNvSpPr>
            <a:spLocks noGrp="1"/>
          </p:cNvSpPr>
          <p:nvPr>
            <p:ph type="sldNum" sz="quarter" idx="12"/>
          </p:nvPr>
        </p:nvSpPr>
        <p:spPr/>
        <p:txBody>
          <a:bodyPr/>
          <a:lstStyle/>
          <a:p>
            <a:fld id="{CB8C33D5-CEB6-4EA7-A681-CEA28CC13219}" type="slidenum">
              <a:rPr lang="en-US" smtClean="0"/>
              <a:t>‹#›</a:t>
            </a:fld>
            <a:endParaRPr lang="en-US"/>
          </a:p>
        </p:txBody>
      </p:sp>
    </p:spTree>
    <p:extLst>
      <p:ext uri="{BB962C8B-B14F-4D97-AF65-F5344CB8AC3E}">
        <p14:creationId xmlns:p14="http://schemas.microsoft.com/office/powerpoint/2010/main" val="10128605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F08083-BD01-44B8-9C70-9B74B9A0D40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F7D1C4A-9F46-4E80-A97D-BEE62871C68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AA254ED-D119-4069-95CF-CC31F66C64F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B56C70-C73B-4CFF-9C4C-D9DD8D84B630}"/>
              </a:ext>
            </a:extLst>
          </p:cNvPr>
          <p:cNvSpPr>
            <a:spLocks noGrp="1"/>
          </p:cNvSpPr>
          <p:nvPr>
            <p:ph type="dt" sz="half" idx="10"/>
          </p:nvPr>
        </p:nvSpPr>
        <p:spPr/>
        <p:txBody>
          <a:bodyPr/>
          <a:lstStyle/>
          <a:p>
            <a:fld id="{1365EE17-3F65-44D4-8D5D-0062DB9F4495}" type="datetimeFigureOut">
              <a:rPr lang="en-US" smtClean="0"/>
              <a:t>9/29/2020</a:t>
            </a:fld>
            <a:endParaRPr lang="en-US"/>
          </a:p>
        </p:txBody>
      </p:sp>
      <p:sp>
        <p:nvSpPr>
          <p:cNvPr id="6" name="Footer Placeholder 5">
            <a:extLst>
              <a:ext uri="{FF2B5EF4-FFF2-40B4-BE49-F238E27FC236}">
                <a16:creationId xmlns:a16="http://schemas.microsoft.com/office/drawing/2014/main" id="{9CBCAEC7-EF46-4B67-AE21-8EE874AF702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33A8C6D-9C23-490A-AF1F-D5C2CD2A251C}"/>
              </a:ext>
            </a:extLst>
          </p:cNvPr>
          <p:cNvSpPr>
            <a:spLocks noGrp="1"/>
          </p:cNvSpPr>
          <p:nvPr>
            <p:ph type="sldNum" sz="quarter" idx="12"/>
          </p:nvPr>
        </p:nvSpPr>
        <p:spPr/>
        <p:txBody>
          <a:bodyPr/>
          <a:lstStyle/>
          <a:p>
            <a:fld id="{CB8C33D5-CEB6-4EA7-A681-CEA28CC13219}" type="slidenum">
              <a:rPr lang="en-US" smtClean="0"/>
              <a:t>‹#›</a:t>
            </a:fld>
            <a:endParaRPr lang="en-US"/>
          </a:p>
        </p:txBody>
      </p:sp>
    </p:spTree>
    <p:extLst>
      <p:ext uri="{BB962C8B-B14F-4D97-AF65-F5344CB8AC3E}">
        <p14:creationId xmlns:p14="http://schemas.microsoft.com/office/powerpoint/2010/main" val="17367568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806CFD-1CC1-4AE4-9891-4BC44A7BEC8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02CF899-DF18-48B5-99D4-E9789BBFC5A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65D7170-CAFE-4784-ACD9-F60D54AC75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DDA47CF-BBEC-4456-804D-E638BB7D6F2B}"/>
              </a:ext>
            </a:extLst>
          </p:cNvPr>
          <p:cNvSpPr>
            <a:spLocks noGrp="1"/>
          </p:cNvSpPr>
          <p:nvPr>
            <p:ph type="dt" sz="half" idx="10"/>
          </p:nvPr>
        </p:nvSpPr>
        <p:spPr/>
        <p:txBody>
          <a:bodyPr/>
          <a:lstStyle/>
          <a:p>
            <a:fld id="{1365EE17-3F65-44D4-8D5D-0062DB9F4495}" type="datetimeFigureOut">
              <a:rPr lang="en-US" smtClean="0"/>
              <a:t>9/29/2020</a:t>
            </a:fld>
            <a:endParaRPr lang="en-US"/>
          </a:p>
        </p:txBody>
      </p:sp>
      <p:sp>
        <p:nvSpPr>
          <p:cNvPr id="6" name="Footer Placeholder 5">
            <a:extLst>
              <a:ext uri="{FF2B5EF4-FFF2-40B4-BE49-F238E27FC236}">
                <a16:creationId xmlns:a16="http://schemas.microsoft.com/office/drawing/2014/main" id="{2F41C0C5-8C69-443C-B83E-F9454CDEE01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F1CCF3-E0A8-4DBB-9830-97DB4D64E93A}"/>
              </a:ext>
            </a:extLst>
          </p:cNvPr>
          <p:cNvSpPr>
            <a:spLocks noGrp="1"/>
          </p:cNvSpPr>
          <p:nvPr>
            <p:ph type="sldNum" sz="quarter" idx="12"/>
          </p:nvPr>
        </p:nvSpPr>
        <p:spPr/>
        <p:txBody>
          <a:bodyPr/>
          <a:lstStyle/>
          <a:p>
            <a:fld id="{CB8C33D5-CEB6-4EA7-A681-CEA28CC13219}" type="slidenum">
              <a:rPr lang="en-US" smtClean="0"/>
              <a:t>‹#›</a:t>
            </a:fld>
            <a:endParaRPr lang="en-US"/>
          </a:p>
        </p:txBody>
      </p:sp>
    </p:spTree>
    <p:extLst>
      <p:ext uri="{BB962C8B-B14F-4D97-AF65-F5344CB8AC3E}">
        <p14:creationId xmlns:p14="http://schemas.microsoft.com/office/powerpoint/2010/main" val="27325515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8CCF976-9D72-42D2-A32A-635E9059BED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DC07FC9-B28B-4804-A838-D70D594DEB7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B5C7435-CF0A-41CC-94C0-CA9A04E4073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365EE17-3F65-44D4-8D5D-0062DB9F4495}" type="datetimeFigureOut">
              <a:rPr lang="en-US" smtClean="0"/>
              <a:t>9/29/2020</a:t>
            </a:fld>
            <a:endParaRPr lang="en-US"/>
          </a:p>
        </p:txBody>
      </p:sp>
      <p:sp>
        <p:nvSpPr>
          <p:cNvPr id="5" name="Footer Placeholder 4">
            <a:extLst>
              <a:ext uri="{FF2B5EF4-FFF2-40B4-BE49-F238E27FC236}">
                <a16:creationId xmlns:a16="http://schemas.microsoft.com/office/drawing/2014/main" id="{409DF55F-0541-4E19-867B-27CE33109AD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305F8F4-F509-45C2-8C0A-EE56B61AC78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8C33D5-CEB6-4EA7-A681-CEA28CC13219}" type="slidenum">
              <a:rPr lang="en-US" smtClean="0"/>
              <a:t>‹#›</a:t>
            </a:fld>
            <a:endParaRPr lang="en-US"/>
          </a:p>
        </p:txBody>
      </p:sp>
    </p:spTree>
    <p:extLst>
      <p:ext uri="{BB962C8B-B14F-4D97-AF65-F5344CB8AC3E}">
        <p14:creationId xmlns:p14="http://schemas.microsoft.com/office/powerpoint/2010/main" val="40341069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comments" Target="../comments/commen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71080-9A43-4578-BA24-5F687CDB661F}"/>
              </a:ext>
            </a:extLst>
          </p:cNvPr>
          <p:cNvSpPr>
            <a:spLocks noGrp="1"/>
          </p:cNvSpPr>
          <p:nvPr>
            <p:ph type="ctrTitle"/>
          </p:nvPr>
        </p:nvSpPr>
        <p:spPr/>
        <p:txBody>
          <a:bodyPr>
            <a:normAutofit/>
          </a:bodyPr>
          <a:lstStyle/>
          <a:p>
            <a:r>
              <a:rPr lang="en-US" dirty="0"/>
              <a:t>Assignment 2</a:t>
            </a:r>
            <a:br>
              <a:rPr lang="en-US" dirty="0"/>
            </a:br>
            <a:r>
              <a:rPr lang="en-US" sz="4400" dirty="0"/>
              <a:t>Linear Systems and Approximations</a:t>
            </a:r>
            <a:endParaRPr lang="en-US" dirty="0"/>
          </a:p>
        </p:txBody>
      </p:sp>
      <p:sp>
        <p:nvSpPr>
          <p:cNvPr id="3" name="Subtitle 2">
            <a:extLst>
              <a:ext uri="{FF2B5EF4-FFF2-40B4-BE49-F238E27FC236}">
                <a16:creationId xmlns:a16="http://schemas.microsoft.com/office/drawing/2014/main" id="{FE9D5469-AA73-4599-BB97-4977C710D004}"/>
              </a:ext>
            </a:extLst>
          </p:cNvPr>
          <p:cNvSpPr>
            <a:spLocks noGrp="1"/>
          </p:cNvSpPr>
          <p:nvPr>
            <p:ph type="subTitle" idx="1"/>
          </p:nvPr>
        </p:nvSpPr>
        <p:spPr>
          <a:xfrm>
            <a:off x="1524000" y="4259263"/>
            <a:ext cx="9144000" cy="1655762"/>
          </a:xfrm>
        </p:spPr>
        <p:txBody>
          <a:bodyPr/>
          <a:lstStyle/>
          <a:p>
            <a:r>
              <a:rPr lang="en-US" dirty="0"/>
              <a:t>Nusair Islam</a:t>
            </a:r>
          </a:p>
          <a:p>
            <a:endParaRPr lang="en-US" dirty="0"/>
          </a:p>
        </p:txBody>
      </p:sp>
    </p:spTree>
    <p:extLst>
      <p:ext uri="{BB962C8B-B14F-4D97-AF65-F5344CB8AC3E}">
        <p14:creationId xmlns:p14="http://schemas.microsoft.com/office/powerpoint/2010/main" val="19784217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D753A-C172-4E68-B876-49ABD6836085}"/>
              </a:ext>
            </a:extLst>
          </p:cNvPr>
          <p:cNvSpPr>
            <a:spLocks noGrp="1"/>
          </p:cNvSpPr>
          <p:nvPr>
            <p:ph type="title"/>
          </p:nvPr>
        </p:nvSpPr>
        <p:spPr/>
        <p:txBody>
          <a:bodyPr/>
          <a:lstStyle/>
          <a:p>
            <a:r>
              <a:rPr lang="en-US" dirty="0"/>
              <a:t>1. Transfer Function</a:t>
            </a:r>
          </a:p>
        </p:txBody>
      </p:sp>
      <p:sp>
        <p:nvSpPr>
          <p:cNvPr id="4" name="Content Placeholder 3">
            <a:extLst>
              <a:ext uri="{FF2B5EF4-FFF2-40B4-BE49-F238E27FC236}">
                <a16:creationId xmlns:a16="http://schemas.microsoft.com/office/drawing/2014/main" id="{20233757-AB5E-4750-9D19-C8172D868D50}"/>
              </a:ext>
            </a:extLst>
          </p:cNvPr>
          <p:cNvSpPr>
            <a:spLocks noGrp="1"/>
          </p:cNvSpPr>
          <p:nvPr>
            <p:ph idx="1"/>
          </p:nvPr>
        </p:nvSpPr>
        <p:spPr/>
        <p:txBody>
          <a:bodyPr/>
          <a:lstStyle/>
          <a:p>
            <a:pPr marL="0" indent="0">
              <a:buNone/>
            </a:pPr>
            <a:r>
              <a:rPr lang="en-US" sz="1800" dirty="0"/>
              <a:t>CONSTANTS:</a:t>
            </a:r>
          </a:p>
          <a:p>
            <a:r>
              <a:rPr lang="en-US" sz="1800" dirty="0"/>
              <a:t>M1 = 3</a:t>
            </a:r>
          </a:p>
          <a:p>
            <a:r>
              <a:rPr lang="en-US" sz="1800" dirty="0"/>
              <a:t>M2 = 7</a:t>
            </a:r>
          </a:p>
          <a:p>
            <a:r>
              <a:rPr lang="en-US" sz="1800" dirty="0"/>
              <a:t>M3 = 3</a:t>
            </a:r>
          </a:p>
          <a:p>
            <a:r>
              <a:rPr lang="en-US" sz="1800" dirty="0"/>
              <a:t>M4 = 7</a:t>
            </a:r>
          </a:p>
          <a:p>
            <a:r>
              <a:rPr lang="en-US" sz="1800" dirty="0"/>
              <a:t>K1 = 3</a:t>
            </a:r>
          </a:p>
          <a:p>
            <a:r>
              <a:rPr lang="en-US" sz="1800" dirty="0"/>
              <a:t>K2 = 6</a:t>
            </a:r>
          </a:p>
          <a:p>
            <a:r>
              <a:rPr lang="en-US" sz="1800" dirty="0"/>
              <a:t>K3 = 2</a:t>
            </a:r>
          </a:p>
          <a:p>
            <a:r>
              <a:rPr lang="en-US" sz="1800" dirty="0"/>
              <a:t>B1 = 10</a:t>
            </a:r>
          </a:p>
          <a:p>
            <a:r>
              <a:rPr lang="en-US" sz="1800" dirty="0"/>
              <a:t>B2 = 10</a:t>
            </a:r>
          </a:p>
          <a:p>
            <a:r>
              <a:rPr lang="en-US" sz="1800" dirty="0"/>
              <a:t>B3 = 9</a:t>
            </a:r>
          </a:p>
          <a:p>
            <a:pPr marL="0" indent="0">
              <a:buNone/>
            </a:pPr>
            <a:endParaRPr lang="en-US" dirty="0"/>
          </a:p>
        </p:txBody>
      </p:sp>
      <mc:AlternateContent xmlns:mc="http://schemas.openxmlformats.org/markup-compatibility/2006" xmlns:a14="http://schemas.microsoft.com/office/drawing/2010/main">
        <mc:Choice Requires="a14">
          <p:sp>
            <p:nvSpPr>
              <p:cNvPr id="11" name="Text Box 2">
                <a:extLst>
                  <a:ext uri="{FF2B5EF4-FFF2-40B4-BE49-F238E27FC236}">
                    <a16:creationId xmlns:a16="http://schemas.microsoft.com/office/drawing/2014/main" id="{ABA8F528-972D-415D-84CD-C492A8975CB4}"/>
                  </a:ext>
                </a:extLst>
              </p:cNvPr>
              <p:cNvSpPr txBox="1">
                <a:spLocks noChangeArrowheads="1"/>
              </p:cNvSpPr>
              <p:nvPr/>
            </p:nvSpPr>
            <p:spPr bwMode="auto">
              <a:xfrm>
                <a:off x="4640173" y="2764488"/>
                <a:ext cx="4596294" cy="1236806"/>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noAutofit/>
              </a:bodyPr>
              <a:lstStyle/>
              <a:p>
                <a:pPr marL="0" marR="0">
                  <a:lnSpc>
                    <a:spcPct val="107000"/>
                  </a:lnSpc>
                  <a:spcBef>
                    <a:spcPts val="0"/>
                  </a:spcBef>
                  <a:spcAft>
                    <a:spcPts val="800"/>
                  </a:spcAft>
                </a:pPr>
                <a14:m>
                  <m:oMathPara xmlns:m="http://schemas.openxmlformats.org/officeDocument/2006/math">
                    <m:oMathParaPr>
                      <m:jc m:val="centerGroup"/>
                    </m:oMathParaPr>
                    <m:oMath xmlns:m="http://schemas.openxmlformats.org/officeDocument/2006/math">
                      <m:f>
                        <m:fPr>
                          <m:ctrlPr>
                            <a:rPr lang="en-US" i="1">
                              <a:effectLst/>
                              <a:latin typeface="Cambria Math" panose="02040503050406030204" pitchFamily="18" charset="0"/>
                              <a:ea typeface="Calibri" panose="020F0502020204030204" pitchFamily="34" charset="0"/>
                              <a:cs typeface="Times New Roman" panose="02020603050405020304" pitchFamily="18" charset="0"/>
                            </a:rPr>
                          </m:ctrlPr>
                        </m:fPr>
                        <m:num>
                          <m:r>
                            <a:rPr lang="en-US" i="1">
                              <a:effectLst/>
                              <a:latin typeface="Cambria Math" panose="02040503050406030204" pitchFamily="18" charset="0"/>
                              <a:ea typeface="Calibri" panose="020F0502020204030204" pitchFamily="34" charset="0"/>
                              <a:cs typeface="Times New Roman" panose="02020603050405020304" pitchFamily="18" charset="0"/>
                            </a:rPr>
                            <m:t>420</m:t>
                          </m:r>
                          <m:sSup>
                            <m:sSupPr>
                              <m:ctrlPr>
                                <a:rPr lang="en-US" i="1">
                                  <a:effectLst/>
                                  <a:latin typeface="Cambria Math" panose="02040503050406030204" pitchFamily="18" charset="0"/>
                                  <a:ea typeface="Calibri" panose="020F0502020204030204" pitchFamily="34" charset="0"/>
                                  <a:cs typeface="Times New Roman" panose="02020603050405020304" pitchFamily="18" charset="0"/>
                                </a:rPr>
                              </m:ctrlPr>
                            </m:sSupPr>
                            <m:e>
                              <m:r>
                                <a:rPr lang="en-US" i="1">
                                  <a:effectLst/>
                                  <a:latin typeface="Cambria Math" panose="02040503050406030204" pitchFamily="18" charset="0"/>
                                  <a:ea typeface="Calibri" panose="020F0502020204030204" pitchFamily="34" charset="0"/>
                                  <a:cs typeface="Times New Roman" panose="02020603050405020304" pitchFamily="18" charset="0"/>
                                </a:rPr>
                                <m:t>𝑠</m:t>
                              </m:r>
                            </m:e>
                            <m:sup>
                              <m:r>
                                <a:rPr lang="en-US" i="1">
                                  <a:effectLst/>
                                  <a:latin typeface="Cambria Math" panose="02040503050406030204" pitchFamily="18" charset="0"/>
                                  <a:ea typeface="Calibri" panose="020F0502020204030204" pitchFamily="34" charset="0"/>
                                  <a:cs typeface="Times New Roman" panose="02020603050405020304" pitchFamily="18" charset="0"/>
                                </a:rPr>
                                <m:t>2</m:t>
                              </m:r>
                            </m:sup>
                          </m:sSup>
                          <m:r>
                            <a:rPr lang="en-US" i="1">
                              <a:effectLst/>
                              <a:latin typeface="Cambria Math" panose="02040503050406030204" pitchFamily="18" charset="0"/>
                              <a:ea typeface="Calibri" panose="020F0502020204030204" pitchFamily="34" charset="0"/>
                              <a:cs typeface="Times New Roman" panose="02020603050405020304" pitchFamily="18" charset="0"/>
                            </a:rPr>
                            <m:t>+203</m:t>
                          </m:r>
                          <m:r>
                            <a:rPr lang="en-US" i="1">
                              <a:effectLst/>
                              <a:latin typeface="Cambria Math" panose="02040503050406030204" pitchFamily="18" charset="0"/>
                              <a:ea typeface="Calibri" panose="020F0502020204030204" pitchFamily="34" charset="0"/>
                              <a:cs typeface="Times New Roman" panose="02020603050405020304" pitchFamily="18" charset="0"/>
                            </a:rPr>
                            <m:t>𝑠</m:t>
                          </m:r>
                          <m:r>
                            <a:rPr lang="en-US" i="1">
                              <a:effectLst/>
                              <a:latin typeface="Cambria Math" panose="02040503050406030204" pitchFamily="18" charset="0"/>
                              <a:ea typeface="Calibri" panose="020F0502020204030204" pitchFamily="34" charset="0"/>
                              <a:cs typeface="Times New Roman" panose="02020603050405020304" pitchFamily="18" charset="0"/>
                            </a:rPr>
                            <m:t>+390</m:t>
                          </m:r>
                        </m:num>
                        <m:den>
                          <m:r>
                            <a:rPr lang="en-US" i="1">
                              <a:effectLst/>
                              <a:latin typeface="Cambria Math" panose="02040503050406030204" pitchFamily="18" charset="0"/>
                              <a:ea typeface="Calibri" panose="020F0502020204030204" pitchFamily="34" charset="0"/>
                              <a:cs typeface="Times New Roman" panose="02020603050405020304" pitchFamily="18" charset="0"/>
                            </a:rPr>
                            <m:t>4200</m:t>
                          </m:r>
                          <m:sSup>
                            <m:sSupPr>
                              <m:ctrlPr>
                                <a:rPr lang="en-US" i="1">
                                  <a:effectLst/>
                                  <a:latin typeface="Cambria Math" panose="02040503050406030204" pitchFamily="18" charset="0"/>
                                  <a:ea typeface="Calibri" panose="020F0502020204030204" pitchFamily="34" charset="0"/>
                                  <a:cs typeface="Times New Roman" panose="02020603050405020304" pitchFamily="18" charset="0"/>
                                </a:rPr>
                              </m:ctrlPr>
                            </m:sSupPr>
                            <m:e>
                              <m:r>
                                <a:rPr lang="en-US" i="1">
                                  <a:effectLst/>
                                  <a:latin typeface="Cambria Math" panose="02040503050406030204" pitchFamily="18" charset="0"/>
                                  <a:ea typeface="Calibri" panose="020F0502020204030204" pitchFamily="34" charset="0"/>
                                  <a:cs typeface="Times New Roman" panose="02020603050405020304" pitchFamily="18" charset="0"/>
                                </a:rPr>
                                <m:t>𝑠</m:t>
                              </m:r>
                            </m:e>
                            <m:sup>
                              <m:r>
                                <a:rPr lang="en-US" i="1">
                                  <a:effectLst/>
                                  <a:latin typeface="Cambria Math" panose="02040503050406030204" pitchFamily="18" charset="0"/>
                                  <a:ea typeface="Calibri" panose="020F0502020204030204" pitchFamily="34" charset="0"/>
                                  <a:cs typeface="Times New Roman" panose="02020603050405020304" pitchFamily="18" charset="0"/>
                                </a:rPr>
                                <m:t>4</m:t>
                              </m:r>
                            </m:sup>
                          </m:sSup>
                          <m:r>
                            <a:rPr lang="en-US" i="1">
                              <a:effectLst/>
                              <a:latin typeface="Cambria Math" panose="02040503050406030204" pitchFamily="18" charset="0"/>
                              <a:ea typeface="Calibri" panose="020F0502020204030204" pitchFamily="34" charset="0"/>
                              <a:cs typeface="Times New Roman" panose="02020603050405020304" pitchFamily="18" charset="0"/>
                            </a:rPr>
                            <m:t>+3850</m:t>
                          </m:r>
                          <m:sSup>
                            <m:sSupPr>
                              <m:ctrlPr>
                                <a:rPr lang="en-US" i="1">
                                  <a:effectLst/>
                                  <a:latin typeface="Cambria Math" panose="02040503050406030204" pitchFamily="18" charset="0"/>
                                  <a:ea typeface="Calibri" panose="020F0502020204030204" pitchFamily="34" charset="0"/>
                                  <a:cs typeface="Times New Roman" panose="02020603050405020304" pitchFamily="18" charset="0"/>
                                </a:rPr>
                              </m:ctrlPr>
                            </m:sSupPr>
                            <m:e>
                              <m:r>
                                <a:rPr lang="en-US" i="1">
                                  <a:effectLst/>
                                  <a:latin typeface="Cambria Math" panose="02040503050406030204" pitchFamily="18" charset="0"/>
                                  <a:ea typeface="Calibri" panose="020F0502020204030204" pitchFamily="34" charset="0"/>
                                  <a:cs typeface="Times New Roman" panose="02020603050405020304" pitchFamily="18" charset="0"/>
                                </a:rPr>
                                <m:t>𝑠</m:t>
                              </m:r>
                            </m:e>
                            <m:sup>
                              <m:r>
                                <a:rPr lang="en-US" i="1">
                                  <a:effectLst/>
                                  <a:latin typeface="Cambria Math" panose="02040503050406030204" pitchFamily="18" charset="0"/>
                                  <a:ea typeface="Calibri" panose="020F0502020204030204" pitchFamily="34" charset="0"/>
                                  <a:cs typeface="Times New Roman" panose="02020603050405020304" pitchFamily="18" charset="0"/>
                                </a:rPr>
                                <m:t>3</m:t>
                              </m:r>
                            </m:sup>
                          </m:sSup>
                          <m:r>
                            <a:rPr lang="en-US" i="1">
                              <a:effectLst/>
                              <a:latin typeface="Cambria Math" panose="02040503050406030204" pitchFamily="18" charset="0"/>
                              <a:ea typeface="Calibri" panose="020F0502020204030204" pitchFamily="34" charset="0"/>
                              <a:cs typeface="Times New Roman" panose="02020603050405020304" pitchFamily="18" charset="0"/>
                            </a:rPr>
                            <m:t>+7809</m:t>
                          </m:r>
                          <m:sSup>
                            <m:sSupPr>
                              <m:ctrlPr>
                                <a:rPr lang="en-US" i="1">
                                  <a:effectLst/>
                                  <a:latin typeface="Cambria Math" panose="02040503050406030204" pitchFamily="18" charset="0"/>
                                  <a:ea typeface="Calibri" panose="020F0502020204030204" pitchFamily="34" charset="0"/>
                                  <a:cs typeface="Times New Roman" panose="02020603050405020304" pitchFamily="18" charset="0"/>
                                </a:rPr>
                              </m:ctrlPr>
                            </m:sSupPr>
                            <m:e>
                              <m:r>
                                <a:rPr lang="en-US" i="1">
                                  <a:effectLst/>
                                  <a:latin typeface="Cambria Math" panose="02040503050406030204" pitchFamily="18" charset="0"/>
                                  <a:ea typeface="Calibri" panose="020F0502020204030204" pitchFamily="34" charset="0"/>
                                  <a:cs typeface="Times New Roman" panose="02020603050405020304" pitchFamily="18" charset="0"/>
                                </a:rPr>
                                <m:t>𝑠</m:t>
                              </m:r>
                            </m:e>
                            <m:sup>
                              <m:r>
                                <a:rPr lang="en-US" i="1">
                                  <a:effectLst/>
                                  <a:latin typeface="Cambria Math" panose="02040503050406030204" pitchFamily="18" charset="0"/>
                                  <a:ea typeface="Calibri" panose="020F0502020204030204" pitchFamily="34" charset="0"/>
                                  <a:cs typeface="Times New Roman" panose="02020603050405020304" pitchFamily="18" charset="0"/>
                                </a:rPr>
                                <m:t>2</m:t>
                              </m:r>
                            </m:sup>
                          </m:sSup>
                          <m:r>
                            <a:rPr lang="en-US" i="1">
                              <a:effectLst/>
                              <a:latin typeface="Cambria Math" panose="02040503050406030204" pitchFamily="18" charset="0"/>
                              <a:ea typeface="Calibri" panose="020F0502020204030204" pitchFamily="34" charset="0"/>
                              <a:cs typeface="Times New Roman" panose="02020603050405020304" pitchFamily="18" charset="0"/>
                            </a:rPr>
                            <m:t>+3130</m:t>
                          </m:r>
                          <m:r>
                            <a:rPr lang="en-US" i="1">
                              <a:effectLst/>
                              <a:latin typeface="Cambria Math" panose="02040503050406030204" pitchFamily="18" charset="0"/>
                              <a:ea typeface="Calibri" panose="020F0502020204030204" pitchFamily="34" charset="0"/>
                              <a:cs typeface="Times New Roman" panose="02020603050405020304" pitchFamily="18" charset="0"/>
                            </a:rPr>
                            <m:t>𝑠</m:t>
                          </m:r>
                          <m:r>
                            <a:rPr lang="en-US" i="1">
                              <a:effectLst/>
                              <a:latin typeface="Cambria Math" panose="02040503050406030204" pitchFamily="18" charset="0"/>
                              <a:ea typeface="Calibri" panose="020F0502020204030204" pitchFamily="34" charset="0"/>
                              <a:cs typeface="Times New Roman" panose="02020603050405020304" pitchFamily="18" charset="0"/>
                            </a:rPr>
                            <m:t>+3000</m:t>
                          </m:r>
                        </m:den>
                      </m:f>
                    </m:oMath>
                  </m:oMathPara>
                </a14:m>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11" name="Text Box 2">
                <a:extLst>
                  <a:ext uri="{FF2B5EF4-FFF2-40B4-BE49-F238E27FC236}">
                    <a16:creationId xmlns:a16="http://schemas.microsoft.com/office/drawing/2014/main" id="{ABA8F528-972D-415D-84CD-C492A8975CB4}"/>
                  </a:ext>
                </a:extLst>
              </p:cNvPr>
              <p:cNvSpPr txBox="1">
                <a:spLocks noRot="1" noChangeAspect="1" noMove="1" noResize="1" noEditPoints="1" noAdjustHandles="1" noChangeArrowheads="1" noChangeShapeType="1" noTextEdit="1"/>
              </p:cNvSpPr>
              <p:nvPr/>
            </p:nvSpPr>
            <p:spPr bwMode="auto">
              <a:xfrm>
                <a:off x="4640173" y="2764488"/>
                <a:ext cx="4596294" cy="1236806"/>
              </a:xfrm>
              <a:prstGeom prst="rect">
                <a:avLst/>
              </a:prstGeom>
              <a:blipFill>
                <a:blip r:embed="rId3"/>
                <a:stretch>
                  <a:fillRect/>
                </a:stretch>
              </a:blipFill>
              <a:ln w="9525">
                <a:solidFill>
                  <a:srgbClr val="000000"/>
                </a:solidFill>
                <a:miter lim="800000"/>
                <a:headEnd/>
                <a:tailEnd/>
              </a:ln>
            </p:spPr>
            <p:txBody>
              <a:bodyPr/>
              <a:lstStyle/>
              <a:p>
                <a:r>
                  <a:rPr lang="en-US">
                    <a:noFill/>
                  </a:rPr>
                  <a:t> </a:t>
                </a:r>
              </a:p>
            </p:txBody>
          </p:sp>
        </mc:Fallback>
      </mc:AlternateContent>
      <p:sp>
        <p:nvSpPr>
          <p:cNvPr id="6" name="TextBox 5">
            <a:extLst>
              <a:ext uri="{FF2B5EF4-FFF2-40B4-BE49-F238E27FC236}">
                <a16:creationId xmlns:a16="http://schemas.microsoft.com/office/drawing/2014/main" id="{33A53453-CD5E-4300-AE92-BD1AF5EAB4B8}"/>
              </a:ext>
            </a:extLst>
          </p:cNvPr>
          <p:cNvSpPr txBox="1"/>
          <p:nvPr/>
        </p:nvSpPr>
        <p:spPr>
          <a:xfrm>
            <a:off x="2732926" y="3200918"/>
            <a:ext cx="684803" cy="369332"/>
          </a:xfrm>
          <a:prstGeom prst="rect">
            <a:avLst/>
          </a:prstGeom>
          <a:noFill/>
        </p:spPr>
        <p:txBody>
          <a:bodyPr wrap="none" rtlCol="0">
            <a:spAutoFit/>
          </a:bodyPr>
          <a:lstStyle/>
          <a:p>
            <a:r>
              <a:rPr lang="en-US" dirty="0"/>
              <a:t>Input</a:t>
            </a:r>
          </a:p>
        </p:txBody>
      </p:sp>
      <p:sp>
        <p:nvSpPr>
          <p:cNvPr id="12" name="TextBox 11">
            <a:extLst>
              <a:ext uri="{FF2B5EF4-FFF2-40B4-BE49-F238E27FC236}">
                <a16:creationId xmlns:a16="http://schemas.microsoft.com/office/drawing/2014/main" id="{31DF2581-45D9-47C1-BBB2-88DC5F697048}"/>
              </a:ext>
            </a:extLst>
          </p:cNvPr>
          <p:cNvSpPr txBox="1"/>
          <p:nvPr/>
        </p:nvSpPr>
        <p:spPr>
          <a:xfrm>
            <a:off x="10458911" y="3198225"/>
            <a:ext cx="856325" cy="369332"/>
          </a:xfrm>
          <a:prstGeom prst="rect">
            <a:avLst/>
          </a:prstGeom>
          <a:noFill/>
        </p:spPr>
        <p:txBody>
          <a:bodyPr wrap="none" rtlCol="0">
            <a:spAutoFit/>
          </a:bodyPr>
          <a:lstStyle/>
          <a:p>
            <a:r>
              <a:rPr lang="en-US" dirty="0"/>
              <a:t>Output</a:t>
            </a:r>
          </a:p>
        </p:txBody>
      </p:sp>
      <p:sp>
        <p:nvSpPr>
          <p:cNvPr id="7" name="TextBox 6">
            <a:extLst>
              <a:ext uri="{FF2B5EF4-FFF2-40B4-BE49-F238E27FC236}">
                <a16:creationId xmlns:a16="http://schemas.microsoft.com/office/drawing/2014/main" id="{8BB58E77-0B75-4115-BCC4-B16A3B8FDAF5}"/>
              </a:ext>
            </a:extLst>
          </p:cNvPr>
          <p:cNvSpPr txBox="1"/>
          <p:nvPr/>
        </p:nvSpPr>
        <p:spPr>
          <a:xfrm>
            <a:off x="5640512" y="2974368"/>
            <a:ext cx="65" cy="276999"/>
          </a:xfrm>
          <a:prstGeom prst="rect">
            <a:avLst/>
          </a:prstGeom>
          <a:noFill/>
        </p:spPr>
        <p:txBody>
          <a:bodyPr wrap="none" lIns="0" tIns="0" rIns="0" bIns="0" rtlCol="0">
            <a:spAutoFit/>
          </a:bodyPr>
          <a:lstStyle/>
          <a:p>
            <a:endParaRPr lang="en-US" dirty="0"/>
          </a:p>
        </p:txBody>
      </p:sp>
      <p:cxnSp>
        <p:nvCxnSpPr>
          <p:cNvPr id="14" name="Straight Arrow Connector 13">
            <a:extLst>
              <a:ext uri="{FF2B5EF4-FFF2-40B4-BE49-F238E27FC236}">
                <a16:creationId xmlns:a16="http://schemas.microsoft.com/office/drawing/2014/main" id="{9A9809C2-9673-446E-A875-208817134F59}"/>
              </a:ext>
            </a:extLst>
          </p:cNvPr>
          <p:cNvCxnSpPr>
            <a:stCxn id="6" idx="3"/>
            <a:endCxn id="11" idx="1"/>
          </p:cNvCxnSpPr>
          <p:nvPr/>
        </p:nvCxnSpPr>
        <p:spPr>
          <a:xfrm flipV="1">
            <a:off x="3417729" y="3382891"/>
            <a:ext cx="1222444" cy="269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C1A96F9D-4D72-4F0F-A580-EB99D04E8B6A}"/>
              </a:ext>
            </a:extLst>
          </p:cNvPr>
          <p:cNvCxnSpPr>
            <a:stCxn id="11" idx="3"/>
            <a:endCxn id="12" idx="1"/>
          </p:cNvCxnSpPr>
          <p:nvPr/>
        </p:nvCxnSpPr>
        <p:spPr>
          <a:xfrm>
            <a:off x="9236467" y="3382891"/>
            <a:ext cx="122244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 name="TextBox 2">
            <a:extLst>
              <a:ext uri="{FF2B5EF4-FFF2-40B4-BE49-F238E27FC236}">
                <a16:creationId xmlns:a16="http://schemas.microsoft.com/office/drawing/2014/main" id="{4E4C449D-4DBC-4086-96EE-E72E158EEDE3}"/>
              </a:ext>
            </a:extLst>
          </p:cNvPr>
          <p:cNvSpPr txBox="1"/>
          <p:nvPr/>
        </p:nvSpPr>
        <p:spPr>
          <a:xfrm>
            <a:off x="5271774" y="2033447"/>
            <a:ext cx="3333092" cy="523220"/>
          </a:xfrm>
          <a:prstGeom prst="rect">
            <a:avLst/>
          </a:prstGeom>
          <a:noFill/>
        </p:spPr>
        <p:txBody>
          <a:bodyPr wrap="none" rtlCol="0">
            <a:spAutoFit/>
          </a:bodyPr>
          <a:lstStyle/>
          <a:p>
            <a:r>
              <a:rPr lang="en-US" sz="2800" dirty="0">
                <a:solidFill>
                  <a:srgbClr val="0070C0"/>
                </a:solidFill>
              </a:rPr>
              <a:t>TRANSFER FUNCTION</a:t>
            </a:r>
          </a:p>
        </p:txBody>
      </p:sp>
    </p:spTree>
    <p:extLst>
      <p:ext uri="{BB962C8B-B14F-4D97-AF65-F5344CB8AC3E}">
        <p14:creationId xmlns:p14="http://schemas.microsoft.com/office/powerpoint/2010/main" val="41432312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AA4CFE-81A6-477A-A625-E88EB69E90E2}"/>
              </a:ext>
            </a:extLst>
          </p:cNvPr>
          <p:cNvSpPr>
            <a:spLocks noGrp="1"/>
          </p:cNvSpPr>
          <p:nvPr>
            <p:ph type="title"/>
          </p:nvPr>
        </p:nvSpPr>
        <p:spPr/>
        <p:txBody>
          <a:bodyPr/>
          <a:lstStyle/>
          <a:p>
            <a:r>
              <a:rPr lang="en-US" dirty="0"/>
              <a:t>1. MATLAB Natural &amp; Step Response</a:t>
            </a:r>
          </a:p>
        </p:txBody>
      </p:sp>
      <p:pic>
        <p:nvPicPr>
          <p:cNvPr id="5" name="Content Placeholder 4" descr="Chart, line chart, histogram&#10;&#10;Description automatically generated">
            <a:extLst>
              <a:ext uri="{FF2B5EF4-FFF2-40B4-BE49-F238E27FC236}">
                <a16:creationId xmlns:a16="http://schemas.microsoft.com/office/drawing/2014/main" id="{737FBBCD-E118-438B-A782-97F221E50B5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535380"/>
            <a:ext cx="6317749" cy="4738312"/>
          </a:xfrm>
        </p:spPr>
      </p:pic>
      <p:pic>
        <p:nvPicPr>
          <p:cNvPr id="7" name="Picture 6" descr="Chart, line chart&#10;&#10;Description automatically generated">
            <a:extLst>
              <a:ext uri="{FF2B5EF4-FFF2-40B4-BE49-F238E27FC236}">
                <a16:creationId xmlns:a16="http://schemas.microsoft.com/office/drawing/2014/main" id="{D91CB1F7-70A5-4776-9C9F-2FA1E90FDD3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56953" y="1535380"/>
            <a:ext cx="6317749" cy="4738312"/>
          </a:xfrm>
          <a:prstGeom prst="rect">
            <a:avLst/>
          </a:prstGeom>
        </p:spPr>
      </p:pic>
    </p:spTree>
    <p:extLst>
      <p:ext uri="{BB962C8B-B14F-4D97-AF65-F5344CB8AC3E}">
        <p14:creationId xmlns:p14="http://schemas.microsoft.com/office/powerpoint/2010/main" val="41275945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5F071C-1840-4D26-86B9-2A9C17FB8763}"/>
              </a:ext>
            </a:extLst>
          </p:cNvPr>
          <p:cNvSpPr>
            <a:spLocks noGrp="1"/>
          </p:cNvSpPr>
          <p:nvPr>
            <p:ph type="title"/>
          </p:nvPr>
        </p:nvSpPr>
        <p:spPr/>
        <p:txBody>
          <a:bodyPr/>
          <a:lstStyle/>
          <a:p>
            <a:r>
              <a:rPr lang="en-US" dirty="0"/>
              <a:t>2. Simulink Natural Response</a:t>
            </a:r>
          </a:p>
        </p:txBody>
      </p:sp>
      <p:pic>
        <p:nvPicPr>
          <p:cNvPr id="9" name="Content Placeholder 8" descr="Chart, line chart&#10;&#10;Description automatically generated">
            <a:extLst>
              <a:ext uri="{FF2B5EF4-FFF2-40B4-BE49-F238E27FC236}">
                <a16:creationId xmlns:a16="http://schemas.microsoft.com/office/drawing/2014/main" id="{684B2052-9D87-4B64-9B69-4EA128F5EF1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67908" y="1825625"/>
            <a:ext cx="8856183" cy="4351338"/>
          </a:xfrm>
        </p:spPr>
      </p:pic>
    </p:spTree>
    <p:extLst>
      <p:ext uri="{BB962C8B-B14F-4D97-AF65-F5344CB8AC3E}">
        <p14:creationId xmlns:p14="http://schemas.microsoft.com/office/powerpoint/2010/main" val="18958757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0131C6-1BB5-43F4-B8A8-818D9DCDC136}"/>
              </a:ext>
            </a:extLst>
          </p:cNvPr>
          <p:cNvSpPr>
            <a:spLocks noGrp="1"/>
          </p:cNvSpPr>
          <p:nvPr>
            <p:ph type="title"/>
          </p:nvPr>
        </p:nvSpPr>
        <p:spPr/>
        <p:txBody>
          <a:bodyPr/>
          <a:lstStyle/>
          <a:p>
            <a:r>
              <a:rPr lang="en-US" dirty="0"/>
              <a:t>2. Simulink Step Response</a:t>
            </a:r>
          </a:p>
        </p:txBody>
      </p:sp>
      <p:pic>
        <p:nvPicPr>
          <p:cNvPr id="5" name="Content Placeholder 4" descr="Chart, line chart&#10;&#10;Description automatically generated">
            <a:extLst>
              <a:ext uri="{FF2B5EF4-FFF2-40B4-BE49-F238E27FC236}">
                <a16:creationId xmlns:a16="http://schemas.microsoft.com/office/drawing/2014/main" id="{F1C2E6CC-257C-4287-B739-51CFABFB808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67908" y="1825625"/>
            <a:ext cx="8856183" cy="4351338"/>
          </a:xfrm>
        </p:spPr>
      </p:pic>
    </p:spTree>
    <p:extLst>
      <p:ext uri="{BB962C8B-B14F-4D97-AF65-F5344CB8AC3E}">
        <p14:creationId xmlns:p14="http://schemas.microsoft.com/office/powerpoint/2010/main" val="3733338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AEF06-CAE7-4CC6-991F-E1A8FC722AB4}"/>
              </a:ext>
            </a:extLst>
          </p:cNvPr>
          <p:cNvSpPr>
            <a:spLocks noGrp="1"/>
          </p:cNvSpPr>
          <p:nvPr>
            <p:ph type="title"/>
          </p:nvPr>
        </p:nvSpPr>
        <p:spPr/>
        <p:txBody>
          <a:bodyPr>
            <a:normAutofit/>
          </a:bodyPr>
          <a:lstStyle/>
          <a:p>
            <a:r>
              <a:rPr lang="en-US" sz="3600" dirty="0"/>
              <a:t>3. When the output is v1, and without doing ANY math</a:t>
            </a:r>
          </a:p>
        </p:txBody>
      </p:sp>
      <p:sp>
        <p:nvSpPr>
          <p:cNvPr id="3" name="Content Placeholder 2">
            <a:extLst>
              <a:ext uri="{FF2B5EF4-FFF2-40B4-BE49-F238E27FC236}">
                <a16:creationId xmlns:a16="http://schemas.microsoft.com/office/drawing/2014/main" id="{01004399-3971-4CFB-A39C-159D47990F92}"/>
              </a:ext>
            </a:extLst>
          </p:cNvPr>
          <p:cNvSpPr>
            <a:spLocks noGrp="1"/>
          </p:cNvSpPr>
          <p:nvPr>
            <p:ph idx="1"/>
          </p:nvPr>
        </p:nvSpPr>
        <p:spPr/>
        <p:txBody>
          <a:bodyPr/>
          <a:lstStyle/>
          <a:p>
            <a:pPr marL="514350" indent="-514350">
              <a:buFont typeface="+mj-lt"/>
              <a:buAutoNum type="alphaLcParenR"/>
            </a:pPr>
            <a:r>
              <a:rPr lang="en-US" dirty="0"/>
              <a:t>I know the natural response will settle to 0 because after a certain amount of time the system will go back to steady state and the mass’s velocity will </a:t>
            </a:r>
            <a:r>
              <a:rPr lang="en-US" dirty="0" err="1"/>
              <a:t>goto</a:t>
            </a:r>
            <a:r>
              <a:rPr lang="en-US" dirty="0"/>
              <a:t> 0. The energy put into the system will be damped with the dampers</a:t>
            </a:r>
          </a:p>
          <a:p>
            <a:pPr marL="514350" indent="-514350">
              <a:buFont typeface="+mj-lt"/>
              <a:buAutoNum type="alphaLcParenR"/>
            </a:pPr>
            <a:r>
              <a:rPr lang="en-US" dirty="0"/>
              <a:t>I know the step response will settle to 0 because the </a:t>
            </a:r>
            <a:r>
              <a:rPr lang="en-US" dirty="0" err="1"/>
              <a:t>dF</a:t>
            </a:r>
            <a:r>
              <a:rPr lang="en-US" dirty="0"/>
              <a:t>/dt = 0, the velocity of the spring v = 1/k*</a:t>
            </a:r>
            <a:r>
              <a:rPr lang="en-US" dirty="0" err="1"/>
              <a:t>dF</a:t>
            </a:r>
            <a:r>
              <a:rPr lang="en-US" dirty="0"/>
              <a:t>/dt, so the velocity of the spring will equal to 0, and the movement of the block will also be equal to 0.</a:t>
            </a:r>
          </a:p>
        </p:txBody>
      </p:sp>
    </p:spTree>
    <p:extLst>
      <p:ext uri="{BB962C8B-B14F-4D97-AF65-F5344CB8AC3E}">
        <p14:creationId xmlns:p14="http://schemas.microsoft.com/office/powerpoint/2010/main" val="39985460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E5495E-97AE-4E00-BF2E-A89C49D6C83A}"/>
              </a:ext>
            </a:extLst>
          </p:cNvPr>
          <p:cNvSpPr>
            <a:spLocks noGrp="1"/>
          </p:cNvSpPr>
          <p:nvPr>
            <p:ph type="title"/>
          </p:nvPr>
        </p:nvSpPr>
        <p:spPr/>
        <p:txBody>
          <a:bodyPr>
            <a:normAutofit/>
          </a:bodyPr>
          <a:lstStyle/>
          <a:p>
            <a:r>
              <a:rPr lang="en-US" sz="3600" dirty="0"/>
              <a:t>3. When the output is x1, and without doing ANY math</a:t>
            </a:r>
          </a:p>
        </p:txBody>
      </p:sp>
      <p:sp>
        <p:nvSpPr>
          <p:cNvPr id="3" name="Content Placeholder 2">
            <a:extLst>
              <a:ext uri="{FF2B5EF4-FFF2-40B4-BE49-F238E27FC236}">
                <a16:creationId xmlns:a16="http://schemas.microsoft.com/office/drawing/2014/main" id="{DFACCC1B-7BC6-45EE-BE1F-67E3CC12529C}"/>
              </a:ext>
            </a:extLst>
          </p:cNvPr>
          <p:cNvSpPr>
            <a:spLocks noGrp="1"/>
          </p:cNvSpPr>
          <p:nvPr>
            <p:ph idx="1"/>
          </p:nvPr>
        </p:nvSpPr>
        <p:spPr/>
        <p:txBody>
          <a:bodyPr/>
          <a:lstStyle/>
          <a:p>
            <a:pPr marL="514350" indent="-514350">
              <a:buFont typeface="+mj-lt"/>
              <a:buAutoNum type="alphaLcParenR"/>
            </a:pPr>
            <a:r>
              <a:rPr lang="en-US" dirty="0"/>
              <a:t>I know the natural response will settle to 0 because from the previous question v1 will </a:t>
            </a:r>
            <a:r>
              <a:rPr lang="en-US" dirty="0" err="1"/>
              <a:t>goto</a:t>
            </a:r>
            <a:r>
              <a:rPr lang="en-US" dirty="0"/>
              <a:t> 0 because of damping. This means the system will go back to the previous state before the impulse, therefore the mass M2 will not change</a:t>
            </a:r>
          </a:p>
          <a:p>
            <a:pPr marL="514350" indent="-514350">
              <a:buFont typeface="+mj-lt"/>
              <a:buAutoNum type="alphaLcParenR"/>
            </a:pPr>
            <a:r>
              <a:rPr lang="en-US" dirty="0"/>
              <a:t>I know the step response will settle to a finite value because as we keep applying a constant force, M4 will be in a lower position than its original position. Since string length needs to be constant, when the system goes to steady state M2 will be the same distance away from M4, and therefore in order to keep string length constant it must be lower in position, resulting in a changed x1</a:t>
            </a:r>
          </a:p>
        </p:txBody>
      </p:sp>
    </p:spTree>
    <p:extLst>
      <p:ext uri="{BB962C8B-B14F-4D97-AF65-F5344CB8AC3E}">
        <p14:creationId xmlns:p14="http://schemas.microsoft.com/office/powerpoint/2010/main" val="5526215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6F57C0-A2C2-4BAB-B582-480B8F840287}"/>
              </a:ext>
            </a:extLst>
          </p:cNvPr>
          <p:cNvSpPr>
            <a:spLocks noGrp="1"/>
          </p:cNvSpPr>
          <p:nvPr>
            <p:ph type="title"/>
          </p:nvPr>
        </p:nvSpPr>
        <p:spPr/>
        <p:txBody>
          <a:bodyPr>
            <a:normAutofit/>
          </a:bodyPr>
          <a:lstStyle/>
          <a:p>
            <a:r>
              <a:rPr lang="en-US" sz="3600" dirty="0"/>
              <a:t>3. When the output is x2, and without doing ANY math</a:t>
            </a:r>
          </a:p>
        </p:txBody>
      </p:sp>
      <p:sp>
        <p:nvSpPr>
          <p:cNvPr id="3" name="Content Placeholder 2">
            <a:extLst>
              <a:ext uri="{FF2B5EF4-FFF2-40B4-BE49-F238E27FC236}">
                <a16:creationId xmlns:a16="http://schemas.microsoft.com/office/drawing/2014/main" id="{D22D6B65-D71E-4603-9C1B-3EFEC46E7FB0}"/>
              </a:ext>
            </a:extLst>
          </p:cNvPr>
          <p:cNvSpPr>
            <a:spLocks noGrp="1"/>
          </p:cNvSpPr>
          <p:nvPr>
            <p:ph idx="1"/>
          </p:nvPr>
        </p:nvSpPr>
        <p:spPr/>
        <p:txBody>
          <a:bodyPr>
            <a:normAutofit lnSpcReduction="10000"/>
          </a:bodyPr>
          <a:lstStyle/>
          <a:p>
            <a:pPr marL="514350" indent="-514350">
              <a:buFont typeface="+mj-lt"/>
              <a:buAutoNum type="alphaLcParenR"/>
            </a:pPr>
            <a:r>
              <a:rPr lang="en-US" dirty="0"/>
              <a:t>I know the natural response will settle to 0 because from the previous questions v1 will go to 0 because of damping. This means the system will go back to the previous state before the impulse, therefore the mass M2 will not change. It is the same principle as the last question.</a:t>
            </a:r>
          </a:p>
          <a:p>
            <a:pPr marL="514350" indent="-514350">
              <a:buFont typeface="+mj-lt"/>
              <a:buAutoNum type="alphaLcParenR"/>
            </a:pPr>
            <a:r>
              <a:rPr lang="en-US" dirty="0"/>
              <a:t>I know the step response will settle to a finite value because as we keep applying a constant force, M4 will be in a lower position than its original position. Since string length needs to be constant, when the system goes to steady state M2 will be the same distance away from M4, and therefore in order to keep string length constant it must be lower in position, resulting in a changed x2. It is the same principle as the last question.</a:t>
            </a:r>
          </a:p>
          <a:p>
            <a:pPr marL="514350" indent="-514350">
              <a:buFont typeface="+mj-lt"/>
              <a:buAutoNum type="alphaLcParenR"/>
            </a:pPr>
            <a:endParaRPr lang="en-US" dirty="0"/>
          </a:p>
        </p:txBody>
      </p:sp>
    </p:spTree>
    <p:extLst>
      <p:ext uri="{BB962C8B-B14F-4D97-AF65-F5344CB8AC3E}">
        <p14:creationId xmlns:p14="http://schemas.microsoft.com/office/powerpoint/2010/main" val="30465176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255</TotalTime>
  <Words>475</Words>
  <Application>Microsoft Office PowerPoint</Application>
  <PresentationFormat>Widescreen</PresentationFormat>
  <Paragraphs>32</Paragraphs>
  <Slides>8</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Cambria Math</vt:lpstr>
      <vt:lpstr>Office Theme</vt:lpstr>
      <vt:lpstr>Assignment 2 Linear Systems and Approximations</vt:lpstr>
      <vt:lpstr>1. Transfer Function</vt:lpstr>
      <vt:lpstr>1. MATLAB Natural &amp; Step Response</vt:lpstr>
      <vt:lpstr>2. Simulink Natural Response</vt:lpstr>
      <vt:lpstr>2. Simulink Step Response</vt:lpstr>
      <vt:lpstr>3. When the output is v1, and without doing ANY math</vt:lpstr>
      <vt:lpstr>3. When the output is x1, and without doing ANY math</vt:lpstr>
      <vt:lpstr>3. When the output is x2, and without doing ANY math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Assignment 1 Linear Systems and Approximations</dc:title>
  <dc:creator>tawfi11@student.ubc.ca</dc:creator>
  <cp:lastModifiedBy>Nusair Islam</cp:lastModifiedBy>
  <cp:revision>16</cp:revision>
  <dcterms:created xsi:type="dcterms:W3CDTF">2020-09-22T03:15:21Z</dcterms:created>
  <dcterms:modified xsi:type="dcterms:W3CDTF">2020-09-30T02:51:46Z</dcterms:modified>
</cp:coreProperties>
</file>