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1" r:id="rId4"/>
    <p:sldId id="262" r:id="rId5"/>
    <p:sldId id="263" r:id="rId6"/>
    <p:sldId id="264" r:id="rId7"/>
    <p:sldId id="265" r:id="rId8"/>
    <p:sldId id="266" r:id="rId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sair Islam" initials="NI" lastIdx="1" clrIdx="0">
    <p:extLst>
      <p:ext uri="{19B8F6BF-5375-455C-9EA6-DF929625EA0E}">
        <p15:presenceInfo xmlns:p15="http://schemas.microsoft.com/office/powerpoint/2012/main" userId="64456c1838abe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9T17:41:01.265"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E72AE72A-DE9D-4E64-A9E1-13DBCAF6E32E}" type="datetimeFigureOut">
              <a:rPr lang="en-US" smtClean="0"/>
              <a:t>10/20/2020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948EE99-1AD9-41B7-882F-F8D698784540}" type="slidenum">
              <a:rPr lang="en-US" smtClean="0"/>
              <a:t>‹#›</a:t>
            </a:fld>
            <a:endParaRPr lang="en-US"/>
          </a:p>
        </p:txBody>
      </p:sp>
    </p:spTree>
    <p:extLst>
      <p:ext uri="{BB962C8B-B14F-4D97-AF65-F5344CB8AC3E}">
        <p14:creationId xmlns:p14="http://schemas.microsoft.com/office/powerpoint/2010/main" val="364048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8EE99-1AD9-41B7-882F-F8D698784540}" type="slidenum">
              <a:rPr lang="en-US" smtClean="0"/>
              <a:t>1</a:t>
            </a:fld>
            <a:endParaRPr lang="en-US"/>
          </a:p>
        </p:txBody>
      </p:sp>
    </p:spTree>
    <p:extLst>
      <p:ext uri="{BB962C8B-B14F-4D97-AF65-F5344CB8AC3E}">
        <p14:creationId xmlns:p14="http://schemas.microsoft.com/office/powerpoint/2010/main" val="305410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48EE99-1AD9-41B7-882F-F8D698784540}" type="slidenum">
              <a:rPr lang="en-US" smtClean="0"/>
              <a:t>2</a:t>
            </a:fld>
            <a:endParaRPr lang="en-US"/>
          </a:p>
        </p:txBody>
      </p:sp>
    </p:spTree>
    <p:extLst>
      <p:ext uri="{BB962C8B-B14F-4D97-AF65-F5344CB8AC3E}">
        <p14:creationId xmlns:p14="http://schemas.microsoft.com/office/powerpoint/2010/main" val="1501210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48EE99-1AD9-41B7-882F-F8D698784540}" type="slidenum">
              <a:rPr lang="en-US" smtClean="0"/>
              <a:t>3</a:t>
            </a:fld>
            <a:endParaRPr lang="en-US"/>
          </a:p>
        </p:txBody>
      </p:sp>
    </p:spTree>
    <p:extLst>
      <p:ext uri="{BB962C8B-B14F-4D97-AF65-F5344CB8AC3E}">
        <p14:creationId xmlns:p14="http://schemas.microsoft.com/office/powerpoint/2010/main" val="272844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8EE99-1AD9-41B7-882F-F8D698784540}" type="slidenum">
              <a:rPr lang="en-US" smtClean="0"/>
              <a:t>4</a:t>
            </a:fld>
            <a:endParaRPr lang="en-US"/>
          </a:p>
        </p:txBody>
      </p:sp>
    </p:spTree>
    <p:extLst>
      <p:ext uri="{BB962C8B-B14F-4D97-AF65-F5344CB8AC3E}">
        <p14:creationId xmlns:p14="http://schemas.microsoft.com/office/powerpoint/2010/main" val="20015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8EE99-1AD9-41B7-882F-F8D698784540}" type="slidenum">
              <a:rPr lang="en-US" smtClean="0"/>
              <a:t>5</a:t>
            </a:fld>
            <a:endParaRPr lang="en-US"/>
          </a:p>
        </p:txBody>
      </p:sp>
    </p:spTree>
    <p:extLst>
      <p:ext uri="{BB962C8B-B14F-4D97-AF65-F5344CB8AC3E}">
        <p14:creationId xmlns:p14="http://schemas.microsoft.com/office/powerpoint/2010/main" val="2364207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8EE99-1AD9-41B7-882F-F8D698784540}" type="slidenum">
              <a:rPr lang="en-US" smtClean="0"/>
              <a:t>6</a:t>
            </a:fld>
            <a:endParaRPr lang="en-US"/>
          </a:p>
        </p:txBody>
      </p:sp>
    </p:spTree>
    <p:extLst>
      <p:ext uri="{BB962C8B-B14F-4D97-AF65-F5344CB8AC3E}">
        <p14:creationId xmlns:p14="http://schemas.microsoft.com/office/powerpoint/2010/main" val="162036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8EE99-1AD9-41B7-882F-F8D698784540}" type="slidenum">
              <a:rPr lang="en-US" smtClean="0"/>
              <a:t>7</a:t>
            </a:fld>
            <a:endParaRPr lang="en-US"/>
          </a:p>
        </p:txBody>
      </p:sp>
    </p:spTree>
    <p:extLst>
      <p:ext uri="{BB962C8B-B14F-4D97-AF65-F5344CB8AC3E}">
        <p14:creationId xmlns:p14="http://schemas.microsoft.com/office/powerpoint/2010/main" val="3324015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8EE99-1AD9-41B7-882F-F8D698784540}" type="slidenum">
              <a:rPr lang="en-US" smtClean="0"/>
              <a:t>8</a:t>
            </a:fld>
            <a:endParaRPr lang="en-US"/>
          </a:p>
        </p:txBody>
      </p:sp>
    </p:spTree>
    <p:extLst>
      <p:ext uri="{BB962C8B-B14F-4D97-AF65-F5344CB8AC3E}">
        <p14:creationId xmlns:p14="http://schemas.microsoft.com/office/powerpoint/2010/main" val="214962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973C-84E3-4100-B5E9-6D145D8F2C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331122-4C39-4A22-AC13-CB6DC03EE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B1BD38-E850-4CFB-A641-B2EBA3DD6C0F}"/>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5" name="Footer Placeholder 4">
            <a:extLst>
              <a:ext uri="{FF2B5EF4-FFF2-40B4-BE49-F238E27FC236}">
                <a16:creationId xmlns:a16="http://schemas.microsoft.com/office/drawing/2014/main" id="{1F461361-BA5E-4D72-BC9E-23A33974A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C6AEE-1FF2-4BBC-8F93-FAC3424C42B4}"/>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44302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3F0C-97B2-4FC9-B082-2A100E6B3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E4F7D2-E5C6-4E8A-AD7C-2601669C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E1D9-68C0-49C2-95C2-0E4DC5160811}"/>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5" name="Footer Placeholder 4">
            <a:extLst>
              <a:ext uri="{FF2B5EF4-FFF2-40B4-BE49-F238E27FC236}">
                <a16:creationId xmlns:a16="http://schemas.microsoft.com/office/drawing/2014/main" id="{CE21D6E7-82F2-420C-BCE9-B6C8C61BB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1C49F-93F0-4620-AC01-986FC4B9BF6B}"/>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73303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C9C77-DAA9-4F30-AF12-0F3A2AB43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298DE-8E73-4C99-9802-03BD4F830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0A56A-5FE5-4DB0-A040-AAA91FCC1174}"/>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5" name="Footer Placeholder 4">
            <a:extLst>
              <a:ext uri="{FF2B5EF4-FFF2-40B4-BE49-F238E27FC236}">
                <a16:creationId xmlns:a16="http://schemas.microsoft.com/office/drawing/2014/main" id="{44B987F1-3922-4757-81A1-D388D54AA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E4F8A-AFD8-4154-BA17-2937B75D99FC}"/>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372073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2BE8-FBC7-4F81-832F-FCA35EEC20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3E894-8947-4020-A14F-1D8474A3E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50735-D1BB-43A3-80B9-33FAC270A3AD}"/>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5" name="Footer Placeholder 4">
            <a:extLst>
              <a:ext uri="{FF2B5EF4-FFF2-40B4-BE49-F238E27FC236}">
                <a16:creationId xmlns:a16="http://schemas.microsoft.com/office/drawing/2014/main" id="{AFE759F5-9EED-4E1C-B9B1-C6F5F0F11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625B5-AC58-4845-8F6C-5BEF111D01EC}"/>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58337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EFAA-3647-442A-9CDC-347633D3E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6BBF6-2D65-49BF-8C38-4B66C748B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EA6FA-53C0-42F0-9413-6C71E3E36B98}"/>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5" name="Footer Placeholder 4">
            <a:extLst>
              <a:ext uri="{FF2B5EF4-FFF2-40B4-BE49-F238E27FC236}">
                <a16:creationId xmlns:a16="http://schemas.microsoft.com/office/drawing/2014/main" id="{F3A5E3C0-D450-4CEA-9BDB-B1D2981ED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CFD28-93AC-428D-9FF8-614475FD3717}"/>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55809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4D1B-FE09-4FE9-A5B0-EECBFFDAB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6A823-3905-4FE9-9D9D-7CD332EC9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63626A-6922-493E-9038-F4A40F978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CFF360-FFF7-4624-826F-BF886F52F4CE}"/>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6" name="Footer Placeholder 5">
            <a:extLst>
              <a:ext uri="{FF2B5EF4-FFF2-40B4-BE49-F238E27FC236}">
                <a16:creationId xmlns:a16="http://schemas.microsoft.com/office/drawing/2014/main" id="{34D6184A-CD99-4DA7-93C1-546120D57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F870B-CD77-4011-9CA4-7FCB10104037}"/>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127582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5025-9169-47DB-A821-8306F3ABE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B6DD5D-440D-4CE5-9019-8AAD1ABA0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32420-01E2-4547-A99B-1EC82B7B5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B0E0C-ECAA-4CF9-A55C-33C0E7657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455BA9-DCFB-435E-922E-1F22D57798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D8489F-E9D4-48B4-AD2E-2556D54806AE}"/>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8" name="Footer Placeholder 7">
            <a:extLst>
              <a:ext uri="{FF2B5EF4-FFF2-40B4-BE49-F238E27FC236}">
                <a16:creationId xmlns:a16="http://schemas.microsoft.com/office/drawing/2014/main" id="{1903DF4E-FFA4-4975-876D-358CC8AC0E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57FC2-E26E-4B8C-BEF8-9FEE8CEF4BA1}"/>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04469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534C-7E7F-43D5-88F6-67CF954846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A94009-4FE4-4597-95FF-CDF2B962B04B}"/>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4" name="Footer Placeholder 3">
            <a:extLst>
              <a:ext uri="{FF2B5EF4-FFF2-40B4-BE49-F238E27FC236}">
                <a16:creationId xmlns:a16="http://schemas.microsoft.com/office/drawing/2014/main" id="{57A52C4E-2E2A-4CB7-A9A0-685EF95AE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45EF8-7578-4A1B-AA96-6FB8B09BDC4A}"/>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343698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712AB-54DB-467E-BFED-1B0AB14DA241}"/>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3" name="Footer Placeholder 2">
            <a:extLst>
              <a:ext uri="{FF2B5EF4-FFF2-40B4-BE49-F238E27FC236}">
                <a16:creationId xmlns:a16="http://schemas.microsoft.com/office/drawing/2014/main" id="{972985E1-A2BE-4D86-8183-680EA44AD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04A4ED-DDD6-4951-838D-947C4C898AF5}"/>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101286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8083-BD01-44B8-9C70-9B74B9A0D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D1C4A-9F46-4E80-A97D-BEE62871C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A254ED-D119-4069-95CF-CC31F66C6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56C70-C73B-4CFF-9C4C-D9DD8D84B630}"/>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6" name="Footer Placeholder 5">
            <a:extLst>
              <a:ext uri="{FF2B5EF4-FFF2-40B4-BE49-F238E27FC236}">
                <a16:creationId xmlns:a16="http://schemas.microsoft.com/office/drawing/2014/main" id="{9CBCAEC7-EF46-4B67-AE21-8EE874AF7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A8C6D-9C23-490A-AF1F-D5C2CD2A251C}"/>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173675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6CFD-1CC1-4AE4-9891-4BC44A7BE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2CF899-DF18-48B5-99D4-E9789BBFC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D7170-CAFE-4784-ACD9-F60D54AC7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A47CF-BBEC-4456-804D-E638BB7D6F2B}"/>
              </a:ext>
            </a:extLst>
          </p:cNvPr>
          <p:cNvSpPr>
            <a:spLocks noGrp="1"/>
          </p:cNvSpPr>
          <p:nvPr>
            <p:ph type="dt" sz="half" idx="10"/>
          </p:nvPr>
        </p:nvSpPr>
        <p:spPr/>
        <p:txBody>
          <a:bodyPr/>
          <a:lstStyle/>
          <a:p>
            <a:fld id="{1365EE17-3F65-44D4-8D5D-0062DB9F4495}" type="datetimeFigureOut">
              <a:rPr lang="en-US" smtClean="0"/>
              <a:t>10/20/2020</a:t>
            </a:fld>
            <a:endParaRPr lang="en-US"/>
          </a:p>
        </p:txBody>
      </p:sp>
      <p:sp>
        <p:nvSpPr>
          <p:cNvPr id="6" name="Footer Placeholder 5">
            <a:extLst>
              <a:ext uri="{FF2B5EF4-FFF2-40B4-BE49-F238E27FC236}">
                <a16:creationId xmlns:a16="http://schemas.microsoft.com/office/drawing/2014/main" id="{2F41C0C5-8C69-443C-B83E-F9454CDEE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1CCF3-E0A8-4DBB-9830-97DB4D64E93A}"/>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73255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CF976-9D72-42D2-A32A-635E9059B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C07FC9-B28B-4804-A838-D70D594DE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C7435-CF0A-41CC-94C0-CA9A04E40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5EE17-3F65-44D4-8D5D-0062DB9F4495}" type="datetimeFigureOut">
              <a:rPr lang="en-US" smtClean="0"/>
              <a:t>10/20/2020</a:t>
            </a:fld>
            <a:endParaRPr lang="en-US"/>
          </a:p>
        </p:txBody>
      </p:sp>
      <p:sp>
        <p:nvSpPr>
          <p:cNvPr id="5" name="Footer Placeholder 4">
            <a:extLst>
              <a:ext uri="{FF2B5EF4-FFF2-40B4-BE49-F238E27FC236}">
                <a16:creationId xmlns:a16="http://schemas.microsoft.com/office/drawing/2014/main" id="{409DF55F-0541-4E19-867B-27CE33109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5F8F4-F509-45C2-8C0A-EE56B61AC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C33D5-CEB6-4EA7-A681-CEA28CC13219}" type="slidenum">
              <a:rPr lang="en-US" smtClean="0"/>
              <a:t>‹#›</a:t>
            </a:fld>
            <a:endParaRPr lang="en-US"/>
          </a:p>
        </p:txBody>
      </p:sp>
    </p:spTree>
    <p:extLst>
      <p:ext uri="{BB962C8B-B14F-4D97-AF65-F5344CB8AC3E}">
        <p14:creationId xmlns:p14="http://schemas.microsoft.com/office/powerpoint/2010/main" val="4034106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1080-9A43-4578-BA24-5F687CDB661F}"/>
              </a:ext>
            </a:extLst>
          </p:cNvPr>
          <p:cNvSpPr>
            <a:spLocks noGrp="1"/>
          </p:cNvSpPr>
          <p:nvPr>
            <p:ph type="ctrTitle"/>
          </p:nvPr>
        </p:nvSpPr>
        <p:spPr/>
        <p:txBody>
          <a:bodyPr>
            <a:normAutofit/>
          </a:bodyPr>
          <a:lstStyle/>
          <a:p>
            <a:r>
              <a:rPr lang="en-US" dirty="0"/>
              <a:t>Assignment 5</a:t>
            </a:r>
            <a:br>
              <a:rPr lang="en-US" dirty="0"/>
            </a:br>
            <a:r>
              <a:rPr lang="en-US" sz="4400" dirty="0"/>
              <a:t>Stability &amp; RH Criteria</a:t>
            </a:r>
            <a:endParaRPr lang="en-US" dirty="0"/>
          </a:p>
        </p:txBody>
      </p:sp>
      <p:sp>
        <p:nvSpPr>
          <p:cNvPr id="3" name="Subtitle 2">
            <a:extLst>
              <a:ext uri="{FF2B5EF4-FFF2-40B4-BE49-F238E27FC236}">
                <a16:creationId xmlns:a16="http://schemas.microsoft.com/office/drawing/2014/main" id="{FE9D5469-AA73-4599-BB97-4977C710D004}"/>
              </a:ext>
            </a:extLst>
          </p:cNvPr>
          <p:cNvSpPr>
            <a:spLocks noGrp="1"/>
          </p:cNvSpPr>
          <p:nvPr>
            <p:ph type="subTitle" idx="1"/>
          </p:nvPr>
        </p:nvSpPr>
        <p:spPr>
          <a:xfrm>
            <a:off x="1524000" y="4259263"/>
            <a:ext cx="9144000" cy="1655762"/>
          </a:xfrm>
        </p:spPr>
        <p:txBody>
          <a:bodyPr/>
          <a:lstStyle/>
          <a:p>
            <a:r>
              <a:rPr lang="en-US" dirty="0"/>
              <a:t>Nusair Islam</a:t>
            </a:r>
          </a:p>
          <a:p>
            <a:endParaRPr lang="en-US" dirty="0"/>
          </a:p>
        </p:txBody>
      </p:sp>
    </p:spTree>
    <p:extLst>
      <p:ext uri="{BB962C8B-B14F-4D97-AF65-F5344CB8AC3E}">
        <p14:creationId xmlns:p14="http://schemas.microsoft.com/office/powerpoint/2010/main" val="197842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53A-C172-4E68-B876-49ABD6836085}"/>
              </a:ext>
            </a:extLst>
          </p:cNvPr>
          <p:cNvSpPr>
            <a:spLocks noGrp="1"/>
          </p:cNvSpPr>
          <p:nvPr>
            <p:ph type="title"/>
          </p:nvPr>
        </p:nvSpPr>
        <p:spPr>
          <a:xfrm>
            <a:off x="838200" y="18255"/>
            <a:ext cx="10515600" cy="1325563"/>
          </a:xfrm>
        </p:spPr>
        <p:txBody>
          <a:bodyPr/>
          <a:lstStyle/>
          <a:p>
            <a:r>
              <a:rPr lang="en-US" dirty="0"/>
              <a:t>1. Use Routh-Hurwitz Criteria to determine if TF is BIBO Stable</a:t>
            </a:r>
          </a:p>
        </p:txBody>
      </p:sp>
      <p:pic>
        <p:nvPicPr>
          <p:cNvPr id="5" name="Picture 4" descr="A picture containing table&#10;&#10;Description automatically generated">
            <a:extLst>
              <a:ext uri="{FF2B5EF4-FFF2-40B4-BE49-F238E27FC236}">
                <a16:creationId xmlns:a16="http://schemas.microsoft.com/office/drawing/2014/main" id="{CA005FC0-4C83-4F7D-91B5-25CBA856D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7924"/>
            <a:ext cx="12192000" cy="4342151"/>
          </a:xfrm>
          <a:prstGeom prst="rect">
            <a:avLst/>
          </a:prstGeom>
        </p:spPr>
      </p:pic>
      <p:sp>
        <p:nvSpPr>
          <p:cNvPr id="4" name="Content Placeholder 3">
            <a:extLst>
              <a:ext uri="{FF2B5EF4-FFF2-40B4-BE49-F238E27FC236}">
                <a16:creationId xmlns:a16="http://schemas.microsoft.com/office/drawing/2014/main" id="{20233757-AB5E-4750-9D19-C8172D868D50}"/>
              </a:ext>
            </a:extLst>
          </p:cNvPr>
          <p:cNvSpPr>
            <a:spLocks noGrp="1"/>
          </p:cNvSpPr>
          <p:nvPr>
            <p:ph idx="1"/>
          </p:nvPr>
        </p:nvSpPr>
        <p:spPr>
          <a:xfrm>
            <a:off x="7476162" y="4905497"/>
            <a:ext cx="4380216" cy="1669963"/>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800" dirty="0"/>
              <a:t>A special case of the Routh-</a:t>
            </a:r>
            <a:r>
              <a:rPr lang="en-US" sz="1800" dirty="0" err="1"/>
              <a:t>Herwitz</a:t>
            </a:r>
            <a:r>
              <a:rPr lang="en-US" sz="1800" dirty="0"/>
              <a:t> Criteria stated that if there’s a 0 followed by other numbers, it’s not stable! Therefore, this TF is not stable. This is further shown when the next coefficient has a sign change, showing a RHP</a:t>
            </a:r>
          </a:p>
          <a:p>
            <a:pPr marL="0" indent="0">
              <a:buNone/>
            </a:pPr>
            <a:endParaRPr lang="en-US" dirty="0"/>
          </a:p>
        </p:txBody>
      </p:sp>
      <p:cxnSp>
        <p:nvCxnSpPr>
          <p:cNvPr id="7" name="Straight Arrow Connector 6">
            <a:extLst>
              <a:ext uri="{FF2B5EF4-FFF2-40B4-BE49-F238E27FC236}">
                <a16:creationId xmlns:a16="http://schemas.microsoft.com/office/drawing/2014/main" id="{B1770CE7-1A29-481D-8EB9-14FFB7326ED8}"/>
              </a:ext>
            </a:extLst>
          </p:cNvPr>
          <p:cNvCxnSpPr>
            <a:cxnSpLocks/>
          </p:cNvCxnSpPr>
          <p:nvPr/>
        </p:nvCxnSpPr>
        <p:spPr>
          <a:xfrm flipH="1" flipV="1">
            <a:off x="8301520" y="2876765"/>
            <a:ext cx="349320" cy="2028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23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53A-C172-4E68-B876-49ABD6836085}"/>
              </a:ext>
            </a:extLst>
          </p:cNvPr>
          <p:cNvSpPr>
            <a:spLocks noGrp="1"/>
          </p:cNvSpPr>
          <p:nvPr>
            <p:ph type="title"/>
          </p:nvPr>
        </p:nvSpPr>
        <p:spPr>
          <a:xfrm>
            <a:off x="838200" y="18255"/>
            <a:ext cx="10515600" cy="1325563"/>
          </a:xfrm>
        </p:spPr>
        <p:txBody>
          <a:bodyPr/>
          <a:lstStyle/>
          <a:p>
            <a:r>
              <a:rPr lang="en-US" dirty="0"/>
              <a:t>2. Verify previous answer on MATLAB</a:t>
            </a:r>
          </a:p>
        </p:txBody>
      </p:sp>
      <p:sp>
        <p:nvSpPr>
          <p:cNvPr id="4" name="Content Placeholder 3">
            <a:extLst>
              <a:ext uri="{FF2B5EF4-FFF2-40B4-BE49-F238E27FC236}">
                <a16:creationId xmlns:a16="http://schemas.microsoft.com/office/drawing/2014/main" id="{20233757-AB5E-4750-9D19-C8172D868D50}"/>
              </a:ext>
            </a:extLst>
          </p:cNvPr>
          <p:cNvSpPr>
            <a:spLocks noGrp="1"/>
          </p:cNvSpPr>
          <p:nvPr>
            <p:ph idx="1"/>
          </p:nvPr>
        </p:nvSpPr>
        <p:spPr>
          <a:xfrm>
            <a:off x="936380" y="5133241"/>
            <a:ext cx="4248644" cy="1452494"/>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1800" dirty="0"/>
              <a:t>A pole cannot be located in the Right-Hand side of the </a:t>
            </a:r>
            <a:r>
              <a:rPr lang="en-US" sz="1800" dirty="0" err="1"/>
              <a:t>jw</a:t>
            </a:r>
            <a:r>
              <a:rPr lang="en-US" sz="1800" dirty="0"/>
              <a:t> axis. The above script shows the poles and there are some positive Real poles indicating it is located on the RH side. This causes the system to grow unbounded.</a:t>
            </a:r>
          </a:p>
          <a:p>
            <a:pPr marL="0" indent="0">
              <a:buNone/>
            </a:pPr>
            <a:endParaRPr lang="en-US" dirty="0"/>
          </a:p>
        </p:txBody>
      </p:sp>
      <p:pic>
        <p:nvPicPr>
          <p:cNvPr id="6" name="Picture 5" descr="Chart&#10;&#10;Description automatically generated">
            <a:extLst>
              <a:ext uri="{FF2B5EF4-FFF2-40B4-BE49-F238E27FC236}">
                <a16:creationId xmlns:a16="http://schemas.microsoft.com/office/drawing/2014/main" id="{2B1B0DAC-4578-473D-B9DA-B7B245F26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4092" y="1026670"/>
            <a:ext cx="5732908" cy="4299681"/>
          </a:xfrm>
          <a:prstGeom prst="rect">
            <a:avLst/>
          </a:prstGeom>
          <a:ln>
            <a:solidFill>
              <a:schemeClr val="tx1"/>
            </a:solidFill>
          </a:ln>
        </p:spPr>
      </p:pic>
      <p:pic>
        <p:nvPicPr>
          <p:cNvPr id="9" name="Picture 8" descr="Graphical user interface, application, table&#10;&#10;Description automatically generated">
            <a:extLst>
              <a:ext uri="{FF2B5EF4-FFF2-40B4-BE49-F238E27FC236}">
                <a16:creationId xmlns:a16="http://schemas.microsoft.com/office/drawing/2014/main" id="{204C6AC9-308F-4E2F-A92E-F1CED5451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000" y="1343816"/>
            <a:ext cx="5351404" cy="3676407"/>
          </a:xfrm>
          <a:prstGeom prst="rect">
            <a:avLst/>
          </a:prstGeom>
          <a:ln>
            <a:solidFill>
              <a:schemeClr val="tx1"/>
            </a:solidFill>
          </a:ln>
        </p:spPr>
      </p:pic>
      <p:sp>
        <p:nvSpPr>
          <p:cNvPr id="10" name="Content Placeholder 3">
            <a:extLst>
              <a:ext uri="{FF2B5EF4-FFF2-40B4-BE49-F238E27FC236}">
                <a16:creationId xmlns:a16="http://schemas.microsoft.com/office/drawing/2014/main" id="{B05CCD1A-50FE-453B-A226-125FE7BE68FF}"/>
              </a:ext>
            </a:extLst>
          </p:cNvPr>
          <p:cNvSpPr txBox="1">
            <a:spLocks/>
          </p:cNvSpPr>
          <p:nvPr/>
        </p:nvSpPr>
        <p:spPr>
          <a:xfrm>
            <a:off x="6816224" y="5479719"/>
            <a:ext cx="4248644" cy="110601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sz="1800" dirty="0"/>
              <a:t>This impulse function further shows how unstable it is. As you can see, after the impulse response the system skyrockets with no signs of stability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63787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53A-C172-4E68-B876-49ABD6836085}"/>
              </a:ext>
            </a:extLst>
          </p:cNvPr>
          <p:cNvSpPr>
            <a:spLocks noGrp="1"/>
          </p:cNvSpPr>
          <p:nvPr>
            <p:ph type="title"/>
          </p:nvPr>
        </p:nvSpPr>
        <p:spPr>
          <a:xfrm>
            <a:off x="838200" y="18255"/>
            <a:ext cx="10515600" cy="1325563"/>
          </a:xfrm>
        </p:spPr>
        <p:txBody>
          <a:bodyPr>
            <a:normAutofit/>
          </a:bodyPr>
          <a:lstStyle/>
          <a:p>
            <a:r>
              <a:rPr lang="en-US" sz="3600" dirty="0"/>
              <a:t>3. Find the following TF’s DC gain, </a:t>
            </a:r>
            <a:r>
              <a:rPr lang="en-US" sz="3600" dirty="0" err="1"/>
              <a:t>freq</a:t>
            </a:r>
            <a:r>
              <a:rPr lang="en-US" sz="3600" dirty="0"/>
              <a:t>, natural </a:t>
            </a:r>
            <a:r>
              <a:rPr lang="en-US" sz="3600" dirty="0" err="1"/>
              <a:t>freq</a:t>
            </a:r>
            <a:r>
              <a:rPr lang="en-US" sz="3600" dirty="0"/>
              <a:t>, and damping coefficient</a:t>
            </a:r>
          </a:p>
        </p:txBody>
      </p:sp>
      <mc:AlternateContent xmlns:mc="http://schemas.openxmlformats.org/markup-compatibility/2006">
        <mc:Choice xmlns:a14="http://schemas.microsoft.com/office/drawing/2010/main" Requires="a14">
          <p:sp>
            <p:nvSpPr>
              <p:cNvPr id="7" name="Content Placeholder 3">
                <a:extLst>
                  <a:ext uri="{FF2B5EF4-FFF2-40B4-BE49-F238E27FC236}">
                    <a16:creationId xmlns:a16="http://schemas.microsoft.com/office/drawing/2014/main" id="{B2839B5C-993E-44FE-965F-5414D13DCA63}"/>
                  </a:ext>
                </a:extLst>
              </p:cNvPr>
              <p:cNvSpPr txBox="1">
                <a:spLocks/>
              </p:cNvSpPr>
              <p:nvPr/>
            </p:nvSpPr>
            <p:spPr>
              <a:xfrm>
                <a:off x="5402955" y="1231538"/>
                <a:ext cx="3616784" cy="91606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dirty="0"/>
                  <a:t>TF(s)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𝑗</m:t>
                        </m:r>
                        <m:r>
                          <a:rPr lang="en-US" b="0" i="1" smtClean="0">
                            <a:latin typeface="Cambria Math" panose="02040503050406030204" pitchFamily="18" charset="0"/>
                          </a:rPr>
                          <m:t>35)(</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𝑗</m:t>
                        </m:r>
                        <m:r>
                          <a:rPr lang="en-US" b="0" i="1" smtClean="0">
                            <a:latin typeface="Cambria Math" panose="02040503050406030204" pitchFamily="18" charset="0"/>
                          </a:rPr>
                          <m:t>35)</m:t>
                        </m:r>
                      </m:den>
                    </m:f>
                  </m:oMath>
                </a14:m>
                <a:endParaRPr lang="en-US" dirty="0"/>
              </a:p>
            </p:txBody>
          </p:sp>
        </mc:Choice>
        <mc:Fallback>
          <p:sp>
            <p:nvSpPr>
              <p:cNvPr id="7" name="Content Placeholder 3">
                <a:extLst>
                  <a:ext uri="{FF2B5EF4-FFF2-40B4-BE49-F238E27FC236}">
                    <a16:creationId xmlns:a16="http://schemas.microsoft.com/office/drawing/2014/main" id="{B2839B5C-993E-44FE-965F-5414D13DCA63}"/>
                  </a:ext>
                </a:extLst>
              </p:cNvPr>
              <p:cNvSpPr txBox="1">
                <a:spLocks noRot="1" noChangeAspect="1" noMove="1" noResize="1" noEditPoints="1" noAdjustHandles="1" noChangeArrowheads="1" noChangeShapeType="1" noTextEdit="1"/>
              </p:cNvSpPr>
              <p:nvPr/>
            </p:nvSpPr>
            <p:spPr>
              <a:xfrm>
                <a:off x="5402955" y="1231538"/>
                <a:ext cx="3616784" cy="916068"/>
              </a:xfrm>
              <a:prstGeom prst="rect">
                <a:avLst/>
              </a:prstGeom>
              <a:blipFill>
                <a:blip r:embed="rId3"/>
                <a:stretch>
                  <a:fillRect l="-2852" t="-658"/>
                </a:stretch>
              </a:blipFill>
            </p:spPr>
            <p:txBody>
              <a:bodyPr/>
              <a:lstStyle/>
              <a:p>
                <a:r>
                  <a:rPr lang="en-US">
                    <a:noFill/>
                  </a:rPr>
                  <a:t> </a:t>
                </a:r>
              </a:p>
            </p:txBody>
          </p:sp>
        </mc:Fallback>
      </mc:AlternateContent>
      <p:pic>
        <p:nvPicPr>
          <p:cNvPr id="5" name="Picture 4" descr="Graphical user interface, text, application, email&#10;&#10;Description automatically generated">
            <a:extLst>
              <a:ext uri="{FF2B5EF4-FFF2-40B4-BE49-F238E27FC236}">
                <a16:creationId xmlns:a16="http://schemas.microsoft.com/office/drawing/2014/main" id="{95952DA3-E71F-4C19-A845-2855C25664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509" y="1343818"/>
            <a:ext cx="3888778" cy="3372088"/>
          </a:xfrm>
          <a:prstGeom prst="rect">
            <a:avLst/>
          </a:prstGeom>
          <a:ln>
            <a:solidFill>
              <a:schemeClr val="tx1"/>
            </a:solidFill>
          </a:ln>
        </p:spPr>
      </p:pic>
      <p:pic>
        <p:nvPicPr>
          <p:cNvPr id="11" name="Picture 10" descr="Table&#10;&#10;Description automatically generated">
            <a:extLst>
              <a:ext uri="{FF2B5EF4-FFF2-40B4-BE49-F238E27FC236}">
                <a16:creationId xmlns:a16="http://schemas.microsoft.com/office/drawing/2014/main" id="{27525FE1-A060-4513-AF50-2E2FEF64C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4182" y="2640753"/>
            <a:ext cx="6842228" cy="3740958"/>
          </a:xfrm>
          <a:prstGeom prst="rect">
            <a:avLst/>
          </a:prstGeom>
          <a:ln>
            <a:solidFill>
              <a:schemeClr val="tx1"/>
            </a:solidFill>
          </a:ln>
        </p:spPr>
      </p:pic>
      <p:pic>
        <p:nvPicPr>
          <p:cNvPr id="13" name="Picture 12" descr="A picture containing text&#10;&#10;Description automatically generated">
            <a:extLst>
              <a:ext uri="{FF2B5EF4-FFF2-40B4-BE49-F238E27FC236}">
                <a16:creationId xmlns:a16="http://schemas.microsoft.com/office/drawing/2014/main" id="{25932FA5-8257-45C7-8F15-DEFF48454B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509" y="5056148"/>
            <a:ext cx="4167420" cy="1325563"/>
          </a:xfrm>
          <a:prstGeom prst="rect">
            <a:avLst/>
          </a:prstGeom>
          <a:ln>
            <a:solidFill>
              <a:schemeClr val="tx1"/>
            </a:solidFill>
          </a:ln>
        </p:spPr>
      </p:pic>
      <p:sp>
        <p:nvSpPr>
          <p:cNvPr id="14" name="TextBox 13">
            <a:extLst>
              <a:ext uri="{FF2B5EF4-FFF2-40B4-BE49-F238E27FC236}">
                <a16:creationId xmlns:a16="http://schemas.microsoft.com/office/drawing/2014/main" id="{FA54FC25-E276-4EFD-979F-9C2817EAC698}"/>
              </a:ext>
            </a:extLst>
          </p:cNvPr>
          <p:cNvSpPr txBox="1"/>
          <p:nvPr/>
        </p:nvSpPr>
        <p:spPr>
          <a:xfrm>
            <a:off x="2156266" y="4239696"/>
            <a:ext cx="934871" cy="369332"/>
          </a:xfrm>
          <a:prstGeom prst="rect">
            <a:avLst/>
          </a:prstGeom>
          <a:noFill/>
          <a:ln>
            <a:solidFill>
              <a:schemeClr val="tx1"/>
            </a:solidFill>
          </a:ln>
        </p:spPr>
        <p:txBody>
          <a:bodyPr wrap="none" rtlCol="0">
            <a:spAutoFit/>
          </a:bodyPr>
          <a:lstStyle/>
          <a:p>
            <a:r>
              <a:rPr lang="en-US" dirty="0"/>
              <a:t>DC Gain</a:t>
            </a:r>
          </a:p>
        </p:txBody>
      </p:sp>
      <p:sp>
        <p:nvSpPr>
          <p:cNvPr id="15" name="TextBox 14">
            <a:extLst>
              <a:ext uri="{FF2B5EF4-FFF2-40B4-BE49-F238E27FC236}">
                <a16:creationId xmlns:a16="http://schemas.microsoft.com/office/drawing/2014/main" id="{9BE7B86B-6A58-4BB3-AE36-93526264EAC5}"/>
              </a:ext>
            </a:extLst>
          </p:cNvPr>
          <p:cNvSpPr txBox="1"/>
          <p:nvPr/>
        </p:nvSpPr>
        <p:spPr>
          <a:xfrm>
            <a:off x="1884570" y="5856803"/>
            <a:ext cx="1273297" cy="369332"/>
          </a:xfrm>
          <a:prstGeom prst="rect">
            <a:avLst/>
          </a:prstGeom>
          <a:noFill/>
          <a:ln>
            <a:solidFill>
              <a:schemeClr val="tx1"/>
            </a:solidFill>
          </a:ln>
        </p:spPr>
        <p:txBody>
          <a:bodyPr wrap="none" rtlCol="0">
            <a:spAutoFit/>
          </a:bodyPr>
          <a:lstStyle/>
          <a:p>
            <a:r>
              <a:rPr lang="en-US" dirty="0"/>
              <a:t>Actual freq.</a:t>
            </a:r>
          </a:p>
        </p:txBody>
      </p:sp>
      <p:sp>
        <p:nvSpPr>
          <p:cNvPr id="16" name="TextBox 15">
            <a:extLst>
              <a:ext uri="{FF2B5EF4-FFF2-40B4-BE49-F238E27FC236}">
                <a16:creationId xmlns:a16="http://schemas.microsoft.com/office/drawing/2014/main" id="{8A387879-DE8D-4DDE-816E-2BFA46BB68A3}"/>
              </a:ext>
            </a:extLst>
          </p:cNvPr>
          <p:cNvSpPr txBox="1"/>
          <p:nvPr/>
        </p:nvSpPr>
        <p:spPr>
          <a:xfrm>
            <a:off x="8953723" y="4715974"/>
            <a:ext cx="1375441" cy="369332"/>
          </a:xfrm>
          <a:prstGeom prst="rect">
            <a:avLst/>
          </a:prstGeom>
          <a:noFill/>
          <a:ln>
            <a:solidFill>
              <a:schemeClr val="tx1"/>
            </a:solidFill>
          </a:ln>
        </p:spPr>
        <p:txBody>
          <a:bodyPr wrap="none" rtlCol="0">
            <a:spAutoFit/>
          </a:bodyPr>
          <a:lstStyle/>
          <a:p>
            <a:r>
              <a:rPr lang="en-US" dirty="0"/>
              <a:t>Natural freq.</a:t>
            </a:r>
          </a:p>
        </p:txBody>
      </p:sp>
      <p:sp>
        <p:nvSpPr>
          <p:cNvPr id="17" name="TextBox 16">
            <a:extLst>
              <a:ext uri="{FF2B5EF4-FFF2-40B4-BE49-F238E27FC236}">
                <a16:creationId xmlns:a16="http://schemas.microsoft.com/office/drawing/2014/main" id="{E145F48B-9A7E-46C7-8748-57812A02EEC2}"/>
              </a:ext>
            </a:extLst>
          </p:cNvPr>
          <p:cNvSpPr txBox="1"/>
          <p:nvPr/>
        </p:nvSpPr>
        <p:spPr>
          <a:xfrm>
            <a:off x="7143525" y="4725846"/>
            <a:ext cx="1620572" cy="369332"/>
          </a:xfrm>
          <a:prstGeom prst="rect">
            <a:avLst/>
          </a:prstGeom>
          <a:noFill/>
          <a:ln>
            <a:solidFill>
              <a:schemeClr val="tx1"/>
            </a:solidFill>
          </a:ln>
        </p:spPr>
        <p:txBody>
          <a:bodyPr wrap="none" rtlCol="0">
            <a:spAutoFit/>
          </a:bodyPr>
          <a:lstStyle/>
          <a:p>
            <a:r>
              <a:rPr lang="en-US" dirty="0"/>
              <a:t>Damping </a:t>
            </a:r>
            <a:r>
              <a:rPr lang="en-US" dirty="0" err="1"/>
              <a:t>Coeff</a:t>
            </a:r>
            <a:r>
              <a:rPr lang="en-US" dirty="0"/>
              <a:t>.</a:t>
            </a:r>
          </a:p>
        </p:txBody>
      </p:sp>
    </p:spTree>
    <p:extLst>
      <p:ext uri="{BB962C8B-B14F-4D97-AF65-F5344CB8AC3E}">
        <p14:creationId xmlns:p14="http://schemas.microsoft.com/office/powerpoint/2010/main" val="64902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53A-C172-4E68-B876-49ABD6836085}"/>
              </a:ext>
            </a:extLst>
          </p:cNvPr>
          <p:cNvSpPr>
            <a:spLocks noGrp="1"/>
          </p:cNvSpPr>
          <p:nvPr>
            <p:ph type="title"/>
          </p:nvPr>
        </p:nvSpPr>
        <p:spPr>
          <a:xfrm>
            <a:off x="838200" y="18255"/>
            <a:ext cx="10515600" cy="1325563"/>
          </a:xfrm>
        </p:spPr>
        <p:txBody>
          <a:bodyPr>
            <a:normAutofit/>
          </a:bodyPr>
          <a:lstStyle/>
          <a:p>
            <a:r>
              <a:rPr lang="en-US" sz="3600" dirty="0"/>
              <a:t>4. Impulse Responses of the ACTUAL and NATURAL freq.</a:t>
            </a:r>
          </a:p>
        </p:txBody>
      </p:sp>
      <mc:AlternateContent xmlns:mc="http://schemas.openxmlformats.org/markup-compatibility/2006">
        <mc:Choice xmlns:a14="http://schemas.microsoft.com/office/drawing/2010/main" Requires="a14">
          <p:sp>
            <p:nvSpPr>
              <p:cNvPr id="7" name="Content Placeholder 3">
                <a:extLst>
                  <a:ext uri="{FF2B5EF4-FFF2-40B4-BE49-F238E27FC236}">
                    <a16:creationId xmlns:a16="http://schemas.microsoft.com/office/drawing/2014/main" id="{B2839B5C-993E-44FE-965F-5414D13DCA63}"/>
                  </a:ext>
                </a:extLst>
              </p:cNvPr>
              <p:cNvSpPr txBox="1">
                <a:spLocks/>
              </p:cNvSpPr>
              <p:nvPr/>
            </p:nvSpPr>
            <p:spPr>
              <a:xfrm>
                <a:off x="4287608" y="1128796"/>
                <a:ext cx="3616784" cy="91606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dirty="0"/>
                  <a:t>TF(s)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𝑗</m:t>
                        </m:r>
                        <m:r>
                          <a:rPr lang="en-US" b="0" i="1" smtClean="0">
                            <a:latin typeface="Cambria Math" panose="02040503050406030204" pitchFamily="18" charset="0"/>
                          </a:rPr>
                          <m:t>35)(</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𝑗</m:t>
                        </m:r>
                        <m:r>
                          <a:rPr lang="en-US" b="0" i="1" smtClean="0">
                            <a:latin typeface="Cambria Math" panose="02040503050406030204" pitchFamily="18" charset="0"/>
                          </a:rPr>
                          <m:t>35)</m:t>
                        </m:r>
                      </m:den>
                    </m:f>
                  </m:oMath>
                </a14:m>
                <a:endParaRPr lang="en-US" dirty="0"/>
              </a:p>
            </p:txBody>
          </p:sp>
        </mc:Choice>
        <mc:Fallback>
          <p:sp>
            <p:nvSpPr>
              <p:cNvPr id="7" name="Content Placeholder 3">
                <a:extLst>
                  <a:ext uri="{FF2B5EF4-FFF2-40B4-BE49-F238E27FC236}">
                    <a16:creationId xmlns:a16="http://schemas.microsoft.com/office/drawing/2014/main" id="{B2839B5C-993E-44FE-965F-5414D13DCA63}"/>
                  </a:ext>
                </a:extLst>
              </p:cNvPr>
              <p:cNvSpPr txBox="1">
                <a:spLocks noRot="1" noChangeAspect="1" noMove="1" noResize="1" noEditPoints="1" noAdjustHandles="1" noChangeArrowheads="1" noChangeShapeType="1" noTextEdit="1"/>
              </p:cNvSpPr>
              <p:nvPr/>
            </p:nvSpPr>
            <p:spPr>
              <a:xfrm>
                <a:off x="4287608" y="1128796"/>
                <a:ext cx="3616784" cy="916068"/>
              </a:xfrm>
              <a:prstGeom prst="rect">
                <a:avLst/>
              </a:prstGeom>
              <a:blipFill>
                <a:blip r:embed="rId3"/>
                <a:stretch>
                  <a:fillRect l="-2852" t="-658"/>
                </a:stretch>
              </a:blipFill>
            </p:spPr>
            <p:txBody>
              <a:bodyPr/>
              <a:lstStyle/>
              <a:p>
                <a:r>
                  <a:rPr lang="en-US">
                    <a:noFill/>
                  </a:rPr>
                  <a:t> </a:t>
                </a:r>
              </a:p>
            </p:txBody>
          </p:sp>
        </mc:Fallback>
      </mc:AlternateContent>
      <p:pic>
        <p:nvPicPr>
          <p:cNvPr id="4" name="Picture 3" descr="Chart&#10;&#10;Description automatically generated">
            <a:extLst>
              <a:ext uri="{FF2B5EF4-FFF2-40B4-BE49-F238E27FC236}">
                <a16:creationId xmlns:a16="http://schemas.microsoft.com/office/drawing/2014/main" id="{A2A3B8F2-7EC2-4D0A-90F9-2DB93B0FFA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147606"/>
            <a:ext cx="5955515" cy="4466636"/>
          </a:xfrm>
          <a:prstGeom prst="rect">
            <a:avLst/>
          </a:prstGeom>
          <a:ln>
            <a:solidFill>
              <a:schemeClr val="tx1"/>
            </a:solidFill>
          </a:ln>
        </p:spPr>
      </p:pic>
      <p:pic>
        <p:nvPicPr>
          <p:cNvPr id="8" name="Picture 7" descr="Chart, line chart, histogram&#10;&#10;Description automatically generated">
            <a:extLst>
              <a:ext uri="{FF2B5EF4-FFF2-40B4-BE49-F238E27FC236}">
                <a16:creationId xmlns:a16="http://schemas.microsoft.com/office/drawing/2014/main" id="{199D79AB-C79D-4B11-9A33-C505D14DB6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6485" y="2147606"/>
            <a:ext cx="5955515" cy="4466636"/>
          </a:xfrm>
          <a:prstGeom prst="rect">
            <a:avLst/>
          </a:prstGeom>
          <a:ln>
            <a:solidFill>
              <a:schemeClr val="tx1"/>
            </a:solidFill>
          </a:ln>
        </p:spPr>
      </p:pic>
    </p:spTree>
    <p:extLst>
      <p:ext uri="{BB962C8B-B14F-4D97-AF65-F5344CB8AC3E}">
        <p14:creationId xmlns:p14="http://schemas.microsoft.com/office/powerpoint/2010/main" val="398884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53A-C172-4E68-B876-49ABD6836085}"/>
              </a:ext>
            </a:extLst>
          </p:cNvPr>
          <p:cNvSpPr>
            <a:spLocks noGrp="1"/>
          </p:cNvSpPr>
          <p:nvPr>
            <p:ph type="title"/>
          </p:nvPr>
        </p:nvSpPr>
        <p:spPr>
          <a:xfrm>
            <a:off x="838200" y="18255"/>
            <a:ext cx="10515600" cy="1325563"/>
          </a:xfrm>
        </p:spPr>
        <p:txBody>
          <a:bodyPr>
            <a:normAutofit/>
          </a:bodyPr>
          <a:lstStyle/>
          <a:p>
            <a:r>
              <a:rPr lang="en-US" sz="3600" dirty="0"/>
              <a:t>5. MATLAB </a:t>
            </a:r>
            <a:r>
              <a:rPr lang="en-US" sz="3600" dirty="0" err="1"/>
              <a:t>zpk</a:t>
            </a:r>
            <a:r>
              <a:rPr lang="en-US" sz="3600" dirty="0"/>
              <a:t> of TF1 and TF2</a:t>
            </a:r>
          </a:p>
        </p:txBody>
      </p:sp>
      <mc:AlternateContent xmlns:mc="http://schemas.openxmlformats.org/markup-compatibility/2006">
        <mc:Choice xmlns:a14="http://schemas.microsoft.com/office/drawing/2010/main" Requires="a14">
          <p:sp>
            <p:nvSpPr>
              <p:cNvPr id="7" name="Content Placeholder 3">
                <a:extLst>
                  <a:ext uri="{FF2B5EF4-FFF2-40B4-BE49-F238E27FC236}">
                    <a16:creationId xmlns:a16="http://schemas.microsoft.com/office/drawing/2014/main" id="{B2839B5C-993E-44FE-965F-5414D13DCA63}"/>
                  </a:ext>
                </a:extLst>
              </p:cNvPr>
              <p:cNvSpPr txBox="1">
                <a:spLocks/>
              </p:cNvSpPr>
              <p:nvPr/>
            </p:nvSpPr>
            <p:spPr>
              <a:xfrm>
                <a:off x="6202167" y="2532622"/>
                <a:ext cx="2873480" cy="91606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dirty="0"/>
                  <a:t>TF1(s)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3∗7</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+7)</m:t>
                        </m:r>
                      </m:den>
                    </m:f>
                  </m:oMath>
                </a14:m>
                <a:endParaRPr lang="en-US" dirty="0"/>
              </a:p>
            </p:txBody>
          </p:sp>
        </mc:Choice>
        <mc:Fallback>
          <p:sp>
            <p:nvSpPr>
              <p:cNvPr id="7" name="Content Placeholder 3">
                <a:extLst>
                  <a:ext uri="{FF2B5EF4-FFF2-40B4-BE49-F238E27FC236}">
                    <a16:creationId xmlns:a16="http://schemas.microsoft.com/office/drawing/2014/main" id="{B2839B5C-993E-44FE-965F-5414D13DCA63}"/>
                  </a:ext>
                </a:extLst>
              </p:cNvPr>
              <p:cNvSpPr txBox="1">
                <a:spLocks noRot="1" noChangeAspect="1" noMove="1" noResize="1" noEditPoints="1" noAdjustHandles="1" noChangeArrowheads="1" noChangeShapeType="1" noTextEdit="1"/>
              </p:cNvSpPr>
              <p:nvPr/>
            </p:nvSpPr>
            <p:spPr>
              <a:xfrm>
                <a:off x="6202167" y="2532622"/>
                <a:ext cx="2873480" cy="916068"/>
              </a:xfrm>
              <a:prstGeom prst="rect">
                <a:avLst/>
              </a:prstGeom>
              <a:blipFill>
                <a:blip r:embed="rId3"/>
                <a:stretch>
                  <a:fillRect l="-4008" t="-6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3">
                <a:extLst>
                  <a:ext uri="{FF2B5EF4-FFF2-40B4-BE49-F238E27FC236}">
                    <a16:creationId xmlns:a16="http://schemas.microsoft.com/office/drawing/2014/main" id="{CB4B8052-EF40-4189-8D89-B9E36C08A116}"/>
                  </a:ext>
                </a:extLst>
              </p:cNvPr>
              <p:cNvSpPr txBox="1">
                <a:spLocks/>
              </p:cNvSpPr>
              <p:nvPr/>
            </p:nvSpPr>
            <p:spPr>
              <a:xfrm>
                <a:off x="6202167" y="4102833"/>
                <a:ext cx="3551574" cy="91606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Font typeface="Arial" panose="020B0604020202020204" pitchFamily="34" charset="0"/>
                  <a:buNone/>
                </a:pPr>
                <a:r>
                  <a:rPr lang="en-US" dirty="0"/>
                  <a:t>TF2(s)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3∗7∗100</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+3)(</m:t>
                        </m:r>
                        <m:r>
                          <a:rPr lang="en-US" b="0" i="1" smtClean="0">
                            <a:latin typeface="Cambria Math" panose="02040503050406030204" pitchFamily="18" charset="0"/>
                          </a:rPr>
                          <m:t>𝑠</m:t>
                        </m:r>
                        <m:r>
                          <a:rPr lang="en-US" b="0" i="1" smtClean="0">
                            <a:latin typeface="Cambria Math" panose="02040503050406030204" pitchFamily="18" charset="0"/>
                          </a:rPr>
                          <m:t>+7)(</m:t>
                        </m:r>
                        <m:r>
                          <a:rPr lang="en-US" b="0" i="1" smtClean="0">
                            <a:latin typeface="Cambria Math" panose="02040503050406030204" pitchFamily="18" charset="0"/>
                          </a:rPr>
                          <m:t>𝑠</m:t>
                        </m:r>
                        <m:r>
                          <a:rPr lang="en-US" b="0" i="1" smtClean="0">
                            <a:latin typeface="Cambria Math" panose="02040503050406030204" pitchFamily="18" charset="0"/>
                          </a:rPr>
                          <m:t>+100)</m:t>
                        </m:r>
                      </m:den>
                    </m:f>
                  </m:oMath>
                </a14:m>
                <a:endParaRPr lang="en-US" dirty="0"/>
              </a:p>
            </p:txBody>
          </p:sp>
        </mc:Choice>
        <mc:Fallback>
          <p:sp>
            <p:nvSpPr>
              <p:cNvPr id="6" name="Content Placeholder 3">
                <a:extLst>
                  <a:ext uri="{FF2B5EF4-FFF2-40B4-BE49-F238E27FC236}">
                    <a16:creationId xmlns:a16="http://schemas.microsoft.com/office/drawing/2014/main" id="{CB4B8052-EF40-4189-8D89-B9E36C08A116}"/>
                  </a:ext>
                </a:extLst>
              </p:cNvPr>
              <p:cNvSpPr txBox="1">
                <a:spLocks noRot="1" noChangeAspect="1" noMove="1" noResize="1" noEditPoints="1" noAdjustHandles="1" noChangeArrowheads="1" noChangeShapeType="1" noTextEdit="1"/>
              </p:cNvSpPr>
              <p:nvPr/>
            </p:nvSpPr>
            <p:spPr>
              <a:xfrm>
                <a:off x="6202167" y="4102833"/>
                <a:ext cx="3551574" cy="916068"/>
              </a:xfrm>
              <a:prstGeom prst="rect">
                <a:avLst/>
              </a:prstGeom>
              <a:blipFill>
                <a:blip r:embed="rId4"/>
                <a:stretch>
                  <a:fillRect l="-2906" t="-658"/>
                </a:stretch>
              </a:blipFill>
            </p:spPr>
            <p:txBody>
              <a:bodyPr/>
              <a:lstStyle/>
              <a:p>
                <a:r>
                  <a:rPr lang="en-US">
                    <a:noFill/>
                  </a:rPr>
                  <a:t> </a:t>
                </a:r>
              </a:p>
            </p:txBody>
          </p:sp>
        </mc:Fallback>
      </mc:AlternateContent>
      <p:pic>
        <p:nvPicPr>
          <p:cNvPr id="5" name="Picture 4" descr="Graphical user interface, text, application, email&#10;&#10;Description automatically generated">
            <a:extLst>
              <a:ext uri="{FF2B5EF4-FFF2-40B4-BE49-F238E27FC236}">
                <a16:creationId xmlns:a16="http://schemas.microsoft.com/office/drawing/2014/main" id="{57D105BE-DE81-41E3-B084-397D0260BF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527" y="1695049"/>
            <a:ext cx="4573730" cy="4404957"/>
          </a:xfrm>
          <a:prstGeom prst="rect">
            <a:avLst/>
          </a:prstGeom>
          <a:ln>
            <a:solidFill>
              <a:schemeClr val="tx1"/>
            </a:solidFill>
          </a:ln>
        </p:spPr>
      </p:pic>
    </p:spTree>
    <p:extLst>
      <p:ext uri="{BB962C8B-B14F-4D97-AF65-F5344CB8AC3E}">
        <p14:creationId xmlns:p14="http://schemas.microsoft.com/office/powerpoint/2010/main" val="171009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53A-C172-4E68-B876-49ABD6836085}"/>
              </a:ext>
            </a:extLst>
          </p:cNvPr>
          <p:cNvSpPr>
            <a:spLocks noGrp="1"/>
          </p:cNvSpPr>
          <p:nvPr>
            <p:ph type="title"/>
          </p:nvPr>
        </p:nvSpPr>
        <p:spPr>
          <a:xfrm>
            <a:off x="838200" y="18255"/>
            <a:ext cx="10515600" cy="1325563"/>
          </a:xfrm>
        </p:spPr>
        <p:txBody>
          <a:bodyPr>
            <a:normAutofit/>
          </a:bodyPr>
          <a:lstStyle/>
          <a:p>
            <a:r>
              <a:rPr lang="en-US" sz="3600" dirty="0"/>
              <a:t>5. Impulse Response of TF1 and TF2</a:t>
            </a:r>
          </a:p>
        </p:txBody>
      </p:sp>
      <p:pic>
        <p:nvPicPr>
          <p:cNvPr id="4" name="Picture 3" descr="A picture containing chart&#10;&#10;Description automatically generated">
            <a:extLst>
              <a:ext uri="{FF2B5EF4-FFF2-40B4-BE49-F238E27FC236}">
                <a16:creationId xmlns:a16="http://schemas.microsoft.com/office/drawing/2014/main" id="{EF8BEB5A-A896-4170-996B-358D0CDE0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573" y="1045448"/>
            <a:ext cx="7304853" cy="5478640"/>
          </a:xfrm>
          <a:prstGeom prst="rect">
            <a:avLst/>
          </a:prstGeom>
          <a:ln>
            <a:solidFill>
              <a:schemeClr val="tx1"/>
            </a:solidFill>
          </a:ln>
        </p:spPr>
      </p:pic>
    </p:spTree>
    <p:extLst>
      <p:ext uri="{BB962C8B-B14F-4D97-AF65-F5344CB8AC3E}">
        <p14:creationId xmlns:p14="http://schemas.microsoft.com/office/powerpoint/2010/main" val="245992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53A-C172-4E68-B876-49ABD6836085}"/>
              </a:ext>
            </a:extLst>
          </p:cNvPr>
          <p:cNvSpPr>
            <a:spLocks noGrp="1"/>
          </p:cNvSpPr>
          <p:nvPr>
            <p:ph type="title"/>
          </p:nvPr>
        </p:nvSpPr>
        <p:spPr>
          <a:xfrm>
            <a:off x="838200" y="18255"/>
            <a:ext cx="10515600" cy="1325563"/>
          </a:xfrm>
        </p:spPr>
        <p:txBody>
          <a:bodyPr>
            <a:normAutofit/>
          </a:bodyPr>
          <a:lstStyle/>
          <a:p>
            <a:r>
              <a:rPr lang="en-US" sz="3600"/>
              <a:t>6. </a:t>
            </a:r>
            <a:r>
              <a:rPr lang="en-US" sz="3600" dirty="0"/>
              <a:t>Impulse Response difference of TF1 and TF2 from prev. part</a:t>
            </a:r>
          </a:p>
        </p:txBody>
      </p:sp>
      <p:pic>
        <p:nvPicPr>
          <p:cNvPr id="4" name="Picture 3">
            <a:extLst>
              <a:ext uri="{FF2B5EF4-FFF2-40B4-BE49-F238E27FC236}">
                <a16:creationId xmlns:a16="http://schemas.microsoft.com/office/drawing/2014/main" id="{EF8BEB5A-A896-4170-996B-358D0CDE075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8467" y="1343818"/>
            <a:ext cx="6674709" cy="5006031"/>
          </a:xfrm>
          <a:prstGeom prst="rect">
            <a:avLst/>
          </a:prstGeom>
          <a:ln>
            <a:solidFill>
              <a:schemeClr val="tx1"/>
            </a:solidFill>
          </a:ln>
        </p:spPr>
      </p:pic>
      <p:sp>
        <p:nvSpPr>
          <p:cNvPr id="3" name="TextBox 2">
            <a:extLst>
              <a:ext uri="{FF2B5EF4-FFF2-40B4-BE49-F238E27FC236}">
                <a16:creationId xmlns:a16="http://schemas.microsoft.com/office/drawing/2014/main" id="{38A505EE-ED49-40A8-9763-5C7888452834}"/>
              </a:ext>
            </a:extLst>
          </p:cNvPr>
          <p:cNvSpPr txBox="1"/>
          <p:nvPr/>
        </p:nvSpPr>
        <p:spPr>
          <a:xfrm>
            <a:off x="7634554" y="1030677"/>
            <a:ext cx="3719246" cy="5632311"/>
          </a:xfrm>
          <a:prstGeom prst="rect">
            <a:avLst/>
          </a:prstGeom>
          <a:noFill/>
          <a:ln>
            <a:solidFill>
              <a:schemeClr val="tx1"/>
            </a:solidFill>
          </a:ln>
        </p:spPr>
        <p:txBody>
          <a:bodyPr wrap="square" rtlCol="0">
            <a:spAutoFit/>
          </a:bodyPr>
          <a:lstStyle/>
          <a:p>
            <a:r>
              <a:rPr lang="en-US" dirty="0"/>
              <a:t>The difference between the two impulse functions is very low. This figure shows that after about 1.5s, the two impulse functions behave almost the same. After the impulse is applied there is a slight difference most likely because of TF2’s extra pole at -100</a:t>
            </a:r>
          </a:p>
          <a:p>
            <a:endParaRPr lang="en-US" dirty="0"/>
          </a:p>
          <a:p>
            <a:r>
              <a:rPr lang="en-US" dirty="0"/>
              <a:t>The pole s = -100 is a non-dominant pole because, the dominant pole is s = -3 since it is the smallest pole, and 100 &gt; 3*10, therefore the contribution of s = -100 is almost non-existent</a:t>
            </a:r>
          </a:p>
          <a:p>
            <a:endParaRPr lang="en-US" dirty="0"/>
          </a:p>
          <a:p>
            <a:r>
              <a:rPr lang="en-US" dirty="0"/>
              <a:t>But that non-</a:t>
            </a:r>
            <a:r>
              <a:rPr lang="en-US" dirty="0" err="1"/>
              <a:t>existant</a:t>
            </a:r>
            <a:r>
              <a:rPr lang="en-US" dirty="0"/>
              <a:t> pole is the reason why there is a small discrepancy at first, although it goes away very quickly.</a:t>
            </a:r>
          </a:p>
        </p:txBody>
      </p:sp>
    </p:spTree>
    <p:extLst>
      <p:ext uri="{BB962C8B-B14F-4D97-AF65-F5344CB8AC3E}">
        <p14:creationId xmlns:p14="http://schemas.microsoft.com/office/powerpoint/2010/main" val="3666851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359</Words>
  <Application>Microsoft Office PowerPoint</Application>
  <PresentationFormat>Widescreen</PresentationFormat>
  <Paragraphs>33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Assignment 5 Stability &amp; RH Criteria</vt:lpstr>
      <vt:lpstr>1. Use Routh-Hurwitz Criteria to determine if TF is BIBO Stable</vt:lpstr>
      <vt:lpstr>2. Verify previous answer on MATLAB</vt:lpstr>
      <vt:lpstr>3. Find the following TF’s DC gain, freq, natural freq, and damping coefficient</vt:lpstr>
      <vt:lpstr>4. Impulse Responses of the ACTUAL and NATURAL freq.</vt:lpstr>
      <vt:lpstr>5. MATLAB zpk of TF1 and TF2</vt:lpstr>
      <vt:lpstr>5. Impulse Response of TF1 and TF2</vt:lpstr>
      <vt:lpstr>6. Impulse Response difference of TF1 and TF2 from prev.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Linear Systems and Approximations</dc:title>
  <dc:creator>tawfi11@student.ubc.ca</dc:creator>
  <cp:lastModifiedBy>Nusair Islam</cp:lastModifiedBy>
  <cp:revision>37</cp:revision>
  <dcterms:created xsi:type="dcterms:W3CDTF">2020-09-22T03:15:21Z</dcterms:created>
  <dcterms:modified xsi:type="dcterms:W3CDTF">2020-10-21T06:49:18Z</dcterms:modified>
</cp:coreProperties>
</file>