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69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usair Islam" initials="NI" lastIdx="1" clrIdx="0">
    <p:extLst>
      <p:ext uri="{19B8F6BF-5375-455C-9EA6-DF929625EA0E}">
        <p15:presenceInfo xmlns:p15="http://schemas.microsoft.com/office/powerpoint/2012/main" userId="64456c1838abec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9T17:41:01.265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AE72A-DE9D-4E64-A9E1-13DBCAF6E32E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8EE99-1AD9-41B7-882F-F8D69878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8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04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3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10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97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37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0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80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01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9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973C-84E3-4100-B5E9-6D145D8F2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31122-4C39-4A22-AC13-CB6DC03EE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1BD38-E850-4CFB-A641-B2EBA3DD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61361-BA5E-4D72-BC9E-23A33974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C6AEE-1FF2-4BBC-8F93-FAC3424C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3F0C-97B2-4FC9-B082-2A100E6B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4F7D2-E5C6-4E8A-AD7C-2601669C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E1D9-68C0-49C2-95C2-0E4DC516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1D6E7-82F2-420C-BCE9-B6C8C61B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1C49F-93F0-4620-AC01-986FC4B9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3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C9C77-DAA9-4F30-AF12-0F3A2AB43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298DE-8E73-4C99-9802-03BD4F830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0A56A-5FE5-4DB0-A040-AAA91FCC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987F1-3922-4757-81A1-D388D54A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E4F8A-AFD8-4154-BA17-2937B75D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3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2BE8-FBC7-4F81-832F-FCA35EEC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E894-8947-4020-A14F-1D8474A3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50735-D1BB-43A3-80B9-33FAC270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759F5-9EED-4E1C-B9B1-C6F5F0F1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625B5-AC58-4845-8F6C-5BEF111D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7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EFAA-3647-442A-9CDC-347633D3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6BBF6-2D65-49BF-8C38-4B66C748B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EA6FA-53C0-42F0-9413-6C71E3E3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5E3C0-D450-4CEA-9BDB-B1D2981E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CFD28-93AC-428D-9FF8-614475FD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9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4D1B-FE09-4FE9-A5B0-EECBFFDA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6A823-3905-4FE9-9D9D-7CD332EC9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3626A-6922-493E-9038-F4A40F978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FF360-FFF7-4624-826F-BF886F52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6184A-CD99-4DA7-93C1-546120D5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F870B-CD77-4011-9CA4-7FCB1010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2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5025-9169-47DB-A821-8306F3AB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6DD5D-440D-4CE5-9019-8AAD1ABA0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32420-01E2-4547-A99B-1EC82B7B5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B0E0C-ECAA-4CF9-A55C-33C0E7657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55BA9-DCFB-435E-922E-1F22D5779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8489F-E9D4-48B4-AD2E-2556D548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3DF4E-FFA4-4975-876D-358CC8AC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57FC2-E26E-4B8C-BEF8-9FEE8CEF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534C-7E7F-43D5-88F6-67CF9548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94009-4FE4-4597-95FF-CDF2B962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52C4E-2E2A-4CB7-A9A0-685EF95A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45EF8-7578-4A1B-AA96-6FB8B09B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9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712AB-54DB-467E-BFED-1B0AB14D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985E1-A2BE-4D86-8183-680EA44A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4A4ED-DDD6-4951-838D-947C4C89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6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8083-BD01-44B8-9C70-9B74B9A0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D1C4A-9F46-4E80-A97D-BEE62871C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254ED-D119-4069-95CF-CC31F66C6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56C70-C73B-4CFF-9C4C-D9DD8D84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CAEC7-EF46-4B67-AE21-8EE874AF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A8C6D-9C23-490A-AF1F-D5C2CD2A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6CFD-1CC1-4AE4-9891-4BC44A7B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CF899-DF18-48B5-99D4-E9789BBFC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D7170-CAFE-4784-ACD9-F60D54AC7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A47CF-BBEC-4456-804D-E638BB7D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1C0C5-8C69-443C-B83E-F9454CDE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1CCF3-E0A8-4DBB-9830-97DB4D64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CF976-9D72-42D2-A32A-635E9059B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07FC9-B28B-4804-A838-D70D594DE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C7435-CF0A-41CC-94C0-CA9A04E40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5EE17-3F65-44D4-8D5D-0062DB9F449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F55F-0541-4E19-867B-27CE33109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5F8F4-F509-45C2-8C0A-EE56B61AC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0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1080-9A43-4578-BA24-5F687CDB6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6</a:t>
            </a:r>
            <a:br>
              <a:rPr lang="en-US" dirty="0"/>
            </a:br>
            <a:r>
              <a:rPr lang="en-US" sz="4400" dirty="0"/>
              <a:t>Performance Specs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D5469-AA73-4599-BB97-4977C710D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9263"/>
            <a:ext cx="9144000" cy="1655762"/>
          </a:xfrm>
        </p:spPr>
        <p:txBody>
          <a:bodyPr/>
          <a:lstStyle/>
          <a:p>
            <a:r>
              <a:rPr lang="en-US" dirty="0"/>
              <a:t>Nusair Islam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2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753A-C172-4E68-B876-49ABD683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Part 8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1A8CE88-C49E-475A-8A6C-8DB3FBDA8955}"/>
              </a:ext>
            </a:extLst>
          </p:cNvPr>
          <p:cNvSpPr txBox="1">
            <a:spLocks/>
          </p:cNvSpPr>
          <p:nvPr/>
        </p:nvSpPr>
        <p:spPr>
          <a:xfrm>
            <a:off x="7976741" y="681036"/>
            <a:ext cx="2977564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This is the graph that we want, a fully linear graph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9B9F38-40A3-401A-9830-0D0308B0B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1893" y="318650"/>
            <a:ext cx="3408213" cy="2713117"/>
          </a:xfr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EB6B033-BF40-45DB-AF1C-815DBBEF1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1" y="3429000"/>
            <a:ext cx="4913434" cy="2822354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780750C-516F-4A8C-9108-1B134F9604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73" y="3125848"/>
            <a:ext cx="5496696" cy="3125506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4610D6E-29F9-4F36-BA9F-68B5D60A3C98}"/>
              </a:ext>
            </a:extLst>
          </p:cNvPr>
          <p:cNvSpPr txBox="1">
            <a:spLocks/>
          </p:cNvSpPr>
          <p:nvPr/>
        </p:nvSpPr>
        <p:spPr>
          <a:xfrm>
            <a:off x="1253835" y="3429000"/>
            <a:ext cx="2394528" cy="835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This is the angular velocity graph we get; it has a lot of noise in it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8A7616E-0DD2-43F5-83A6-AA6407D98F74}"/>
              </a:ext>
            </a:extLst>
          </p:cNvPr>
          <p:cNvSpPr txBox="1">
            <a:spLocks/>
          </p:cNvSpPr>
          <p:nvPr/>
        </p:nvSpPr>
        <p:spPr>
          <a:xfrm>
            <a:off x="7800106" y="3125848"/>
            <a:ext cx="2394528" cy="835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This is the angle graph we get; it is not fully linear in the </a:t>
            </a:r>
            <a:r>
              <a:rPr lang="en-US" sz="1800" dirty="0" err="1"/>
              <a:t>beggining</a:t>
            </a: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406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753A-C172-4E68-B876-49ABD683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1 and 2. Develop Simulink model of Maxim Motor and find calculated vs datasheet %err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33757-AB5E-4750-9D19-C8172D86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179" y="1343818"/>
            <a:ext cx="4380216" cy="343063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Nominal V = 12V</a:t>
            </a:r>
          </a:p>
          <a:p>
            <a:pPr marL="0" indent="0">
              <a:buNone/>
            </a:pPr>
            <a:r>
              <a:rPr lang="en-US" sz="1800" dirty="0"/>
              <a:t>Terminal R = 19.2 Ohm</a:t>
            </a:r>
          </a:p>
          <a:p>
            <a:pPr marL="0" indent="0">
              <a:buNone/>
            </a:pPr>
            <a:r>
              <a:rPr lang="en-US" sz="1800" dirty="0"/>
              <a:t>Km = 18.0 </a:t>
            </a:r>
            <a:r>
              <a:rPr lang="en-US" sz="1800" dirty="0" err="1"/>
              <a:t>mNm</a:t>
            </a:r>
            <a:r>
              <a:rPr lang="en-US" sz="1800" dirty="0"/>
              <a:t>/A</a:t>
            </a:r>
          </a:p>
          <a:p>
            <a:pPr marL="0" indent="0">
              <a:buNone/>
            </a:pPr>
            <a:r>
              <a:rPr lang="en-US" sz="1800" dirty="0" err="1"/>
              <a:t>Kb</a:t>
            </a:r>
            <a:r>
              <a:rPr lang="en-US" sz="1800" dirty="0"/>
              <a:t> = 531 rpm/V</a:t>
            </a:r>
          </a:p>
          <a:p>
            <a:pPr marL="0" indent="0">
              <a:buNone/>
            </a:pPr>
            <a:r>
              <a:rPr lang="en-US" sz="1800" dirty="0"/>
              <a:t>Rotor Inertia = 1.03gcm</a:t>
            </a:r>
            <a:r>
              <a:rPr lang="en-US" sz="1800" baseline="30000" dirty="0"/>
              <a:t>3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Terminal L = 0.581mH</a:t>
            </a:r>
          </a:p>
          <a:p>
            <a:pPr marL="0" indent="0">
              <a:buNone/>
            </a:pPr>
            <a:r>
              <a:rPr lang="en-US" sz="1800" dirty="0"/>
              <a:t>No load angular velocity = 6260 rpm</a:t>
            </a:r>
          </a:p>
          <a:p>
            <a:pPr marL="0" indent="0">
              <a:buNone/>
            </a:pPr>
            <a:r>
              <a:rPr lang="en-US" sz="1800" dirty="0"/>
              <a:t>No load current = 11mA</a:t>
            </a:r>
          </a:p>
          <a:p>
            <a:pPr marL="0" indent="0">
              <a:buNone/>
            </a:pPr>
            <a:r>
              <a:rPr lang="en-US" sz="1800" dirty="0"/>
              <a:t>Bearing resistance (B) = 3.163*10</a:t>
            </a:r>
            <a:r>
              <a:rPr lang="en-US" sz="1800" baseline="30000" dirty="0"/>
              <a:t>-8 </a:t>
            </a:r>
            <a:r>
              <a:rPr lang="en-US" sz="1800" dirty="0"/>
              <a:t> Nm/rpm</a:t>
            </a:r>
          </a:p>
          <a:p>
            <a:pPr marL="0" indent="0">
              <a:buNone/>
            </a:pPr>
            <a:r>
              <a:rPr lang="en-US" sz="1800" dirty="0"/>
              <a:t>Mechanical time constant = 6.67 </a:t>
            </a:r>
            <a:r>
              <a:rPr lang="en-US" sz="1800" dirty="0" err="1"/>
              <a:t>ms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1EC3F61-E3A0-49F9-87BD-68A398F71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875" y="1801173"/>
            <a:ext cx="6977793" cy="2244478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1A8CE88-C49E-475A-8A6C-8DB3FBDA8955}"/>
              </a:ext>
            </a:extLst>
          </p:cNvPr>
          <p:cNvSpPr txBox="1">
            <a:spLocks/>
          </p:cNvSpPr>
          <p:nvPr/>
        </p:nvSpPr>
        <p:spPr>
          <a:xfrm>
            <a:off x="8540771" y="3897870"/>
            <a:ext cx="3288486" cy="2719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FV angular velocity = 6094 rpm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% err = 2.652%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FV current = 11mA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% err = 0%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FV Mech time constant = 57.6ms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% err = 764% (I’m not sure why my time constant is so off)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323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753A-C172-4E68-B876-49ABD683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Part 3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E224C57-E716-4167-B6B4-77EB5FFCB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461" y="1598856"/>
            <a:ext cx="9645339" cy="352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2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753A-C172-4E68-B876-49ABD683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Part 4 and 6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1A8CE88-C49E-475A-8A6C-8DB3FBDA8955}"/>
              </a:ext>
            </a:extLst>
          </p:cNvPr>
          <p:cNvSpPr txBox="1">
            <a:spLocks/>
          </p:cNvSpPr>
          <p:nvPr/>
        </p:nvSpPr>
        <p:spPr>
          <a:xfrm>
            <a:off x="9203930" y="849871"/>
            <a:ext cx="214987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Setting my P(s) controller to be a gain of 2, I have an OS of around 6%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8" name="Content Placeholder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59B9F38-40A3-401A-9830-0D0308B0B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7" y="1343818"/>
            <a:ext cx="8723640" cy="3974811"/>
          </a:xfr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C56E7D0-A56C-45B8-A48E-9327E577509F}"/>
              </a:ext>
            </a:extLst>
          </p:cNvPr>
          <p:cNvSpPr txBox="1">
            <a:spLocks/>
          </p:cNvSpPr>
          <p:nvPr/>
        </p:nvSpPr>
        <p:spPr>
          <a:xfrm>
            <a:off x="9203930" y="2344268"/>
            <a:ext cx="298807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 err="1"/>
              <a:t>Tpeak</a:t>
            </a:r>
            <a:r>
              <a:rPr lang="en-US" sz="1200" dirty="0"/>
              <a:t> = 182.7us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err="1"/>
              <a:t>Trise</a:t>
            </a:r>
            <a:r>
              <a:rPr lang="en-US" sz="1200" dirty="0"/>
              <a:t> = 132.3us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err="1"/>
              <a:t>Tsteady</a:t>
            </a:r>
            <a:r>
              <a:rPr lang="en-US" sz="1200" dirty="0"/>
              <a:t> state = 889.4us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%err = (99.883 – 100)/100 * 100% = 0.117%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280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753A-C172-4E68-B876-49ABD683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Part 5 and 6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1A8CE88-C49E-475A-8A6C-8DB3FBDA8955}"/>
              </a:ext>
            </a:extLst>
          </p:cNvPr>
          <p:cNvSpPr txBox="1">
            <a:spLocks/>
          </p:cNvSpPr>
          <p:nvPr/>
        </p:nvSpPr>
        <p:spPr>
          <a:xfrm>
            <a:off x="9203930" y="849871"/>
            <a:ext cx="214987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Setting my P(s) controller to be a gain of 0.5, I have an OS of around 0%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9B9F38-40A3-401A-9830-0D0308B0B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390" y="1343818"/>
            <a:ext cx="8400373" cy="3974811"/>
          </a:xfr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C56E7D0-A56C-45B8-A48E-9327E577509F}"/>
              </a:ext>
            </a:extLst>
          </p:cNvPr>
          <p:cNvSpPr txBox="1">
            <a:spLocks/>
          </p:cNvSpPr>
          <p:nvPr/>
        </p:nvSpPr>
        <p:spPr>
          <a:xfrm>
            <a:off x="9203930" y="2344268"/>
            <a:ext cx="298807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 err="1"/>
              <a:t>Tpeak</a:t>
            </a:r>
            <a:r>
              <a:rPr lang="en-US" sz="1200" dirty="0"/>
              <a:t> = 1.936ms</a:t>
            </a:r>
          </a:p>
          <a:p>
            <a:pPr marL="0" indent="0">
              <a:buNone/>
            </a:pPr>
            <a:r>
              <a:rPr lang="en-US" sz="1200" dirty="0" err="1"/>
              <a:t>Trise</a:t>
            </a:r>
            <a:r>
              <a:rPr lang="en-US" sz="1200" dirty="0"/>
              <a:t> = 1.936ms</a:t>
            </a:r>
          </a:p>
          <a:p>
            <a:pPr marL="0" indent="0">
              <a:buNone/>
            </a:pPr>
            <a:r>
              <a:rPr lang="en-US" sz="1200" dirty="0" err="1"/>
              <a:t>Tsteady</a:t>
            </a:r>
            <a:r>
              <a:rPr lang="en-US" sz="1200" dirty="0"/>
              <a:t> state = 1.936ms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%err = (99.964 – 100)/100 * 100% = 0.036%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9686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753A-C172-4E68-B876-49ABD683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Part 7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1A8CE88-C49E-475A-8A6C-8DB3FBDA8955}"/>
              </a:ext>
            </a:extLst>
          </p:cNvPr>
          <p:cNvSpPr txBox="1">
            <a:spLocks/>
          </p:cNvSpPr>
          <p:nvPr/>
        </p:nvSpPr>
        <p:spPr>
          <a:xfrm>
            <a:off x="9628803" y="241484"/>
            <a:ext cx="214987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I change my first gain block to create my necessary overshoots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9B9F38-40A3-401A-9830-0D0308B0B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9645" y="1790276"/>
            <a:ext cx="8400373" cy="3277447"/>
          </a:xfrm>
        </p:spPr>
      </p:pic>
    </p:spTree>
    <p:extLst>
      <p:ext uri="{BB962C8B-B14F-4D97-AF65-F5344CB8AC3E}">
        <p14:creationId xmlns:p14="http://schemas.microsoft.com/office/powerpoint/2010/main" val="361211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753A-C172-4E68-B876-49ABD683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Part 7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1A8CE88-C49E-475A-8A6C-8DB3FBDA8955}"/>
              </a:ext>
            </a:extLst>
          </p:cNvPr>
          <p:cNvSpPr txBox="1">
            <a:spLocks/>
          </p:cNvSpPr>
          <p:nvPr/>
        </p:nvSpPr>
        <p:spPr>
          <a:xfrm>
            <a:off x="8376236" y="352320"/>
            <a:ext cx="2149870" cy="879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Setting gain to 0.02, I got an %overshoot = 6.9%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9B9F38-40A3-401A-9830-0D0308B0B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800" y="1232147"/>
            <a:ext cx="7538036" cy="4393705"/>
          </a:xfr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0309585-7225-4DE5-9217-351B09D4A1E1}"/>
              </a:ext>
            </a:extLst>
          </p:cNvPr>
          <p:cNvSpPr txBox="1">
            <a:spLocks/>
          </p:cNvSpPr>
          <p:nvPr/>
        </p:nvSpPr>
        <p:spPr>
          <a:xfrm>
            <a:off x="8376236" y="1589044"/>
            <a:ext cx="2439546" cy="1159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/>
              <a:t>Tpeak</a:t>
            </a:r>
            <a:r>
              <a:rPr lang="en-US" sz="2200" dirty="0"/>
              <a:t> = 299.7ms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/>
              <a:t>Trise</a:t>
            </a:r>
            <a:r>
              <a:rPr lang="en-US" sz="2200" dirty="0"/>
              <a:t> = 218.2ms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/>
              <a:t>Tsteady</a:t>
            </a:r>
            <a:r>
              <a:rPr lang="en-US" sz="2200" dirty="0"/>
              <a:t> state = 555.5ms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% err = (100-99.624)/100*100% = 0.376%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951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753A-C172-4E68-B876-49ABD683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Part 7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1A8CE88-C49E-475A-8A6C-8DB3FBDA8955}"/>
              </a:ext>
            </a:extLst>
          </p:cNvPr>
          <p:cNvSpPr txBox="1">
            <a:spLocks/>
          </p:cNvSpPr>
          <p:nvPr/>
        </p:nvSpPr>
        <p:spPr>
          <a:xfrm>
            <a:off x="8376236" y="352320"/>
            <a:ext cx="2149870" cy="879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Setting gain to 0.01, I got an %overshoot = 0%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9B9F38-40A3-401A-9830-0D0308B0B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335" y="1098982"/>
            <a:ext cx="7036860" cy="4393705"/>
          </a:xfr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0309585-7225-4DE5-9217-351B09D4A1E1}"/>
              </a:ext>
            </a:extLst>
          </p:cNvPr>
          <p:cNvSpPr txBox="1">
            <a:spLocks/>
          </p:cNvSpPr>
          <p:nvPr/>
        </p:nvSpPr>
        <p:spPr>
          <a:xfrm>
            <a:off x="8376236" y="1589044"/>
            <a:ext cx="2439546" cy="1159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/>
              <a:t>Tpeak</a:t>
            </a:r>
            <a:r>
              <a:rPr lang="en-US" sz="2200" dirty="0"/>
              <a:t> = 8.23ms</a:t>
            </a:r>
          </a:p>
          <a:p>
            <a:pPr marL="0" indent="0">
              <a:buNone/>
            </a:pPr>
            <a:r>
              <a:rPr lang="en-US" sz="2200" dirty="0" err="1"/>
              <a:t>Trise</a:t>
            </a:r>
            <a:r>
              <a:rPr lang="en-US" sz="2200" dirty="0"/>
              <a:t> = 8.23ms</a:t>
            </a:r>
          </a:p>
          <a:p>
            <a:pPr marL="0" indent="0">
              <a:buNone/>
            </a:pPr>
            <a:r>
              <a:rPr lang="en-US" sz="2200" dirty="0" err="1"/>
              <a:t>Tsteady</a:t>
            </a:r>
            <a:r>
              <a:rPr lang="en-US" sz="2200" dirty="0"/>
              <a:t> state = 8.23ms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% err = (100-100.1)/100*100% = 0.1%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2252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753A-C172-4E68-B876-49ABD683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Part 8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1A8CE88-C49E-475A-8A6C-8DB3FBDA8955}"/>
              </a:ext>
            </a:extLst>
          </p:cNvPr>
          <p:cNvSpPr txBox="1">
            <a:spLocks/>
          </p:cNvSpPr>
          <p:nvPr/>
        </p:nvSpPr>
        <p:spPr>
          <a:xfrm>
            <a:off x="7976741" y="681036"/>
            <a:ext cx="2977564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This system has a ramp function and an additional step TF to convert angular speed to angle. If I wanted angle, I would remove the final step TF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9B9F38-40A3-401A-9830-0D0308B0B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7856" y="2072441"/>
            <a:ext cx="9046449" cy="2713117"/>
          </a:xfrm>
        </p:spPr>
      </p:pic>
    </p:spTree>
    <p:extLst>
      <p:ext uri="{BB962C8B-B14F-4D97-AF65-F5344CB8AC3E}">
        <p14:creationId xmlns:p14="http://schemas.microsoft.com/office/powerpoint/2010/main" val="193542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402</Words>
  <Application>Microsoft Office PowerPoint</Application>
  <PresentationFormat>Widescreen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Assignment 6 Performance Specs</vt:lpstr>
      <vt:lpstr>1 and 2. Develop Simulink model of Maxim Motor and find calculated vs datasheet %err</vt:lpstr>
      <vt:lpstr>Part 3</vt:lpstr>
      <vt:lpstr>Part 4 and 6</vt:lpstr>
      <vt:lpstr>Part 5 and 6</vt:lpstr>
      <vt:lpstr>Part 7</vt:lpstr>
      <vt:lpstr>Part 7</vt:lpstr>
      <vt:lpstr>Part 7</vt:lpstr>
      <vt:lpstr>Part 8</vt:lpstr>
      <vt:lpstr>Part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Linear Systems and Approximations</dc:title>
  <dc:creator>tawfi11@student.ubc.ca</dc:creator>
  <cp:lastModifiedBy>Nusair Islam</cp:lastModifiedBy>
  <cp:revision>43</cp:revision>
  <dcterms:created xsi:type="dcterms:W3CDTF">2020-09-22T03:15:21Z</dcterms:created>
  <dcterms:modified xsi:type="dcterms:W3CDTF">2020-11-04T07:39:51Z</dcterms:modified>
</cp:coreProperties>
</file>