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0" r:id="rId2"/>
  </p:sldMasterIdLst>
  <p:notesMasterIdLst>
    <p:notesMasterId r:id="rId16"/>
  </p:notesMasterIdLst>
  <p:handoutMasterIdLst>
    <p:handoutMasterId r:id="rId17"/>
  </p:handoutMasterIdLst>
  <p:sldIdLst>
    <p:sldId id="326" r:id="rId3"/>
    <p:sldId id="395" r:id="rId4"/>
    <p:sldId id="398" r:id="rId5"/>
    <p:sldId id="399" r:id="rId6"/>
    <p:sldId id="401" r:id="rId7"/>
    <p:sldId id="405" r:id="rId8"/>
    <p:sldId id="406" r:id="rId9"/>
    <p:sldId id="407" r:id="rId10"/>
    <p:sldId id="400" r:id="rId11"/>
    <p:sldId id="402" r:id="rId12"/>
    <p:sldId id="408" r:id="rId13"/>
    <p:sldId id="409" r:id="rId14"/>
    <p:sldId id="359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  <a:srgbClr val="FF6699"/>
  </p:clrMru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70" autoAdjust="0"/>
    <p:restoredTop sz="83833" autoAdjust="0"/>
  </p:normalViewPr>
  <p:slideViewPr>
    <p:cSldViewPr>
      <p:cViewPr varScale="1">
        <p:scale>
          <a:sx n="58" d="100"/>
          <a:sy n="58" d="100"/>
        </p:scale>
        <p:origin x="-92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9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5EEB6-7246-4A7C-9B1D-7C98099E1AD1}" type="datetimeFigureOut">
              <a:rPr lang="fr-FR" smtClean="0"/>
              <a:pPr/>
              <a:t>01/04/2020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93E0F-A7F8-4113-817E-4808DC24636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DE986-D692-429F-ACA2-202B206802FF}" type="datetimeFigureOut">
              <a:rPr lang="fr-FR" smtClean="0"/>
              <a:pPr/>
              <a:t>01/04/2020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220CA-F9B5-4CA3-A344-3428DB1D76B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220CA-F9B5-4CA3-A344-3428DB1D76B2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220CA-F9B5-4CA3-A344-3428DB1D76B2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220CA-F9B5-4CA3-A344-3428DB1D76B2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220CA-F9B5-4CA3-A344-3428DB1D76B2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220CA-F9B5-4CA3-A344-3428DB1D76B2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220CA-F9B5-4CA3-A344-3428DB1D76B2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sysClr val="window" lastClr="FFFFFF"/>
                </a:solidFill>
                <a:effectLst>
                  <a:glow rad="228600">
                    <a:srgbClr val="FF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6. Vérifier le retour d’un sous programme: </a:t>
            </a:r>
            <a:r>
              <a:rPr lang="fr-FR" sz="1200" kern="0" dirty="0" smtClean="0">
                <a:solidFill>
                  <a:sysClr val="window" lastClr="FFFFFF"/>
                </a:solidFill>
                <a:effectLst>
                  <a:glow rad="228600">
                    <a:srgbClr val="FF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une procédure ne retourne pas</a:t>
            </a:r>
            <a:r>
              <a:rPr lang="fr-FR" sz="1200" kern="0" baseline="0" dirty="0" smtClean="0">
                <a:solidFill>
                  <a:sysClr val="window" lastClr="FFFFFF"/>
                </a:solidFill>
                <a:effectLst>
                  <a:glow rad="228600">
                    <a:srgbClr val="FF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de résultat !!</a:t>
            </a:r>
            <a:endParaRPr lang="fr-FR" sz="1200" kern="0" dirty="0" smtClean="0">
              <a:solidFill>
                <a:sysClr val="window" lastClr="FFFFFF"/>
              </a:solidFill>
              <a:effectLst>
                <a:glow rad="228600">
                  <a:srgbClr val="FF000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220CA-F9B5-4CA3-A344-3428DB1D76B2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220CA-F9B5-4CA3-A344-3428DB1D76B2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220CA-F9B5-4CA3-A344-3428DB1D76B2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220CA-F9B5-4CA3-A344-3428DB1D76B2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rtl="0"/>
            <a:endParaRPr lang="en-US" kern="1200">
              <a:solidFill>
                <a:prstClr val="white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pPr algn="l" rtl="0"/>
            <a:endParaRPr lang="en-US" kern="1200">
              <a:solidFill>
                <a:prstClr val="black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12" name="Titr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5" name="Sous-titr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1" name="Espace réservé de la date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pPr algn="l" rtl="0"/>
            <a:fld id="{40F0658E-AC66-43BE-B9A3-B77D27021267}" type="datetime1">
              <a:rPr lang="fr-FR" sz="1000" kern="1200" smtClean="0">
                <a:latin typeface="Trebuchet MS"/>
                <a:ea typeface="+mn-ea"/>
                <a:cs typeface="+mn-cs"/>
              </a:rPr>
              <a:pPr algn="l" rtl="0"/>
              <a:t>01/04/2020</a:t>
            </a:fld>
            <a:endParaRPr lang="fr-FR" sz="1000" kern="1200">
              <a:latin typeface="Trebuchet MS"/>
              <a:ea typeface="+mn-ea"/>
              <a:cs typeface="+mn-cs"/>
            </a:endParaRPr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pPr algn="r" rtl="0"/>
            <a:endParaRPr lang="fr-FR" sz="1000" kern="1200">
              <a:latin typeface="Trebuchet MS"/>
              <a:ea typeface="+mn-ea"/>
              <a:cs typeface="+mn-cs"/>
            </a:endParaRPr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pPr algn="r" rtl="0"/>
            <a:fld id="{223DD035-6798-4E7D-AABB-409E97D82BB8}" type="slidenum">
              <a:rPr lang="fr-FR" sz="1100" kern="1200">
                <a:latin typeface="Trebuchet MS"/>
                <a:ea typeface="+mn-ea"/>
                <a:cs typeface="+mn-cs"/>
              </a:rPr>
              <a:pPr algn="r" rtl="0"/>
              <a:t>‹N°›</a:t>
            </a:fld>
            <a:endParaRPr lang="fr-FR" sz="1100" kern="1200">
              <a:latin typeface="Trebuchet MS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l" rtl="0"/>
            <a:fld id="{404D0847-F9FD-4A6C-A09B-9EC9A67ED326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01/04/2020</a:t>
            </a:fld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rtl="0"/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 rtl="0"/>
            <a:fld id="{223DD035-6798-4E7D-AABB-409E97D82BB8}" type="slidenum">
              <a:rPr lang="fr-FR" sz="1100" kern="120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‹N°›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pPr algn="l" rtl="0"/>
            <a:fld id="{E2E88815-D367-424D-B9FC-D91507F684D8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01/04/2020</a:t>
            </a:fld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pPr algn="r" rtl="0"/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algn="r" rtl="0"/>
            <a:fld id="{223DD035-6798-4E7D-AABB-409E97D82BB8}" type="slidenum">
              <a:rPr lang="fr-FR" sz="11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‹N°›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rtl="0"/>
            <a:endParaRPr lang="en-US" kern="1200">
              <a:solidFill>
                <a:prstClr val="white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pPr algn="l" rtl="0"/>
            <a:endParaRPr lang="en-US" kern="1200">
              <a:solidFill>
                <a:prstClr val="black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12" name="Titr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5" name="Sous-titr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1" name="Espace réservé de la date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pPr algn="l" rtl="0"/>
            <a:fld id="{C4F83A90-B51B-4F76-8B1F-A1841DA3D676}" type="datetime1">
              <a:rPr lang="fr-FR" sz="1000" kern="1200" smtClean="0">
                <a:latin typeface="Trebuchet MS"/>
                <a:ea typeface="+mn-ea"/>
                <a:cs typeface="+mn-cs"/>
              </a:rPr>
              <a:pPr algn="l" rtl="0"/>
              <a:t>01/04/2020</a:t>
            </a:fld>
            <a:endParaRPr lang="fr-FR" sz="1000" kern="1200">
              <a:latin typeface="Trebuchet MS"/>
              <a:ea typeface="+mn-ea"/>
              <a:cs typeface="+mn-cs"/>
            </a:endParaRPr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pPr algn="r" rtl="0"/>
            <a:endParaRPr lang="fr-FR" sz="1000" kern="1200">
              <a:latin typeface="Trebuchet MS"/>
              <a:ea typeface="+mn-ea"/>
              <a:cs typeface="+mn-cs"/>
            </a:endParaRPr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pPr algn="r" rtl="0"/>
            <a:fld id="{793048FB-987D-4E35-A39A-1B6C633181D5}" type="slidenum">
              <a:rPr lang="fr-FR" sz="1100" kern="1200">
                <a:latin typeface="Trebuchet MS"/>
                <a:ea typeface="+mn-ea"/>
                <a:cs typeface="+mn-cs"/>
              </a:rPr>
              <a:pPr algn="r" rtl="0"/>
              <a:t>‹N°›</a:t>
            </a:fld>
            <a:endParaRPr lang="fr-FR" sz="1100" kern="1200">
              <a:latin typeface="Trebuchet MS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l" rtl="0"/>
            <a:fld id="{817FB8CF-628A-407F-A6A7-9126C5AF6475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01/04/2020</a:t>
            </a:fld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rtl="0"/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 rtl="0"/>
            <a:fld id="{793048FB-987D-4E35-A39A-1B6C633181D5}" type="slidenum">
              <a:rPr lang="fr-FR" sz="1100" kern="120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‹N°›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algn="l" rtl="0"/>
            <a:fld id="{64E67D87-0785-436A-A8F0-EFB0746656F8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01/04/2020</a:t>
            </a:fld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algn="r" rtl="0"/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pPr algn="r" rtl="0"/>
            <a:fld id="{793048FB-987D-4E35-A39A-1B6C633181D5}" type="slidenum">
              <a:rPr lang="fr-FR" sz="1100" kern="120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‹N°›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l" rtl="0"/>
            <a:fld id="{FA7768B7-28C8-4992-AE23-886E5AB2918F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01/04/2020</a:t>
            </a:fld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rtl="0"/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 rtl="0"/>
            <a:fld id="{793048FB-987D-4E35-A39A-1B6C633181D5}" type="slidenum">
              <a:rPr lang="fr-FR" sz="1100" kern="120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‹N°›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l" rtl="0"/>
            <a:fld id="{DBB92DB2-22CF-4CFD-8E04-C2BF609C550E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01/04/2020</a:t>
            </a:fld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rtl="0"/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 rtl="0"/>
            <a:fld id="{793048FB-987D-4E35-A39A-1B6C633181D5}" type="slidenum">
              <a:rPr lang="fr-FR" sz="1100" kern="120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‹N°›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l" rtl="0"/>
            <a:fld id="{111D678A-A946-4C3F-BBE9-F6E40AD04E34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01/04/2020</a:t>
            </a:fld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rtl="0"/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 rtl="0"/>
            <a:fld id="{793048FB-987D-4E35-A39A-1B6C633181D5}" type="slidenum">
              <a:rPr lang="fr-FR" sz="1100" kern="120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‹N°›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algn="l" rtl="0"/>
            <a:fld id="{719BE2E7-99A1-48A8-8546-02B94A2DA4B5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01/04/2020</a:t>
            </a:fld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algn="r" rtl="0"/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 rtl="0"/>
            <a:fld id="{793048FB-987D-4E35-A39A-1B6C633181D5}" type="slidenum">
              <a:rPr lang="fr-FR" sz="1100" kern="120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‹N°›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l" rtl="0"/>
            <a:fld id="{C6B5E89F-8B11-42CD-9F25-E4D3FEE98E96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01/04/2020</a:t>
            </a:fld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rtl="0"/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 rtl="0"/>
            <a:fld id="{793048FB-987D-4E35-A39A-1B6C633181D5}" type="slidenum">
              <a:rPr lang="fr-FR" sz="1100" kern="120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‹N°›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l" rtl="0"/>
            <a:fld id="{3066150C-FBC7-4BC6-9097-9FF36564B21C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01/04/2020</a:t>
            </a:fld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rtl="0"/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 rtl="0"/>
            <a:fld id="{223DD035-6798-4E7D-AABB-409E97D82BB8}" type="slidenum">
              <a:rPr lang="fr-FR" sz="1100" kern="120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‹N°›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rtl="0"/>
            <a:endParaRPr lang="en-US" kern="1200">
              <a:solidFill>
                <a:prstClr val="white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rtl="0"/>
            <a:endParaRPr lang="en-US" kern="1200">
              <a:solidFill>
                <a:prstClr val="white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l" rtl="0"/>
            <a:fld id="{4CE7B928-0D32-473E-ACB3-F8E823F1F18F}" type="datetime1">
              <a:rPr lang="fr-FR" sz="1000" kern="1200" smtClean="0">
                <a:solidFill>
                  <a:srgbClr val="EEECE1"/>
                </a:solidFill>
                <a:latin typeface="Trebuchet MS"/>
                <a:ea typeface="+mn-ea"/>
                <a:cs typeface="+mn-cs"/>
              </a:rPr>
              <a:pPr algn="l" rtl="0"/>
              <a:t>01/04/2020</a:t>
            </a:fld>
            <a:endParaRPr lang="fr-FR" sz="1000" kern="1200">
              <a:solidFill>
                <a:srgbClr val="EEECE1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rtl="0"/>
            <a:endParaRPr lang="fr-FR" sz="1000" kern="1200">
              <a:solidFill>
                <a:srgbClr val="EEECE1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 rtl="0"/>
            <a:fld id="{793048FB-987D-4E35-A39A-1B6C633181D5}" type="slidenum">
              <a:rPr lang="fr-FR" sz="1100" kern="1200">
                <a:solidFill>
                  <a:srgbClr val="EEECE1"/>
                </a:solidFill>
                <a:latin typeface="Trebuchet MS"/>
                <a:ea typeface="+mn-ea"/>
                <a:cs typeface="+mn-cs"/>
              </a:rPr>
              <a:pPr algn="r" rtl="0"/>
              <a:t>‹N°›</a:t>
            </a:fld>
            <a:endParaRPr lang="fr-FR" sz="1100" kern="1200">
              <a:solidFill>
                <a:srgbClr val="EEECE1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10" name="Espace réservé pour une image 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l" rtl="0"/>
            <a:fld id="{87F74CEF-9AF1-4B61-9D6C-2A0648A0FB7F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01/04/2020</a:t>
            </a:fld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rtl="0"/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 rtl="0"/>
            <a:fld id="{793048FB-987D-4E35-A39A-1B6C633181D5}" type="slidenum">
              <a:rPr lang="fr-FR" sz="1100" kern="120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‹N°›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pPr algn="l" rtl="0"/>
            <a:fld id="{394C6701-3816-4417-A56D-675527D455B9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01/04/2020</a:t>
            </a:fld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pPr algn="r" rtl="0"/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algn="r" rtl="0"/>
            <a:fld id="{793048FB-987D-4E35-A39A-1B6C633181D5}" type="slidenum">
              <a:rPr lang="fr-FR" sz="11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‹N°›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algn="l" rtl="0"/>
            <a:fld id="{D2043253-597B-423D-BBA0-5E4620A0E0AB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01/04/2020</a:t>
            </a:fld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algn="r" rtl="0"/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pPr algn="r" rtl="0"/>
            <a:fld id="{223DD035-6798-4E7D-AABB-409E97D82BB8}" type="slidenum">
              <a:rPr lang="fr-FR" sz="1100" kern="120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‹N°›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l" rtl="0"/>
            <a:fld id="{3C9B5D80-06DC-44B1-836F-9D11AF8DB6DD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01/04/2020</a:t>
            </a:fld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rtl="0"/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 rtl="0"/>
            <a:fld id="{223DD035-6798-4E7D-AABB-409E97D82BB8}" type="slidenum">
              <a:rPr lang="fr-FR" sz="1100" kern="120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‹N°›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l" rtl="0"/>
            <a:fld id="{5DE18575-5965-4259-8C5F-4EB28D3820C7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01/04/2020</a:t>
            </a:fld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rtl="0"/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 rtl="0"/>
            <a:fld id="{223DD035-6798-4E7D-AABB-409E97D82BB8}" type="slidenum">
              <a:rPr lang="fr-FR" sz="1100" kern="120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‹N°›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l" rtl="0"/>
            <a:fld id="{EB6FC685-54C0-4267-9ACB-007F810E50DA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01/04/2020</a:t>
            </a:fld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rtl="0"/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 rtl="0"/>
            <a:fld id="{223DD035-6798-4E7D-AABB-409E97D82BB8}" type="slidenum">
              <a:rPr lang="fr-FR" sz="1100" kern="120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‹N°›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algn="l" rtl="0"/>
            <a:fld id="{6B6A23DA-955E-4E61-8469-825909C72ABE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01/04/2020</a:t>
            </a:fld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algn="r" rtl="0"/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 rtl="0"/>
            <a:fld id="{223DD035-6798-4E7D-AABB-409E97D82BB8}" type="slidenum">
              <a:rPr lang="fr-FR" sz="1100" kern="120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‹N°›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l" rtl="0"/>
            <a:fld id="{92BFD8E4-1ED3-4FC8-9B77-AF51174C470C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01/04/2020</a:t>
            </a:fld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rtl="0"/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 rtl="0"/>
            <a:fld id="{223DD035-6798-4E7D-AABB-409E97D82BB8}" type="slidenum">
              <a:rPr lang="fr-FR" sz="1100" kern="120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‹N°›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rtl="0"/>
            <a:endParaRPr lang="en-US" kern="1200">
              <a:solidFill>
                <a:prstClr val="white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rtl="0"/>
            <a:endParaRPr lang="en-US" kern="1200">
              <a:solidFill>
                <a:prstClr val="white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l" rtl="0"/>
            <a:fld id="{B5CD58CB-BB93-4FD9-B635-2EEB04C7AA04}" type="datetime1">
              <a:rPr lang="fr-FR" sz="1000" kern="1200" smtClean="0">
                <a:solidFill>
                  <a:srgbClr val="EEECE1"/>
                </a:solidFill>
                <a:latin typeface="Trebuchet MS"/>
                <a:ea typeface="+mn-ea"/>
                <a:cs typeface="+mn-cs"/>
              </a:rPr>
              <a:pPr algn="l" rtl="0"/>
              <a:t>01/04/2020</a:t>
            </a:fld>
            <a:endParaRPr lang="fr-FR" sz="1000" kern="1200">
              <a:solidFill>
                <a:srgbClr val="EEECE1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rtl="0"/>
            <a:endParaRPr lang="fr-FR" sz="1000" kern="1200">
              <a:solidFill>
                <a:srgbClr val="EEECE1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 rtl="0"/>
            <a:fld id="{223DD035-6798-4E7D-AABB-409E97D82BB8}" type="slidenum">
              <a:rPr lang="fr-FR" sz="1100" kern="1200">
                <a:solidFill>
                  <a:srgbClr val="EEECE1"/>
                </a:solidFill>
                <a:latin typeface="Trebuchet MS"/>
                <a:ea typeface="+mn-ea"/>
                <a:cs typeface="+mn-cs"/>
              </a:rPr>
              <a:pPr algn="r" rtl="0"/>
              <a:t>‹N°›</a:t>
            </a:fld>
            <a:endParaRPr lang="fr-FR" sz="1100" kern="1200">
              <a:solidFill>
                <a:srgbClr val="EEECE1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10" name="Espace réservé pour une image 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rtl="0"/>
            <a:endParaRPr lang="en-US" kern="1200">
              <a:solidFill>
                <a:prstClr val="white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3" name="Espace réservé du titre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1" name="Espace réservé du texte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7" name="Espace réservé de la date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pPr rtl="0"/>
            <a:fld id="{A27A3641-DB84-46D6-84C7-B85237CC49A0}" type="datetime1">
              <a:rPr lang="fr-FR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rtl="0"/>
              <a:t>01/04/2020</a:t>
            </a:fld>
            <a:endParaRPr lang="fr-FR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pPr rtl="0"/>
            <a:endParaRPr lang="fr-FR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rtl="0"/>
            <a:fld id="{223DD035-6798-4E7D-AABB-409E97D82BB8}" type="slidenum">
              <a:rPr lang="fr-FR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rtl="0"/>
              <a:t>‹N°›</a:t>
            </a:fld>
            <a:endParaRPr lang="fr-FR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rtl="0"/>
            <a:endParaRPr lang="en-US" kern="1200">
              <a:solidFill>
                <a:prstClr val="white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3" name="Espace réservé du titre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1" name="Espace réservé du texte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7" name="Espace réservé de la date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pPr rtl="0"/>
            <a:fld id="{35337D76-6D73-4694-AADA-BA6281E830FE}" type="datetime1">
              <a:rPr lang="fr-FR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rtl="0"/>
              <a:t>01/04/2020</a:t>
            </a:fld>
            <a:endParaRPr lang="fr-FR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pPr rtl="0"/>
            <a:endParaRPr lang="fr-FR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rtl="0"/>
            <a:fld id="{793048FB-987D-4E35-A39A-1B6C633181D5}" type="slidenum">
              <a:rPr lang="fr-FR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rtl="0"/>
              <a:t>‹N°›</a:t>
            </a:fld>
            <a:endParaRPr lang="fr-FR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771800" y="1568944"/>
            <a:ext cx="6357950" cy="2868168"/>
          </a:xfrm>
        </p:spPr>
        <p:txBody>
          <a:bodyPr/>
          <a:lstStyle/>
          <a:p>
            <a:pPr algn="ctr"/>
            <a:r>
              <a:rPr lang="fr-FR" sz="4800" dirty="0" smtClean="0">
                <a:latin typeface="Calibri" pitchFamily="34" charset="0"/>
              </a:rPr>
              <a:t/>
            </a:r>
            <a:br>
              <a:rPr lang="fr-FR" sz="4800" dirty="0" smtClean="0">
                <a:latin typeface="Calibri" pitchFamily="34" charset="0"/>
              </a:rPr>
            </a:br>
            <a:r>
              <a:rPr lang="fr-FR" sz="4800" dirty="0" smtClean="0">
                <a:latin typeface="Calibri" pitchFamily="34" charset="0"/>
              </a:rPr>
              <a:t/>
            </a:r>
            <a:br>
              <a:rPr lang="fr-FR" sz="4800" dirty="0" smtClean="0">
                <a:latin typeface="Calibri" pitchFamily="34" charset="0"/>
              </a:rPr>
            </a:br>
            <a:r>
              <a:rPr lang="fr-FR" sz="4800" dirty="0" smtClean="0">
                <a:latin typeface="Calibri" pitchFamily="34" charset="0"/>
              </a:rPr>
              <a:t/>
            </a:r>
            <a:br>
              <a:rPr lang="fr-FR" sz="4800" dirty="0" smtClean="0">
                <a:latin typeface="Calibri" pitchFamily="34" charset="0"/>
              </a:rPr>
            </a:br>
            <a:r>
              <a:rPr lang="fr-FR" sz="4800" dirty="0" smtClean="0">
                <a:latin typeface="Calibri" pitchFamily="34" charset="0"/>
              </a:rPr>
              <a:t>Mini projet de compilation</a:t>
            </a:r>
            <a:br>
              <a:rPr lang="fr-FR" sz="4800" dirty="0" smtClean="0">
                <a:latin typeface="Calibri" pitchFamily="34" charset="0"/>
              </a:rPr>
            </a:br>
            <a:r>
              <a:rPr lang="fr-FR" sz="4800" dirty="0" smtClean="0">
                <a:latin typeface="Calibri" pitchFamily="34" charset="0"/>
              </a:rPr>
              <a:t>GL4</a:t>
            </a:r>
            <a:br>
              <a:rPr lang="fr-FR" sz="4800" dirty="0" smtClean="0">
                <a:latin typeface="Calibri" pitchFamily="34" charset="0"/>
              </a:rPr>
            </a:br>
            <a:r>
              <a:rPr lang="fr-FR" sz="3600" dirty="0" smtClean="0">
                <a:latin typeface="Calibri" pitchFamily="34" charset="0"/>
              </a:rPr>
              <a:t>(</a:t>
            </a:r>
            <a:r>
              <a:rPr lang="fr-FR" sz="3600" dirty="0" smtClean="0">
                <a:latin typeface="Calibri" pitchFamily="34" charset="0"/>
              </a:rPr>
              <a:t>Analyse </a:t>
            </a:r>
            <a:r>
              <a:rPr lang="fr-FR" sz="3600" dirty="0" smtClean="0">
                <a:latin typeface="Calibri" pitchFamily="34" charset="0"/>
              </a:rPr>
              <a:t>Sémantique)</a:t>
            </a:r>
            <a:endParaRPr lang="fr-FR" sz="3600" dirty="0">
              <a:latin typeface="Calibri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419872" y="4606778"/>
            <a:ext cx="6500858" cy="3214710"/>
          </a:xfrm>
        </p:spPr>
        <p:txBody>
          <a:bodyPr>
            <a:noAutofit/>
          </a:bodyPr>
          <a:lstStyle/>
          <a:p>
            <a:pPr algn="l"/>
            <a:endParaRPr lang="fr-FR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algn="l"/>
            <a:r>
              <a:rPr lang="fr-FR" sz="2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Réalisé par:</a:t>
            </a:r>
            <a:endParaRPr lang="fr-FR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algn="l"/>
            <a:r>
              <a:rPr lang="fr-F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  - </a:t>
            </a:r>
            <a:r>
              <a:rPr lang="fr-F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Mme JARRAYA Amina</a:t>
            </a:r>
            <a:endParaRPr lang="fr-FR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71406" y="5890046"/>
            <a:ext cx="2500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1F497D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 projet de compilation</a:t>
            </a:r>
            <a:endParaRPr lang="fr-FR" kern="1200" dirty="0">
              <a:solidFill>
                <a:srgbClr val="1F497D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/>
              <a:ea typeface="+mn-ea"/>
              <a:cs typeface="+mn-cs"/>
            </a:endParaRPr>
          </a:p>
          <a:p>
            <a:pPr algn="ctr" rtl="0"/>
            <a:r>
              <a:rPr lang="fr-FR" kern="1200" dirty="0" smtClean="0">
                <a:solidFill>
                  <a:srgbClr val="1F497D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ea typeface="+mn-ea"/>
                <a:cs typeface="+mn-cs"/>
              </a:rPr>
              <a:t>2019-2020</a:t>
            </a:r>
            <a:endParaRPr lang="fr-FR" kern="1200" dirty="0">
              <a:solidFill>
                <a:srgbClr val="1F497D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/>
              <a:ea typeface="+mn-ea"/>
              <a:cs typeface="+mn-cs"/>
            </a:endParaRPr>
          </a:p>
        </p:txBody>
      </p:sp>
      <p:pic>
        <p:nvPicPr>
          <p:cNvPr id="16" name="Picture 2" descr="C:\Documents and Settings\Wafa\Bureau\PFE\Template\images\PPP_IBUSI_CLP_Puzzle_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4458" y="285752"/>
            <a:ext cx="3526038" cy="3071810"/>
          </a:xfrm>
          <a:prstGeom prst="rect">
            <a:avLst/>
          </a:prstGeom>
          <a:noFill/>
        </p:spPr>
      </p:pic>
      <p:pic>
        <p:nvPicPr>
          <p:cNvPr id="3075" name="Image 61" descr="LOGO_INSA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9190" y="214290"/>
            <a:ext cx="2281249" cy="800864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22" name="Rectangle à coins arrondis 21"/>
          <p:cNvSpPr/>
          <p:nvPr/>
        </p:nvSpPr>
        <p:spPr>
          <a:xfrm>
            <a:off x="4786314" y="142852"/>
            <a:ext cx="2571768" cy="1000132"/>
          </a:xfrm>
          <a:prstGeom prst="roundRect">
            <a:avLst/>
          </a:prstGeom>
          <a:solidFill>
            <a:schemeClr val="accent1">
              <a:alpha val="17000"/>
            </a:scheme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>
          <a:xfrm>
            <a:off x="4857752" y="6572272"/>
            <a:ext cx="2002464" cy="226902"/>
          </a:xfrm>
        </p:spPr>
        <p:txBody>
          <a:bodyPr/>
          <a:lstStyle/>
          <a:p>
            <a:pPr algn="l" rtl="0"/>
            <a:fld id="{BE653C77-F1A5-43B2-84F3-EECA2CDFF8B1}" type="datetime1">
              <a:rPr lang="fr-FR" sz="1000" kern="1200" smtClean="0">
                <a:latin typeface="Trebuchet MS"/>
                <a:ea typeface="+mn-ea"/>
                <a:cs typeface="+mn-cs"/>
              </a:rPr>
              <a:pPr algn="l" rtl="0"/>
              <a:t>01/04/2020</a:t>
            </a:fld>
            <a:endParaRPr lang="fr-FR" sz="1000" kern="1200" dirty="0">
              <a:latin typeface="Trebuchet MS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140"/>
          <a:stretch>
            <a:fillRect/>
          </a:stretch>
        </p:blipFill>
        <p:spPr bwMode="auto">
          <a:xfrm>
            <a:off x="251520" y="1744735"/>
            <a:ext cx="7776864" cy="3916513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9344" y="-99392"/>
            <a:ext cx="7239000" cy="1143000"/>
          </a:xfrm>
        </p:spPr>
        <p:txBody>
          <a:bodyPr anchor="ctr">
            <a:normAutofit/>
          </a:bodyPr>
          <a:lstStyle/>
          <a:p>
            <a:pPr algn="ctr"/>
            <a:r>
              <a:rPr lang="fr-FR" dirty="0" smtClean="0"/>
              <a:t>Table des symboles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286776" y="571480"/>
            <a:ext cx="738664" cy="550072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bg1"/>
                </a:solidFill>
              </a:rPr>
              <a:t>Analyse sémantique</a:t>
            </a:r>
            <a:endParaRPr lang="fr-FR" sz="3600" dirty="0">
              <a:solidFill>
                <a:schemeClr val="bg1"/>
              </a:solidFill>
            </a:endParaRPr>
          </a:p>
        </p:txBody>
      </p:sp>
      <p:pic>
        <p:nvPicPr>
          <p:cNvPr id="37" name="Picture 4" descr="C:\Documents and Settings\Wafa\Mes documents\Icon Pack [500.000 icone Windows Vista, XP, Linux, Ubuntu, Mac, Leopard] [Object Dock,Rocketdock,Sidebar,Gadgets,Widget, Wallpapers,temi] [256x256 pixel]\Icone (png)\Candy Vivian Icon 3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52320" y="72008"/>
            <a:ext cx="1052736" cy="1052736"/>
          </a:xfrm>
          <a:prstGeom prst="rect">
            <a:avLst/>
          </a:prstGeom>
          <a:noFill/>
        </p:spPr>
      </p:pic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35496" y="764704"/>
            <a:ext cx="7859216" cy="5256584"/>
          </a:xfrm>
        </p:spPr>
        <p:txBody>
          <a:bodyPr>
            <a:normAutofit/>
          </a:bodyPr>
          <a:lstStyle/>
          <a:p>
            <a:r>
              <a:rPr lang="fr-FR" dirty="0" smtClean="0"/>
              <a:t>La table de symboles peut être </a:t>
            </a:r>
            <a:r>
              <a:rPr lang="fr-FR" dirty="0" smtClean="0"/>
              <a:t>représentée </a:t>
            </a:r>
            <a:r>
              <a:rPr lang="fr-FR" dirty="0" smtClean="0"/>
              <a:t>par une liste chainée de la forme suivante : 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5501790"/>
            <a:ext cx="7056784" cy="131643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7" name="Picture 2" descr="C:\Documents and Settings\Wafa\Mes documents\Icon Pack [500.000 icone Windows Vista, XP, Linux, Ubuntu, Mac, Leopard] [Object Dock,Rocketdock,Sidebar,Gadgets,Widget, Wallpapers,temi] [256x256 pixel]\Icone (png)\ark2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48264" y="5522168"/>
            <a:ext cx="1219200" cy="1219200"/>
          </a:xfrm>
          <a:prstGeom prst="rect">
            <a:avLst/>
          </a:prstGeom>
          <a:noFill/>
        </p:spPr>
      </p:pic>
      <p:sp>
        <p:nvSpPr>
          <p:cNvPr id="9" name="ZoneTexte 8"/>
          <p:cNvSpPr txBox="1"/>
          <p:nvPr/>
        </p:nvSpPr>
        <p:spPr>
          <a:xfrm>
            <a:off x="3131840" y="5517232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FF0000"/>
                </a:solidFill>
              </a:rPr>
              <a:t>Initialisée ?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499992" y="5517232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FF0000"/>
                </a:solidFill>
              </a:rPr>
              <a:t>Utilisée ?</a:t>
            </a:r>
            <a:endParaRPr lang="fr-FR" sz="1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9344" y="-99392"/>
            <a:ext cx="7239000" cy="1143000"/>
          </a:xfrm>
        </p:spPr>
        <p:txBody>
          <a:bodyPr anchor="ctr">
            <a:normAutofit/>
          </a:bodyPr>
          <a:lstStyle/>
          <a:p>
            <a:pPr algn="ctr"/>
            <a:r>
              <a:rPr lang="fr-FR" dirty="0" smtClean="0"/>
              <a:t>A faire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286776" y="571480"/>
            <a:ext cx="738664" cy="550072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bg1"/>
                </a:solidFill>
              </a:rPr>
              <a:t>Analyse sémantique</a:t>
            </a:r>
            <a:endParaRPr lang="fr-FR" sz="3600" dirty="0">
              <a:solidFill>
                <a:schemeClr val="bg1"/>
              </a:solidFill>
            </a:endParaRPr>
          </a:p>
        </p:txBody>
      </p:sp>
      <p:pic>
        <p:nvPicPr>
          <p:cNvPr id="37" name="Picture 4" descr="C:\Documents and Settings\Wafa\Mes documents\Icon Pack [500.000 icone Windows Vista, XP, Linux, Ubuntu, Mac, Leopard] [Object Dock,Rocketdock,Sidebar,Gadgets,Widget, Wallpapers,temi] [256x256 pixel]\Icone (png)\Candy Vivian Icon 3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2320" y="72008"/>
            <a:ext cx="1052736" cy="1052736"/>
          </a:xfrm>
          <a:prstGeom prst="rect">
            <a:avLst/>
          </a:prstGeom>
          <a:noFill/>
        </p:spPr>
      </p:pic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35496" y="1052736"/>
            <a:ext cx="8280920" cy="5805264"/>
          </a:xfrm>
        </p:spPr>
        <p:txBody>
          <a:bodyPr>
            <a:normAutofit fontScale="92500" lnSpcReduction="10000"/>
          </a:bodyPr>
          <a:lstStyle/>
          <a:p>
            <a:pPr lvl="0">
              <a:buNone/>
            </a:pPr>
            <a:r>
              <a:rPr lang="fr-FR" dirty="0" smtClean="0"/>
              <a:t>Vous allez développer un programme c++ permettant de :</a:t>
            </a:r>
          </a:p>
          <a:p>
            <a:pPr lvl="0"/>
            <a:endParaRPr lang="fr-FR" dirty="0" smtClean="0"/>
          </a:p>
          <a:p>
            <a:pPr lvl="0"/>
            <a:r>
              <a:rPr lang="fr-FR" dirty="0" smtClean="0"/>
              <a:t>Construire </a:t>
            </a:r>
            <a:r>
              <a:rPr lang="fr-FR" dirty="0" smtClean="0"/>
              <a:t>la table des </a:t>
            </a:r>
            <a:r>
              <a:rPr lang="fr-FR" dirty="0" smtClean="0"/>
              <a:t>symboles</a:t>
            </a:r>
            <a:r>
              <a:rPr lang="fr-FR" dirty="0" smtClean="0"/>
              <a:t> </a:t>
            </a:r>
            <a:r>
              <a:rPr lang="fr-FR" dirty="0" smtClean="0"/>
              <a:t>: </a:t>
            </a:r>
            <a:r>
              <a:rPr lang="fr-FR" sz="2000" dirty="0" smtClean="0"/>
              <a:t>appelée aussi dictionnaire contenant toutes les variables (locales et globales), le nom des procédures…</a:t>
            </a:r>
          </a:p>
          <a:p>
            <a:pPr lvl="1"/>
            <a:r>
              <a:rPr lang="fr-FR" sz="1700" dirty="0" smtClean="0"/>
              <a:t>Définir la structure NŒUD présentée précédemment (à modifier si nécessaire selon vos besoins)</a:t>
            </a:r>
          </a:p>
          <a:p>
            <a:pPr lvl="1"/>
            <a:r>
              <a:rPr lang="fr-FR" sz="1700" dirty="0" smtClean="0"/>
              <a:t>Implémenter les fonctions nécessaires pour gérer cette structure (ajout, modification, suppression…)</a:t>
            </a:r>
          </a:p>
          <a:p>
            <a:pPr lvl="1"/>
            <a:endParaRPr lang="fr-FR" sz="1700" dirty="0" smtClean="0"/>
          </a:p>
          <a:p>
            <a:r>
              <a:rPr lang="fr-FR" dirty="0" smtClean="0"/>
              <a:t>Implémenter les contraintes suivantes :</a:t>
            </a:r>
          </a:p>
          <a:p>
            <a:pPr lvl="1">
              <a:buNone/>
            </a:pPr>
            <a:endParaRPr lang="fr-FR" dirty="0" smtClean="0"/>
          </a:p>
          <a:p>
            <a:pPr lvl="1"/>
            <a:r>
              <a:rPr lang="fr-FR" sz="1800" dirty="0" smtClean="0"/>
              <a:t>Contrainte 1 : Vérifier la redéfinition des variables déjà </a:t>
            </a:r>
            <a:r>
              <a:rPr lang="fr-FR" sz="1800" dirty="0" smtClean="0"/>
              <a:t>déclarées</a:t>
            </a:r>
          </a:p>
          <a:p>
            <a:pPr lvl="2"/>
            <a:r>
              <a:rPr lang="fr-FR" sz="1500" dirty="0" err="1" smtClean="0"/>
              <a:t>Exp</a:t>
            </a:r>
            <a:r>
              <a:rPr lang="fr-FR" sz="1500" dirty="0" smtClean="0"/>
              <a:t> : </a:t>
            </a:r>
            <a:r>
              <a:rPr lang="fr-FR" sz="1600" dirty="0" smtClean="0"/>
              <a:t>vérifier à chaque ajout </a:t>
            </a:r>
            <a:r>
              <a:rPr lang="fr-FR" sz="1600" dirty="0" smtClean="0"/>
              <a:t>dans </a:t>
            </a:r>
            <a:r>
              <a:rPr lang="fr-FR" sz="1600" dirty="0" smtClean="0"/>
              <a:t>la table « dico » </a:t>
            </a:r>
            <a:r>
              <a:rPr lang="fr-FR" sz="1600" dirty="0" smtClean="0"/>
              <a:t>l’existence </a:t>
            </a:r>
            <a:r>
              <a:rPr lang="fr-FR" sz="1600" dirty="0" smtClean="0"/>
              <a:t>de la variable </a:t>
            </a:r>
            <a:r>
              <a:rPr lang="fr-FR" sz="1600" dirty="0" smtClean="0"/>
              <a:t>en </a:t>
            </a:r>
            <a:r>
              <a:rPr lang="fr-FR" sz="1600" dirty="0" smtClean="0"/>
              <a:t>espérant de ne pas la trouver sinon on déclenche un message d’erreur </a:t>
            </a:r>
            <a:r>
              <a:rPr lang="fr-FR" sz="1600" b="1" i="1" dirty="0" smtClean="0"/>
              <a:t>« identificateur déjà déclaré »</a:t>
            </a:r>
            <a:endParaRPr lang="fr-FR" sz="1500" dirty="0" smtClean="0"/>
          </a:p>
          <a:p>
            <a:pPr lvl="1">
              <a:buNone/>
            </a:pPr>
            <a:endParaRPr lang="fr-FR" sz="1800" dirty="0" smtClean="0"/>
          </a:p>
          <a:p>
            <a:pPr lvl="1"/>
            <a:r>
              <a:rPr lang="fr-FR" sz="1800" dirty="0" smtClean="0"/>
              <a:t>Contrainte 2 : Vérifier </a:t>
            </a:r>
            <a:r>
              <a:rPr lang="fr-FR" sz="1800" dirty="0" smtClean="0"/>
              <a:t>l’appel des procédures avec les bons arguments</a:t>
            </a:r>
          </a:p>
          <a:p>
            <a:pPr lvl="1"/>
            <a:endParaRPr lang="fr-FR" sz="1800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9344" y="-99392"/>
            <a:ext cx="7239000" cy="1143000"/>
          </a:xfrm>
        </p:spPr>
        <p:txBody>
          <a:bodyPr anchor="ctr">
            <a:normAutofit/>
          </a:bodyPr>
          <a:lstStyle/>
          <a:p>
            <a:pPr algn="ctr"/>
            <a:r>
              <a:rPr lang="fr-FR" dirty="0" smtClean="0"/>
              <a:t>A faire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286776" y="571480"/>
            <a:ext cx="738664" cy="550072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bg1"/>
                </a:solidFill>
              </a:rPr>
              <a:t>Analyse sémantique</a:t>
            </a:r>
            <a:endParaRPr lang="fr-FR" sz="3600" dirty="0">
              <a:solidFill>
                <a:schemeClr val="bg1"/>
              </a:solidFill>
            </a:endParaRPr>
          </a:p>
        </p:txBody>
      </p:sp>
      <p:pic>
        <p:nvPicPr>
          <p:cNvPr id="37" name="Picture 4" descr="C:\Documents and Settings\Wafa\Mes documents\Icon Pack [500.000 icone Windows Vista, XP, Linux, Ubuntu, Mac, Leopard] [Object Dock,Rocketdock,Sidebar,Gadgets,Widget, Wallpapers,temi] [256x256 pixel]\Icone (png)\Candy Vivian Icon 3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2320" y="72008"/>
            <a:ext cx="1052736" cy="1052736"/>
          </a:xfrm>
          <a:prstGeom prst="rect">
            <a:avLst/>
          </a:prstGeom>
          <a:noFill/>
        </p:spPr>
      </p:pic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35496" y="1844824"/>
            <a:ext cx="7859216" cy="4824536"/>
          </a:xfrm>
        </p:spPr>
        <p:txBody>
          <a:bodyPr>
            <a:normAutofit/>
          </a:bodyPr>
          <a:lstStyle/>
          <a:p>
            <a:pPr lvl="1"/>
            <a:r>
              <a:rPr lang="fr-FR" sz="1800" dirty="0" smtClean="0"/>
              <a:t>Contrainte </a:t>
            </a:r>
            <a:r>
              <a:rPr lang="fr-FR" sz="1800" dirty="0" smtClean="0"/>
              <a:t>3</a:t>
            </a:r>
            <a:r>
              <a:rPr lang="fr-FR" sz="1800" dirty="0" smtClean="0"/>
              <a:t> : Vérifier qu’une variable </a:t>
            </a:r>
            <a:r>
              <a:rPr lang="fr-FR" sz="1800" dirty="0" smtClean="0"/>
              <a:t>utilisée </a:t>
            </a:r>
            <a:r>
              <a:rPr lang="fr-FR" sz="1800" dirty="0" smtClean="0"/>
              <a:t>est bien </a:t>
            </a:r>
            <a:r>
              <a:rPr lang="fr-FR" sz="1800" dirty="0" smtClean="0"/>
              <a:t>déclarée.</a:t>
            </a:r>
          </a:p>
          <a:p>
            <a:pPr lvl="1"/>
            <a:endParaRPr lang="fr-FR" sz="1800" dirty="0" smtClean="0"/>
          </a:p>
          <a:p>
            <a:pPr lvl="1"/>
            <a:r>
              <a:rPr lang="fr-FR" sz="1800" dirty="0" smtClean="0"/>
              <a:t>Contrainte </a:t>
            </a:r>
            <a:r>
              <a:rPr lang="fr-FR" sz="1800" dirty="0" smtClean="0"/>
              <a:t>4</a:t>
            </a:r>
            <a:r>
              <a:rPr lang="fr-FR" sz="1800" dirty="0" smtClean="0"/>
              <a:t> : Vérifier que les variables </a:t>
            </a:r>
            <a:r>
              <a:rPr lang="fr-FR" sz="1800" dirty="0" smtClean="0"/>
              <a:t>déclarées </a:t>
            </a:r>
            <a:r>
              <a:rPr lang="fr-FR" sz="1800" dirty="0" smtClean="0"/>
              <a:t>sont bien initialisées</a:t>
            </a:r>
            <a:r>
              <a:rPr lang="fr-FR" sz="1800" dirty="0" smtClean="0"/>
              <a:t>.</a:t>
            </a:r>
          </a:p>
          <a:p>
            <a:pPr lvl="1"/>
            <a:endParaRPr lang="fr-FR" sz="1800" dirty="0" smtClean="0"/>
          </a:p>
          <a:p>
            <a:pPr lvl="1"/>
            <a:r>
              <a:rPr lang="fr-FR" sz="1800" dirty="0" smtClean="0"/>
              <a:t>Contrainte </a:t>
            </a:r>
            <a:r>
              <a:rPr lang="fr-FR" sz="1800" dirty="0" smtClean="0"/>
              <a:t>5</a:t>
            </a:r>
            <a:r>
              <a:rPr lang="fr-FR" sz="1800" dirty="0" smtClean="0"/>
              <a:t> : Vérifier qu’une variable </a:t>
            </a:r>
            <a:r>
              <a:rPr lang="fr-FR" sz="1800" dirty="0" smtClean="0"/>
              <a:t>déclarée </a:t>
            </a:r>
            <a:r>
              <a:rPr lang="fr-FR" sz="1800" dirty="0" smtClean="0"/>
              <a:t>est bien </a:t>
            </a:r>
            <a:r>
              <a:rPr lang="fr-FR" sz="1800" dirty="0" smtClean="0"/>
              <a:t>utilisée.</a:t>
            </a:r>
            <a:endParaRPr lang="fr-FR" sz="1800" dirty="0" smtClean="0"/>
          </a:p>
          <a:p>
            <a:endParaRPr lang="fr-FR" dirty="0" smtClean="0"/>
          </a:p>
          <a:p>
            <a:r>
              <a:rPr lang="fr-FR" dirty="0" smtClean="0"/>
              <a:t>Attention :</a:t>
            </a:r>
          </a:p>
          <a:p>
            <a:pPr lvl="1"/>
            <a:r>
              <a:rPr lang="fr-FR" dirty="0" smtClean="0"/>
              <a:t>Distinguer entre les variables locales et globales</a:t>
            </a:r>
          </a:p>
          <a:p>
            <a:pPr lvl="1"/>
            <a:r>
              <a:rPr lang="fr-FR" dirty="0" smtClean="0"/>
              <a:t>Le compilateur doit analyser le programme pascal lexicalement, syntaxiquement et sémantiquement.</a:t>
            </a:r>
          </a:p>
          <a:p>
            <a:pPr lvl="2"/>
            <a:r>
              <a:rPr lang="fr-FR" sz="1600" u="sng" dirty="0" smtClean="0"/>
              <a:t>Les messages d’erreurs affichés peuvent être lexicales, syntaxiques et sémantiques</a:t>
            </a:r>
            <a:r>
              <a:rPr lang="fr-FR" sz="1600" dirty="0" smtClean="0"/>
              <a:t>.</a:t>
            </a:r>
            <a:endParaRPr lang="fr-FR" sz="1600" dirty="0" smtClean="0"/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3"/>
          <p:cNvSpPr>
            <a:spLocks noGrp="1"/>
          </p:cNvSpPr>
          <p:nvPr>
            <p:ph type="pic" idx="1"/>
          </p:nvPr>
        </p:nvSpPr>
        <p:spPr/>
      </p:sp>
      <p:pic>
        <p:nvPicPr>
          <p:cNvPr id="6" name="Picture 2" descr="C:\Documents and Settings\Riro\Mes documents\install\Icon Pack [500.000 icone Windows Vista, XP, Linux, Ubuntu, Mac, Leopard] [Object Dock,Rocketdock,Sidebar,Gadgets,Widget, Wallpapers,temi] [256x256 pixel]\Icone (png)\HEINSHOME 10.0 GENERIC FOLD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12" y="4033846"/>
            <a:ext cx="1966922" cy="1966922"/>
          </a:xfrm>
          <a:prstGeom prst="rect">
            <a:avLst/>
          </a:prstGeom>
          <a:noFill/>
        </p:spPr>
      </p:pic>
      <p:sp>
        <p:nvSpPr>
          <p:cNvPr id="8" name="ZoneTexte 7"/>
          <p:cNvSpPr txBox="1"/>
          <p:nvPr/>
        </p:nvSpPr>
        <p:spPr>
          <a:xfrm>
            <a:off x="928662" y="1906636"/>
            <a:ext cx="4143404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fr-FR" sz="1600" kern="0" dirty="0" smtClean="0">
                <a:solidFill>
                  <a:sysClr val="window" lastClr="FFFFFF">
                    <a:lumMod val="50000"/>
                  </a:sysClr>
                </a:solidFill>
              </a:rPr>
              <a:t>1.Contexte et Objectifs</a:t>
            </a:r>
          </a:p>
          <a:p>
            <a:pPr lvl="0">
              <a:spcAft>
                <a:spcPts val="600"/>
              </a:spcAft>
              <a:defRPr/>
            </a:pPr>
            <a:r>
              <a:rPr lang="fr-FR" sz="1600" kern="0" dirty="0" smtClean="0">
                <a:solidFill>
                  <a:sysClr val="window" lastClr="FFFFFF">
                    <a:lumMod val="50000"/>
                  </a:sysClr>
                </a:solidFill>
              </a:rPr>
              <a:t>2. Analyse lexicale</a:t>
            </a:r>
          </a:p>
          <a:p>
            <a:pPr lvl="0">
              <a:spcAft>
                <a:spcPts val="600"/>
              </a:spcAft>
              <a:defRPr/>
            </a:pPr>
            <a:r>
              <a:rPr lang="fr-FR" sz="1600" kern="0" dirty="0" smtClean="0">
                <a:solidFill>
                  <a:sysClr val="window" lastClr="FFFFFF">
                    <a:lumMod val="50000"/>
                  </a:sysClr>
                </a:solidFill>
              </a:rPr>
              <a:t>3. Analyse syntaxique</a:t>
            </a:r>
          </a:p>
          <a:p>
            <a:pPr lvl="0">
              <a:spcAft>
                <a:spcPts val="600"/>
              </a:spcAft>
              <a:defRPr/>
            </a:pPr>
            <a:r>
              <a:rPr lang="fr-FR" sz="1600" kern="0" dirty="0" smtClean="0">
                <a:solidFill>
                  <a:sysClr val="window" lastClr="FFFFFF">
                    <a:lumMod val="50000"/>
                  </a:sysClr>
                </a:solidFill>
              </a:rPr>
              <a:t>4. Analyse sémantique</a:t>
            </a:r>
          </a:p>
          <a:p>
            <a:pPr lvl="0">
              <a:spcAft>
                <a:spcPts val="600"/>
              </a:spcAft>
              <a:defRPr/>
            </a:pPr>
            <a:r>
              <a:rPr lang="fr-FR" sz="1600" kern="0" dirty="0" smtClean="0">
                <a:solidFill>
                  <a:sysClr val="window" lastClr="FFFFFF">
                    <a:lumMod val="50000"/>
                  </a:sysClr>
                </a:solidFill>
              </a:rPr>
              <a:t>5. Génération de code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fr-FR" sz="1600" kern="0" dirty="0" smtClean="0">
              <a:solidFill>
                <a:sysClr val="window" lastClr="FFFFFF">
                  <a:lumMod val="50000"/>
                </a:sysClr>
              </a:solidFill>
            </a:endParaRPr>
          </a:p>
        </p:txBody>
      </p:sp>
      <p:pic>
        <p:nvPicPr>
          <p:cNvPr id="9" name="Picture 3" descr="C:\Documents and Settings\Riro\Mes documents\install\Icon Pack [500.000 icone Windows Vista, XP, Linux, Ubuntu, Mac, Leopard] [Object Dock,Rocketdock,Sidebar,Gadgets,Widget, Wallpapers,temi] [256x256 pixel]\Icone (png)\TIME PROPERTI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4678" y="4429132"/>
            <a:ext cx="966790" cy="966790"/>
          </a:xfrm>
          <a:prstGeom prst="rect">
            <a:avLst/>
          </a:prstGeom>
          <a:noFill/>
        </p:spPr>
      </p:pic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08A11690-CE20-4C37-A216-141F58BBFC1D}" type="datetime1">
              <a:rPr lang="fr-FR" sz="1000" kern="1200" smtClean="0">
                <a:solidFill>
                  <a:srgbClr val="EEECE1"/>
                </a:solidFill>
                <a:latin typeface="Trebuchet MS"/>
                <a:ea typeface="+mn-ea"/>
                <a:cs typeface="+mn-cs"/>
              </a:rPr>
              <a:pPr algn="l" rtl="0"/>
              <a:t>01/04/2020</a:t>
            </a:fld>
            <a:endParaRPr lang="fr-FR" sz="1000" kern="1200">
              <a:solidFill>
                <a:srgbClr val="EEECE1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223DD035-6798-4E7D-AABB-409E97D82BB8}" type="slidenum">
              <a:rPr lang="fr-FR" sz="1100" kern="1200" smtClean="0">
                <a:solidFill>
                  <a:srgbClr val="EEECE1"/>
                </a:solidFill>
                <a:latin typeface="Trebuchet MS"/>
                <a:ea typeface="+mn-ea"/>
                <a:cs typeface="+mn-cs"/>
              </a:rPr>
              <a:pPr algn="r" rtl="0"/>
              <a:t>13</a:t>
            </a:fld>
            <a:endParaRPr lang="fr-FR" sz="1100" kern="1200">
              <a:solidFill>
                <a:srgbClr val="EEECE1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5357818" y="1300162"/>
            <a:ext cx="3429000" cy="2057400"/>
          </a:xfrm>
        </p:spPr>
        <p:txBody>
          <a:bodyPr>
            <a:normAutofit/>
          </a:bodyPr>
          <a:lstStyle/>
          <a:p>
            <a:pPr algn="ctr"/>
            <a:r>
              <a:rPr lang="fr-FR" sz="4400" dirty="0" smtClean="0"/>
              <a:t>Merci Pour votre attention!</a:t>
            </a:r>
            <a:endParaRPr lang="fr-FR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pour une image 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Espace réservé du texte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934362" y="1541110"/>
            <a:ext cx="43577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fr-FR" sz="1600" kern="0" dirty="0" smtClean="0">
                <a:solidFill>
                  <a:sysClr val="window" lastClr="FFFFFF">
                    <a:lumMod val="50000"/>
                  </a:sysClr>
                </a:solidFill>
              </a:rPr>
              <a:t>1.Contexte et Objectifs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fr-FR" sz="1600" kern="0" dirty="0" smtClean="0">
                <a:solidFill>
                  <a:sysClr val="window" lastClr="FFFFFF">
                    <a:lumMod val="50000"/>
                  </a:sysClr>
                </a:solidFill>
              </a:rPr>
              <a:t>2. Analyse lexicale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fr-FR" sz="1600" kern="0" dirty="0" smtClean="0">
                <a:solidFill>
                  <a:sysClr val="window" lastClr="FFFFFF">
                    <a:lumMod val="50000"/>
                  </a:sysClr>
                </a:solidFill>
              </a:rPr>
              <a:t>3. Analyse syntaxique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fr-FR" sz="2800" kern="0" dirty="0" smtClean="0"/>
              <a:t>4. Analyse sémantique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fr-FR" sz="1600" kern="0" baseline="0" dirty="0" smtClean="0">
                <a:solidFill>
                  <a:sysClr val="window" lastClr="FFFFFF">
                    <a:lumMod val="50000"/>
                  </a:sysClr>
                </a:solidFill>
              </a:rPr>
              <a:t>5.</a:t>
            </a:r>
            <a:r>
              <a:rPr lang="fr-FR" sz="1600" kern="0" dirty="0" smtClean="0">
                <a:solidFill>
                  <a:sysClr val="window" lastClr="FFFFFF">
                    <a:lumMod val="50000"/>
                  </a:sysClr>
                </a:solidFill>
              </a:rPr>
              <a:t> Génération de code</a:t>
            </a:r>
            <a:endParaRPr kumimoji="0" lang="fr-FR" sz="16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</a:endParaRPr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9FEC-3BD1-4594-BB42-AA07E6FD6E03}" type="datetime1">
              <a:rPr lang="fr-FR" smtClean="0"/>
              <a:pPr/>
              <a:t>01/04/2020</a:t>
            </a:fld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D035-6798-4E7D-AABB-409E97D82BB8}" type="slidenum">
              <a:rPr lang="fr-FR" smtClean="0"/>
              <a:pPr/>
              <a:t>2</a:t>
            </a:fld>
            <a:endParaRPr lang="fr-FR"/>
          </a:p>
        </p:txBody>
      </p:sp>
      <p:pic>
        <p:nvPicPr>
          <p:cNvPr id="14" name="Picture 2" descr="C:\Documents and Settings\Riro\Mes documents\install\Icon Pack [500.000 icone Windows Vista, XP, Linux, Ubuntu, Mac, Leopard] [Object Dock,Rocketdock,Sidebar,Gadgets,Widget, Wallpapers,temi] [256x256 pixel]\Icone (png)\HEINSHOME 10.0 GENERIC FOLD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12" y="4033846"/>
            <a:ext cx="1966922" cy="1966922"/>
          </a:xfrm>
          <a:prstGeom prst="rect">
            <a:avLst/>
          </a:prstGeom>
          <a:noFill/>
        </p:spPr>
      </p:pic>
      <p:pic>
        <p:nvPicPr>
          <p:cNvPr id="1028" name="Picture 4" descr="C:\Documents and Settings\Wafa\Mes documents\Icon Pack [500.000 icone Windows Vista, XP, Linux, Ubuntu, Mac, Leopard] [Object Dock,Rocketdock,Sidebar,Gadgets,Widget, Wallpapers,temi] [256x256 pixel]\Icone (png)\Candy Vivian Icon 3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4509120"/>
            <a:ext cx="969640" cy="9696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336" y="53752"/>
            <a:ext cx="7239000" cy="1143000"/>
          </a:xfrm>
        </p:spPr>
        <p:txBody>
          <a:bodyPr anchor="ctr"/>
          <a:lstStyle/>
          <a:p>
            <a:pPr algn="ctr"/>
            <a:r>
              <a:rPr lang="fr-FR" dirty="0" smtClean="0"/>
              <a:t>Analyse Sémantique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" y="1124744"/>
            <a:ext cx="8003232" cy="1656184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Un programme lexicalement et syntaxiquement correct, peut être </a:t>
            </a:r>
            <a:r>
              <a:rPr lang="fr-FR" b="1" dirty="0" smtClean="0">
                <a:solidFill>
                  <a:srgbClr val="FF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sémantiquement faux</a:t>
            </a:r>
            <a:r>
              <a:rPr lang="fr-FR" b="1" dirty="0" smtClean="0"/>
              <a:t>. </a:t>
            </a:r>
          </a:p>
          <a:p>
            <a:r>
              <a:rPr lang="fr-FR" dirty="0" smtClean="0"/>
              <a:t>Les analyses lexicales et syntaxiques ne sont pas aptes à assurer </a:t>
            </a:r>
            <a:r>
              <a:rPr lang="fr-FR" b="1" dirty="0" smtClean="0"/>
              <a:t>la correction de l’usage des variables, des objets, fonctions… 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817FB8CF-628A-407F-A6A7-9126C5AF6475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01/04/2020</a:t>
            </a:fld>
            <a:endParaRPr lang="fr-FR" sz="1000" kern="1200" dirty="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793048FB-987D-4E35-A39A-1B6C633181D5}" type="slidenum">
              <a:rPr lang="fr-FR" sz="11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3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286776" y="571480"/>
            <a:ext cx="738664" cy="550072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bg1"/>
                </a:solidFill>
              </a:rPr>
              <a:t>Analyse sémantique</a:t>
            </a:r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8" name="Espace réservé de la date 3"/>
          <p:cNvSpPr txBox="1">
            <a:spLocks/>
          </p:cNvSpPr>
          <p:nvPr/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7FB8CF-628A-407F-A6A7-9126C5AF6475}" type="datetime1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01/04/2020</a:t>
            </a:fld>
            <a:endParaRPr kumimoji="0" lang="fr-FR" sz="1000" b="0" i="0" u="none" strike="noStrike" kern="1200" cap="none" spc="0" normalizeH="0" baseline="0" noProof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9" name="Espace réservé du numéro de diapositive 4"/>
          <p:cNvSpPr txBox="1">
            <a:spLocks/>
          </p:cNvSpPr>
          <p:nvPr/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3048FB-987D-4E35-A39A-1B6C633181D5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" name="Espace réservé de la date 3"/>
          <p:cNvSpPr txBox="1">
            <a:spLocks/>
          </p:cNvSpPr>
          <p:nvPr/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7FB8CF-628A-407F-A6A7-9126C5AF6475}" type="datetime1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01/04/2020</a:t>
            </a:fld>
            <a:endParaRPr kumimoji="0" lang="fr-FR" sz="1000" b="0" i="0" u="none" strike="noStrike" kern="1200" cap="none" spc="0" normalizeH="0" baseline="0" noProof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1" name="Espace réservé du numéro de diapositive 4"/>
          <p:cNvSpPr txBox="1">
            <a:spLocks/>
          </p:cNvSpPr>
          <p:nvPr/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3048FB-987D-4E35-A39A-1B6C633181D5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2" name="Cube 11"/>
          <p:cNvSpPr/>
          <p:nvPr/>
        </p:nvSpPr>
        <p:spPr>
          <a:xfrm>
            <a:off x="4021586" y="5665808"/>
            <a:ext cx="3214710" cy="571504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lvl="0" algn="ctr">
              <a:defRPr/>
            </a:pPr>
            <a:r>
              <a:rPr lang="fr-FR" sz="1400" dirty="0" smtClean="0">
                <a:solidFill>
                  <a:prstClr val="white"/>
                </a:solidFill>
                <a:latin typeface="Calibri"/>
              </a:rPr>
              <a:t>Optimisation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Cube 12"/>
          <p:cNvSpPr/>
          <p:nvPr/>
        </p:nvSpPr>
        <p:spPr>
          <a:xfrm>
            <a:off x="4021586" y="3721592"/>
            <a:ext cx="3214710" cy="571504"/>
          </a:xfrm>
          <a:prstGeom prst="cube">
            <a:avLst/>
          </a:prstGeom>
          <a:solidFill>
            <a:srgbClr val="1F497D">
              <a:lumMod val="40000"/>
              <a:lumOff val="60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lvl="0" algn="ctr">
              <a:defRPr/>
            </a:pPr>
            <a:r>
              <a:rPr lang="fr-FR" sz="1400" dirty="0" smtClean="0">
                <a:solidFill>
                  <a:srgbClr val="4F81BD">
                    <a:lumMod val="50000"/>
                  </a:srgbClr>
                </a:solidFill>
                <a:latin typeface="Calibri"/>
              </a:rPr>
              <a:t>Analyseur syntaxique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Cube 14"/>
          <p:cNvSpPr/>
          <p:nvPr/>
        </p:nvSpPr>
        <p:spPr>
          <a:xfrm>
            <a:off x="4021586" y="4369664"/>
            <a:ext cx="3214710" cy="571504"/>
          </a:xfrm>
          <a:prstGeom prst="cube">
            <a:avLst/>
          </a:prstGeom>
          <a:solidFill>
            <a:srgbClr val="1F497D">
              <a:lumMod val="60000"/>
              <a:lumOff val="40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lvl="0" algn="ctr">
              <a:defRPr/>
            </a:pPr>
            <a:r>
              <a:rPr lang="fr-FR" sz="1400" dirty="0" smtClean="0">
                <a:solidFill>
                  <a:srgbClr val="4F81BD">
                    <a:lumMod val="50000"/>
                  </a:srgbClr>
                </a:solidFill>
                <a:latin typeface="Calibri"/>
              </a:rPr>
              <a:t>Analyseur sémantique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Cube 15"/>
          <p:cNvSpPr/>
          <p:nvPr/>
        </p:nvSpPr>
        <p:spPr>
          <a:xfrm>
            <a:off x="4021586" y="5017736"/>
            <a:ext cx="3214710" cy="571504"/>
          </a:xfrm>
          <a:prstGeom prst="cube">
            <a:avLst/>
          </a:prstGeom>
          <a:solidFill>
            <a:srgbClr val="1F497D">
              <a:lumMod val="7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lvl="0" algn="ctr">
              <a:defRPr/>
            </a:pP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fr-FR" sz="1400" dirty="0" smtClean="0">
                <a:solidFill>
                  <a:prstClr val="white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/>
              </a:rPr>
              <a:t>Génération de code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Flèche vers le bas 16"/>
          <p:cNvSpPr/>
          <p:nvPr/>
        </p:nvSpPr>
        <p:spPr>
          <a:xfrm>
            <a:off x="4932040" y="5521792"/>
            <a:ext cx="288032" cy="285182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Flèche vers le bas 17"/>
          <p:cNvSpPr/>
          <p:nvPr/>
        </p:nvSpPr>
        <p:spPr>
          <a:xfrm>
            <a:off x="4716016" y="4876570"/>
            <a:ext cx="288032" cy="285182"/>
          </a:xfrm>
          <a:prstGeom prst="downArrow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" name="Flèche vers le bas 18"/>
          <p:cNvSpPr/>
          <p:nvPr/>
        </p:nvSpPr>
        <p:spPr>
          <a:xfrm>
            <a:off x="4499992" y="4225648"/>
            <a:ext cx="288032" cy="285182"/>
          </a:xfrm>
          <a:prstGeom prst="downArrow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Cube 13"/>
          <p:cNvSpPr/>
          <p:nvPr/>
        </p:nvSpPr>
        <p:spPr>
          <a:xfrm>
            <a:off x="4021586" y="3073520"/>
            <a:ext cx="3214710" cy="571504"/>
          </a:xfrm>
          <a:prstGeom prst="cube">
            <a:avLst/>
          </a:prstGeom>
          <a:solidFill>
            <a:srgbClr val="1F497D">
              <a:lumMod val="20000"/>
              <a:lumOff val="80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defRPr/>
            </a:pPr>
            <a:r>
              <a:rPr lang="fr-FR" sz="1400" dirty="0" smtClean="0">
                <a:solidFill>
                  <a:srgbClr val="4F81BD">
                    <a:lumMod val="50000"/>
                  </a:srgbClr>
                </a:solidFill>
                <a:latin typeface="Calibri"/>
              </a:rPr>
              <a:t>Analyseur lexical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Flèche vers le bas 19"/>
          <p:cNvSpPr/>
          <p:nvPr/>
        </p:nvSpPr>
        <p:spPr>
          <a:xfrm>
            <a:off x="4283968" y="3580426"/>
            <a:ext cx="288032" cy="285182"/>
          </a:xfrm>
          <a:prstGeom prst="downArrow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37" name="Picture 4" descr="C:\Documents and Settings\Wafa\Mes documents\Icon Pack [500.000 icone Windows Vista, XP, Linux, Ubuntu, Mac, Leopard] [Object Dock,Rocketdock,Sidebar,Gadgets,Widget, Wallpapers,temi] [256x256 pixel]\Icone (png)\Candy Vivian Icon 3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2320" y="72008"/>
            <a:ext cx="1052736" cy="1052736"/>
          </a:xfrm>
          <a:prstGeom prst="rect">
            <a:avLst/>
          </a:prstGeom>
          <a:noFill/>
        </p:spPr>
      </p:pic>
      <p:sp>
        <p:nvSpPr>
          <p:cNvPr id="41" name="Pensées 40"/>
          <p:cNvSpPr/>
          <p:nvPr/>
        </p:nvSpPr>
        <p:spPr>
          <a:xfrm>
            <a:off x="323528" y="3789040"/>
            <a:ext cx="2448272" cy="1080120"/>
          </a:xfrm>
          <a:prstGeom prst="cloudCallout">
            <a:avLst>
              <a:gd name="adj1" fmla="val 82780"/>
              <a:gd name="adj2" fmla="val 24268"/>
            </a:avLst>
          </a:prstGeom>
          <a:solidFill>
            <a:srgbClr val="FF66CC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defRPr/>
            </a:pPr>
            <a:r>
              <a:rPr lang="fr-FR" sz="1400" b="1" dirty="0" smtClean="0">
                <a:solidFill>
                  <a:schemeClr val="bg1"/>
                </a:solidFill>
                <a:latin typeface="Calibri"/>
              </a:rPr>
              <a:t>Où somme-nous ? </a:t>
            </a:r>
          </a:p>
        </p:txBody>
      </p:sp>
      <p:pic>
        <p:nvPicPr>
          <p:cNvPr id="42" name="Picture 57" descr="C:\Documents and Settings\Wafa\Mes documents\Icon Pack [500.000 icone Windows Vista, XP, Linux, Ubuntu, Mac, Leopard] [Object Dock,Rocketdock,Sidebar,Gadgets,Widget, Wallpapers,temi] [256x256 pixel]\Icone (png)\QUESTION332423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7704" y="3356992"/>
            <a:ext cx="1008112" cy="1008112"/>
          </a:xfrm>
          <a:prstGeom prst="rect">
            <a:avLst/>
          </a:prstGeom>
          <a:noFill/>
        </p:spPr>
      </p:pic>
      <p:pic>
        <p:nvPicPr>
          <p:cNvPr id="2050" name="Picture 2" descr="C:\Documents and Settings\Wafa\Mes documents\Icon Pack [500.000 icone Windows Vista, XP, Linux, Ubuntu, Mac, Leopard] [Object Dock,Rocketdock,Sidebar,Gadgets,Widget, Wallpapers,temi] [256x256 pixel]\Icone (png)\desktop_enhancement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80312" y="4509120"/>
            <a:ext cx="360040" cy="360040"/>
          </a:xfrm>
          <a:prstGeom prst="rect">
            <a:avLst/>
          </a:prstGeom>
          <a:noFill/>
        </p:spPr>
      </p:pic>
      <p:pic>
        <p:nvPicPr>
          <p:cNvPr id="2051" name="Picture 3" descr="C:\Documents and Settings\Wafa\Mes documents\Icon Pack [500.000 icone Windows Vista, XP, Linux, Ubuntu, Mac, Leopard] [Object Dock,Rocketdock,Sidebar,Gadgets,Widget, Wallpapers,temi] [256x256 pixel]\Icone (png)\HEINS_DESKTOP_LOOKUPS HENK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99592" y="4509120"/>
            <a:ext cx="1152128" cy="11521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6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6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0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7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7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7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  <p:bldP spid="15" grpId="1" animBg="1"/>
      <p:bldP spid="16" grpId="0" animBg="1"/>
      <p:bldP spid="17" grpId="0" animBg="1"/>
      <p:bldP spid="18" grpId="0" animBg="1"/>
      <p:bldP spid="19" grpId="0" animBg="1"/>
      <p:bldP spid="14" grpId="0" animBg="1"/>
      <p:bldP spid="20" grpId="0" animBg="1"/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9344" y="269776"/>
            <a:ext cx="7239000" cy="1143000"/>
          </a:xfrm>
        </p:spPr>
        <p:txBody>
          <a:bodyPr anchor="ctr"/>
          <a:lstStyle/>
          <a:p>
            <a:pPr algn="ctr"/>
            <a:r>
              <a:rPr lang="fr-FR" dirty="0" smtClean="0"/>
              <a:t>Analyse Sémantique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9168" y="1556792"/>
            <a:ext cx="8003232" cy="5256584"/>
          </a:xfrm>
        </p:spPr>
        <p:txBody>
          <a:bodyPr>
            <a:normAutofit/>
          </a:bodyPr>
          <a:lstStyle/>
          <a:p>
            <a:r>
              <a:rPr lang="fr-FR" dirty="0" smtClean="0"/>
              <a:t>Une fois le texte source reconnu syntaxiquement correct, il y a lieu de voir si le texte vérifie des règles non-exprimées par la syntaxe. C'est le rôle de </a:t>
            </a:r>
            <a:r>
              <a:rPr lang="fr-FR" b="1" i="1" dirty="0" smtClean="0">
                <a:solidFill>
                  <a:srgbClr val="FF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l'analyse sémantique</a:t>
            </a:r>
            <a:r>
              <a:rPr lang="fr-FR" b="1" i="1" dirty="0" smtClean="0"/>
              <a:t>. </a:t>
            </a:r>
          </a:p>
          <a:p>
            <a:r>
              <a:rPr lang="fr-FR" b="1" dirty="0" smtClean="0"/>
              <a:t>L’Analyse sémantique </a:t>
            </a:r>
          </a:p>
          <a:p>
            <a:pPr lvl="1"/>
            <a:r>
              <a:rPr lang="fr-FR" b="1" dirty="0" smtClean="0"/>
              <a:t> Vérifie que le programme satisfait bien un ensemble de règles de construction des programmes. </a:t>
            </a:r>
          </a:p>
          <a:p>
            <a:pPr lvl="1"/>
            <a:r>
              <a:rPr lang="fr-FR" b="1" dirty="0" smtClean="0"/>
              <a:t>Ces règles (appelées </a:t>
            </a:r>
            <a:r>
              <a:rPr lang="fr-FR" b="1" i="1" dirty="0" smtClean="0"/>
              <a:t>règles sémantiques) sont définies par le langage de programmation. 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286776" y="571480"/>
            <a:ext cx="738664" cy="550072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bg1"/>
                </a:solidFill>
              </a:rPr>
              <a:t>Analyse sémantique</a:t>
            </a:r>
            <a:endParaRPr lang="fr-FR" sz="3600" dirty="0">
              <a:solidFill>
                <a:schemeClr val="bg1"/>
              </a:solidFill>
            </a:endParaRPr>
          </a:p>
        </p:txBody>
      </p:sp>
      <p:pic>
        <p:nvPicPr>
          <p:cNvPr id="37" name="Picture 4" descr="C:\Documents and Settings\Wafa\Mes documents\Icon Pack [500.000 icone Windows Vista, XP, Linux, Ubuntu, Mac, Leopard] [Object Dock,Rocketdock,Sidebar,Gadgets,Widget, Wallpapers,temi] [256x256 pixel]\Icone (png)\Candy Vivian Icon 3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2320" y="72008"/>
            <a:ext cx="1052736" cy="10527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print"/>
          <a:srcRect l="29822" t="27045" r="37694" b="33265"/>
          <a:stretch>
            <a:fillRect/>
          </a:stretch>
        </p:blipFill>
        <p:spPr bwMode="auto">
          <a:xfrm>
            <a:off x="0" y="620688"/>
            <a:ext cx="4644008" cy="3546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860032" y="6557946"/>
            <a:ext cx="2002464" cy="226902"/>
          </a:xfrm>
        </p:spPr>
        <p:txBody>
          <a:bodyPr/>
          <a:lstStyle/>
          <a:p>
            <a:pPr algn="l" rtl="0"/>
            <a:fld id="{817FB8CF-628A-407F-A6A7-9126C5AF6475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01/04/2020</a:t>
            </a:fld>
            <a:endParaRPr lang="fr-FR" sz="1000" kern="1200" dirty="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865544" y="6556248"/>
            <a:ext cx="588336" cy="228600"/>
          </a:xfrm>
        </p:spPr>
        <p:txBody>
          <a:bodyPr/>
          <a:lstStyle/>
          <a:p>
            <a:pPr algn="r" rtl="0"/>
            <a:fld id="{793048FB-987D-4E35-A39A-1B6C633181D5}" type="slidenum">
              <a:rPr lang="fr-FR" sz="11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5</a:t>
            </a:fld>
            <a:endParaRPr lang="fr-FR" sz="1100" kern="1200" dirty="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13" name="Organigramme : Processus 12"/>
          <p:cNvSpPr/>
          <p:nvPr/>
        </p:nvSpPr>
        <p:spPr>
          <a:xfrm>
            <a:off x="2051720" y="2492896"/>
            <a:ext cx="6048672" cy="4032448"/>
          </a:xfrm>
          <a:prstGeom prst="flowChartProcess">
            <a:avLst/>
          </a:prstGeom>
          <a:solidFill>
            <a:srgbClr val="4F81BD">
              <a:alpha val="37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vert="vert270" rtlCol="0" anchor="t"/>
          <a:lstStyle/>
          <a:p>
            <a:pPr algn="ctr">
              <a:defRPr/>
            </a:pPr>
            <a:r>
              <a:rPr kumimoji="0" lang="fr-FR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glow rad="228600">
                    <a:srgbClr val="4F81BD">
                      <a:satMod val="175000"/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Identification</a:t>
            </a:r>
            <a:r>
              <a:rPr kumimoji="0" lang="fr-FR" sz="2000" b="0" i="0" u="none" strike="noStrike" kern="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glow rad="228600">
                    <a:srgbClr val="4F81BD">
                      <a:satMod val="175000"/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  des  erreurs</a:t>
            </a:r>
          </a:p>
          <a:p>
            <a:pPr algn="ctr">
              <a:defRPr/>
            </a:pPr>
            <a:r>
              <a:rPr kumimoji="0" lang="fr-FR" sz="2000" b="0" i="0" u="none" strike="noStrike" kern="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glow rad="228600">
                    <a:srgbClr val="4F81BD">
                      <a:satMod val="175000"/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sémantiques </a:t>
            </a:r>
            <a:endParaRPr kumimoji="0" lang="fr-FR" sz="2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glow rad="228600">
                  <a:srgbClr val="4F81BD">
                    <a:satMod val="175000"/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3059832" y="2636912"/>
            <a:ext cx="3672408" cy="360040"/>
          </a:xfrm>
          <a:prstGeom prst="roundRect">
            <a:avLst/>
          </a:prstGeom>
          <a:solidFill>
            <a:srgbClr val="FF669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ERROR</a:t>
            </a: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« </a:t>
            </a:r>
            <a:r>
              <a:rPr lang="fr-FR" sz="1200" kern="0" noProof="0" dirty="0" smtClean="0">
                <a:solidFill>
                  <a:sysClr val="window" lastClr="FFFFFF"/>
                </a:solidFill>
                <a:latin typeface="Calibri"/>
              </a:rPr>
              <a:t>Variable</a:t>
            </a:r>
            <a:r>
              <a:rPr kumimoji="0" lang="fr-FR" sz="1200" b="0" i="0" u="none" strike="noStrike" kern="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’</a:t>
            </a:r>
            <a:r>
              <a:rPr lang="fr-FR" sz="1200" b="1" kern="0" dirty="0" smtClean="0">
                <a:solidFill>
                  <a:sysClr val="window" lastClr="FFFFFF"/>
                </a:solidFill>
                <a:latin typeface="Calibri"/>
              </a:rPr>
              <a:t>x</a:t>
            </a:r>
            <a:r>
              <a:rPr kumimoji="0" lang="fr-FR" sz="1200" b="0" i="0" u="none" strike="noStrike" kern="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’ déjà déclarée à la ligne #2</a:t>
            </a: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»</a:t>
            </a:r>
            <a:endParaRPr kumimoji="0" lang="fr-FR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9" name="Picture 17" descr="C:\Documents and Settings\Wafa\Mes documents\Icon Pack [500.000 icone Windows Vista, XP, Linux, Ubuntu, Mac, Leopard] [Object Dock,Rocketdock,Sidebar,Gadgets,Widget, Wallpapers,temi] [256x256 pixel]\Icone (png)\AQUA ICONS SYSTEM ALERT STOP 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1840" y="2708350"/>
            <a:ext cx="216024" cy="216024"/>
          </a:xfrm>
          <a:prstGeom prst="rect">
            <a:avLst/>
          </a:prstGeom>
          <a:noFill/>
        </p:spPr>
      </p:pic>
      <p:sp>
        <p:nvSpPr>
          <p:cNvPr id="31" name="Double flèche verticale 30"/>
          <p:cNvSpPr/>
          <p:nvPr/>
        </p:nvSpPr>
        <p:spPr>
          <a:xfrm>
            <a:off x="2483768" y="1772816"/>
            <a:ext cx="504056" cy="1080120"/>
          </a:xfrm>
          <a:prstGeom prst="up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8" name="Picture 17" descr="C:\Documents and Settings\Wafa\Mes documents\Icon Pack [500.000 icone Windows Vista, XP, Linux, Ubuntu, Mac, Leopard] [Object Dock,Rocketdock,Sidebar,Gadgets,Widget, Wallpapers,temi] [256x256 pixel]\Icone (png)\AQUA ICONS SYSTEM ALERT STOP 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19672" y="908720"/>
            <a:ext cx="288032" cy="288032"/>
          </a:xfrm>
          <a:prstGeom prst="rect">
            <a:avLst/>
          </a:prstGeom>
          <a:noFill/>
        </p:spPr>
      </p:pic>
      <p:pic>
        <p:nvPicPr>
          <p:cNvPr id="39" name="Picture 17" descr="C:\Documents and Settings\Wafa\Mes documents\Icon Pack [500.000 icone Windows Vista, XP, Linux, Ubuntu, Mac, Leopard] [Object Dock,Rocketdock,Sidebar,Gadgets,Widget, Wallpapers,temi] [256x256 pixel]\Icone (png)\AQUA ICONS SYSTEM ALERT STOP 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1484784"/>
            <a:ext cx="288032" cy="288032"/>
          </a:xfrm>
          <a:prstGeom prst="rect">
            <a:avLst/>
          </a:prstGeom>
          <a:noFill/>
        </p:spPr>
      </p:pic>
      <p:pic>
        <p:nvPicPr>
          <p:cNvPr id="40" name="Picture 17" descr="C:\Documents and Settings\Wafa\Mes documents\Icon Pack [500.000 icone Windows Vista, XP, Linux, Ubuntu, Mac, Leopard] [Object Dock,Rocketdock,Sidebar,Gadgets,Widget, Wallpapers,temi] [256x256 pixel]\Icone (png)\AQUA ICONS SYSTEM ALERT STOP 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1844824"/>
            <a:ext cx="288032" cy="288032"/>
          </a:xfrm>
          <a:prstGeom prst="rect">
            <a:avLst/>
          </a:prstGeom>
          <a:noFill/>
        </p:spPr>
      </p:pic>
      <p:pic>
        <p:nvPicPr>
          <p:cNvPr id="41" name="Picture 17" descr="C:\Documents and Settings\Wafa\Mes documents\Icon Pack [500.000 icone Windows Vista, XP, Linux, Ubuntu, Mac, Leopard] [Object Dock,Rocketdock,Sidebar,Gadgets,Widget, Wallpapers,temi] [256x256 pixel]\Icone (png)\AQUA ICONS SYSTEM ALERT STOP 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7744" y="2060848"/>
            <a:ext cx="288032" cy="288032"/>
          </a:xfrm>
          <a:prstGeom prst="rect">
            <a:avLst/>
          </a:prstGeom>
          <a:noFill/>
        </p:spPr>
      </p:pic>
      <p:sp>
        <p:nvSpPr>
          <p:cNvPr id="35" name="ZoneTexte 34"/>
          <p:cNvSpPr txBox="1"/>
          <p:nvPr/>
        </p:nvSpPr>
        <p:spPr>
          <a:xfrm>
            <a:off x="8286776" y="571480"/>
            <a:ext cx="738664" cy="550072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bg1"/>
                </a:solidFill>
              </a:rPr>
              <a:t>Analyse sémantique</a:t>
            </a:r>
            <a:endParaRPr lang="fr-FR" sz="3600" dirty="0">
              <a:solidFill>
                <a:schemeClr val="bg1"/>
              </a:solidFill>
            </a:endParaRPr>
          </a:p>
        </p:txBody>
      </p:sp>
      <p:pic>
        <p:nvPicPr>
          <p:cNvPr id="36" name="Picture 4" descr="C:\Documents and Settings\Wafa\Mes documents\Icon Pack [500.000 icone Windows Vista, XP, Linux, Ubuntu, Mac, Leopard] [Object Dock,Rocketdock,Sidebar,Gadgets,Widget, Wallpapers,temi] [256x256 pixel]\Icone (png)\Candy Vivian Icon 3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52320" y="72008"/>
            <a:ext cx="1052736" cy="1052736"/>
          </a:xfrm>
          <a:prstGeom prst="rect">
            <a:avLst/>
          </a:prstGeom>
          <a:noFill/>
        </p:spPr>
      </p:pic>
      <p:sp>
        <p:nvSpPr>
          <p:cNvPr id="52" name="Titre 1"/>
          <p:cNvSpPr>
            <a:spLocks noGrp="1"/>
          </p:cNvSpPr>
          <p:nvPr>
            <p:ph type="title"/>
          </p:nvPr>
        </p:nvSpPr>
        <p:spPr>
          <a:xfrm>
            <a:off x="539552" y="-243408"/>
            <a:ext cx="7239000" cy="1143000"/>
          </a:xfrm>
        </p:spPr>
        <p:txBody>
          <a:bodyPr anchor="ctr"/>
          <a:lstStyle/>
          <a:p>
            <a:pPr algn="ctr"/>
            <a:r>
              <a:rPr lang="fr-FR" dirty="0" smtClean="0"/>
              <a:t>Analyse Sémantique</a:t>
            </a:r>
            <a:endParaRPr lang="fr-FR" dirty="0"/>
          </a:p>
        </p:txBody>
      </p:sp>
      <p:sp>
        <p:nvSpPr>
          <p:cNvPr id="53" name="Rectangle à coins arrondis 52"/>
          <p:cNvSpPr/>
          <p:nvPr/>
        </p:nvSpPr>
        <p:spPr>
          <a:xfrm>
            <a:off x="3059832" y="3068960"/>
            <a:ext cx="3672408" cy="360040"/>
          </a:xfrm>
          <a:prstGeom prst="roundRect">
            <a:avLst/>
          </a:prstGeom>
          <a:solidFill>
            <a:srgbClr val="FF669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ERROR</a:t>
            </a: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« </a:t>
            </a:r>
            <a:r>
              <a:rPr lang="fr-FR" sz="1200" kern="0" noProof="0" dirty="0" smtClean="0">
                <a:solidFill>
                  <a:sysClr val="window" lastClr="FFFFFF"/>
                </a:solidFill>
                <a:latin typeface="Calibri"/>
              </a:rPr>
              <a:t>Variable</a:t>
            </a:r>
            <a:r>
              <a:rPr kumimoji="0" lang="fr-FR" sz="1200" b="0" i="0" u="none" strike="noStrike" kern="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’</a:t>
            </a:r>
            <a:r>
              <a:rPr lang="fr-FR" sz="1200" b="1" kern="0" dirty="0" smtClean="0">
                <a:solidFill>
                  <a:sysClr val="window" lastClr="FFFFFF"/>
                </a:solidFill>
                <a:latin typeface="Calibri"/>
              </a:rPr>
              <a:t>a</a:t>
            </a:r>
            <a:r>
              <a:rPr kumimoji="0" lang="fr-FR" sz="1200" b="0" i="0" u="none" strike="noStrike" kern="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’ déjà déclarée à la ligne #5</a:t>
            </a: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»</a:t>
            </a:r>
            <a:endParaRPr kumimoji="0" lang="fr-FR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4" name="Picture 17" descr="C:\Documents and Settings\Wafa\Mes documents\Icon Pack [500.000 icone Windows Vista, XP, Linux, Ubuntu, Mac, Leopard] [Object Dock,Rocketdock,Sidebar,Gadgets,Widget, Wallpapers,temi] [256x256 pixel]\Icone (png)\AQUA ICONS SYSTEM ALERT STOP 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1840" y="3140398"/>
            <a:ext cx="216024" cy="216024"/>
          </a:xfrm>
          <a:prstGeom prst="rect">
            <a:avLst/>
          </a:prstGeom>
          <a:noFill/>
        </p:spPr>
      </p:pic>
      <p:sp>
        <p:nvSpPr>
          <p:cNvPr id="55" name="Rectangle à coins arrondis 54"/>
          <p:cNvSpPr/>
          <p:nvPr/>
        </p:nvSpPr>
        <p:spPr>
          <a:xfrm>
            <a:off x="3059832" y="3501008"/>
            <a:ext cx="3672408" cy="360040"/>
          </a:xfrm>
          <a:prstGeom prst="roundRect">
            <a:avLst/>
          </a:prstGeom>
          <a:solidFill>
            <a:srgbClr val="FF669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ERROR</a:t>
            </a: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« </a:t>
            </a:r>
            <a:r>
              <a:rPr lang="fr-FR" sz="1200" kern="0" noProof="0" dirty="0" smtClean="0">
                <a:solidFill>
                  <a:sysClr val="window" lastClr="FFFFFF"/>
                </a:solidFill>
                <a:latin typeface="Calibri"/>
              </a:rPr>
              <a:t>Variable</a:t>
            </a:r>
            <a:r>
              <a:rPr kumimoji="0" lang="fr-FR" sz="1200" b="0" i="0" u="none" strike="noStrike" kern="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’</a:t>
            </a:r>
            <a:r>
              <a:rPr lang="fr-FR" sz="1200" b="1" kern="0" dirty="0" smtClean="0">
                <a:solidFill>
                  <a:sysClr val="window" lastClr="FFFFFF"/>
                </a:solidFill>
                <a:latin typeface="Calibri"/>
              </a:rPr>
              <a:t>w</a:t>
            </a:r>
            <a:r>
              <a:rPr kumimoji="0" lang="fr-FR" sz="1200" b="0" i="0" u="none" strike="noStrike" kern="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’ non déclarée à la ligne #7</a:t>
            </a: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»</a:t>
            </a:r>
            <a:endParaRPr kumimoji="0" lang="fr-FR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6" name="Picture 17" descr="C:\Documents and Settings\Wafa\Mes documents\Icon Pack [500.000 icone Windows Vista, XP, Linux, Ubuntu, Mac, Leopard] [Object Dock,Rocketdock,Sidebar,Gadgets,Widget, Wallpapers,temi] [256x256 pixel]\Icone (png)\AQUA ICONS SYSTEM ALERT STOP 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1840" y="3572446"/>
            <a:ext cx="216024" cy="216024"/>
          </a:xfrm>
          <a:prstGeom prst="rect">
            <a:avLst/>
          </a:prstGeom>
          <a:noFill/>
        </p:spPr>
      </p:pic>
      <p:sp>
        <p:nvSpPr>
          <p:cNvPr id="57" name="Rectangle à coins arrondis 56"/>
          <p:cNvSpPr/>
          <p:nvPr/>
        </p:nvSpPr>
        <p:spPr>
          <a:xfrm>
            <a:off x="3059832" y="4365104"/>
            <a:ext cx="3672408" cy="360040"/>
          </a:xfrm>
          <a:prstGeom prst="roundRect">
            <a:avLst/>
          </a:prstGeom>
          <a:solidFill>
            <a:srgbClr val="FF669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ERROR</a:t>
            </a: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« </a:t>
            </a:r>
            <a:r>
              <a:rPr lang="fr-FR" sz="1200" kern="0" noProof="0" dirty="0" smtClean="0">
                <a:solidFill>
                  <a:sysClr val="window" lastClr="FFFFFF"/>
                </a:solidFill>
                <a:latin typeface="Calibri"/>
              </a:rPr>
              <a:t>Variable</a:t>
            </a:r>
            <a:r>
              <a:rPr kumimoji="0" lang="fr-FR" sz="1200" b="0" i="0" u="none" strike="noStrike" kern="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’</a:t>
            </a:r>
            <a:r>
              <a:rPr lang="fr-FR" sz="1200" b="1" kern="0" dirty="0" smtClean="0">
                <a:solidFill>
                  <a:sysClr val="window" lastClr="FFFFFF"/>
                </a:solidFill>
                <a:latin typeface="Calibri"/>
              </a:rPr>
              <a:t>z</a:t>
            </a:r>
            <a:r>
              <a:rPr kumimoji="0" lang="fr-FR" sz="1200" b="0" i="0" u="none" strike="noStrike" kern="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’ non déclarée à la ligne #12</a:t>
            </a: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»</a:t>
            </a:r>
            <a:endParaRPr kumimoji="0" lang="fr-FR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8" name="Picture 17" descr="C:\Documents and Settings\Wafa\Mes documents\Icon Pack [500.000 icone Windows Vista, XP, Linux, Ubuntu, Mac, Leopard] [Object Dock,Rocketdock,Sidebar,Gadgets,Widget, Wallpapers,temi] [256x256 pixel]\Icone (png)\AQUA ICONS SYSTEM ALERT STOP 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1840" y="4436542"/>
            <a:ext cx="216024" cy="216024"/>
          </a:xfrm>
          <a:prstGeom prst="rect">
            <a:avLst/>
          </a:prstGeom>
          <a:noFill/>
        </p:spPr>
      </p:pic>
      <p:pic>
        <p:nvPicPr>
          <p:cNvPr id="59" name="Picture 17" descr="C:\Documents and Settings\Wafa\Mes documents\Icon Pack [500.000 icone Windows Vista, XP, Linux, Ubuntu, Mac, Leopard] [Object Dock,Rocketdock,Sidebar,Gadgets,Widget, Wallpapers,temi] [256x256 pixel]\Icone (png)\AQUA ICONS SYSTEM ALERT STOP 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2924944"/>
            <a:ext cx="288032" cy="288032"/>
          </a:xfrm>
          <a:prstGeom prst="rect">
            <a:avLst/>
          </a:prstGeom>
          <a:noFill/>
        </p:spPr>
      </p:pic>
      <p:pic>
        <p:nvPicPr>
          <p:cNvPr id="60" name="Picture 17" descr="C:\Documents and Settings\Wafa\Mes documents\Icon Pack [500.000 icone Windows Vista, XP, Linux, Ubuntu, Mac, Leopard] [Object Dock,Rocketdock,Sidebar,Gadgets,Widget, Wallpapers,temi] [256x256 pixel]\Icone (png)\AQUA ICONS SYSTEM ALERT STOP 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3688" y="3284984"/>
            <a:ext cx="288032" cy="288032"/>
          </a:xfrm>
          <a:prstGeom prst="rect">
            <a:avLst/>
          </a:prstGeom>
          <a:noFill/>
        </p:spPr>
      </p:pic>
      <p:sp>
        <p:nvSpPr>
          <p:cNvPr id="61" name="Rectangle à coins arrondis 60"/>
          <p:cNvSpPr/>
          <p:nvPr/>
        </p:nvSpPr>
        <p:spPr>
          <a:xfrm>
            <a:off x="3059832" y="5661248"/>
            <a:ext cx="4968552" cy="360040"/>
          </a:xfrm>
          <a:prstGeom prst="roundRect">
            <a:avLst/>
          </a:prstGeom>
          <a:solidFill>
            <a:srgbClr val="FF669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lvl="0" algn="ctr"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WARNING</a:t>
            </a: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« La </a:t>
            </a:r>
            <a:r>
              <a:rPr lang="fr-FR" sz="1200" kern="0" noProof="0" dirty="0" smtClean="0">
                <a:solidFill>
                  <a:sysClr val="window" lastClr="FFFFFF"/>
                </a:solidFill>
                <a:latin typeface="Calibri"/>
              </a:rPr>
              <a:t>Variable</a:t>
            </a:r>
            <a:r>
              <a:rPr kumimoji="0" lang="fr-FR" sz="1200" b="0" i="0" u="none" strike="noStrike" kern="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’</a:t>
            </a:r>
            <a:r>
              <a:rPr lang="fr-FR" sz="1200" b="1" kern="0" dirty="0" smtClean="0">
                <a:solidFill>
                  <a:sysClr val="window" lastClr="FFFFFF"/>
                </a:solidFill>
                <a:latin typeface="Calibri"/>
              </a:rPr>
              <a:t>y</a:t>
            </a:r>
            <a:r>
              <a:rPr lang="fr-FR" sz="1200" kern="0" dirty="0" smtClean="0">
                <a:solidFill>
                  <a:sysClr val="window" lastClr="FFFFFF"/>
                </a:solidFill>
                <a:latin typeface="Calibri"/>
              </a:rPr>
              <a:t>’ utilisée mais non initialisée à </a:t>
            </a:r>
            <a:r>
              <a:rPr kumimoji="0" lang="fr-FR" sz="1200" b="0" i="0" u="none" strike="noStrike" kern="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 ligne #14</a:t>
            </a: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»</a:t>
            </a:r>
            <a:endParaRPr kumimoji="0" lang="fr-FR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2" name="Picture 17" descr="C:\Documents and Settings\Wafa\Mes documents\Icon Pack [500.000 icone Windows Vista, XP, Linux, Ubuntu, Mac, Leopard] [Object Dock,Rocketdock,Sidebar,Gadgets,Widget, Wallpapers,temi] [256x256 pixel]\Icone (png)\AQUA ICONS SYSTEM ALERT STOP 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1840" y="5732686"/>
            <a:ext cx="216024" cy="216024"/>
          </a:xfrm>
          <a:prstGeom prst="rect">
            <a:avLst/>
          </a:prstGeom>
          <a:noFill/>
        </p:spPr>
      </p:pic>
      <p:sp>
        <p:nvSpPr>
          <p:cNvPr id="63" name="Rectangle à coins arrondis 62"/>
          <p:cNvSpPr/>
          <p:nvPr/>
        </p:nvSpPr>
        <p:spPr>
          <a:xfrm>
            <a:off x="3059832" y="4797152"/>
            <a:ext cx="3744416" cy="360040"/>
          </a:xfrm>
          <a:prstGeom prst="roundRect">
            <a:avLst/>
          </a:prstGeom>
          <a:solidFill>
            <a:srgbClr val="FF669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ERROR</a:t>
            </a: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« </a:t>
            </a:r>
            <a:r>
              <a:rPr lang="fr-FR" sz="1200" kern="0" noProof="0" dirty="0" smtClean="0">
                <a:solidFill>
                  <a:sysClr val="window" lastClr="FFFFFF"/>
                </a:solidFill>
                <a:latin typeface="Calibri"/>
              </a:rPr>
              <a:t>Variable</a:t>
            </a:r>
            <a:r>
              <a:rPr kumimoji="0" lang="fr-FR" sz="1200" b="0" i="0" u="none" strike="noStrike" kern="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’</a:t>
            </a:r>
            <a:r>
              <a:rPr lang="fr-FR" sz="1200" b="1" kern="0" dirty="0" smtClean="0">
                <a:solidFill>
                  <a:sysClr val="window" lastClr="FFFFFF"/>
                </a:solidFill>
                <a:latin typeface="Calibri"/>
              </a:rPr>
              <a:t>z</a:t>
            </a:r>
            <a:r>
              <a:rPr kumimoji="0" lang="fr-FR" sz="1200" b="0" i="0" u="none" strike="noStrike" kern="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’ non déclarée à la ligne #14</a:t>
            </a: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»</a:t>
            </a:r>
            <a:endParaRPr kumimoji="0" lang="fr-FR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4" name="Picture 17" descr="C:\Documents and Settings\Wafa\Mes documents\Icon Pack [500.000 icone Windows Vista, XP, Linux, Ubuntu, Mac, Leopard] [Object Dock,Rocketdock,Sidebar,Gadgets,Widget, Wallpapers,temi] [256x256 pixel]\Icone (png)\AQUA ICONS SYSTEM ALERT STOP 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1840" y="4868590"/>
            <a:ext cx="216024" cy="216024"/>
          </a:xfrm>
          <a:prstGeom prst="rect">
            <a:avLst/>
          </a:prstGeom>
          <a:noFill/>
        </p:spPr>
      </p:pic>
      <p:sp>
        <p:nvSpPr>
          <p:cNvPr id="65" name="Rectangle à coins arrondis 64"/>
          <p:cNvSpPr/>
          <p:nvPr/>
        </p:nvSpPr>
        <p:spPr>
          <a:xfrm>
            <a:off x="3059832" y="5229200"/>
            <a:ext cx="3816424" cy="360040"/>
          </a:xfrm>
          <a:prstGeom prst="roundRect">
            <a:avLst/>
          </a:prstGeom>
          <a:solidFill>
            <a:srgbClr val="FF669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ERROR</a:t>
            </a: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«</a:t>
            </a:r>
            <a:r>
              <a:rPr lang="fr-FR" sz="1200" kern="0" dirty="0" smtClean="0">
                <a:solidFill>
                  <a:sysClr val="window" lastClr="FFFFFF"/>
                </a:solidFill>
                <a:latin typeface="Calibri"/>
              </a:rPr>
              <a:t>N</a:t>
            </a:r>
            <a:r>
              <a:rPr kumimoji="0" lang="fr-FR" sz="1200" b="0" i="0" u="none" strike="noStrike" kern="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ombre d’arguments incorrect ligne #14</a:t>
            </a: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»</a:t>
            </a:r>
            <a:endParaRPr kumimoji="0" lang="fr-FR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6" name="Picture 17" descr="C:\Documents and Settings\Wafa\Mes documents\Icon Pack [500.000 icone Windows Vista, XP, Linux, Ubuntu, Mac, Leopard] [Object Dock,Rocketdock,Sidebar,Gadgets,Widget, Wallpapers,temi] [256x256 pixel]\Icone (png)\AQUA ICONS SYSTEM ALERT STOP 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1840" y="5300638"/>
            <a:ext cx="216024" cy="216024"/>
          </a:xfrm>
          <a:prstGeom prst="rect">
            <a:avLst/>
          </a:prstGeom>
          <a:noFill/>
        </p:spPr>
      </p:pic>
      <p:sp>
        <p:nvSpPr>
          <p:cNvPr id="67" name="Rectangle à coins arrondis 66"/>
          <p:cNvSpPr/>
          <p:nvPr/>
        </p:nvSpPr>
        <p:spPr>
          <a:xfrm>
            <a:off x="3059832" y="6093296"/>
            <a:ext cx="4968552" cy="360040"/>
          </a:xfrm>
          <a:prstGeom prst="roundRect">
            <a:avLst/>
          </a:prstGeom>
          <a:solidFill>
            <a:srgbClr val="FF669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lvl="0" algn="ctr"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WARNING</a:t>
            </a: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« La </a:t>
            </a:r>
            <a:r>
              <a:rPr lang="fr-FR" sz="1200" kern="0" noProof="0" dirty="0" smtClean="0">
                <a:solidFill>
                  <a:sysClr val="window" lastClr="FFFFFF"/>
                </a:solidFill>
                <a:latin typeface="Calibri"/>
              </a:rPr>
              <a:t>Variable</a:t>
            </a:r>
            <a:r>
              <a:rPr kumimoji="0" lang="fr-FR" sz="1200" b="0" i="0" u="none" strike="noStrike" kern="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’</a:t>
            </a:r>
            <a:r>
              <a:rPr lang="fr-FR" sz="1200" b="1" kern="0" dirty="0" smtClean="0">
                <a:solidFill>
                  <a:sysClr val="window" lastClr="FFFFFF"/>
                </a:solidFill>
                <a:latin typeface="Calibri"/>
              </a:rPr>
              <a:t>b</a:t>
            </a:r>
            <a:r>
              <a:rPr lang="fr-FR" sz="1200" kern="0" dirty="0" smtClean="0">
                <a:solidFill>
                  <a:sysClr val="window" lastClr="FFFFFF"/>
                </a:solidFill>
                <a:latin typeface="Calibri"/>
              </a:rPr>
              <a:t>’ déclarée mais non initialisée à </a:t>
            </a:r>
            <a:r>
              <a:rPr kumimoji="0" lang="fr-FR" sz="1200" b="0" i="0" u="none" strike="noStrike" kern="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 ligne #2</a:t>
            </a: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»</a:t>
            </a:r>
            <a:endParaRPr kumimoji="0" lang="fr-FR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8" name="Picture 17" descr="C:\Documents and Settings\Wafa\Mes documents\Icon Pack [500.000 icone Windows Vista, XP, Linux, Ubuntu, Mac, Leopard] [Object Dock,Rocketdock,Sidebar,Gadgets,Widget, Wallpapers,temi] [256x256 pixel]\Icone (png)\AQUA ICONS SYSTEM ALERT STOP 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1840" y="6164734"/>
            <a:ext cx="216024" cy="216024"/>
          </a:xfrm>
          <a:prstGeom prst="rect">
            <a:avLst/>
          </a:prstGeom>
          <a:noFill/>
        </p:spPr>
      </p:pic>
      <p:sp>
        <p:nvSpPr>
          <p:cNvPr id="69" name="Rectangle à coins arrondis 68"/>
          <p:cNvSpPr/>
          <p:nvPr/>
        </p:nvSpPr>
        <p:spPr>
          <a:xfrm>
            <a:off x="3059832" y="3933056"/>
            <a:ext cx="4896544" cy="360040"/>
          </a:xfrm>
          <a:prstGeom prst="roundRect">
            <a:avLst/>
          </a:prstGeom>
          <a:solidFill>
            <a:srgbClr val="FF669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lvl="0" algn="ctr"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WARNING</a:t>
            </a: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« La </a:t>
            </a:r>
            <a:r>
              <a:rPr lang="fr-FR" sz="1200" kern="0" noProof="0" dirty="0" smtClean="0">
                <a:solidFill>
                  <a:sysClr val="window" lastClr="FFFFFF"/>
                </a:solidFill>
                <a:latin typeface="Calibri"/>
              </a:rPr>
              <a:t>Variable</a:t>
            </a:r>
            <a:r>
              <a:rPr kumimoji="0" lang="fr-FR" sz="1200" b="0" i="0" u="none" strike="noStrike" kern="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’</a:t>
            </a:r>
            <a:r>
              <a:rPr lang="fr-FR" sz="1200" b="1" kern="0" dirty="0" smtClean="0">
                <a:solidFill>
                  <a:sysClr val="window" lastClr="FFFFFF"/>
                </a:solidFill>
                <a:latin typeface="Calibri"/>
              </a:rPr>
              <a:t>y</a:t>
            </a:r>
            <a:r>
              <a:rPr lang="fr-FR" sz="1200" kern="0" dirty="0" smtClean="0">
                <a:solidFill>
                  <a:sysClr val="window" lastClr="FFFFFF"/>
                </a:solidFill>
                <a:latin typeface="Calibri"/>
              </a:rPr>
              <a:t>’ utilisée mais non initialisée à </a:t>
            </a:r>
            <a:r>
              <a:rPr kumimoji="0" lang="fr-FR" sz="1200" b="0" i="0" u="none" strike="noStrike" kern="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 ligne #8</a:t>
            </a: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»</a:t>
            </a:r>
            <a:endParaRPr kumimoji="0" lang="fr-FR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0" name="Picture 17" descr="C:\Documents and Settings\Wafa\Mes documents\Icon Pack [500.000 icone Windows Vista, XP, Linux, Ubuntu, Mac, Leopard] [Object Dock,Rocketdock,Sidebar,Gadgets,Widget, Wallpapers,temi] [256x256 pixel]\Icone (png)\AQUA ICONS SYSTEM ALERT STOP 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1840" y="4004494"/>
            <a:ext cx="216024" cy="216024"/>
          </a:xfrm>
          <a:prstGeom prst="rect">
            <a:avLst/>
          </a:prstGeom>
          <a:noFill/>
        </p:spPr>
      </p:pic>
      <p:pic>
        <p:nvPicPr>
          <p:cNvPr id="71" name="Picture 44" descr="C:\Documents and Settings\Wafa\Mes documents\Icon Pack [500.000 icone Windows Vista, XP, Linux, Ubuntu, Mac, Leopard] [Object Dock,Rocketdock,Sidebar,Gadgets,Widget, Wallpapers,temi] [256x256 pixel]\Icone (png)\HEINS_HITOOLBOX_REPLACEMENTS STOP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48264" y="2060848"/>
            <a:ext cx="864096" cy="8640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0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6" grpId="0" animBg="1"/>
      <p:bldP spid="31" grpId="0" animBg="1"/>
      <p:bldP spid="53" grpId="0" animBg="1"/>
      <p:bldP spid="55" grpId="0" animBg="1"/>
      <p:bldP spid="57" grpId="0" animBg="1"/>
      <p:bldP spid="61" grpId="0" animBg="1"/>
      <p:bldP spid="63" grpId="0" animBg="1"/>
      <p:bldP spid="65" grpId="0" animBg="1"/>
      <p:bldP spid="67" grpId="0" animBg="1"/>
      <p:bldP spid="6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9344" y="269776"/>
            <a:ext cx="7239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fr-FR" dirty="0" smtClean="0"/>
              <a:t>Les erreurs Sémantiques à traiter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286776" y="571480"/>
            <a:ext cx="738664" cy="550072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bg1"/>
                </a:solidFill>
              </a:rPr>
              <a:t>Analyse sémantique</a:t>
            </a:r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13" name="Espace réservé du contenu 2"/>
          <p:cNvSpPr>
            <a:spLocks noGrp="1"/>
          </p:cNvSpPr>
          <p:nvPr>
            <p:ph idx="1"/>
          </p:nvPr>
        </p:nvSpPr>
        <p:spPr>
          <a:xfrm>
            <a:off x="323528" y="2204864"/>
            <a:ext cx="7815064" cy="403244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fr-FR" dirty="0" smtClean="0"/>
          </a:p>
          <a:p>
            <a:r>
              <a:rPr lang="fr-FR" dirty="0" smtClean="0"/>
              <a:t>Faire la différence entre:</a:t>
            </a:r>
          </a:p>
          <a:p>
            <a:pPr lvl="1"/>
            <a:r>
              <a:rPr lang="fr-FR" dirty="0" smtClean="0"/>
              <a:t>Les variables locales (c'est-à-dire les variables relatives à une fonction ou une procédure) </a:t>
            </a:r>
          </a:p>
          <a:p>
            <a:pPr lvl="1"/>
            <a:r>
              <a:rPr lang="fr-FR" dirty="0" smtClean="0"/>
              <a:t>Les variables globales (c'est-à-dire relatives au programme principal) </a:t>
            </a:r>
          </a:p>
          <a:p>
            <a:r>
              <a:rPr lang="fr-FR" dirty="0" smtClean="0"/>
              <a:t>On suppose qu’on peut déclarer une variable locale ayant le même nom qu’une variable globale</a:t>
            </a:r>
            <a:r>
              <a:rPr lang="fr-FR" i="1" dirty="0" smtClean="0"/>
              <a:t>. </a:t>
            </a:r>
          </a:p>
          <a:p>
            <a:pPr lvl="2"/>
            <a:r>
              <a:rPr lang="fr-FR" i="1" dirty="0" smtClean="0"/>
              <a:t>Dans ce cas, le sous programme possédant cette variable locale va prendre compte uniquement de cette variable, la variable globale de même nom sera masqué. </a:t>
            </a:r>
          </a:p>
          <a:p>
            <a:endParaRPr lang="fr-FR" dirty="0" smtClean="0"/>
          </a:p>
          <a:p>
            <a:pPr lvl="1"/>
            <a:endParaRPr lang="fr-FR" dirty="0" smtClean="0"/>
          </a:p>
          <a:p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2492896"/>
            <a:ext cx="3657600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à coins arrondis 7"/>
          <p:cNvSpPr/>
          <p:nvPr/>
        </p:nvSpPr>
        <p:spPr>
          <a:xfrm>
            <a:off x="395536" y="1772816"/>
            <a:ext cx="7488832" cy="576064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glow rad="228600">
              <a:srgbClr val="FF0000"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fr-FR" sz="2000" kern="0" dirty="0" smtClean="0">
                <a:solidFill>
                  <a:sysClr val="window" lastClr="FFFFFF"/>
                </a:solidFill>
                <a:effectLst>
                  <a:glow rad="228600">
                    <a:srgbClr val="FF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1. Vérifier qu’une variable n’est déclarée qu’une seule fois</a:t>
            </a:r>
          </a:p>
        </p:txBody>
      </p:sp>
      <p:pic>
        <p:nvPicPr>
          <p:cNvPr id="11" name="Picture 44" descr="C:\Documents and Settings\Wafa\Mes documents\Icon Pack [500.000 icone Windows Vista, XP, Linux, Ubuntu, Mac, Leopard] [Object Dock,Rocketdock,Sidebar,Gadgets,Widget, Wallpapers,temi] [256x256 pixel]\Icone (png)\HEINS_HITOOLBOX_REPLACEMENTS ST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80312" y="188640"/>
            <a:ext cx="1219200" cy="121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4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9344" y="269776"/>
            <a:ext cx="7239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fr-FR" dirty="0" smtClean="0"/>
              <a:t>Les erreurs Sémantiques à traiter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286776" y="571480"/>
            <a:ext cx="738664" cy="550072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bg1"/>
                </a:solidFill>
              </a:rPr>
              <a:t>Analyse sémantique</a:t>
            </a:r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395536" y="1772816"/>
            <a:ext cx="7488832" cy="576064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glow rad="228600">
              <a:srgbClr val="FF0000"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fr-FR" sz="2000" kern="0" dirty="0" smtClean="0">
                <a:solidFill>
                  <a:sysClr val="window" lastClr="FFFFFF"/>
                </a:solidFill>
                <a:effectLst>
                  <a:glow rad="228600">
                    <a:srgbClr val="FF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2. Vérifier qu’une variable utilisée est déclarée</a:t>
            </a:r>
          </a:p>
        </p:txBody>
      </p:sp>
      <p:pic>
        <p:nvPicPr>
          <p:cNvPr id="11" name="Picture 44" descr="C:\Documents and Settings\Wafa\Mes documents\Icon Pack [500.000 icone Windows Vista, XP, Linux, Ubuntu, Mac, Leopard] [Object Dock,Rocketdock,Sidebar,Gadgets,Widget, Wallpapers,temi] [256x256 pixel]\Icone (png)\HEINS_HITOOLBOX_REPLACEMENTS S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0312" y="188640"/>
            <a:ext cx="1219200" cy="1219200"/>
          </a:xfrm>
          <a:prstGeom prst="rect">
            <a:avLst/>
          </a:prstGeom>
          <a:noFill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 l="3448" r="10591"/>
          <a:stretch>
            <a:fillRect/>
          </a:stretch>
        </p:blipFill>
        <p:spPr bwMode="auto">
          <a:xfrm>
            <a:off x="958437" y="2492896"/>
            <a:ext cx="6205851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C:\Documents and Settings\Wafa\Mes documents\Icon Pack [500.000 icone Windows Vista, XP, Linux, Ubuntu, Mac, Leopard] [Object Dock,Rocketdock,Sidebar,Gadgets,Widget, Wallpapers,temi] [256x256 pixel]\Icone (png)\desktop_enhancement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2915816" y="4005064"/>
            <a:ext cx="360040" cy="3600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9344" y="269776"/>
            <a:ext cx="7239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fr-FR" dirty="0" smtClean="0"/>
              <a:t>Les erreurs Sémantiques à traiter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286776" y="571480"/>
            <a:ext cx="738664" cy="550072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bg1"/>
                </a:solidFill>
              </a:rPr>
              <a:t>Analyse sémantique</a:t>
            </a:r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395536" y="1988840"/>
            <a:ext cx="7488832" cy="576064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glow rad="228600">
              <a:srgbClr val="FF0000"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fr-FR" sz="2000" kern="0" dirty="0" smtClean="0">
                <a:solidFill>
                  <a:sysClr val="window" lastClr="FFFFFF"/>
                </a:solidFill>
                <a:effectLst>
                  <a:glow rad="228600">
                    <a:srgbClr val="FF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3. Vérifier si les variables utilisées sont initialisées</a:t>
            </a:r>
          </a:p>
        </p:txBody>
      </p:sp>
      <p:pic>
        <p:nvPicPr>
          <p:cNvPr id="11" name="Picture 44" descr="C:\Documents and Settings\Wafa\Mes documents\Icon Pack [500.000 icone Windows Vista, XP, Linux, Ubuntu, Mac, Leopard] [Object Dock,Rocketdock,Sidebar,Gadgets,Widget, Wallpapers,temi] [256x256 pixel]\Icone (png)\HEINS_HITOOLBOX_REPLACEMENTS S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0312" y="188640"/>
            <a:ext cx="1219200" cy="1219200"/>
          </a:xfrm>
          <a:prstGeom prst="rect">
            <a:avLst/>
          </a:prstGeom>
          <a:noFill/>
        </p:spPr>
      </p:pic>
      <p:sp>
        <p:nvSpPr>
          <p:cNvPr id="7" name="Rectangle à coins arrondis 6"/>
          <p:cNvSpPr/>
          <p:nvPr/>
        </p:nvSpPr>
        <p:spPr>
          <a:xfrm>
            <a:off x="395536" y="2996952"/>
            <a:ext cx="7488832" cy="576064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glow rad="228600">
              <a:srgbClr val="FF0000"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fr-FR" sz="2000" kern="0" dirty="0" smtClean="0">
                <a:solidFill>
                  <a:sysClr val="window" lastClr="FFFFFF"/>
                </a:solidFill>
                <a:effectLst>
                  <a:glow rad="228600">
                    <a:srgbClr val="FF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4. Vérifier si les variables déclarées sont utilisées</a:t>
            </a:r>
          </a:p>
        </p:txBody>
      </p:sp>
      <p:sp>
        <p:nvSpPr>
          <p:cNvPr id="9" name="Rectangle à coins arrondis 8"/>
          <p:cNvSpPr/>
          <p:nvPr/>
        </p:nvSpPr>
        <p:spPr>
          <a:xfrm>
            <a:off x="467544" y="4077072"/>
            <a:ext cx="7488832" cy="79208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glow rad="228600">
              <a:srgbClr val="FF0000"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fr-FR" sz="2000" kern="0" dirty="0" smtClean="0">
                <a:solidFill>
                  <a:sysClr val="window" lastClr="FFFFFF"/>
                </a:solidFill>
                <a:effectLst>
                  <a:glow rad="228600">
                    <a:srgbClr val="FF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5. </a:t>
            </a:r>
            <a:r>
              <a:rPr lang="fr-FR" sz="2000" kern="0" dirty="0" smtClean="0">
                <a:solidFill>
                  <a:sysClr val="window" lastClr="FFFFFF"/>
                </a:solidFill>
                <a:effectLst>
                  <a:glow rad="228600">
                    <a:srgbClr val="FF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Vérifier </a:t>
            </a:r>
            <a:r>
              <a:rPr lang="fr-FR" sz="2000" kern="0" dirty="0" smtClean="0">
                <a:solidFill>
                  <a:sysClr val="window" lastClr="FFFFFF"/>
                </a:solidFill>
                <a:effectLst>
                  <a:glow rad="228600">
                    <a:srgbClr val="FF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l’appel </a:t>
            </a:r>
            <a:r>
              <a:rPr lang="fr-FR" sz="2000" kern="0" dirty="0" smtClean="0">
                <a:solidFill>
                  <a:sysClr val="window" lastClr="FFFFFF"/>
                </a:solidFill>
                <a:effectLst>
                  <a:glow rad="228600">
                    <a:srgbClr val="FF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des procédures avec les bons arguments</a:t>
            </a:r>
            <a:endParaRPr lang="fr-FR" sz="2000" kern="0" dirty="0" smtClean="0">
              <a:solidFill>
                <a:sysClr val="window" lastClr="FFFFFF"/>
              </a:solidFill>
              <a:effectLst>
                <a:glow rad="228600">
                  <a:srgbClr val="FF000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9344" y="269776"/>
            <a:ext cx="7239000" cy="1143000"/>
          </a:xfrm>
        </p:spPr>
        <p:txBody>
          <a:bodyPr anchor="ctr">
            <a:normAutofit/>
          </a:bodyPr>
          <a:lstStyle/>
          <a:p>
            <a:pPr algn="ctr"/>
            <a:r>
              <a:rPr lang="fr-FR" dirty="0" smtClean="0"/>
              <a:t>Table des symboles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9168" y="1340768"/>
            <a:ext cx="7859216" cy="5256584"/>
          </a:xfrm>
        </p:spPr>
        <p:txBody>
          <a:bodyPr>
            <a:normAutofit/>
          </a:bodyPr>
          <a:lstStyle/>
          <a:p>
            <a:r>
              <a:rPr lang="fr-FR" dirty="0" smtClean="0"/>
              <a:t>Les vérifications sémantiques se réfèrent aux propriétés des identificateurs dans un programme (c'est-à-dire leur portée ou leur type). </a:t>
            </a:r>
          </a:p>
          <a:p>
            <a:r>
              <a:rPr lang="fr-FR" dirty="0" smtClean="0"/>
              <a:t>D’où le besoin d’un environnement pour stocker les informations propres aux identificateurs : </a:t>
            </a: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des symboles</a:t>
            </a:r>
          </a:p>
          <a:p>
            <a:r>
              <a:rPr lang="fr-FR" dirty="0" smtClean="0"/>
              <a:t>Chaque entrée dans la table des symboles contient : </a:t>
            </a:r>
          </a:p>
          <a:p>
            <a:pPr lvl="1"/>
            <a:r>
              <a:rPr lang="fr-FR" dirty="0" smtClean="0"/>
              <a:t>Le nom de l’identificateur </a:t>
            </a:r>
          </a:p>
          <a:p>
            <a:pPr lvl="1"/>
            <a:r>
              <a:rPr lang="fr-FR" dirty="0" smtClean="0"/>
              <a:t>Des infos supplémentaires se rapportant à l’identificateur : nature, type, attributs particuliers… 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286776" y="571480"/>
            <a:ext cx="738664" cy="550072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bg1"/>
                </a:solidFill>
              </a:rPr>
              <a:t>Analyse sémantique</a:t>
            </a:r>
            <a:endParaRPr lang="fr-FR" sz="3600" dirty="0">
              <a:solidFill>
                <a:schemeClr val="bg1"/>
              </a:solidFill>
            </a:endParaRPr>
          </a:p>
        </p:txBody>
      </p:sp>
      <p:pic>
        <p:nvPicPr>
          <p:cNvPr id="37" name="Picture 4" descr="C:\Documents and Settings\Wafa\Mes documents\Icon Pack [500.000 icone Windows Vista, XP, Linux, Ubuntu, Mac, Leopard] [Object Dock,Rocketdock,Sidebar,Gadgets,Widget, Wallpapers,temi] [256x256 pixel]\Icone (png)\Candy Vivian Icon 3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2320" y="72008"/>
            <a:ext cx="1052736" cy="1052736"/>
          </a:xfrm>
          <a:prstGeom prst="rect">
            <a:avLst/>
          </a:prstGeom>
          <a:noFill/>
        </p:spPr>
      </p:pic>
      <p:pic>
        <p:nvPicPr>
          <p:cNvPr id="7" name="Picture 2" descr="C:\Documents and Settings\Wafa\Mes documents\Icon Pack [500.000 icone Windows Vista, XP, Linux, Ubuntu, Mac, Leopard] [Object Dock,Rocketdock,Sidebar,Gadgets,Widget, Wallpapers,temi] [256x256 pixel]\Icone (png)\ark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0232" y="4370040"/>
            <a:ext cx="1219200" cy="121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3_Opul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pulent">
  <a:themeElements>
    <a:clrScheme name="Personnalisé 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3399FF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11703</TotalTime>
  <Words>675</Words>
  <Application>Microsoft Office PowerPoint</Application>
  <PresentationFormat>Affichage à l'écran (4:3)</PresentationFormat>
  <Paragraphs>134</Paragraphs>
  <Slides>13</Slides>
  <Notes>10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13</vt:i4>
      </vt:variant>
    </vt:vector>
  </HeadingPairs>
  <TitlesOfParts>
    <vt:vector size="15" baseType="lpstr">
      <vt:lpstr>3_Opulent</vt:lpstr>
      <vt:lpstr>4_Opulent</vt:lpstr>
      <vt:lpstr>   Mini projet de compilation GL4 (Analyse Sémantique)</vt:lpstr>
      <vt:lpstr>Diapositive 2</vt:lpstr>
      <vt:lpstr>Analyse Sémantique</vt:lpstr>
      <vt:lpstr>Analyse Sémantique</vt:lpstr>
      <vt:lpstr>Analyse Sémantique</vt:lpstr>
      <vt:lpstr>Les erreurs Sémantiques à traiter</vt:lpstr>
      <vt:lpstr>Les erreurs Sémantiques à traiter</vt:lpstr>
      <vt:lpstr>Les erreurs Sémantiques à traiter</vt:lpstr>
      <vt:lpstr>Table des symboles</vt:lpstr>
      <vt:lpstr>Table des symboles</vt:lpstr>
      <vt:lpstr>A faire</vt:lpstr>
      <vt:lpstr>A faire</vt:lpstr>
      <vt:lpstr>Merci Pour votre attention!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Administrateur</dc:creator>
  <cp:lastModifiedBy>dell</cp:lastModifiedBy>
  <cp:revision>197</cp:revision>
  <dcterms:created xsi:type="dcterms:W3CDTF">2010-01-02T13:07:41Z</dcterms:created>
  <dcterms:modified xsi:type="dcterms:W3CDTF">2020-04-01T16:50:35Z</dcterms:modified>
</cp:coreProperties>
</file>