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8"/>
  </p:notesMasterIdLst>
  <p:handoutMasterIdLst>
    <p:handoutMasterId r:id="rId19"/>
  </p:handoutMasterIdLst>
  <p:sldIdLst>
    <p:sldId id="326" r:id="rId3"/>
    <p:sldId id="378" r:id="rId4"/>
    <p:sldId id="383" r:id="rId5"/>
    <p:sldId id="385" r:id="rId6"/>
    <p:sldId id="386" r:id="rId7"/>
    <p:sldId id="387" r:id="rId8"/>
    <p:sldId id="389" r:id="rId9"/>
    <p:sldId id="390" r:id="rId10"/>
    <p:sldId id="398" r:id="rId11"/>
    <p:sldId id="391" r:id="rId12"/>
    <p:sldId id="392" r:id="rId13"/>
    <p:sldId id="393" r:id="rId14"/>
    <p:sldId id="396" r:id="rId15"/>
    <p:sldId id="397" r:id="rId16"/>
    <p:sldId id="3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83833" autoAdjust="0"/>
  </p:normalViewPr>
  <p:slideViewPr>
    <p:cSldViewPr>
      <p:cViewPr varScale="1">
        <p:scale>
          <a:sx n="58" d="100"/>
          <a:sy n="58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EEB6-7246-4A7C-9B1D-7C98099E1AD1}" type="datetimeFigureOut">
              <a:rPr lang="fr-FR" smtClean="0"/>
              <a:pPr/>
              <a:t>13/02/2020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3E0F-A7F8-4113-817E-4808DC2463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E986-D692-429F-ACA2-202B206802FF}" type="datetimeFigureOut">
              <a:rPr lang="fr-FR" smtClean="0"/>
              <a:pPr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20CA-F9B5-4CA3-A344-3428DB1D76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fichier « y.tab.h » va être inclus dans le fichier lexical, pour que ce dernier reconnaisse les noms des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retourner au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Yacc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fichier « y.tab.h » va être inclus dans le fichier lexical, pour que ce dernier reconnaisse les noms des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retourner au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Yacc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40F0658E-AC66-43BE-B9A3-B77D27021267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04D0847-F9FD-4A6C-A09B-9EC9A67ED32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E2E88815-D367-424D-B9FC-D91507F684D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C4F83A90-B51B-4F76-8B1F-A1841DA3D676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4E67D87-0785-436A-A8F0-EFB0746656F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FA7768B7-28C8-4992-AE23-886E5AB2918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DBB92DB2-22CF-4CFD-8E04-C2BF609C550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111D678A-A946-4C3F-BBE9-F6E40AD04E34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C6B5E89F-8B11-42CD-9F25-E4D3FEE98E9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066150C-FBC7-4BC6-9097-9FF36564B21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CE7B928-0D32-473E-ACB3-F8E823F1F18F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7F74CEF-9AF1-4B61-9D6C-2A0648A0FB7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394C6701-3816-4417-A56D-675527D455B9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D2043253-597B-423D-BBA0-5E4620A0E0AB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C9B5D80-06DC-44B1-836F-9D11AF8DB6DD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5DE18575-5965-4259-8C5F-4EB28D3820C7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EB6FC685-54C0-4267-9ACB-007F810E50DA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B6A23DA-955E-4E61-8469-825909C72AB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92BFD8E4-1ED3-4FC8-9B77-AF51174C470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B5CD58CB-BB93-4FD9-B635-2EEB04C7AA04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A27A3641-DB84-46D6-84C7-B85237CC49A0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13/02/2020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223DD035-6798-4E7D-AABB-409E97D82BB8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35337D76-6D73-4694-AADA-BA6281E830FE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13/02/2020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793048FB-987D-4E35-A39A-1B6C633181D5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1800" y="1568944"/>
            <a:ext cx="6357950" cy="2868168"/>
          </a:xfrm>
        </p:spPr>
        <p:txBody>
          <a:bodyPr/>
          <a:lstStyle/>
          <a:p>
            <a:pPr algn="ctr"/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Mini projet de compilation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GL4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3600" dirty="0" smtClean="0">
                <a:latin typeface="Calibri" pitchFamily="34" charset="0"/>
              </a:rPr>
              <a:t>(Part2: Analyse Syntaxique)</a:t>
            </a:r>
            <a:endParaRPr lang="fr-FR" sz="3600" dirty="0">
              <a:latin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4606778"/>
            <a:ext cx="6500858" cy="3214710"/>
          </a:xfrm>
        </p:spPr>
        <p:txBody>
          <a:bodyPr>
            <a:noAutofit/>
          </a:bodyPr>
          <a:lstStyle/>
          <a:p>
            <a:pPr algn="l"/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Réalisé par: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- Mme JARRAYA Amina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1406" y="589004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projet de compilation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  <a:p>
            <a:pPr algn="ctr" rtl="0"/>
            <a:r>
              <a:rPr lang="fr-FR" kern="1200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+mn-ea"/>
                <a:cs typeface="+mn-cs"/>
              </a:rPr>
              <a:t>2019-2020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2" descr="C:\Documents and Settings\Wafa\Bureau\PFE\Template\images\PPP_IBUSI_CLP_Puzzle_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8" y="285752"/>
            <a:ext cx="3526038" cy="3071810"/>
          </a:xfrm>
          <a:prstGeom prst="rect">
            <a:avLst/>
          </a:prstGeom>
          <a:noFill/>
        </p:spPr>
      </p:pic>
      <p:pic>
        <p:nvPicPr>
          <p:cNvPr id="3075" name="Image 61" descr="LOGO_INS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290"/>
            <a:ext cx="2281249" cy="8008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" name="Rectangle à coins arrondis 21"/>
          <p:cNvSpPr/>
          <p:nvPr/>
        </p:nvSpPr>
        <p:spPr>
          <a:xfrm>
            <a:off x="4786314" y="142852"/>
            <a:ext cx="2571768" cy="1000132"/>
          </a:xfrm>
          <a:prstGeom prst="roundRect">
            <a:avLst/>
          </a:prstGeom>
          <a:solidFill>
            <a:schemeClr val="accent1">
              <a:alpha val="17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4857752" y="6572272"/>
            <a:ext cx="2002464" cy="226902"/>
          </a:xfrm>
        </p:spPr>
        <p:txBody>
          <a:bodyPr/>
          <a:lstStyle/>
          <a:p>
            <a:pPr algn="l" rtl="0"/>
            <a:fld id="{BE653C77-F1A5-43B2-84F3-EECA2CDFF8B1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 dirty="0"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9781" t="20430" r="17023" b="15311"/>
          <a:stretch>
            <a:fillRect/>
          </a:stretch>
        </p:blipFill>
        <p:spPr bwMode="auto">
          <a:xfrm>
            <a:off x="179512" y="1844824"/>
            <a:ext cx="7056784" cy="448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12776"/>
            <a:ext cx="8316416" cy="64807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Un fichier de description pour YACC selon le schéma suivant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10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5512102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899056" y="566889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236296" y="594928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6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412776"/>
            <a:ext cx="8136904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«Déclaration de variables et inclusion de bibliothèque en C» </a:t>
            </a:r>
            <a:r>
              <a:rPr lang="fr-FR" dirty="0" smtClean="0"/>
              <a:t>d'un fichier </a:t>
            </a:r>
            <a:r>
              <a:rPr lang="fr-FR" dirty="0" err="1" smtClean="0"/>
              <a:t>Yacc</a:t>
            </a:r>
            <a:r>
              <a:rPr lang="fr-FR" dirty="0" smtClean="0"/>
              <a:t> peut contenir :</a:t>
            </a:r>
          </a:p>
          <a:p>
            <a:pPr lvl="1"/>
            <a:r>
              <a:rPr lang="fr-FR" dirty="0" smtClean="0"/>
              <a:t>Les déclarations de variables</a:t>
            </a:r>
          </a:p>
          <a:p>
            <a:pPr lvl="1"/>
            <a:r>
              <a:rPr lang="fr-FR" dirty="0" smtClean="0"/>
              <a:t>Des inclusions de bibliothèques en C</a:t>
            </a:r>
          </a:p>
          <a:p>
            <a:pPr lvl="2"/>
            <a:r>
              <a:rPr lang="fr-FR" dirty="0" smtClean="0"/>
              <a:t>Exemple: 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11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2267744" y="3789040"/>
            <a:ext cx="2808312" cy="136815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%{</a:t>
            </a:r>
          </a:p>
          <a:p>
            <a:r>
              <a:rPr lang="fr-FR" sz="1600" dirty="0" smtClean="0"/>
              <a:t>        #</a:t>
            </a:r>
            <a:r>
              <a:rPr lang="fr-FR" sz="1600" dirty="0" err="1" smtClean="0"/>
              <a:t>include</a:t>
            </a:r>
            <a:r>
              <a:rPr lang="fr-FR" sz="1600" dirty="0" smtClean="0"/>
              <a:t> "</a:t>
            </a:r>
            <a:r>
              <a:rPr lang="fr-FR" sz="1600" dirty="0" err="1" smtClean="0"/>
              <a:t>lex.yy.c</a:t>
            </a:r>
            <a:r>
              <a:rPr lang="fr-FR" sz="1600" dirty="0" smtClean="0"/>
              <a:t>«  </a:t>
            </a:r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extern</a:t>
            </a:r>
            <a:r>
              <a:rPr lang="fr-FR" sz="1600" dirty="0" smtClean="0"/>
              <a:t> </a:t>
            </a:r>
            <a:r>
              <a:rPr lang="fr-FR" sz="1600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 err="1" smtClean="0"/>
              <a:t>yylineno</a:t>
            </a:r>
            <a:r>
              <a:rPr lang="fr-FR" sz="1600" dirty="0" smtClean="0"/>
              <a:t>; </a:t>
            </a:r>
          </a:p>
          <a:p>
            <a:endParaRPr lang="fr-FR" sz="1600" dirty="0" smtClean="0"/>
          </a:p>
          <a:p>
            <a:r>
              <a:rPr lang="fr-FR" sz="1600" b="1" dirty="0" smtClean="0">
                <a:solidFill>
                  <a:srgbClr val="FF0000"/>
                </a:solidFill>
              </a:rPr>
              <a:t>%}</a:t>
            </a:r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013176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611024" y="5169966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48264" y="545035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268760"/>
            <a:ext cx="8136904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«Définitions» </a:t>
            </a:r>
            <a:r>
              <a:rPr lang="fr-FR" dirty="0" smtClean="0"/>
              <a:t>contient la déclaration des "</a:t>
            </a:r>
            <a:r>
              <a:rPr lang="fr-FR" dirty="0" err="1" smtClean="0"/>
              <a:t>tokens</a:t>
            </a:r>
            <a:r>
              <a:rPr lang="fr-FR" dirty="0" smtClean="0"/>
              <a:t>" retournées par </a:t>
            </a:r>
            <a:r>
              <a:rPr lang="fr-FR" dirty="0" err="1" smtClean="0"/>
              <a:t>Lex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Pour définir un </a:t>
            </a:r>
            <a:r>
              <a:rPr lang="fr-FR" dirty="0" err="1" smtClean="0"/>
              <a:t>token</a:t>
            </a:r>
            <a:r>
              <a:rPr lang="fr-FR" dirty="0" smtClean="0"/>
              <a:t>, il suffit de taper : « </a:t>
            </a:r>
            <a:r>
              <a:rPr lang="fr-FR" b="1" dirty="0" smtClean="0"/>
              <a:t>%</a:t>
            </a:r>
            <a:r>
              <a:rPr lang="fr-FR" b="1" dirty="0" err="1" smtClean="0"/>
              <a:t>token</a:t>
            </a:r>
            <a:r>
              <a:rPr lang="fr-FR" b="1" dirty="0" smtClean="0"/>
              <a:t> NOM_TOKEN ». 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1"/>
            <a:r>
              <a:rPr lang="fr-FR" b="1" dirty="0" smtClean="0"/>
              <a:t> </a:t>
            </a:r>
            <a:r>
              <a:rPr lang="fr-FR" dirty="0" smtClean="0"/>
              <a:t>Exemple: </a:t>
            </a:r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12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2771800" y="4437112"/>
            <a:ext cx="2592288" cy="2016224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Begin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END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ID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POINT_VIRGULE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DEUX_POINT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POINT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VIRGULE</a:t>
            </a:r>
          </a:p>
          <a:p>
            <a:endParaRPr lang="fr-FR" sz="1600" dirty="0" smtClean="0"/>
          </a:p>
          <a:p>
            <a:pPr algn="ctr">
              <a:defRPr/>
            </a:pPr>
            <a:endParaRPr kumimoji="0" lang="fr-FR" sz="20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013176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611024" y="5169966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48264" y="545035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" name="Organigramme : Processus 11"/>
          <p:cNvSpPr/>
          <p:nvPr/>
        </p:nvSpPr>
        <p:spPr>
          <a:xfrm>
            <a:off x="2267744" y="3068960"/>
            <a:ext cx="3600400" cy="64807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55776" y="3212976"/>
            <a:ext cx="1152128" cy="360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token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923928" y="3212976"/>
            <a:ext cx="158417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NOM_TOKEN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Processus 16"/>
          <p:cNvSpPr/>
          <p:nvPr/>
        </p:nvSpPr>
        <p:spPr>
          <a:xfrm>
            <a:off x="755576" y="4365104"/>
            <a:ext cx="7128792" cy="1080120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r>
              <a:rPr lang="fr-FR" sz="1600" b="1" dirty="0" err="1" smtClean="0"/>
              <a:t>entete</a:t>
            </a:r>
            <a:r>
              <a:rPr lang="fr-FR" sz="1600" b="1" dirty="0" smtClean="0"/>
              <a:t> : PROGRAM ID POINT_VIRGULE </a:t>
            </a:r>
          </a:p>
          <a:p>
            <a:r>
              <a:rPr lang="fr-FR" sz="1600" dirty="0" smtClean="0"/>
              <a:t>            |PROGRAM ID </a:t>
            </a:r>
            <a:r>
              <a:rPr lang="fr-FR" sz="1600" dirty="0" err="1" smtClean="0">
                <a:solidFill>
                  <a:srgbClr val="FF0000"/>
                </a:solidFill>
              </a:rPr>
              <a:t>error</a:t>
            </a:r>
            <a:r>
              <a:rPr lang="fr-FR" sz="1600" b="1" dirty="0" smtClean="0"/>
              <a:t> {</a:t>
            </a:r>
            <a:r>
              <a:rPr lang="fr-FR" sz="1600" b="1" dirty="0" err="1" smtClean="0"/>
              <a:t>yyerror</a:t>
            </a:r>
            <a:r>
              <a:rPr lang="fr-FR" sz="1600" b="1" dirty="0" smtClean="0"/>
              <a:t> ("Point virgule omis!");</a:t>
            </a:r>
            <a:r>
              <a:rPr lang="fr-FR" sz="1600" b="1" dirty="0" err="1" smtClean="0"/>
              <a:t>yyerrok</a:t>
            </a:r>
            <a:r>
              <a:rPr lang="fr-FR" sz="1600" b="1" dirty="0" smtClean="0"/>
              <a:t>;}; </a:t>
            </a:r>
          </a:p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7920880" cy="4536504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«Règles de grammaire »  </a:t>
            </a:r>
            <a:r>
              <a:rPr lang="fr-FR" dirty="0" smtClean="0"/>
              <a:t>décrit les règles de la grammaire de notre langage</a:t>
            </a:r>
            <a:r>
              <a:rPr lang="fr-FR" b="1" dirty="0" smtClean="0"/>
              <a:t>. </a:t>
            </a:r>
            <a:endParaRPr lang="fr-FR" dirty="0" smtClean="0"/>
          </a:p>
          <a:p>
            <a:pPr lvl="2"/>
            <a:r>
              <a:rPr lang="fr-FR" i="1" dirty="0" smtClean="0"/>
              <a:t>Pour définir une règle de réduction de la grammaire :</a:t>
            </a:r>
            <a:endParaRPr lang="fr-FR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2"/>
            <a:r>
              <a:rPr lang="fr-FR" b="1" dirty="0" smtClean="0"/>
              <a:t> </a:t>
            </a:r>
            <a:r>
              <a:rPr lang="fr-FR" dirty="0" smtClean="0"/>
              <a:t>Exemple: </a:t>
            </a:r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7008" y="5380860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921856" y="553765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59096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" name="Organigramme : Processus 11"/>
          <p:cNvSpPr/>
          <p:nvPr/>
        </p:nvSpPr>
        <p:spPr>
          <a:xfrm>
            <a:off x="971600" y="2564904"/>
            <a:ext cx="6624736" cy="1296144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r>
              <a:rPr lang="fr-FR" sz="1600" b="1" dirty="0" smtClean="0"/>
              <a:t>Symbole non termina</a:t>
            </a:r>
            <a:r>
              <a:rPr lang="fr-FR" sz="1600" dirty="0" smtClean="0"/>
              <a:t>l : liste de symboles </a:t>
            </a:r>
            <a:r>
              <a:rPr lang="fr-FR" sz="1600" i="1" dirty="0" smtClean="0"/>
              <a:t>{action 1 en C} </a:t>
            </a:r>
          </a:p>
          <a:p>
            <a:pPr>
              <a:defRPr/>
            </a:pPr>
            <a:r>
              <a:rPr lang="fr-FR" sz="1600" dirty="0" smtClean="0"/>
              <a:t>		   |   liste de symboles </a:t>
            </a:r>
            <a:r>
              <a:rPr lang="fr-FR" sz="1600" i="1" dirty="0" smtClean="0"/>
              <a:t>{action 2 en C} </a:t>
            </a:r>
          </a:p>
          <a:p>
            <a:pPr>
              <a:defRPr/>
            </a:pPr>
            <a:r>
              <a:rPr lang="fr-FR" sz="1600" dirty="0" smtClean="0"/>
              <a:t>		   | ... ; </a:t>
            </a:r>
          </a:p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Processus 11"/>
          <p:cNvSpPr/>
          <p:nvPr/>
        </p:nvSpPr>
        <p:spPr>
          <a:xfrm>
            <a:off x="827584" y="3933056"/>
            <a:ext cx="6624736" cy="2852936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i="1" dirty="0" smtClean="0"/>
              <a:t>#</a:t>
            </a:r>
            <a:r>
              <a:rPr lang="fr-FR" sz="1600" b="1" i="1" dirty="0" err="1" smtClean="0"/>
              <a:t>include</a:t>
            </a:r>
            <a:r>
              <a:rPr lang="fr-FR" sz="1600" b="1" i="1" dirty="0" smtClean="0"/>
              <a:t> "</a:t>
            </a:r>
            <a:r>
              <a:rPr lang="fr-FR" sz="1600" b="1" i="1" dirty="0" err="1" smtClean="0"/>
              <a:t>lex.yy.c</a:t>
            </a:r>
            <a:r>
              <a:rPr lang="fr-FR" sz="1600" b="1" i="1" dirty="0" smtClean="0"/>
              <a:t>"</a:t>
            </a:r>
          </a:p>
          <a:p>
            <a:endParaRPr lang="fr-FR" sz="1600" b="1" i="1" dirty="0" smtClean="0"/>
          </a:p>
          <a:p>
            <a:r>
              <a:rPr lang="fr-FR" sz="1600" b="1" i="1" dirty="0" err="1" smtClean="0"/>
              <a:t>int</a:t>
            </a:r>
            <a:r>
              <a:rPr lang="fr-FR" sz="1600" b="1" i="1" dirty="0" smtClean="0"/>
              <a:t> main(</a:t>
            </a:r>
            <a:r>
              <a:rPr lang="fr-FR" sz="1600" b="1" i="1" dirty="0" err="1" smtClean="0"/>
              <a:t>int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argc,char</a:t>
            </a:r>
            <a:r>
              <a:rPr lang="fr-FR" sz="1600" b="1" i="1" dirty="0" smtClean="0"/>
              <a:t>** </a:t>
            </a:r>
            <a:r>
              <a:rPr lang="fr-FR" sz="1600" b="1" i="1" dirty="0" err="1" smtClean="0"/>
              <a:t>argv</a:t>
            </a:r>
            <a:r>
              <a:rPr lang="fr-FR" sz="1600" b="1" i="1" dirty="0" smtClean="0"/>
              <a:t>) </a:t>
            </a:r>
          </a:p>
          <a:p>
            <a:r>
              <a:rPr lang="fr-FR" sz="1600" i="1" dirty="0" smtClean="0"/>
              <a:t>{ </a:t>
            </a:r>
          </a:p>
          <a:p>
            <a:r>
              <a:rPr lang="fr-FR" sz="1600" dirty="0" smtClean="0"/>
              <a:t>	</a:t>
            </a:r>
            <a:r>
              <a:rPr lang="fr-FR" sz="1600" dirty="0" err="1" smtClean="0"/>
              <a:t>yyparse</a:t>
            </a:r>
            <a:r>
              <a:rPr lang="fr-FR" sz="1600" dirty="0" smtClean="0"/>
              <a:t>() ; </a:t>
            </a:r>
          </a:p>
          <a:p>
            <a:r>
              <a:rPr lang="fr-FR" sz="1600" i="1" dirty="0" smtClean="0"/>
              <a:t>} </a:t>
            </a:r>
          </a:p>
          <a:p>
            <a:endParaRPr lang="fr-FR" sz="1600" i="1" dirty="0" smtClean="0"/>
          </a:p>
          <a:p>
            <a:r>
              <a:rPr lang="fr-FR" sz="1600" b="1" i="1" dirty="0" err="1" smtClean="0"/>
              <a:t>int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yyerror</a:t>
            </a:r>
            <a:r>
              <a:rPr lang="fr-FR" sz="1600" b="1" i="1" dirty="0" smtClean="0"/>
              <a:t>(char *s) </a:t>
            </a:r>
          </a:p>
          <a:p>
            <a:r>
              <a:rPr lang="fr-FR" sz="1600" i="1" dirty="0" smtClean="0"/>
              <a:t>{</a:t>
            </a:r>
          </a:p>
          <a:p>
            <a:r>
              <a:rPr lang="fr-FR" sz="1600" i="1" dirty="0" smtClean="0"/>
              <a:t>	</a:t>
            </a:r>
            <a:r>
              <a:rPr lang="fr-FR" sz="1600" dirty="0" smtClean="0"/>
              <a:t>/* </a:t>
            </a:r>
            <a:r>
              <a:rPr lang="fr-FR" sz="1600" dirty="0" err="1" smtClean="0"/>
              <a:t>Refédinition</a:t>
            </a:r>
            <a:r>
              <a:rPr lang="fr-FR" sz="1600" dirty="0" smtClean="0"/>
              <a:t> de </a:t>
            </a:r>
            <a:r>
              <a:rPr lang="fr-FR" sz="1600" dirty="0" err="1" smtClean="0"/>
              <a:t>yyerror</a:t>
            </a:r>
            <a:r>
              <a:rPr lang="fr-FR" sz="1600" dirty="0" smtClean="0"/>
              <a:t> */ </a:t>
            </a:r>
          </a:p>
          <a:p>
            <a:r>
              <a:rPr lang="fr-FR" sz="1600" i="1" dirty="0" smtClean="0"/>
              <a:t>} </a:t>
            </a:r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7560840" cy="252028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«programme principal et fonctions en C»</a:t>
            </a:r>
            <a:r>
              <a:rPr lang="fr-FR" dirty="0" smtClean="0"/>
              <a:t> comporte:</a:t>
            </a:r>
          </a:p>
          <a:p>
            <a:pPr lvl="2"/>
            <a:r>
              <a:rPr lang="fr-FR" dirty="0" smtClean="0"/>
              <a:t>Le «main» du programme qui fera un appel à la fonction           «</a:t>
            </a:r>
            <a:r>
              <a:rPr lang="fr-FR" dirty="0" err="1" smtClean="0"/>
              <a:t>yyparse</a:t>
            </a:r>
            <a:r>
              <a:rPr lang="fr-FR" dirty="0" smtClean="0"/>
              <a:t> », celle-ci, à son tour fera appel à la fonction « </a:t>
            </a:r>
            <a:r>
              <a:rPr lang="fr-FR" dirty="0" err="1" smtClean="0"/>
              <a:t>yylex</a:t>
            </a:r>
            <a:r>
              <a:rPr lang="fr-FR" dirty="0" smtClean="0"/>
              <a:t>» pour recevoir les </a:t>
            </a:r>
            <a:r>
              <a:rPr lang="fr-FR" dirty="0" err="1" smtClean="0"/>
              <a:t>tokens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On peut aussi redéfinir la fonction « </a:t>
            </a:r>
            <a:r>
              <a:rPr lang="fr-FR" dirty="0" err="1" smtClean="0"/>
              <a:t>yyerror</a:t>
            </a:r>
            <a:r>
              <a:rPr lang="fr-FR" dirty="0" smtClean="0"/>
              <a:t> », permettant l’affichage des messages d’erreurs. </a:t>
            </a:r>
          </a:p>
          <a:p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2">
              <a:buNone/>
            </a:pPr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7008" y="5380860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921856" y="553765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59096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928662" y="1906636"/>
            <a:ext cx="4143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3. Analyse syntaxique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4. Analyse sémantique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5. Génération de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  <p:pic>
        <p:nvPicPr>
          <p:cNvPr id="9" name="Picture 3" descr="C:\Documents and Settings\Riro\Mes documents\install\Icon Pack [500.000 icone Windows Vista, XP, Linux, Ubuntu, Mac, Leopard] [Object Dock,Rocketdock,Sidebar,Gadgets,Widget, Wallpapers,temi] [256x256 pixel]\Icone (png)\TIME PROPER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429132"/>
            <a:ext cx="966790" cy="966790"/>
          </a:xfrm>
          <a:prstGeom prst="rect">
            <a:avLst/>
          </a:prstGeom>
          <a:noFill/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8A11690-CE20-4C37-A216-141F58BBFC1D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23DD035-6798-4E7D-AABB-409E97D82BB8}" type="slidenum">
              <a:rPr lang="fr-FR" sz="11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15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5357818" y="1300162"/>
            <a:ext cx="3429000" cy="20574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Merci Pour votre attention!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34362" y="1541110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/>
              <a:t>3. Analyse syntaxique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4.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sémantique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baseline="0" dirty="0" smtClean="0">
                <a:solidFill>
                  <a:sysClr val="window" lastClr="FFFFFF">
                    <a:lumMod val="50000"/>
                  </a:sysClr>
                </a:solidFill>
              </a:rPr>
              <a:t>5.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 Génération de code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FEC-3BD1-4594-BB42-AA07E6FD6E03}" type="datetime1">
              <a:rPr lang="fr-FR" smtClean="0"/>
              <a:pPr/>
              <a:t>13/02/2020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35-6798-4E7D-AABB-409E97D82BB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4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pic>
        <p:nvPicPr>
          <p:cNvPr id="15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4291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Syntaxique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" y="1124744"/>
            <a:ext cx="8291264" cy="165618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L’analyse lexicale transforme une suite de caractères en une suite de lexèmes (ou </a:t>
            </a:r>
            <a:r>
              <a:rPr lang="fr-FR" i="1" dirty="0" smtClean="0"/>
              <a:t>« </a:t>
            </a:r>
            <a:r>
              <a:rPr lang="fr-FR" i="1" dirty="0" err="1" smtClean="0"/>
              <a:t>tokens</a:t>
            </a:r>
            <a:r>
              <a:rPr lang="fr-FR" i="1" dirty="0" smtClean="0"/>
              <a:t>»).</a:t>
            </a:r>
          </a:p>
          <a:p>
            <a:r>
              <a:rPr lang="fr-FR" dirty="0" smtClean="0"/>
              <a:t>L’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syntaxique </a:t>
            </a:r>
            <a:r>
              <a:rPr lang="fr-FR" dirty="0" smtClean="0"/>
              <a:t>transforme les "</a:t>
            </a:r>
            <a:r>
              <a:rPr lang="fr-FR" dirty="0" err="1" smtClean="0"/>
              <a:t>tokens</a:t>
            </a:r>
            <a:r>
              <a:rPr lang="fr-FR" dirty="0" smtClean="0"/>
              <a:t>" fournis par l'analyse lexicale en phrases grammaticales.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13/02/2020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13/02/2020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110486" y="5665808"/>
            <a:ext cx="3214710" cy="57150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prstClr val="white"/>
                </a:solidFill>
                <a:latin typeface="Calibri"/>
              </a:rPr>
              <a:t>Optimisation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1110486" y="3721592"/>
            <a:ext cx="3214710" cy="571504"/>
          </a:xfrm>
          <a:prstGeom prst="cube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syntaxique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110486" y="4369664"/>
            <a:ext cx="3214710" cy="571504"/>
          </a:xfrm>
          <a:prstGeom prst="cube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sémantique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1110486" y="5017736"/>
            <a:ext cx="3214710" cy="571504"/>
          </a:xfrm>
          <a:prstGeom prst="cube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fr-FR" sz="1400" dirty="0" smtClean="0"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/>
              </a:rPr>
              <a:t>Génération de code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2020940" y="5521792"/>
            <a:ext cx="288032" cy="2851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1804916" y="4876570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588892" y="4225648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Flèche vers le bas 20"/>
          <p:cNvSpPr/>
          <p:nvPr/>
        </p:nvSpPr>
        <p:spPr>
          <a:xfrm rot="16200000">
            <a:off x="5502974" y="2596849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326" y="2884880"/>
            <a:ext cx="1052736" cy="1052736"/>
          </a:xfrm>
          <a:prstGeom prst="rect">
            <a:avLst/>
          </a:prstGeom>
          <a:noFill/>
        </p:spPr>
      </p:pic>
      <p:pic>
        <p:nvPicPr>
          <p:cNvPr id="23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094" y="2785488"/>
            <a:ext cx="1229266" cy="1229266"/>
          </a:xfrm>
          <a:prstGeom prst="rect">
            <a:avLst/>
          </a:prstGeom>
          <a:noFill/>
        </p:spPr>
      </p:pic>
      <p:sp>
        <p:nvSpPr>
          <p:cNvPr id="24" name="ZoneTexte 23"/>
          <p:cNvSpPr txBox="1"/>
          <p:nvPr/>
        </p:nvSpPr>
        <p:spPr>
          <a:xfrm>
            <a:off x="6755040" y="29422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5502974" y="3892993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326" y="4181024"/>
            <a:ext cx="1052736" cy="1052736"/>
          </a:xfrm>
          <a:prstGeom prst="rect">
            <a:avLst/>
          </a:prstGeom>
          <a:noFill/>
        </p:spPr>
      </p:pic>
      <p:pic>
        <p:nvPicPr>
          <p:cNvPr id="27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094" y="4305870"/>
            <a:ext cx="1229266" cy="1229266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6755040" y="446266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9" name="Accolade fermante 28"/>
          <p:cNvSpPr/>
          <p:nvPr/>
        </p:nvSpPr>
        <p:spPr>
          <a:xfrm>
            <a:off x="4566870" y="3649584"/>
            <a:ext cx="149146" cy="64351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7092280" y="336155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FLEX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092280" y="488193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pic>
        <p:nvPicPr>
          <p:cNvPr id="34" name="Picture 6" descr="C:\Documents and Settings\Wafa\Mes documents\Icon Pack [500.000 icone Windows Vista, XP, Linux, Ubuntu, Mac, Leopard] [Object Dock,Rocketdock,Sidebar,Gadgets,Widget, Wallpapers,temi] [256x256 pixel]\Icone (png)\E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566" y="2935982"/>
            <a:ext cx="432048" cy="432048"/>
          </a:xfrm>
          <a:prstGeom prst="rect">
            <a:avLst/>
          </a:prstGeom>
          <a:noFill/>
        </p:spPr>
      </p:pic>
      <p:sp>
        <p:nvSpPr>
          <p:cNvPr id="39" name="ZoneTexte 38"/>
          <p:cNvSpPr txBox="1"/>
          <p:nvPr/>
        </p:nvSpPr>
        <p:spPr>
          <a:xfrm>
            <a:off x="238410" y="4026550"/>
            <a:ext cx="94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Tokens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Demi-tour 37"/>
          <p:cNvSpPr/>
          <p:nvPr/>
        </p:nvSpPr>
        <p:spPr>
          <a:xfrm rot="16200000" flipH="1">
            <a:off x="522073" y="3323553"/>
            <a:ext cx="704120" cy="770998"/>
          </a:xfrm>
          <a:prstGeom prst="uturnArrow">
            <a:avLst>
              <a:gd name="adj1" fmla="val 6408"/>
              <a:gd name="adj2" fmla="val 8549"/>
              <a:gd name="adj3" fmla="val 8774"/>
              <a:gd name="adj4" fmla="val 44651"/>
              <a:gd name="adj5" fmla="val 10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1110486" y="3073520"/>
            <a:ext cx="3214710" cy="571504"/>
          </a:xfrm>
          <a:prstGeom prst="cube">
            <a:avLst/>
          </a:prstGeom>
          <a:solidFill>
            <a:srgbClr val="1F497D">
              <a:lumMod val="20000"/>
              <a:lumOff val="8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lexical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1372868" y="3580426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5" name="Picture 40" descr="C:\Documents and Settings\Wafa\Mes documents\Icon Pack [500.000 icone Windows Vista, XP, Linux, Ubuntu, Mac, Leopard] [Object Dock,Rocketdock,Sidebar,Gadgets,Widget, Wallpapers,temi] [256x256 pixel]\Icone (png)\main  3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34566" y="2935982"/>
            <a:ext cx="781050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1" grpId="1" animBg="1"/>
      <p:bldP spid="24" grpId="0"/>
      <p:bldP spid="25" grpId="0" animBg="1"/>
      <p:bldP spid="25" grpId="1" animBg="1"/>
      <p:bldP spid="28" grpId="0"/>
      <p:bldP spid="29" grpId="0" animBg="1"/>
      <p:bldP spid="31" grpId="0"/>
      <p:bldP spid="33" grpId="0"/>
      <p:bldP spid="39" grpId="0"/>
      <p:bldP spid="38" grpId="0" animBg="1"/>
      <p:bldP spid="1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9919" t="44330" r="37597" b="28265"/>
          <a:stretch>
            <a:fillRect/>
          </a:stretch>
        </p:blipFill>
        <p:spPr bwMode="auto">
          <a:xfrm>
            <a:off x="1808383" y="692696"/>
            <a:ext cx="477984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179512" y="3356992"/>
            <a:ext cx="7776864" cy="316835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Identification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des  erreurs</a:t>
            </a:r>
          </a:p>
          <a:p>
            <a:pPr algn="ctr">
              <a:defRPr/>
            </a:pP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syntaxiques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259632" y="3644454"/>
            <a:ext cx="3960440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#1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17032"/>
            <a:ext cx="216024" cy="216024"/>
          </a:xfrm>
          <a:prstGeom prst="rect">
            <a:avLst/>
          </a:prstGeom>
          <a:noFill/>
        </p:spPr>
      </p:pic>
      <p:sp>
        <p:nvSpPr>
          <p:cNvPr id="31" name="Double flèche verticale 30"/>
          <p:cNvSpPr/>
          <p:nvPr/>
        </p:nvSpPr>
        <p:spPr>
          <a:xfrm>
            <a:off x="5796136" y="2708920"/>
            <a:ext cx="504056" cy="108012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>
          <a:xfrm>
            <a:off x="573360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Syntaxique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581128"/>
            <a:ext cx="1219200" cy="1219200"/>
          </a:xfrm>
          <a:prstGeom prst="rect">
            <a:avLst/>
          </a:prstGeom>
          <a:noFill/>
        </p:spPr>
      </p:pic>
      <p:pic>
        <p:nvPicPr>
          <p:cNvPr id="38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6576" y="764704"/>
            <a:ext cx="288032" cy="288032"/>
          </a:xfrm>
          <a:prstGeom prst="rect">
            <a:avLst/>
          </a:prstGeom>
          <a:noFill/>
        </p:spPr>
      </p:pic>
      <p:pic>
        <p:nvPicPr>
          <p:cNvPr id="3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8544" y="980728"/>
            <a:ext cx="288032" cy="288032"/>
          </a:xfrm>
          <a:prstGeom prst="rect">
            <a:avLst/>
          </a:prstGeom>
          <a:noFill/>
        </p:spPr>
      </p:pic>
      <p:pic>
        <p:nvPicPr>
          <p:cNvPr id="4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0632" y="1340768"/>
            <a:ext cx="288032" cy="288032"/>
          </a:xfrm>
          <a:prstGeom prst="rect">
            <a:avLst/>
          </a:prstGeom>
          <a:noFill/>
        </p:spPr>
      </p:pic>
      <p:pic>
        <p:nvPicPr>
          <p:cNvPr id="4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624" y="2420888"/>
            <a:ext cx="288032" cy="288032"/>
          </a:xfrm>
          <a:prstGeom prst="rect">
            <a:avLst/>
          </a:prstGeom>
          <a:noFill/>
        </p:spPr>
      </p:pic>
      <p:sp>
        <p:nvSpPr>
          <p:cNvPr id="42" name="Rectangle à coins arrondis 41"/>
          <p:cNvSpPr/>
          <p:nvPr/>
        </p:nvSpPr>
        <p:spPr>
          <a:xfrm>
            <a:off x="1259632" y="4077072"/>
            <a:ext cx="3312368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Virgule 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introuvable à 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3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149650"/>
            <a:ext cx="216024" cy="216024"/>
          </a:xfrm>
          <a:prstGeom prst="rect">
            <a:avLst/>
          </a:prstGeom>
          <a:noFill/>
        </p:spPr>
      </p:pic>
      <p:sp>
        <p:nvSpPr>
          <p:cNvPr id="44" name="Rectangle à coins arrondis 43"/>
          <p:cNvSpPr/>
          <p:nvPr/>
        </p:nvSpPr>
        <p:spPr>
          <a:xfrm>
            <a:off x="1259632" y="4508550"/>
            <a:ext cx="3600400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kumimoji="0" lang="fr-FR" sz="1200" b="1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581128"/>
            <a:ext cx="216024" cy="216024"/>
          </a:xfrm>
          <a:prstGeom prst="rect">
            <a:avLst/>
          </a:prstGeom>
          <a:noFill/>
        </p:spPr>
      </p:pic>
      <p:sp>
        <p:nvSpPr>
          <p:cNvPr id="46" name="Rectangle à coins arrondis 45"/>
          <p:cNvSpPr/>
          <p:nvPr/>
        </p:nvSpPr>
        <p:spPr>
          <a:xfrm>
            <a:off x="1259632" y="4941168"/>
            <a:ext cx="302433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 introuvable à la ligne #4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013746"/>
            <a:ext cx="216024" cy="216024"/>
          </a:xfrm>
          <a:prstGeom prst="rect">
            <a:avLst/>
          </a:prstGeom>
          <a:noFill/>
        </p:spPr>
      </p:pic>
      <p:sp>
        <p:nvSpPr>
          <p:cNvPr id="48" name="Rectangle à coins arrondis 47"/>
          <p:cNvSpPr/>
          <p:nvPr/>
        </p:nvSpPr>
        <p:spPr>
          <a:xfrm>
            <a:off x="1259632" y="5372646"/>
            <a:ext cx="374441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err="1" smtClean="0">
                <a:solidFill>
                  <a:sysClr val="window" lastClr="FFFFFF"/>
                </a:solidFill>
                <a:latin typeface="Calibri"/>
              </a:rPr>
              <a:t>else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#9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445224"/>
            <a:ext cx="216024" cy="216024"/>
          </a:xfrm>
          <a:prstGeom prst="rect">
            <a:avLst/>
          </a:prstGeom>
          <a:noFill/>
        </p:spPr>
      </p:pic>
      <p:sp>
        <p:nvSpPr>
          <p:cNvPr id="50" name="Rectangle à coins arrondis 49"/>
          <p:cNvSpPr/>
          <p:nvPr/>
        </p:nvSpPr>
        <p:spPr>
          <a:xfrm>
            <a:off x="1259632" y="5804694"/>
            <a:ext cx="302433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;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 introuvable à la ligne #9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877272"/>
            <a:ext cx="216024" cy="216024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124744"/>
            <a:ext cx="2508299" cy="1130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31" grpId="0" animBg="1"/>
      <p:bldP spid="42" grpId="0" animBg="1"/>
      <p:bldP spid="44" grpId="0" animBg="1"/>
      <p:bldP spid="46" grpId="0" animBg="1"/>
      <p:bldP spid="48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96752"/>
            <a:ext cx="7704856" cy="4752528"/>
          </a:xfrm>
        </p:spPr>
        <p:txBody>
          <a:bodyPr>
            <a:normAutofit fontScale="92500" lnSpcReduction="10000"/>
          </a:bodyPr>
          <a:lstStyle/>
          <a:p>
            <a:r>
              <a:rPr lang="fr-FR" sz="2400" i="1" dirty="0" smtClean="0"/>
              <a:t>Rappel</a:t>
            </a:r>
            <a:r>
              <a:rPr lang="fr-FR" dirty="0" smtClean="0"/>
              <a:t>: </a:t>
            </a:r>
            <a:r>
              <a:rPr lang="fr-FR" dirty="0" err="1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fr-FR" dirty="0" smtClean="0"/>
              <a:t> est un outil permettant de construire des analyseurs lexicaux.</a:t>
            </a:r>
          </a:p>
          <a:p>
            <a:r>
              <a:rPr lang="fr-FR" dirty="0" smtClean="0"/>
              <a:t> </a:t>
            </a:r>
            <a:r>
              <a:rPr lang="fr-FR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Yacc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est un analyseur grammatical qui a été spécialement conçu pour utiliser </a:t>
            </a:r>
            <a:r>
              <a:rPr lang="fr-FR" dirty="0" err="1" smtClean="0"/>
              <a:t>Lex</a:t>
            </a:r>
            <a:r>
              <a:rPr lang="fr-FR" dirty="0" smtClean="0"/>
              <a:t> comme analyseur lexical, ils marchent ensemble et chacun à son niveau. </a:t>
            </a:r>
          </a:p>
          <a:p>
            <a:pPr lvl="1"/>
            <a:r>
              <a:rPr lang="fr-FR" b="1" dirty="0" smtClean="0"/>
              <a:t>La partie </a:t>
            </a:r>
            <a:r>
              <a:rPr lang="fr-FR" b="1" dirty="0" err="1" smtClean="0"/>
              <a:t>Lex</a:t>
            </a:r>
            <a:r>
              <a:rPr lang="fr-FR" b="1" dirty="0" smtClean="0"/>
              <a:t> lit le fichier, décode des </a:t>
            </a:r>
            <a:r>
              <a:rPr lang="fr-FR" b="1" dirty="0" err="1" smtClean="0"/>
              <a:t>tokens</a:t>
            </a:r>
            <a:r>
              <a:rPr lang="fr-FR" b="1" dirty="0" smtClean="0"/>
              <a:t> et les renvoie à la partie </a:t>
            </a:r>
            <a:r>
              <a:rPr lang="fr-FR" b="1" dirty="0" err="1" smtClean="0"/>
              <a:t>Yacc</a:t>
            </a:r>
            <a:r>
              <a:rPr lang="fr-FR" b="1" dirty="0" smtClean="0"/>
              <a:t>. </a:t>
            </a:r>
          </a:p>
          <a:p>
            <a:pPr lvl="1"/>
            <a:r>
              <a:rPr lang="fr-FR" b="1" dirty="0" smtClean="0"/>
              <a:t>La partie </a:t>
            </a:r>
            <a:r>
              <a:rPr lang="fr-FR" b="1" dirty="0" err="1" smtClean="0"/>
              <a:t>Yacc</a:t>
            </a:r>
            <a:r>
              <a:rPr lang="fr-FR" b="1" dirty="0" smtClean="0"/>
              <a:t> ne lit pas le fichier en entrée mais seulement les </a:t>
            </a:r>
            <a:r>
              <a:rPr lang="fr-FR" b="1" dirty="0" err="1" smtClean="0"/>
              <a:t>tokens</a:t>
            </a:r>
            <a:r>
              <a:rPr lang="fr-FR" b="1" dirty="0" smtClean="0"/>
              <a:t> renvoyés par </a:t>
            </a:r>
            <a:r>
              <a:rPr lang="fr-FR" b="1" dirty="0" err="1" smtClean="0"/>
              <a:t>Lex</a:t>
            </a:r>
            <a:r>
              <a:rPr lang="fr-FR" b="1" dirty="0" smtClean="0"/>
              <a:t>, au travers de la fonction </a:t>
            </a:r>
            <a:r>
              <a:rPr lang="fr-FR" b="1" dirty="0" err="1" smtClean="0"/>
              <a:t>yylex</a:t>
            </a:r>
            <a:r>
              <a:rPr lang="fr-FR" b="1" dirty="0" smtClean="0"/>
              <a:t>(). </a:t>
            </a:r>
          </a:p>
          <a:p>
            <a:pPr lvl="1"/>
            <a:r>
              <a:rPr lang="fr-FR" b="1" dirty="0" smtClean="0"/>
              <a:t>La communication entre les deux se passe au niveau des </a:t>
            </a:r>
            <a:r>
              <a:rPr lang="fr-FR" b="1" dirty="0" err="1" smtClean="0"/>
              <a:t>tokens</a:t>
            </a:r>
            <a:r>
              <a:rPr lang="fr-FR" b="1" dirty="0" smtClean="0"/>
              <a:t> et aussi de la variable </a:t>
            </a:r>
            <a:r>
              <a:rPr lang="fr-FR" b="1" dirty="0" err="1" smtClean="0"/>
              <a:t>yylval</a:t>
            </a:r>
            <a:r>
              <a:rPr lang="fr-FR" b="1" dirty="0" smtClean="0"/>
              <a:t>.</a:t>
            </a:r>
            <a:r>
              <a:rPr lang="fr-FR" b="1" i="1" dirty="0" smtClean="0"/>
              <a:t> 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5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301208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467008" y="545799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55040" y="587727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72008" y="1412776"/>
          <a:ext cx="8028384" cy="4320480"/>
        </p:xfrm>
        <a:graphic>
          <a:graphicData uri="http://schemas.openxmlformats.org/drawingml/2006/table">
            <a:tbl>
              <a:tblPr firstRow="1" bandRow="1"/>
              <a:tblGrid>
                <a:gridCol w="1356889"/>
                <a:gridCol w="3057768"/>
                <a:gridCol w="3613727"/>
              </a:tblGrid>
              <a:tr h="64257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endParaRPr lang="fr-FR" sz="1400" b="1" u="none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YACC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8227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Utilisation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l" defTabSz="914400" rtl="0" eaLnBrk="1" latinLnBrk="0" hangingPunct="1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 générateur d’analyseur lexical 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l" defTabSz="914400" rtl="0" eaLnBrk="1" latinLnBrk="0" hangingPunct="1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 générateur d’analyseur syntaxique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58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Homologue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Gnu FLEX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Gnu BISON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0476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Lex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génère une fonction </a:t>
                      </a:r>
                      <a:r>
                        <a:rPr kumimoji="0" lang="fr-FR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yylex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Yacc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génère une fonction </a:t>
                      </a:r>
                      <a:r>
                        <a:rPr kumimoji="0" lang="fr-FR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yyparse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112294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Rôle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Reconnaissance des mots d’un langage qu’on spécifie par des 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expressions régulières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Reconnaissance des phrases d’un langage qu’on spécifie par une 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grammaire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qui permet d’exprimer la structure récursive des phrases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82203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Entrée/Sortie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caractères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</a:t>
                      </a: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(+attributs)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</a:t>
                      </a: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(+attributs)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arbre syntaxique (qui spécifie la structure grammaticale du programme) 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6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656118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259096" y="581290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err="1" smtClean="0"/>
              <a:t>Lex</a:t>
            </a:r>
            <a:r>
              <a:rPr lang="fr-FR" dirty="0" smtClean="0"/>
              <a:t> et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7475120" y="61780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08" y="3789040"/>
            <a:ext cx="8028384" cy="11423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218115" cy="500073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7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589240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259096" y="581290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err="1" smtClean="0"/>
              <a:t>Lex</a:t>
            </a:r>
            <a:r>
              <a:rPr lang="fr-FR" dirty="0" smtClean="0"/>
              <a:t> et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7475120" y="61780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e 23"/>
          <p:cNvSpPr/>
          <p:nvPr/>
        </p:nvSpPr>
        <p:spPr>
          <a:xfrm>
            <a:off x="3858190" y="5232620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entagone 18"/>
          <p:cNvSpPr/>
          <p:nvPr/>
        </p:nvSpPr>
        <p:spPr>
          <a:xfrm>
            <a:off x="1619672" y="3504428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80" y="1047983"/>
            <a:ext cx="1075184" cy="1075184"/>
          </a:xfrm>
          <a:prstGeom prst="rect">
            <a:avLst/>
          </a:prstGeom>
          <a:noFill/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8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Pentagone 4"/>
          <p:cNvSpPr/>
          <p:nvPr/>
        </p:nvSpPr>
        <p:spPr>
          <a:xfrm rot="5400000">
            <a:off x="684138" y="2213984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201180"/>
            <a:ext cx="1800200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76981" y="2749769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rrondir un rectangle avec un coin du même côté 7"/>
          <p:cNvSpPr/>
          <p:nvPr/>
        </p:nvSpPr>
        <p:spPr>
          <a:xfrm>
            <a:off x="251520" y="3489212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ysClr val="window" lastClr="FFFFFF"/>
                </a:solidFill>
                <a:latin typeface="Calibri"/>
              </a:rPr>
              <a:t>YACC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rganigramme : Alternative 8"/>
          <p:cNvSpPr/>
          <p:nvPr/>
        </p:nvSpPr>
        <p:spPr>
          <a:xfrm>
            <a:off x="107504" y="1268760"/>
            <a:ext cx="936104" cy="288032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solidFill>
                  <a:sysClr val="windowText" lastClr="000000"/>
                </a:solidFill>
                <a:latin typeface="Calibri"/>
              </a:rPr>
              <a:t>Grammaire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3528" y="776501"/>
            <a:ext cx="141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y.y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3808" y="3018438"/>
            <a:ext cx="1275624" cy="338554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y.tab.h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5696" y="5013176"/>
            <a:ext cx="230425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ndir un rectangle avec un coin du même côté 17"/>
          <p:cNvSpPr/>
          <p:nvPr/>
        </p:nvSpPr>
        <p:spPr>
          <a:xfrm>
            <a:off x="2267744" y="5301208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32040" y="5826750"/>
            <a:ext cx="147606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MonProg.exe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81" descr="C:\Documents and Settings\Wafa\Mes documents\Icon Pack [500.000 icone Windows Vista, XP, Linux, Ubuntu, Mac, Leopard] [Object Dock,Rocketdock,Sidebar,Gadgets,Widget, Wallpapers,temi] [256x256 pixel]\Icone (png)\utils_2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840124"/>
            <a:ext cx="1008112" cy="1008112"/>
          </a:xfrm>
          <a:prstGeom prst="rect">
            <a:avLst/>
          </a:prstGeom>
          <a:noFill/>
        </p:spPr>
      </p:pic>
      <p:sp>
        <p:nvSpPr>
          <p:cNvPr id="25" name="Chevron 24"/>
          <p:cNvSpPr/>
          <p:nvPr/>
        </p:nvSpPr>
        <p:spPr>
          <a:xfrm>
            <a:off x="4283968" y="523262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pic>
        <p:nvPicPr>
          <p:cNvPr id="27" name="Picture 2" descr="C:\Documents and Settings\Wafa\Mes documents\Icon Pack [500.000 icone Windows Vista, XP, Linux, Ubuntu, Mac, Leopard] [Object Dock,Rocketdock,Sidebar,Gadgets,Widget, Wallpapers,temi] [256x256 pixel]\Icone (png)\AQUA ICONS FILE FO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664" y="3242012"/>
            <a:ext cx="979076" cy="979076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4788024" y="2831450"/>
            <a:ext cx="1647800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tx2">
                      <a:lumMod val="75000"/>
                      <a:alpha val="40000"/>
                    </a:schemeClr>
                  </a:glow>
                </a:effectLst>
              </a:rPr>
              <a:t>Programme.txt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tx2">
                    <a:lumMod val="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5292080" y="4480084"/>
            <a:ext cx="1224136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 sz="2000" b="1" kern="0" dirty="0" smtClean="0"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516216" y="4293096"/>
            <a:ext cx="1309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 de l’analyse syntaxique</a:t>
            </a:r>
            <a:endParaRPr lang="fr-FR" sz="14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YACC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232" y="3284984"/>
            <a:ext cx="648072" cy="648072"/>
          </a:xfrm>
          <a:prstGeom prst="rect">
            <a:avLst/>
          </a:prstGeom>
          <a:noFill/>
        </p:spPr>
      </p:pic>
      <p:sp>
        <p:nvSpPr>
          <p:cNvPr id="41" name="Pentagone 40"/>
          <p:cNvSpPr/>
          <p:nvPr/>
        </p:nvSpPr>
        <p:spPr>
          <a:xfrm rot="5400000">
            <a:off x="2700362" y="4090945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Chevron 41"/>
          <p:cNvSpPr/>
          <p:nvPr/>
        </p:nvSpPr>
        <p:spPr>
          <a:xfrm rot="5400000">
            <a:off x="2593205" y="462673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051720" y="3504428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1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3203848" y="3378478"/>
            <a:ext cx="127562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y.tab.c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34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792" y="3717032"/>
            <a:ext cx="648072" cy="648072"/>
          </a:xfrm>
          <a:prstGeom prst="rect">
            <a:avLst/>
          </a:prstGeom>
          <a:noFill/>
        </p:spPr>
      </p:pic>
      <p:sp>
        <p:nvSpPr>
          <p:cNvPr id="45" name="ZoneTexte 44"/>
          <p:cNvSpPr txBox="1"/>
          <p:nvPr/>
        </p:nvSpPr>
        <p:spPr>
          <a:xfrm>
            <a:off x="2771800" y="1052736"/>
            <a:ext cx="992528" cy="261610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Lexical.lex</a:t>
            </a:r>
            <a:endParaRPr lang="fr-FR" sz="11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6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268760"/>
            <a:ext cx="504056" cy="504056"/>
          </a:xfrm>
          <a:prstGeom prst="rect">
            <a:avLst/>
          </a:prstGeom>
          <a:noFill/>
        </p:spPr>
      </p:pic>
      <p:sp>
        <p:nvSpPr>
          <p:cNvPr id="38" name="Rectangle avec flèche vers la gauche 37"/>
          <p:cNvSpPr/>
          <p:nvPr/>
        </p:nvSpPr>
        <p:spPr>
          <a:xfrm rot="16200000" flipH="1">
            <a:off x="2447764" y="1952836"/>
            <a:ext cx="1440160" cy="648072"/>
          </a:xfrm>
          <a:prstGeom prst="leftArrowCallout">
            <a:avLst>
              <a:gd name="adj1" fmla="val 11346"/>
              <a:gd name="adj2" fmla="val 25000"/>
              <a:gd name="adj3" fmla="val 25000"/>
              <a:gd name="adj4" fmla="val 64957"/>
            </a:avLst>
          </a:prstGeom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 err="1" smtClean="0">
                <a:solidFill>
                  <a:sysClr val="window" lastClr="FFFFFF"/>
                </a:solidFill>
                <a:latin typeface="Calibri"/>
              </a:rPr>
              <a:t>Include</a:t>
            </a:r>
            <a:endParaRPr lang="fr-FR" sz="1400" kern="0" dirty="0" smtClean="0">
              <a:solidFill>
                <a:sysClr val="window" lastClr="FFFFFF"/>
              </a:solidFill>
              <a:latin typeface="Calibri"/>
            </a:endParaRPr>
          </a:p>
          <a:p>
            <a:pPr algn="ctr">
              <a:defRPr/>
            </a:pPr>
            <a:r>
              <a:rPr lang="fr-FR" sz="1400" kern="0" dirty="0" smtClean="0">
                <a:solidFill>
                  <a:sysClr val="window" lastClr="FFFFFF"/>
                </a:solidFill>
                <a:latin typeface="Calibri"/>
              </a:rPr>
              <a:t> "y.tab.h"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5" grpId="0"/>
      <p:bldP spid="17" grpId="0" animBg="1"/>
      <p:bldP spid="18" grpId="0" animBg="1"/>
      <p:bldP spid="22" grpId="0"/>
      <p:bldP spid="25" grpId="0" animBg="1"/>
      <p:bldP spid="32" grpId="0"/>
      <p:bldP spid="36" grpId="0" animBg="1"/>
      <p:bldP spid="37" grpId="0"/>
      <p:bldP spid="41" grpId="0" animBg="1"/>
      <p:bldP spid="42" grpId="0" animBg="1"/>
      <p:bldP spid="20" grpId="0" animBg="1"/>
      <p:bldP spid="33" grpId="0"/>
      <p:bldP spid="45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13/02/2020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9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YACC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1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611560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 le fichier </a:t>
            </a:r>
            <a:r>
              <a:rPr lang="fr-FR" dirty="0" err="1" smtClean="0"/>
              <a:t>lex</a:t>
            </a:r>
            <a:r>
              <a:rPr lang="fr-FR" dirty="0" smtClean="0"/>
              <a:t> pour retourner les </a:t>
            </a:r>
            <a:r>
              <a:rPr lang="fr-FR" dirty="0" err="1" smtClean="0"/>
              <a:t>tokens</a:t>
            </a:r>
            <a:r>
              <a:rPr lang="fr-FR" dirty="0" smtClean="0"/>
              <a:t> en utilisant « return »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11560" y="3639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bison –d </a:t>
            </a:r>
            <a:r>
              <a:rPr lang="fr-FR" dirty="0" err="1" smtClean="0"/>
              <a:t>filename.y</a:t>
            </a:r>
            <a:endParaRPr lang="fr-FR" dirty="0"/>
          </a:p>
        </p:txBody>
      </p:sp>
      <p:sp>
        <p:nvSpPr>
          <p:cNvPr id="44" name="Chevron 43"/>
          <p:cNvSpPr/>
          <p:nvPr/>
        </p:nvSpPr>
        <p:spPr>
          <a:xfrm>
            <a:off x="2922086" y="3651864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707904" y="3525914"/>
            <a:ext cx="2427752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f</a:t>
            </a:r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ilename.tab.c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48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2" y="3864468"/>
            <a:ext cx="648072" cy="648072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611560" y="500730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Compiler </a:t>
            </a:r>
            <a:r>
              <a:rPr lang="fr-FR" dirty="0" smtClean="0"/>
              <a:t>les fichiers générés</a:t>
            </a:r>
          </a:p>
          <a:p>
            <a:endParaRPr lang="fr-FR" dirty="0" smtClean="0"/>
          </a:p>
          <a:p>
            <a:r>
              <a:rPr lang="fr-FR" dirty="0" err="1" smtClean="0"/>
              <a:t>gcc</a:t>
            </a:r>
            <a:r>
              <a:rPr lang="fr-FR" dirty="0" smtClean="0"/>
              <a:t> </a:t>
            </a:r>
            <a:r>
              <a:rPr lang="fr-FR" dirty="0" smtClean="0"/>
              <a:t>-o </a:t>
            </a:r>
            <a:r>
              <a:rPr lang="fr-FR" dirty="0" err="1" smtClean="0"/>
              <a:t>filename</a:t>
            </a:r>
            <a:r>
              <a:rPr lang="fr-FR" dirty="0" smtClean="0"/>
              <a:t>   filename.tab.c    </a:t>
            </a:r>
            <a:r>
              <a:rPr lang="fr-FR" dirty="0" err="1" smtClean="0"/>
              <a:t>lex.yy.c</a:t>
            </a:r>
            <a:endParaRPr lang="fr-FR" dirty="0"/>
          </a:p>
        </p:txBody>
      </p:sp>
      <p:sp>
        <p:nvSpPr>
          <p:cNvPr id="50" name="Arrondir un rectangle avec un coin du même côté 49"/>
          <p:cNvSpPr/>
          <p:nvPr/>
        </p:nvSpPr>
        <p:spPr>
          <a:xfrm>
            <a:off x="3923928" y="4941168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1560" y="23395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flex</a:t>
            </a:r>
            <a:r>
              <a:rPr lang="fr-FR" dirty="0" smtClean="0"/>
              <a:t> filename.lex</a:t>
            </a:r>
            <a:endParaRPr lang="fr-FR" dirty="0"/>
          </a:p>
        </p:txBody>
      </p:sp>
      <p:sp>
        <p:nvSpPr>
          <p:cNvPr id="15" name="Chevron 14"/>
          <p:cNvSpPr/>
          <p:nvPr/>
        </p:nvSpPr>
        <p:spPr>
          <a:xfrm>
            <a:off x="2922086" y="235230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44448" y="2226350"/>
            <a:ext cx="2427752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lex</a:t>
            </a:r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.yy.c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17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2" y="2564904"/>
            <a:ext cx="648072" cy="648072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5508104" y="3522494"/>
            <a:ext cx="1995704" cy="338554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filename</a:t>
            </a:r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.tab.h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19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1072" y="3861048"/>
            <a:ext cx="648072" cy="64807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653136"/>
            <a:ext cx="1728192" cy="21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179512" y="1700808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79512" y="2348880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79512" y="3645024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79512" y="4941168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50" grpId="0" animBg="1"/>
      <p:bldP spid="15" grpId="0" animBg="1"/>
      <p:bldP spid="16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pulent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99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11189</TotalTime>
  <Words>861</Words>
  <Application>Microsoft Office PowerPoint</Application>
  <PresentationFormat>Affichage à l'écran (4:3)</PresentationFormat>
  <Paragraphs>231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3_Opulent</vt:lpstr>
      <vt:lpstr>4_Opulent</vt:lpstr>
      <vt:lpstr>   Mini projet de compilation GL4 (Part2: Analyse Syntaxique)</vt:lpstr>
      <vt:lpstr>Diapositive 2</vt:lpstr>
      <vt:lpstr>Analyse Syntaxique</vt:lpstr>
      <vt:lpstr>Analyse Syntaxique</vt:lpstr>
      <vt:lpstr>Utilisation de Yacc</vt:lpstr>
      <vt:lpstr>Lex et Yacc</vt:lpstr>
      <vt:lpstr>Lex et Yacc</vt:lpstr>
      <vt:lpstr>Diapositive 8</vt:lpstr>
      <vt:lpstr>Diapositive 9</vt:lpstr>
      <vt:lpstr>utilisation de YaCC</vt:lpstr>
      <vt:lpstr>utilisation de YACC</vt:lpstr>
      <vt:lpstr>utilisation de YACC</vt:lpstr>
      <vt:lpstr>utilisation de YACC</vt:lpstr>
      <vt:lpstr>utilisation de YACC</vt:lpstr>
      <vt:lpstr>Merci Pour votre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dell</cp:lastModifiedBy>
  <cp:revision>146</cp:revision>
  <dcterms:created xsi:type="dcterms:W3CDTF">2010-01-02T13:07:41Z</dcterms:created>
  <dcterms:modified xsi:type="dcterms:W3CDTF">2020-02-13T11:55:08Z</dcterms:modified>
</cp:coreProperties>
</file>