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8"/>
  </p:notesMasterIdLst>
  <p:handoutMasterIdLst>
    <p:handoutMasterId r:id="rId49"/>
  </p:handoutMasterIdLst>
  <p:sldIdLst>
    <p:sldId id="562" r:id="rId2"/>
    <p:sldId id="563" r:id="rId3"/>
    <p:sldId id="564" r:id="rId4"/>
    <p:sldId id="606" r:id="rId5"/>
    <p:sldId id="600" r:id="rId6"/>
    <p:sldId id="601" r:id="rId7"/>
    <p:sldId id="602" r:id="rId8"/>
    <p:sldId id="603" r:id="rId9"/>
    <p:sldId id="599" r:id="rId10"/>
    <p:sldId id="312" r:id="rId11"/>
    <p:sldId id="565" r:id="rId12"/>
    <p:sldId id="608" r:id="rId13"/>
    <p:sldId id="609" r:id="rId14"/>
    <p:sldId id="610" r:id="rId15"/>
    <p:sldId id="611" r:id="rId16"/>
    <p:sldId id="568" r:id="rId17"/>
    <p:sldId id="567" r:id="rId18"/>
    <p:sldId id="570" r:id="rId19"/>
    <p:sldId id="569" r:id="rId20"/>
    <p:sldId id="571" r:id="rId21"/>
    <p:sldId id="572" r:id="rId22"/>
    <p:sldId id="573" r:id="rId23"/>
    <p:sldId id="596" r:id="rId24"/>
    <p:sldId id="580" r:id="rId25"/>
    <p:sldId id="574" r:id="rId26"/>
    <p:sldId id="581" r:id="rId27"/>
    <p:sldId id="582" r:id="rId28"/>
    <p:sldId id="583" r:id="rId29"/>
    <p:sldId id="575" r:id="rId30"/>
    <p:sldId id="586" r:id="rId31"/>
    <p:sldId id="587" r:id="rId32"/>
    <p:sldId id="588" r:id="rId33"/>
    <p:sldId id="584" r:id="rId34"/>
    <p:sldId id="585" r:id="rId35"/>
    <p:sldId id="576" r:id="rId36"/>
    <p:sldId id="577" r:id="rId37"/>
    <p:sldId id="607" r:id="rId38"/>
    <p:sldId id="590" r:id="rId39"/>
    <p:sldId id="591" r:id="rId40"/>
    <p:sldId id="592" r:id="rId41"/>
    <p:sldId id="593" r:id="rId42"/>
    <p:sldId id="594" r:id="rId43"/>
    <p:sldId id="595" r:id="rId44"/>
    <p:sldId id="578" r:id="rId45"/>
    <p:sldId id="597" r:id="rId46"/>
    <p:sldId id="598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04" y="-48"/>
      </p:cViewPr>
      <p:guideLst>
        <p:guide orient="horz" pos="1296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48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18" charset="0"/>
              </a:defRPr>
            </a:lvl1pPr>
          </a:lstStyle>
          <a:p>
            <a:fld id="{1A17B517-CB78-4A46-932D-416EE9DDC26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6BDA78C-C5CC-412C-9D65-1947AD847A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63AD2-0EC9-4BB7-8FCA-70835357BA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0B6CB-F297-4C89-A24B-1A90680A59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9E104-C748-45A8-8B0A-650824B876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05F6DF-5024-4D3D-87A9-464D9CBA6C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026D8-790A-4151-9045-760CB5BCC1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EC34A-EADE-47CF-A8B7-801FB31D3A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59D5A-CF63-4216-9400-19D98DE6F2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1EDA0-2E62-4586-BE34-A867D1F4BD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F3E0DF-E775-451E-8F6E-76EFAC8B00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432FA4-2619-4D24-B2C9-4FF89FEAEF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17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17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fld id="{4C25BF16-5563-4264-A8AE-66D2DC89A019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ocs/books/tutorial/uiswing/components/toplevel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Introduction to GUI Programming in Java:</a:t>
            </a:r>
            <a:br>
              <a:rPr lang="en-US" sz="4000"/>
            </a:br>
            <a:r>
              <a:rPr lang="en-US" sz="4000"/>
              <a:t>Frames, Simple Components, and Layouts</a:t>
            </a:r>
          </a:p>
        </p:txBody>
      </p:sp>
      <p:sp>
        <p:nvSpPr>
          <p:cNvPr id="3256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Corresponds with Chapter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Frames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620000" cy="4953000"/>
          </a:xfrm>
          <a:noFill/>
          <a:ln/>
        </p:spPr>
        <p:txBody>
          <a:bodyPr lIns="92075" tIns="46038" rIns="92075" bIns="46038"/>
          <a:lstStyle/>
          <a:p>
            <a:pPr>
              <a:spcAft>
                <a:spcPts val="1200"/>
              </a:spcAft>
            </a:pPr>
            <a:r>
              <a:rPr lang="en-US">
                <a:latin typeface="Courier"/>
              </a:rPr>
              <a:t>Frame is a window that is not contained inside another window. </a:t>
            </a:r>
          </a:p>
          <a:p>
            <a:pPr>
              <a:spcAft>
                <a:spcPts val="1200"/>
              </a:spcAft>
            </a:pPr>
            <a:r>
              <a:rPr lang="en-US">
                <a:latin typeface="Courier"/>
              </a:rPr>
              <a:t>Frame is the basis to contain other user interface components in Java graphical applications.</a:t>
            </a:r>
          </a:p>
          <a:p>
            <a:pPr>
              <a:spcAft>
                <a:spcPts val="1200"/>
              </a:spcAft>
            </a:pPr>
            <a:r>
              <a:rPr lang="en-US">
                <a:latin typeface="Courier"/>
              </a:rPr>
              <a:t>The Frame class can be used to create windows. </a:t>
            </a:r>
          </a:p>
          <a:p>
            <a:pPr>
              <a:spcAft>
                <a:spcPts val="1200"/>
              </a:spcAft>
            </a:pPr>
            <a:endParaRPr lang="en-US"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740" name="Picture 12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696200" cy="4114800"/>
          </a:xfrm>
          <a:prstGeom prst="rect">
            <a:avLst/>
          </a:prstGeom>
          <a:noFill/>
        </p:spPr>
      </p:pic>
      <p:grpSp>
        <p:nvGrpSpPr>
          <p:cNvPr id="329737" name="Group 9"/>
          <p:cNvGrpSpPr>
            <a:grpSpLocks/>
          </p:cNvGrpSpPr>
          <p:nvPr/>
        </p:nvGrpSpPr>
        <p:grpSpPr bwMode="auto">
          <a:xfrm>
            <a:off x="989013" y="1403350"/>
            <a:ext cx="6173787" cy="825500"/>
            <a:chOff x="1007" y="884"/>
            <a:chExt cx="3409" cy="520"/>
          </a:xfrm>
        </p:grpSpPr>
        <p:sp>
          <p:nvSpPr>
            <p:cNvPr id="329731" name="Rectangle 3"/>
            <p:cNvSpPr>
              <a:spLocks noChangeArrowheads="1"/>
            </p:cNvSpPr>
            <p:nvPr/>
          </p:nvSpPr>
          <p:spPr bwMode="auto">
            <a:xfrm>
              <a:off x="1007" y="961"/>
              <a:ext cx="1393" cy="3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29732" name="Text Box 4"/>
            <p:cNvSpPr txBox="1">
              <a:spLocks noChangeArrowheads="1"/>
            </p:cNvSpPr>
            <p:nvPr/>
          </p:nvSpPr>
          <p:spPr bwMode="auto">
            <a:xfrm>
              <a:off x="2486" y="884"/>
              <a:ext cx="1930" cy="52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Any use of Swing classes requires importing javax.swing package.</a:t>
              </a:r>
            </a:p>
          </p:txBody>
        </p:sp>
      </p:grpSp>
      <p:grpSp>
        <p:nvGrpSpPr>
          <p:cNvPr id="329738" name="Group 10"/>
          <p:cNvGrpSpPr>
            <a:grpSpLocks/>
          </p:cNvGrpSpPr>
          <p:nvPr/>
        </p:nvGrpSpPr>
        <p:grpSpPr bwMode="auto">
          <a:xfrm>
            <a:off x="1447800" y="2438400"/>
            <a:ext cx="7239000" cy="838200"/>
            <a:chOff x="2160" y="1776"/>
            <a:chExt cx="2880" cy="528"/>
          </a:xfrm>
        </p:grpSpPr>
        <p:sp>
          <p:nvSpPr>
            <p:cNvPr id="329733" name="Rectangle 5"/>
            <p:cNvSpPr>
              <a:spLocks noChangeArrowheads="1"/>
            </p:cNvSpPr>
            <p:nvPr/>
          </p:nvSpPr>
          <p:spPr bwMode="auto">
            <a:xfrm>
              <a:off x="2160" y="2112"/>
              <a:ext cx="1728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29734" name="Text Box 6"/>
            <p:cNvSpPr txBox="1">
              <a:spLocks noChangeArrowheads="1"/>
            </p:cNvSpPr>
            <p:nvPr/>
          </p:nvSpPr>
          <p:spPr bwMode="auto">
            <a:xfrm>
              <a:off x="3888" y="1776"/>
              <a:ext cx="1152" cy="36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Instantiate a swing Frame object</a:t>
              </a:r>
            </a:p>
          </p:txBody>
        </p:sp>
      </p:grpSp>
      <p:grpSp>
        <p:nvGrpSpPr>
          <p:cNvPr id="329739" name="Group 11"/>
          <p:cNvGrpSpPr>
            <a:grpSpLocks/>
          </p:cNvGrpSpPr>
          <p:nvPr/>
        </p:nvGrpSpPr>
        <p:grpSpPr bwMode="auto">
          <a:xfrm>
            <a:off x="1447800" y="3352800"/>
            <a:ext cx="6934200" cy="1622425"/>
            <a:chOff x="1296" y="2352"/>
            <a:chExt cx="3696" cy="666"/>
          </a:xfrm>
        </p:grpSpPr>
        <p:sp>
          <p:nvSpPr>
            <p:cNvPr id="329735" name="Rectangle 7"/>
            <p:cNvSpPr>
              <a:spLocks noChangeArrowheads="1"/>
            </p:cNvSpPr>
            <p:nvPr/>
          </p:nvSpPr>
          <p:spPr bwMode="auto">
            <a:xfrm>
              <a:off x="1296" y="2352"/>
              <a:ext cx="3552" cy="5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29736" name="Text Box 8"/>
            <p:cNvSpPr txBox="1">
              <a:spLocks noChangeArrowheads="1"/>
            </p:cNvSpPr>
            <p:nvPr/>
          </p:nvSpPr>
          <p:spPr bwMode="auto">
            <a:xfrm>
              <a:off x="1392" y="2880"/>
              <a:ext cx="3600" cy="13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sz="1600" b="1">
                  <a:solidFill>
                    <a:srgbClr val="FF0000"/>
                  </a:solidFill>
                </a:rPr>
                <a:t>Call JFrame methods to control visuals and behavior</a:t>
              </a:r>
            </a:p>
          </p:txBody>
        </p:sp>
      </p:grpSp>
      <p:sp>
        <p:nvSpPr>
          <p:cNvPr id="329741" name="Text Box 13"/>
          <p:cNvSpPr txBox="1">
            <a:spLocks noChangeArrowheads="1"/>
          </p:cNvSpPr>
          <p:nvPr/>
        </p:nvSpPr>
        <p:spPr bwMode="auto">
          <a:xfrm>
            <a:off x="2590800" y="534988"/>
            <a:ext cx="2503488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Listing 12.1 p404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954" name="Picture 2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696200" cy="4114800"/>
          </a:xfrm>
          <a:prstGeom prst="rect">
            <a:avLst/>
          </a:prstGeom>
          <a:noFill/>
        </p:spPr>
      </p:pic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2590800" y="534988"/>
            <a:ext cx="2503488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Listing 12.1 p404</a:t>
            </a:r>
          </a:p>
        </p:txBody>
      </p:sp>
      <p:sp>
        <p:nvSpPr>
          <p:cNvPr id="381965" name="Rectangle 13"/>
          <p:cNvSpPr>
            <a:spLocks noChangeArrowheads="1"/>
          </p:cNvSpPr>
          <p:nvPr/>
        </p:nvSpPr>
        <p:spPr bwMode="auto">
          <a:xfrm>
            <a:off x="1371600" y="3352800"/>
            <a:ext cx="56388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81966" name="Text Box 14"/>
          <p:cNvSpPr txBox="1">
            <a:spLocks noChangeArrowheads="1"/>
          </p:cNvSpPr>
          <p:nvPr/>
        </p:nvSpPr>
        <p:spPr bwMode="auto">
          <a:xfrm>
            <a:off x="1812925" y="4908550"/>
            <a:ext cx="4492625" cy="366713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Set width and height of the frame in pixels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978" name="Picture 2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696200" cy="4114800"/>
          </a:xfrm>
          <a:prstGeom prst="rect">
            <a:avLst/>
          </a:prstGeom>
          <a:noFill/>
        </p:spPr>
      </p:pic>
      <p:sp>
        <p:nvSpPr>
          <p:cNvPr id="382979" name="Text Box 3"/>
          <p:cNvSpPr txBox="1">
            <a:spLocks noChangeArrowheads="1"/>
          </p:cNvSpPr>
          <p:nvPr/>
        </p:nvSpPr>
        <p:spPr bwMode="auto">
          <a:xfrm>
            <a:off x="2590800" y="534988"/>
            <a:ext cx="2503488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Listing 12.1 p404</a:t>
            </a: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1371600" y="3657600"/>
            <a:ext cx="56388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82981" name="Text Box 5"/>
          <p:cNvSpPr txBox="1">
            <a:spLocks noChangeArrowheads="1"/>
          </p:cNvSpPr>
          <p:nvPr/>
        </p:nvSpPr>
        <p:spPr bwMode="auto">
          <a:xfrm>
            <a:off x="1812925" y="4908550"/>
            <a:ext cx="6069013" cy="366713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Cause frame to be centered on the screen when displayed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002" name="Picture 2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696200" cy="4114800"/>
          </a:xfrm>
          <a:prstGeom prst="rect">
            <a:avLst/>
          </a:prstGeom>
          <a:noFill/>
        </p:spPr>
      </p:pic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2590800" y="534988"/>
            <a:ext cx="2503488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Listing 12.1 p404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1447800" y="4038600"/>
            <a:ext cx="60960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84005" name="Text Box 5"/>
          <p:cNvSpPr txBox="1">
            <a:spLocks noChangeArrowheads="1"/>
          </p:cNvSpPr>
          <p:nvPr/>
        </p:nvSpPr>
        <p:spPr bwMode="auto">
          <a:xfrm>
            <a:off x="1812925" y="4908550"/>
            <a:ext cx="6240463" cy="366713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When user closes the window, the application will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026" name="Picture 2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696200" cy="4114800"/>
          </a:xfrm>
          <a:prstGeom prst="rect">
            <a:avLst/>
          </a:prstGeom>
          <a:noFill/>
        </p:spPr>
      </p:pic>
      <p:sp>
        <p:nvSpPr>
          <p:cNvPr id="385027" name="Text Box 3"/>
          <p:cNvSpPr txBox="1">
            <a:spLocks noChangeArrowheads="1"/>
          </p:cNvSpPr>
          <p:nvPr/>
        </p:nvSpPr>
        <p:spPr bwMode="auto">
          <a:xfrm>
            <a:off x="2590800" y="534988"/>
            <a:ext cx="2503488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Listing 12.1 p404</a:t>
            </a:r>
          </a:p>
        </p:txBody>
      </p:sp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1447800" y="4419600"/>
            <a:ext cx="60960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1371600" y="4953000"/>
            <a:ext cx="6789738" cy="366713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is needed to make the frame actually show up on the screen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6400800" y="1066800"/>
            <a:ext cx="1997075" cy="39370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This is what a frame looks like.</a:t>
            </a:r>
          </a:p>
          <a:p>
            <a:endParaRPr lang="en-US"/>
          </a:p>
          <a:p>
            <a:r>
              <a:rPr lang="en-US"/>
              <a:t>Note the title bar, the content area, the minimize, maximize/restore, and close icons.</a:t>
            </a:r>
          </a:p>
          <a:p>
            <a:endParaRPr lang="en-US"/>
          </a:p>
          <a:p>
            <a:r>
              <a:rPr lang="en-US"/>
              <a:t>Caption in the title bar was determined from the argument to the constructor.</a:t>
            </a:r>
          </a:p>
        </p:txBody>
      </p:sp>
      <p:pic>
        <p:nvPicPr>
          <p:cNvPr id="3358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5486400" cy="411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Frames with Components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800"/>
              <a:t>A Frame is a container. Therefore it can contain other components (like buttons, text fields, etc.)</a:t>
            </a:r>
          </a:p>
          <a:p>
            <a:pPr marL="533400" indent="-533400">
              <a:lnSpc>
                <a:spcPct val="80000"/>
              </a:lnSpc>
            </a:pPr>
            <a:r>
              <a:rPr lang="en-US" sz="2800"/>
              <a:t>Components are </a:t>
            </a:r>
            <a:r>
              <a:rPr lang="en-US" sz="2800">
                <a:solidFill>
                  <a:schemeClr val="folHlink"/>
                </a:solidFill>
              </a:rPr>
              <a:t>added</a:t>
            </a:r>
            <a:r>
              <a:rPr lang="en-US" sz="2800"/>
              <a:t> to the </a:t>
            </a:r>
            <a:r>
              <a:rPr lang="en-US" sz="2800">
                <a:solidFill>
                  <a:schemeClr val="folHlink"/>
                </a:solidFill>
              </a:rPr>
              <a:t>content pane</a:t>
            </a:r>
            <a:r>
              <a:rPr lang="en-US" sz="2800"/>
              <a:t> of a frame.</a:t>
            </a:r>
          </a:p>
          <a:p>
            <a:pPr marL="533400" indent="-533400">
              <a:lnSpc>
                <a:spcPct val="80000"/>
              </a:lnSpc>
            </a:pPr>
            <a:r>
              <a:rPr lang="en-US" sz="2800"/>
              <a:t>The content pane is the grey area in the Frame window.</a:t>
            </a:r>
          </a:p>
          <a:p>
            <a:pPr marL="533400" indent="-533400">
              <a:lnSpc>
                <a:spcPct val="80000"/>
              </a:lnSpc>
            </a:pPr>
            <a:r>
              <a:rPr lang="en-US" sz="2800"/>
              <a:t>A simplistic way to look at containment is this:</a:t>
            </a:r>
          </a:p>
          <a:p>
            <a:pPr marL="914400" lvl="1" indent="-457200">
              <a:lnSpc>
                <a:spcPct val="80000"/>
              </a:lnSpc>
            </a:pPr>
            <a:r>
              <a:rPr lang="en-US" sz="2400"/>
              <a:t>A JFrame contains:</a:t>
            </a:r>
          </a:p>
          <a:p>
            <a:pPr marL="1295400" lvl="2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/>
              <a:t>A menu bar</a:t>
            </a:r>
          </a:p>
          <a:p>
            <a:pPr marL="1295400" lvl="2" indent="-3810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/>
              <a:t>A content pane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Picture of Frame Containment</a:t>
            </a:r>
          </a:p>
        </p:txBody>
      </p:sp>
      <p:pic>
        <p:nvPicPr>
          <p:cNvPr id="337924" name="Picture 4" descr="CAP1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05000" y="1828800"/>
            <a:ext cx="5562600" cy="3733800"/>
          </a:xfrm>
          <a:noFill/>
          <a:ln/>
        </p:spPr>
      </p:pic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381000" y="5867400"/>
            <a:ext cx="8493125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From:  </a:t>
            </a:r>
            <a:r>
              <a:rPr lang="en-US">
                <a:solidFill>
                  <a:srgbClr val="FF0000"/>
                </a:solidFill>
                <a:hlinkClick r:id="rId3"/>
              </a:rPr>
              <a:t>http://java.sun.com/docs/books/tutorial/uiswing/components/toplevel.html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990600" y="6324600"/>
            <a:ext cx="7496175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Actually, there’s more to it than this, but this picture will suffice for 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904" name="Picture 8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74825"/>
            <a:ext cx="7239000" cy="4321175"/>
          </a:xfrm>
          <a:prstGeom prst="rect">
            <a:avLst/>
          </a:prstGeom>
          <a:noFill/>
        </p:spPr>
      </p:pic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1143000" y="1066800"/>
            <a:ext cx="6484938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Example: adding a component to the content pane of a Frame</a:t>
            </a:r>
          </a:p>
        </p:txBody>
      </p:sp>
      <p:sp>
        <p:nvSpPr>
          <p:cNvPr id="336902" name="Rectangle 6"/>
          <p:cNvSpPr>
            <a:spLocks noChangeArrowheads="1"/>
          </p:cNvSpPr>
          <p:nvPr/>
        </p:nvSpPr>
        <p:spPr bwMode="auto">
          <a:xfrm>
            <a:off x="1676400" y="3352800"/>
            <a:ext cx="5257800" cy="1041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36903" name="Text Box 7"/>
          <p:cNvSpPr txBox="1">
            <a:spLocks noChangeArrowheads="1"/>
          </p:cNvSpPr>
          <p:nvPr/>
        </p:nvSpPr>
        <p:spPr bwMode="auto">
          <a:xfrm>
            <a:off x="2590800" y="534988"/>
            <a:ext cx="2503488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Listing 12.2 p405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/>
              <a:t>Elements of GUI Programming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Components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Visual objects that appear on the screen</a:t>
            </a:r>
          </a:p>
          <a:p>
            <a:pPr>
              <a:lnSpc>
                <a:spcPct val="90000"/>
              </a:lnSpc>
            </a:pPr>
            <a:r>
              <a:rPr lang="en-US" sz="2800"/>
              <a:t>Layouts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Control over the positioning of components within a </a:t>
            </a:r>
            <a:r>
              <a:rPr lang="en-US" sz="2400" i="1"/>
              <a:t>container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</a:pPr>
            <a:r>
              <a:rPr lang="en-US" sz="2800"/>
              <a:t>Events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Responses to user actions</a:t>
            </a:r>
          </a:p>
          <a:p>
            <a:pPr>
              <a:lnSpc>
                <a:spcPct val="90000"/>
              </a:lnSpc>
            </a:pPr>
            <a:r>
              <a:rPr lang="en-US" sz="2800"/>
              <a:t>Graphics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Lines, shapes, colors, fonts, etc.</a:t>
            </a: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1905000" y="6096000"/>
            <a:ext cx="524986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All are encapsulated in Java Classes and Packages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979" name="Group 11"/>
          <p:cNvGrpSpPr>
            <a:grpSpLocks/>
          </p:cNvGrpSpPr>
          <p:nvPr/>
        </p:nvGrpSpPr>
        <p:grpSpPr bwMode="auto">
          <a:xfrm>
            <a:off x="1828800" y="1371600"/>
            <a:ext cx="1981200" cy="1952625"/>
            <a:chOff x="1440" y="960"/>
            <a:chExt cx="1248" cy="1230"/>
          </a:xfrm>
        </p:grpSpPr>
        <p:sp>
          <p:nvSpPr>
            <p:cNvPr id="339974" name="Text Box 6"/>
            <p:cNvSpPr txBox="1">
              <a:spLocks noChangeArrowheads="1"/>
            </p:cNvSpPr>
            <p:nvPr/>
          </p:nvSpPr>
          <p:spPr bwMode="auto">
            <a:xfrm>
              <a:off x="1440" y="1440"/>
              <a:ext cx="1248" cy="750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1) Declare a reference variable for a button object.</a:t>
              </a:r>
            </a:p>
          </p:txBody>
        </p:sp>
        <p:sp>
          <p:nvSpPr>
            <p:cNvPr id="339976" name="Line 8"/>
            <p:cNvSpPr>
              <a:spLocks noChangeShapeType="1"/>
            </p:cNvSpPr>
            <p:nvPr/>
          </p:nvSpPr>
          <p:spPr bwMode="auto">
            <a:xfrm flipV="1">
              <a:off x="1968" y="960"/>
              <a:ext cx="0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ar-EG"/>
            </a:p>
          </p:txBody>
        </p:sp>
      </p:grpSp>
      <p:grpSp>
        <p:nvGrpSpPr>
          <p:cNvPr id="339980" name="Group 12"/>
          <p:cNvGrpSpPr>
            <a:grpSpLocks/>
          </p:cNvGrpSpPr>
          <p:nvPr/>
        </p:nvGrpSpPr>
        <p:grpSpPr bwMode="auto">
          <a:xfrm>
            <a:off x="4114800" y="1371600"/>
            <a:ext cx="2473325" cy="1052513"/>
            <a:chOff x="3648" y="912"/>
            <a:chExt cx="1558" cy="663"/>
          </a:xfrm>
        </p:grpSpPr>
        <p:sp>
          <p:nvSpPr>
            <p:cNvPr id="339973" name="Text Box 5"/>
            <p:cNvSpPr txBox="1">
              <a:spLocks noChangeArrowheads="1"/>
            </p:cNvSpPr>
            <p:nvPr/>
          </p:nvSpPr>
          <p:spPr bwMode="auto">
            <a:xfrm>
              <a:off x="3648" y="1344"/>
              <a:ext cx="1558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2) Instantiate a button</a:t>
              </a:r>
            </a:p>
          </p:txBody>
        </p:sp>
        <p:sp>
          <p:nvSpPr>
            <p:cNvPr id="339977" name="Line 9"/>
            <p:cNvSpPr>
              <a:spLocks noChangeShapeType="1"/>
            </p:cNvSpPr>
            <p:nvPr/>
          </p:nvSpPr>
          <p:spPr bwMode="auto">
            <a:xfrm flipV="1">
              <a:off x="4128" y="912"/>
              <a:ext cx="0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ar-EG"/>
            </a:p>
          </p:txBody>
        </p:sp>
      </p:grpSp>
      <p:grpSp>
        <p:nvGrpSpPr>
          <p:cNvPr id="339981" name="Group 13"/>
          <p:cNvGrpSpPr>
            <a:grpSpLocks/>
          </p:cNvGrpSpPr>
          <p:nvPr/>
        </p:nvGrpSpPr>
        <p:grpSpPr bwMode="auto">
          <a:xfrm>
            <a:off x="2209800" y="4572000"/>
            <a:ext cx="1981200" cy="1992313"/>
            <a:chOff x="2784" y="960"/>
            <a:chExt cx="1248" cy="2389"/>
          </a:xfrm>
        </p:grpSpPr>
        <p:sp>
          <p:nvSpPr>
            <p:cNvPr id="339975" name="Text Box 7"/>
            <p:cNvSpPr txBox="1">
              <a:spLocks noChangeArrowheads="1"/>
            </p:cNvSpPr>
            <p:nvPr/>
          </p:nvSpPr>
          <p:spPr bwMode="auto">
            <a:xfrm>
              <a:off x="2784" y="1921"/>
              <a:ext cx="1248" cy="1428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3) Add the button to the content pane of the frame.</a:t>
              </a:r>
            </a:p>
          </p:txBody>
        </p:sp>
        <p:sp>
          <p:nvSpPr>
            <p:cNvPr id="339978" name="Line 10"/>
            <p:cNvSpPr>
              <a:spLocks noChangeShapeType="1"/>
            </p:cNvSpPr>
            <p:nvPr/>
          </p:nvSpPr>
          <p:spPr bwMode="auto">
            <a:xfrm flipV="1">
              <a:off x="3072" y="960"/>
              <a:ext cx="0" cy="100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ar-EG"/>
            </a:p>
          </p:txBody>
        </p:sp>
      </p:grpSp>
      <p:pic>
        <p:nvPicPr>
          <p:cNvPr id="339982" name="Picture 14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6934200" cy="554038"/>
          </a:xfrm>
          <a:prstGeom prst="rect">
            <a:avLst/>
          </a:prstGeom>
          <a:noFill/>
        </p:spPr>
      </p:pic>
      <p:pic>
        <p:nvPicPr>
          <p:cNvPr id="339983" name="Picture 15" descr="Nonam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4114800"/>
            <a:ext cx="2971800" cy="458788"/>
          </a:xfrm>
          <a:prstGeom prst="rect">
            <a:avLst/>
          </a:prstGeom>
          <a:noFill/>
        </p:spPr>
      </p:pic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5257800" y="3962400"/>
            <a:ext cx="3276600" cy="20145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Note: prior to Java 1.5, you needed to call getContentPane() in order to obtain the frame’s content pane.</a:t>
            </a:r>
          </a:p>
          <a:p>
            <a:endParaRPr lang="en-US"/>
          </a:p>
          <a:p>
            <a:r>
              <a:rPr lang="en-US"/>
              <a:t>This is no longer necessary.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00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5943600" cy="44577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1812925" y="488950"/>
            <a:ext cx="1863725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Resulting Screen</a:t>
            </a:r>
          </a:p>
        </p:txBody>
      </p:sp>
      <p:grpSp>
        <p:nvGrpSpPr>
          <p:cNvPr id="341000" name="Group 8"/>
          <p:cNvGrpSpPr>
            <a:grpSpLocks/>
          </p:cNvGrpSpPr>
          <p:nvPr/>
        </p:nvGrpSpPr>
        <p:grpSpPr bwMode="auto">
          <a:xfrm>
            <a:off x="5867400" y="3657600"/>
            <a:ext cx="3078163" cy="366713"/>
            <a:chOff x="3120" y="2400"/>
            <a:chExt cx="1939" cy="231"/>
          </a:xfrm>
        </p:grpSpPr>
        <p:sp>
          <p:nvSpPr>
            <p:cNvPr id="340998" name="Text Box 6"/>
            <p:cNvSpPr txBox="1">
              <a:spLocks noChangeArrowheads="1"/>
            </p:cNvSpPr>
            <p:nvPr/>
          </p:nvSpPr>
          <p:spPr bwMode="auto">
            <a:xfrm>
              <a:off x="3792" y="2400"/>
              <a:ext cx="1267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Here is the button</a:t>
              </a:r>
            </a:p>
          </p:txBody>
        </p:sp>
        <p:sp>
          <p:nvSpPr>
            <p:cNvPr id="340999" name="Line 7"/>
            <p:cNvSpPr>
              <a:spLocks noChangeShapeType="1"/>
            </p:cNvSpPr>
            <p:nvPr/>
          </p:nvSpPr>
          <p:spPr bwMode="auto">
            <a:xfrm flipH="1">
              <a:off x="3120" y="2544"/>
              <a:ext cx="6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ar-EG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Layout Managers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Control the placement of components on the container.</a:t>
            </a:r>
          </a:p>
          <a:p>
            <a:pPr>
              <a:lnSpc>
                <a:spcPct val="80000"/>
              </a:lnSpc>
            </a:pPr>
            <a:r>
              <a:rPr lang="en-US" sz="2800"/>
              <a:t>This is an alternative to hardcoding the pixel locations of the components.</a:t>
            </a:r>
          </a:p>
          <a:p>
            <a:pPr>
              <a:lnSpc>
                <a:spcPct val="80000"/>
              </a:lnSpc>
            </a:pPr>
            <a:r>
              <a:rPr lang="en-US" sz="2800"/>
              <a:t>Advantage: resizing the container (frame) will not occlude or distort the view of the components.</a:t>
            </a:r>
          </a:p>
          <a:p>
            <a:pPr>
              <a:lnSpc>
                <a:spcPct val="80000"/>
              </a:lnSpc>
            </a:pPr>
            <a:r>
              <a:rPr lang="en-US" sz="2800"/>
              <a:t>Main layout managers:</a:t>
            </a:r>
          </a:p>
          <a:p>
            <a:pPr lvl="1">
              <a:lnSpc>
                <a:spcPct val="80000"/>
              </a:lnSpc>
            </a:pPr>
            <a:r>
              <a:rPr lang="en-US" sz="2400">
                <a:solidFill>
                  <a:schemeClr val="folHlink"/>
                </a:solidFill>
              </a:rPr>
              <a:t>FlowLayout, GridLayout, BorderLayout, CardLayout, </a:t>
            </a:r>
            <a:r>
              <a:rPr lang="en-US" sz="2400"/>
              <a:t>and</a:t>
            </a:r>
            <a:r>
              <a:rPr lang="en-US" sz="2400">
                <a:solidFill>
                  <a:schemeClr val="folHlink"/>
                </a:solidFill>
              </a:rPr>
              <a:t> GridBagLayout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/>
              <a:t>Layout Manager Hierarchy</a:t>
            </a:r>
          </a:p>
        </p:txBody>
      </p:sp>
      <p:graphicFrame>
        <p:nvGraphicFramePr>
          <p:cNvPr id="367619" name="Object 3"/>
          <p:cNvGraphicFramePr>
            <a:graphicFrameLocks noChangeAspect="1"/>
          </p:cNvGraphicFramePr>
          <p:nvPr/>
        </p:nvGraphicFramePr>
        <p:xfrm>
          <a:off x="1676400" y="1371600"/>
          <a:ext cx="5791200" cy="3886200"/>
        </p:xfrm>
        <a:graphic>
          <a:graphicData uri="http://schemas.openxmlformats.org/presentationml/2006/ole">
            <p:oleObj spid="_x0000_s367619" name="Picture" r:id="rId3" imgW="2852280" imgH="2853000" progId="Word.Picture.8">
              <p:embed/>
            </p:oleObj>
          </a:graphicData>
        </a:graphic>
      </p:graphicFrame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533400" y="5791200"/>
            <a:ext cx="8294688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LayoutManager is an </a:t>
            </a:r>
            <a:r>
              <a:rPr lang="en-US" b="1">
                <a:solidFill>
                  <a:schemeClr val="folHlink"/>
                </a:solidFill>
              </a:rPr>
              <a:t>interface</a:t>
            </a:r>
            <a:r>
              <a:rPr lang="en-US"/>
              <a:t>. All the layout classes </a:t>
            </a:r>
            <a:r>
              <a:rPr lang="en-US" b="1">
                <a:solidFill>
                  <a:schemeClr val="folHlink"/>
                </a:solidFill>
              </a:rPr>
              <a:t>implement</a:t>
            </a:r>
            <a:r>
              <a:rPr lang="en-US"/>
              <a:t> this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r>
              <a:rPr lang="en-US"/>
              <a:t>FlowLayout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763000" cy="4724400"/>
          </a:xfrm>
          <a:noFill/>
          <a:ln/>
        </p:spPr>
        <p:txBody>
          <a:bodyPr lIns="92075" tIns="46038" rIns="92075" bIns="46038"/>
          <a:lstStyle/>
          <a:p>
            <a:r>
              <a:rPr lang="en-US" sz="2400"/>
              <a:t>Places components sequentially (left-to-right) in the order they were added</a:t>
            </a:r>
          </a:p>
          <a:p>
            <a:r>
              <a:rPr lang="en-US" sz="2400"/>
              <a:t>Components will wrap around if the width of the container is not wide enough to hold them all in a row.</a:t>
            </a:r>
          </a:p>
          <a:p>
            <a:r>
              <a:rPr lang="en-US" sz="2400"/>
              <a:t>Default for applets and panels, but not for frames</a:t>
            </a:r>
          </a:p>
          <a:p>
            <a:r>
              <a:rPr lang="en-US" sz="2400"/>
              <a:t>Options:</a:t>
            </a:r>
          </a:p>
          <a:p>
            <a:pPr lvl="1"/>
            <a:r>
              <a:rPr lang="en-US" sz="2000"/>
              <a:t>left, center  (this is the default), or right</a:t>
            </a:r>
          </a:p>
          <a:p>
            <a:r>
              <a:rPr lang="en-US" sz="2400"/>
              <a:t>Typical syntax: in your Frame class’s constructor </a:t>
            </a:r>
          </a:p>
          <a:p>
            <a:pPr lvl="1">
              <a:buFont typeface="Wingdings" pitchFamily="2" charset="2"/>
              <a:buNone/>
            </a:pPr>
            <a:r>
              <a:rPr lang="en-US" sz="2400" b="1" i="1">
                <a:solidFill>
                  <a:schemeClr val="folHlink"/>
                </a:solidFill>
              </a:rPr>
              <a:t>setLayout(new FlowLayout(FlowLayout.LEFT))  </a:t>
            </a:r>
            <a:r>
              <a:rPr lang="en-US" sz="2400"/>
              <a:t>OR</a:t>
            </a:r>
          </a:p>
          <a:p>
            <a:pPr lvl="1">
              <a:buFont typeface="Wingdings" pitchFamily="2" charset="2"/>
              <a:buNone/>
            </a:pPr>
            <a:r>
              <a:rPr lang="en-US" sz="2400" b="1" i="1">
                <a:solidFill>
                  <a:schemeClr val="folHlink"/>
                </a:solidFill>
              </a:rPr>
              <a:t>setLayout(new FlowLayout(FlowLayout.LEFT,hgap,vgap)) </a:t>
            </a:r>
            <a:endParaRPr lang="en-US" sz="2400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7" name="Text Box 7"/>
          <p:cNvSpPr txBox="1">
            <a:spLocks noChangeArrowheads="1"/>
          </p:cNvSpPr>
          <p:nvPr/>
        </p:nvSpPr>
        <p:spPr bwMode="auto">
          <a:xfrm>
            <a:off x="822325" y="184150"/>
            <a:ext cx="7400925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Listing 12.3 p407:  A Frame class that uses FlowLayout layout manager</a:t>
            </a:r>
          </a:p>
        </p:txBody>
      </p:sp>
      <p:pic>
        <p:nvPicPr>
          <p:cNvPr id="343050" name="Picture 10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762000"/>
            <a:ext cx="62484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217" name="Picture 9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762000"/>
            <a:ext cx="6248400" cy="5791200"/>
          </a:xfrm>
          <a:prstGeom prst="rect">
            <a:avLst/>
          </a:prstGeom>
          <a:noFill/>
        </p:spPr>
      </p:pic>
      <p:sp>
        <p:nvSpPr>
          <p:cNvPr id="350214" name="Rectangle 6"/>
          <p:cNvSpPr>
            <a:spLocks noChangeArrowheads="1"/>
          </p:cNvSpPr>
          <p:nvPr/>
        </p:nvSpPr>
        <p:spPr bwMode="auto">
          <a:xfrm>
            <a:off x="1524000" y="1828800"/>
            <a:ext cx="5943600" cy="4648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4343400" y="1143000"/>
            <a:ext cx="3505200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Note: creating a subclass of JFrame</a:t>
            </a:r>
          </a:p>
        </p:txBody>
      </p:sp>
      <p:sp>
        <p:nvSpPr>
          <p:cNvPr id="350218" name="Text Box 10"/>
          <p:cNvSpPr txBox="1">
            <a:spLocks noChangeArrowheads="1"/>
          </p:cNvSpPr>
          <p:nvPr/>
        </p:nvSpPr>
        <p:spPr bwMode="auto">
          <a:xfrm>
            <a:off x="822325" y="184150"/>
            <a:ext cx="7400925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Listing 12.3 p407:  A Frame class that uses FlowLayout layout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242" name="Picture 10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762000"/>
            <a:ext cx="6248400" cy="5791200"/>
          </a:xfrm>
          <a:prstGeom prst="rect">
            <a:avLst/>
          </a:prstGeom>
          <a:noFill/>
        </p:spPr>
      </p:pic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1524000" y="4800600"/>
            <a:ext cx="5943600" cy="1524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4800600" y="2590800"/>
            <a:ext cx="2743200" cy="2014538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Note: it’s common to make the Frame an application class by including a </a:t>
            </a:r>
            <a:r>
              <a:rPr lang="en-US" i="1">
                <a:solidFill>
                  <a:srgbClr val="FF0000"/>
                </a:solidFill>
              </a:rPr>
              <a:t>main</a:t>
            </a:r>
            <a:r>
              <a:rPr lang="en-US">
                <a:solidFill>
                  <a:srgbClr val="FF0000"/>
                </a:solidFill>
              </a:rPr>
              <a:t> method. The main method will instantiate its own class.</a:t>
            </a:r>
          </a:p>
        </p:txBody>
      </p:sp>
      <p:sp>
        <p:nvSpPr>
          <p:cNvPr id="351240" name="Rectangle 8"/>
          <p:cNvSpPr>
            <a:spLocks noChangeArrowheads="1"/>
          </p:cNvSpPr>
          <p:nvPr/>
        </p:nvSpPr>
        <p:spPr bwMode="auto">
          <a:xfrm>
            <a:off x="1905000" y="4953000"/>
            <a:ext cx="43434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822325" y="184150"/>
            <a:ext cx="7400925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Listing 12.3 p407:  A Frame class that uses FlowLayout layout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268" name="Picture 12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762000"/>
            <a:ext cx="6248400" cy="5791200"/>
          </a:xfrm>
          <a:prstGeom prst="rect">
            <a:avLst/>
          </a:prstGeom>
          <a:noFill/>
        </p:spPr>
      </p:pic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1600200" y="1828800"/>
            <a:ext cx="5867400" cy="281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52263" name="Text Box 7"/>
          <p:cNvSpPr txBox="1">
            <a:spLocks noChangeArrowheads="1"/>
          </p:cNvSpPr>
          <p:nvPr/>
        </p:nvSpPr>
        <p:spPr bwMode="auto">
          <a:xfrm>
            <a:off x="838200" y="4800600"/>
            <a:ext cx="7486650" cy="1739900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>
                <a:solidFill>
                  <a:srgbClr val="FF0000"/>
                </a:solidFill>
              </a:rPr>
              <a:t>The constructor will typically do the following:</a:t>
            </a:r>
          </a:p>
          <a:p>
            <a:pPr marL="914400" lvl="1" indent="-457200">
              <a:buFontTx/>
              <a:buAutoNum type="arabicParenR"/>
            </a:pPr>
            <a:r>
              <a:rPr lang="en-US">
                <a:solidFill>
                  <a:srgbClr val="FF0000"/>
                </a:solidFill>
              </a:rPr>
              <a:t>Set the layout manager for the frame’s content pane</a:t>
            </a:r>
          </a:p>
          <a:p>
            <a:pPr marL="914400" lvl="1" indent="-457200">
              <a:buFontTx/>
              <a:buAutoNum type="arabicParenR"/>
            </a:pPr>
            <a:r>
              <a:rPr lang="en-US">
                <a:solidFill>
                  <a:srgbClr val="FF0000"/>
                </a:solidFill>
              </a:rPr>
              <a:t>Add the components to the frame’s content pane</a:t>
            </a:r>
          </a:p>
          <a:p>
            <a:pPr marL="914400" lvl="1" indent="-457200">
              <a:buFontTx/>
              <a:buAutoNum type="arabicParenR"/>
            </a:pPr>
            <a:endParaRPr lang="en-US">
              <a:solidFill>
                <a:srgbClr val="FF0000"/>
              </a:solidFill>
            </a:endParaRPr>
          </a:p>
          <a:p>
            <a:pPr marL="914400" lvl="1" indent="-457200"/>
            <a:endParaRPr lang="en-US">
              <a:solidFill>
                <a:srgbClr val="FF0000"/>
              </a:solidFill>
            </a:endParaRPr>
          </a:p>
          <a:p>
            <a:pPr marL="914400" lvl="1" indent="-457200"/>
            <a:r>
              <a:rPr lang="en-US">
                <a:solidFill>
                  <a:srgbClr val="FF0000"/>
                </a:solidFill>
              </a:rPr>
              <a:t>In this case, the layout is Flow, and 6 Swing components are added</a:t>
            </a: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6553200" y="2438400"/>
            <a:ext cx="309563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2265" name="Text Box 9"/>
          <p:cNvSpPr txBox="1">
            <a:spLocks noChangeArrowheads="1"/>
          </p:cNvSpPr>
          <p:nvPr/>
        </p:nvSpPr>
        <p:spPr bwMode="auto">
          <a:xfrm>
            <a:off x="4953000" y="3352800"/>
            <a:ext cx="309563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822325" y="184150"/>
            <a:ext cx="7400925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Listing 12.3 p407:  A Frame class that uses FlowLayout layout manager</a:t>
            </a:r>
          </a:p>
        </p:txBody>
      </p:sp>
      <p:sp>
        <p:nvSpPr>
          <p:cNvPr id="352269" name="Text Box 13"/>
          <p:cNvSpPr txBox="1">
            <a:spLocks noChangeArrowheads="1"/>
          </p:cNvSpPr>
          <p:nvPr/>
        </p:nvSpPr>
        <p:spPr bwMode="auto">
          <a:xfrm>
            <a:off x="4343400" y="838200"/>
            <a:ext cx="3243263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Swing components are in java.swing package</a:t>
            </a:r>
          </a:p>
        </p:txBody>
      </p:sp>
      <p:sp>
        <p:nvSpPr>
          <p:cNvPr id="352270" name="Text Box 14"/>
          <p:cNvSpPr txBox="1">
            <a:spLocks noChangeArrowheads="1"/>
          </p:cNvSpPr>
          <p:nvPr/>
        </p:nvSpPr>
        <p:spPr bwMode="auto">
          <a:xfrm>
            <a:off x="4114800" y="1447800"/>
            <a:ext cx="2992438" cy="27463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Layout managers are in java.awt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4479925" y="5518150"/>
            <a:ext cx="4664075" cy="91598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Resizing the frame causes the components to wrap around when necessary.</a:t>
            </a:r>
          </a:p>
        </p:txBody>
      </p:sp>
      <p:pic>
        <p:nvPicPr>
          <p:cNvPr id="34407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4714875" cy="19050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4407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95600"/>
            <a:ext cx="3314700" cy="19050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4407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2133600"/>
            <a:ext cx="1171575" cy="30480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Two categories of Java Component classes:</a:t>
            </a:r>
          </a:p>
          <a:p>
            <a:pPr lvl="1"/>
            <a:r>
              <a:rPr lang="en-US" sz="2400"/>
              <a:t>AWT – Abstract Windows Toolkit (</a:t>
            </a:r>
            <a:r>
              <a:rPr lang="en-US" sz="2400">
                <a:solidFill>
                  <a:schemeClr val="folHlink"/>
                </a:solidFill>
              </a:rPr>
              <a:t>java.awt package</a:t>
            </a:r>
            <a:r>
              <a:rPr lang="en-US" sz="2400"/>
              <a:t>)</a:t>
            </a:r>
          </a:p>
          <a:p>
            <a:pPr lvl="2"/>
            <a:r>
              <a:rPr lang="en-US" sz="2000"/>
              <a:t>The older version of the components</a:t>
            </a:r>
          </a:p>
          <a:p>
            <a:pPr lvl="2"/>
            <a:r>
              <a:rPr lang="en-US" sz="2000"/>
              <a:t>Rely on “peer architecture”…drawing done by the OS platform on which the application/applet is running</a:t>
            </a:r>
          </a:p>
          <a:p>
            <a:pPr lvl="2"/>
            <a:r>
              <a:rPr lang="en-US" sz="2000"/>
              <a:t>Considered to be “heavy-weight”</a:t>
            </a:r>
          </a:p>
          <a:p>
            <a:pPr lvl="1"/>
            <a:r>
              <a:rPr lang="en-US" sz="2400"/>
              <a:t>Swing				(</a:t>
            </a:r>
            <a:r>
              <a:rPr lang="en-US" sz="2400">
                <a:solidFill>
                  <a:schemeClr val="folHlink"/>
                </a:solidFill>
              </a:rPr>
              <a:t>javax.swing package</a:t>
            </a:r>
            <a:r>
              <a:rPr lang="en-US" sz="2400"/>
              <a:t>)</a:t>
            </a:r>
          </a:p>
          <a:p>
            <a:pPr lvl="2"/>
            <a:r>
              <a:rPr lang="en-US" sz="2000"/>
              <a:t>Newer version of the components</a:t>
            </a:r>
          </a:p>
          <a:p>
            <a:pPr lvl="2"/>
            <a:r>
              <a:rPr lang="en-US" sz="2000"/>
              <a:t>No “peer architecture”…components draw themselves</a:t>
            </a:r>
          </a:p>
          <a:p>
            <a:pPr lvl="2"/>
            <a:r>
              <a:rPr lang="en-US" sz="2000"/>
              <a:t>Most are consdered to be “lightweight”</a:t>
            </a:r>
          </a:p>
          <a:p>
            <a:pPr lvl="2"/>
            <a:endParaRPr lang="en-US" sz="2000"/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1584325" y="6127750"/>
            <a:ext cx="574357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The textbook focuses primarily on Swing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9906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r>
              <a:rPr lang="en-US"/>
              <a:t>GridLayout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724400"/>
          </a:xfrm>
          <a:noFill/>
          <a:ln/>
        </p:spPr>
        <p:txBody>
          <a:bodyPr lIns="92075" tIns="46038" rIns="92075" bIns="46038"/>
          <a:lstStyle/>
          <a:p>
            <a:r>
              <a:rPr lang="en-US" sz="2400"/>
              <a:t>Arranges components into rows and columns</a:t>
            </a:r>
          </a:p>
          <a:p>
            <a:r>
              <a:rPr lang="en-US" sz="2400"/>
              <a:t>In Frame’s constructor:</a:t>
            </a:r>
          </a:p>
          <a:p>
            <a:pPr lvl="1"/>
            <a:r>
              <a:rPr lang="en-US" b="1" i="1">
                <a:solidFill>
                  <a:schemeClr val="folHlink"/>
                </a:solidFill>
              </a:rPr>
              <a:t>setLayout</a:t>
            </a:r>
          </a:p>
          <a:p>
            <a:pPr lvl="2">
              <a:buFont typeface="Wingdings" pitchFamily="2" charset="2"/>
              <a:buNone/>
            </a:pPr>
            <a:r>
              <a:rPr lang="en-US" sz="2800" b="1" i="1">
                <a:solidFill>
                  <a:schemeClr val="folHlink"/>
                </a:solidFill>
              </a:rPr>
              <a:t>(new GridLayout(rows,columns))</a:t>
            </a:r>
            <a:r>
              <a:rPr lang="en-US" sz="2000"/>
              <a:t>  </a:t>
            </a:r>
          </a:p>
          <a:p>
            <a:pPr lvl="3">
              <a:buFont typeface="Wingdings" pitchFamily="2" charset="2"/>
              <a:buNone/>
            </a:pPr>
            <a:r>
              <a:rPr lang="en-US" sz="2400"/>
              <a:t>OR</a:t>
            </a:r>
          </a:p>
          <a:p>
            <a:pPr lvl="1"/>
            <a:r>
              <a:rPr lang="en-US" sz="2400" b="1" i="1">
                <a:solidFill>
                  <a:schemeClr val="folHlink"/>
                </a:solidFill>
              </a:rPr>
              <a:t>setLayout(new GridLayout(rows,columns,hgap,vgap))</a:t>
            </a:r>
          </a:p>
          <a:p>
            <a:r>
              <a:rPr lang="en-US" sz="2400"/>
              <a:t>Components will be added in order, left to right, row by row</a:t>
            </a:r>
          </a:p>
          <a:p>
            <a:r>
              <a:rPr lang="en-US" sz="2400"/>
              <a:t>Components will be equal in size</a:t>
            </a:r>
          </a:p>
          <a:p>
            <a:r>
              <a:rPr lang="en-US" sz="2400"/>
              <a:t>As container is resized, components will resize accordingly, and remain in same grid arrangement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369" name="Picture 17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685800"/>
            <a:ext cx="5721350" cy="6019800"/>
          </a:xfrm>
          <a:prstGeom prst="rect">
            <a:avLst/>
          </a:prstGeom>
          <a:noFill/>
        </p:spPr>
      </p:pic>
      <p:grpSp>
        <p:nvGrpSpPr>
          <p:cNvPr id="356358" name="Group 6"/>
          <p:cNvGrpSpPr>
            <a:grpSpLocks/>
          </p:cNvGrpSpPr>
          <p:nvPr/>
        </p:nvGrpSpPr>
        <p:grpSpPr bwMode="auto">
          <a:xfrm>
            <a:off x="1905000" y="1676400"/>
            <a:ext cx="6334125" cy="1066800"/>
            <a:chOff x="816" y="1632"/>
            <a:chExt cx="4470" cy="576"/>
          </a:xfrm>
        </p:grpSpPr>
        <p:sp>
          <p:nvSpPr>
            <p:cNvPr id="356359" name="Rectangle 7"/>
            <p:cNvSpPr>
              <a:spLocks noChangeArrowheads="1"/>
            </p:cNvSpPr>
            <p:nvPr/>
          </p:nvSpPr>
          <p:spPr bwMode="auto">
            <a:xfrm>
              <a:off x="816" y="1872"/>
              <a:ext cx="3792" cy="33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56360" name="Text Box 8"/>
            <p:cNvSpPr txBox="1">
              <a:spLocks noChangeArrowheads="1"/>
            </p:cNvSpPr>
            <p:nvPr/>
          </p:nvSpPr>
          <p:spPr bwMode="auto">
            <a:xfrm>
              <a:off x="3216" y="1632"/>
              <a:ext cx="2070" cy="198"/>
            </a:xfrm>
            <a:prstGeom prst="rect">
              <a:avLst/>
            </a:prstGeom>
            <a:solidFill>
              <a:schemeClr val="tx1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Setting the layout manager</a:t>
              </a:r>
            </a:p>
          </p:txBody>
        </p:sp>
      </p:grpSp>
      <p:grpSp>
        <p:nvGrpSpPr>
          <p:cNvPr id="356361" name="Group 9"/>
          <p:cNvGrpSpPr>
            <a:grpSpLocks/>
          </p:cNvGrpSpPr>
          <p:nvPr/>
        </p:nvGrpSpPr>
        <p:grpSpPr bwMode="auto">
          <a:xfrm>
            <a:off x="1981200" y="2971800"/>
            <a:ext cx="6019800" cy="1665288"/>
            <a:chOff x="768" y="2256"/>
            <a:chExt cx="4272" cy="739"/>
          </a:xfrm>
        </p:grpSpPr>
        <p:sp>
          <p:nvSpPr>
            <p:cNvPr id="356362" name="Rectangle 10"/>
            <p:cNvSpPr>
              <a:spLocks noChangeArrowheads="1"/>
            </p:cNvSpPr>
            <p:nvPr/>
          </p:nvSpPr>
          <p:spPr bwMode="auto">
            <a:xfrm>
              <a:off x="768" y="2256"/>
              <a:ext cx="3648" cy="5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56363" name="Text Box 11"/>
            <p:cNvSpPr txBox="1">
              <a:spLocks noChangeArrowheads="1"/>
            </p:cNvSpPr>
            <p:nvPr/>
          </p:nvSpPr>
          <p:spPr bwMode="auto">
            <a:xfrm>
              <a:off x="3168" y="2832"/>
              <a:ext cx="1872" cy="163"/>
            </a:xfrm>
            <a:prstGeom prst="rect">
              <a:avLst/>
            </a:prstGeom>
            <a:solidFill>
              <a:schemeClr val="tx1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Adding components</a:t>
              </a:r>
            </a:p>
          </p:txBody>
        </p:sp>
      </p:grpSp>
      <p:sp>
        <p:nvSpPr>
          <p:cNvPr id="356368" name="Text Box 16"/>
          <p:cNvSpPr txBox="1">
            <a:spLocks noChangeArrowheads="1"/>
          </p:cNvSpPr>
          <p:nvPr/>
        </p:nvSpPr>
        <p:spPr bwMode="auto">
          <a:xfrm>
            <a:off x="822325" y="184150"/>
            <a:ext cx="7350125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Listing 12.4 p409:  A Frame class that uses GridLayout layout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4479925" y="4495800"/>
            <a:ext cx="4664075" cy="91598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Resizing the frame causes the components to resize and maintain their same grid pattern.</a:t>
            </a:r>
          </a:p>
        </p:txBody>
      </p:sp>
      <p:pic>
        <p:nvPicPr>
          <p:cNvPr id="35738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495800"/>
            <a:ext cx="1952625" cy="13335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5738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685800"/>
            <a:ext cx="5486400" cy="3225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5738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57200"/>
            <a:ext cx="2266950" cy="3886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r>
              <a:rPr lang="en-US" sz="4000"/>
              <a:t>BorderLayout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915400" cy="5103813"/>
          </a:xfrm>
          <a:noFill/>
          <a:ln/>
        </p:spPr>
        <p:txBody>
          <a:bodyPr lIns="92075" tIns="46038" rIns="92075" bIns="46038"/>
          <a:lstStyle/>
          <a:p>
            <a:r>
              <a:rPr lang="en-US" sz="2400"/>
              <a:t>Arranges components into five areas: North, South, East, West, and Center</a:t>
            </a:r>
          </a:p>
          <a:p>
            <a:r>
              <a:rPr lang="en-US" sz="2400"/>
              <a:t>In the constructor:</a:t>
            </a:r>
          </a:p>
          <a:p>
            <a:pPr lvl="1"/>
            <a:r>
              <a:rPr lang="en-US" sz="2400" b="1" i="1">
                <a:solidFill>
                  <a:schemeClr val="folHlink"/>
                </a:solidFill>
              </a:rPr>
              <a:t>setLayout(new BorderLayout())   </a:t>
            </a:r>
          </a:p>
          <a:p>
            <a:pPr lvl="3"/>
            <a:r>
              <a:rPr lang="en-US" sz="1800" b="1"/>
              <a:t>OR</a:t>
            </a:r>
          </a:p>
          <a:p>
            <a:pPr lvl="1"/>
            <a:r>
              <a:rPr lang="en-US" sz="2000" b="1" i="1">
                <a:solidFill>
                  <a:schemeClr val="folHlink"/>
                </a:solidFill>
              </a:rPr>
              <a:t>setLayout(new BorderLayout(hgap,vgap))</a:t>
            </a:r>
            <a:endParaRPr lang="en-US" sz="2400" b="1" i="1">
              <a:solidFill>
                <a:schemeClr val="folHlink"/>
              </a:solidFill>
            </a:endParaRPr>
          </a:p>
          <a:p>
            <a:pPr lvl="1"/>
            <a:r>
              <a:rPr lang="en-US" sz="2400"/>
              <a:t>for each component:</a:t>
            </a:r>
          </a:p>
          <a:p>
            <a:pPr lvl="2"/>
            <a:r>
              <a:rPr lang="en-US" b="1" i="1">
                <a:solidFill>
                  <a:schemeClr val="folHlink"/>
                </a:solidFill>
              </a:rPr>
              <a:t>add (the_component, region)</a:t>
            </a:r>
          </a:p>
          <a:p>
            <a:pPr lvl="2"/>
            <a:r>
              <a:rPr lang="en-US" sz="2000"/>
              <a:t>do for each area desired:</a:t>
            </a:r>
          </a:p>
          <a:p>
            <a:pPr lvl="3"/>
            <a:r>
              <a:rPr lang="en-US"/>
              <a:t>BorderLayout.EAST, BorderLayout.SOUTH, BorderLayout.WEST, BorderLayout.NORTH, or BorderLayout.CENTER</a:t>
            </a:r>
          </a:p>
          <a:p>
            <a:r>
              <a:rPr lang="en-US" sz="2000"/>
              <a:t>Behavior: when the container is resized, the components will be resized but remain in the same locations. </a:t>
            </a:r>
          </a:p>
          <a:p>
            <a:r>
              <a:rPr lang="en-US" sz="2000"/>
              <a:t>NOTE: only a maximum of five components can be added and seen in this case, one to each region.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321" name="Picture 17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685800"/>
            <a:ext cx="6172200" cy="5730875"/>
          </a:xfrm>
          <a:prstGeom prst="rect">
            <a:avLst/>
          </a:prstGeom>
          <a:noFill/>
        </p:spPr>
      </p:pic>
      <p:grpSp>
        <p:nvGrpSpPr>
          <p:cNvPr id="354317" name="Group 13"/>
          <p:cNvGrpSpPr>
            <a:grpSpLocks/>
          </p:cNvGrpSpPr>
          <p:nvPr/>
        </p:nvGrpSpPr>
        <p:grpSpPr bwMode="auto">
          <a:xfrm>
            <a:off x="1524000" y="1600200"/>
            <a:ext cx="6721475" cy="914400"/>
            <a:chOff x="816" y="1632"/>
            <a:chExt cx="4258" cy="576"/>
          </a:xfrm>
        </p:grpSpPr>
        <p:sp>
          <p:nvSpPr>
            <p:cNvPr id="354313" name="Rectangle 9"/>
            <p:cNvSpPr>
              <a:spLocks noChangeArrowheads="1"/>
            </p:cNvSpPr>
            <p:nvPr/>
          </p:nvSpPr>
          <p:spPr bwMode="auto">
            <a:xfrm>
              <a:off x="816" y="1872"/>
              <a:ext cx="3792" cy="33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54314" name="Text Box 10"/>
            <p:cNvSpPr txBox="1">
              <a:spLocks noChangeArrowheads="1"/>
            </p:cNvSpPr>
            <p:nvPr/>
          </p:nvSpPr>
          <p:spPr bwMode="auto">
            <a:xfrm>
              <a:off x="3216" y="1632"/>
              <a:ext cx="1858" cy="231"/>
            </a:xfrm>
            <a:prstGeom prst="rect">
              <a:avLst/>
            </a:prstGeom>
            <a:solidFill>
              <a:schemeClr val="tx1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Setting the layout manager</a:t>
              </a:r>
            </a:p>
          </p:txBody>
        </p:sp>
      </p:grpSp>
      <p:grpSp>
        <p:nvGrpSpPr>
          <p:cNvPr id="354318" name="Group 14"/>
          <p:cNvGrpSpPr>
            <a:grpSpLocks/>
          </p:cNvGrpSpPr>
          <p:nvPr/>
        </p:nvGrpSpPr>
        <p:grpSpPr bwMode="auto">
          <a:xfrm>
            <a:off x="1524000" y="2514600"/>
            <a:ext cx="6781800" cy="1951038"/>
            <a:chOff x="768" y="2256"/>
            <a:chExt cx="4272" cy="858"/>
          </a:xfrm>
        </p:grpSpPr>
        <p:sp>
          <p:nvSpPr>
            <p:cNvPr id="354315" name="Rectangle 11"/>
            <p:cNvSpPr>
              <a:spLocks noChangeArrowheads="1"/>
            </p:cNvSpPr>
            <p:nvPr/>
          </p:nvSpPr>
          <p:spPr bwMode="auto">
            <a:xfrm>
              <a:off x="768" y="2256"/>
              <a:ext cx="3648" cy="5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54316" name="Text Box 12"/>
            <p:cNvSpPr txBox="1">
              <a:spLocks noChangeArrowheads="1"/>
            </p:cNvSpPr>
            <p:nvPr/>
          </p:nvSpPr>
          <p:spPr bwMode="auto">
            <a:xfrm>
              <a:off x="3168" y="2832"/>
              <a:ext cx="1872" cy="282"/>
            </a:xfrm>
            <a:prstGeom prst="rect">
              <a:avLst/>
            </a:prstGeom>
            <a:solidFill>
              <a:schemeClr val="tx1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Adding components to specific regions</a:t>
              </a:r>
            </a:p>
          </p:txBody>
        </p:sp>
      </p:grpSp>
      <p:sp>
        <p:nvSpPr>
          <p:cNvPr id="354320" name="Text Box 16"/>
          <p:cNvSpPr txBox="1">
            <a:spLocks noChangeArrowheads="1"/>
          </p:cNvSpPr>
          <p:nvPr/>
        </p:nvSpPr>
        <p:spPr bwMode="auto">
          <a:xfrm>
            <a:off x="381000" y="152400"/>
            <a:ext cx="8193088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/>
              <a:t>Listing 12.5 pp410-411:  A Frame class that uses BorderLayout layout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3505200" y="990600"/>
            <a:ext cx="2438400" cy="146526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Resizing the frame causes the components to resize and maintain their same regions.</a:t>
            </a:r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1295400" y="5638800"/>
            <a:ext cx="4664075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NOTE: the CENTER region dominates the sizing.</a:t>
            </a:r>
          </a:p>
        </p:txBody>
      </p:sp>
      <p:pic>
        <p:nvPicPr>
          <p:cNvPr id="34509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2857500" cy="19050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4509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124200"/>
            <a:ext cx="6010275" cy="19050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4510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381000"/>
            <a:ext cx="1857375" cy="51816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Using Panels as “Sub-Containers”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JPanel is a class of special components that can contain other components.</a:t>
            </a:r>
          </a:p>
          <a:p>
            <a:pPr>
              <a:lnSpc>
                <a:spcPct val="90000"/>
              </a:lnSpc>
            </a:pPr>
            <a:r>
              <a:rPr lang="en-US" sz="2400"/>
              <a:t>As containers, JPanels can have their own layout managers.</a:t>
            </a:r>
          </a:p>
          <a:p>
            <a:pPr>
              <a:lnSpc>
                <a:spcPct val="90000"/>
              </a:lnSpc>
            </a:pPr>
            <a:r>
              <a:rPr lang="en-US" sz="2400"/>
              <a:t>This way, you can combine layouts within the same frame by adding panels to the frame and by adding other components to the panels.</a:t>
            </a:r>
          </a:p>
          <a:p>
            <a:pPr>
              <a:lnSpc>
                <a:spcPct val="90000"/>
              </a:lnSpc>
            </a:pPr>
            <a:r>
              <a:rPr lang="en-US" sz="2400"/>
              <a:t>Therefore, like JFrames,  you can use these methods with JPanels: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folHlink"/>
                </a:solidFill>
              </a:rPr>
              <a:t>add()</a:t>
            </a:r>
            <a:r>
              <a:rPr lang="en-US" sz="2000"/>
              <a:t> – to add components to the panel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folHlink"/>
                </a:solidFill>
              </a:rPr>
              <a:t>setLayout()</a:t>
            </a:r>
            <a:r>
              <a:rPr lang="en-US" sz="2000"/>
              <a:t> – to associate a layout manager for the panel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  <a:noFill/>
          <a:ln/>
        </p:spPr>
        <p:txBody>
          <a:bodyPr lIns="92075" tIns="46038" rIns="92075" bIns="46038"/>
          <a:lstStyle/>
          <a:p>
            <a:r>
              <a:rPr lang="en-US" sz="4000">
                <a:latin typeface="Book Antiqua" pitchFamily="18" charset="0"/>
              </a:rPr>
              <a:t>Listing 12.6 p 414 Testing Panels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1600200"/>
          </a:xfrm>
          <a:noFill/>
          <a:ln/>
        </p:spPr>
        <p:txBody>
          <a:bodyPr lIns="92075" tIns="46038" rIns="92075" bIns="46038"/>
          <a:lstStyle/>
          <a:p>
            <a:pPr marL="0" indent="0">
              <a:buFont typeface="Wingdings" pitchFamily="2" charset="2"/>
              <a:buNone/>
            </a:pPr>
            <a:r>
              <a:rPr lang="en-US"/>
              <a:t>This example uses panels to organize components. The program creates a user interface for a Microwave oven.</a:t>
            </a:r>
            <a:r>
              <a:rPr lang="en-US">
                <a:latin typeface="Courier"/>
              </a:rPr>
              <a:t> </a:t>
            </a: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3390900" y="2819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ar-EG"/>
          </a:p>
        </p:txBody>
      </p:sp>
      <p:graphicFrame>
        <p:nvGraphicFramePr>
          <p:cNvPr id="380935" name="Object 7"/>
          <p:cNvGraphicFramePr>
            <a:graphicFrameLocks noChangeAspect="1"/>
          </p:cNvGraphicFramePr>
          <p:nvPr/>
        </p:nvGraphicFramePr>
        <p:xfrm>
          <a:off x="228600" y="3276600"/>
          <a:ext cx="4419600" cy="2279650"/>
        </p:xfrm>
        <a:graphic>
          <a:graphicData uri="http://schemas.openxmlformats.org/presentationml/2006/ole">
            <p:oleObj spid="_x0000_s380935" r:id="rId3" imgW="2361312" imgH="1218693" progId="Word.Picture.8">
              <p:embed/>
            </p:oleObj>
          </a:graphicData>
        </a:graphic>
      </p:graphicFrame>
      <p:pic>
        <p:nvPicPr>
          <p:cNvPr id="380937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3505200"/>
            <a:ext cx="3810000" cy="23812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152400" y="152400"/>
            <a:ext cx="2286000" cy="17399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Listing 12.6 p 414:</a:t>
            </a:r>
          </a:p>
          <a:p>
            <a:endParaRPr lang="en-US"/>
          </a:p>
          <a:p>
            <a:r>
              <a:rPr lang="en-US"/>
              <a:t>A Frame class that contains panels for organizing components</a:t>
            </a:r>
          </a:p>
        </p:txBody>
      </p:sp>
      <p:pic>
        <p:nvPicPr>
          <p:cNvPr id="359436" name="Picture 12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66675"/>
            <a:ext cx="5729288" cy="6791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506" name="Picture 10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66675"/>
            <a:ext cx="5729288" cy="6791325"/>
          </a:xfrm>
          <a:prstGeom prst="rect">
            <a:avLst/>
          </a:prstGeom>
          <a:noFill/>
        </p:spPr>
      </p:pic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2895600" y="1143000"/>
            <a:ext cx="3352800" cy="4445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5638800" y="1752600"/>
            <a:ext cx="2805113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Creating a panel and setting its layout</a:t>
            </a:r>
          </a:p>
        </p:txBody>
      </p:sp>
      <p:sp>
        <p:nvSpPr>
          <p:cNvPr id="362507" name="Text Box 11"/>
          <p:cNvSpPr txBox="1">
            <a:spLocks noChangeArrowheads="1"/>
          </p:cNvSpPr>
          <p:nvPr/>
        </p:nvSpPr>
        <p:spPr bwMode="auto">
          <a:xfrm>
            <a:off x="152400" y="152400"/>
            <a:ext cx="2286000" cy="17399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Listing 12.6 p 414:</a:t>
            </a:r>
          </a:p>
          <a:p>
            <a:endParaRPr lang="en-US"/>
          </a:p>
          <a:p>
            <a:r>
              <a:rPr lang="en-US"/>
              <a:t>A Frame class that contains panels for organizing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907" name="Object 3"/>
          <p:cNvGraphicFramePr>
            <a:graphicFrameLocks noChangeAspect="1"/>
          </p:cNvGraphicFramePr>
          <p:nvPr/>
        </p:nvGraphicFramePr>
        <p:xfrm>
          <a:off x="533400" y="1066800"/>
          <a:ext cx="8072438" cy="5418138"/>
        </p:xfrm>
        <a:graphic>
          <a:graphicData uri="http://schemas.openxmlformats.org/presentationml/2006/ole">
            <p:oleObj spid="_x0000_s379907" name="Picture" r:id="rId3" imgW="4909680" imgH="3291840" progId="Word.Picture.8">
              <p:embed/>
            </p:oleObj>
          </a:graphicData>
        </a:graphic>
      </p:graphicFrame>
      <p:sp>
        <p:nvSpPr>
          <p:cNvPr id="37990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90600"/>
          </a:xfrm>
          <a:noFill/>
          <a:ln/>
        </p:spPr>
        <p:txBody>
          <a:bodyPr/>
          <a:lstStyle/>
          <a:p>
            <a:r>
              <a:rPr lang="en-US"/>
              <a:t>GUI Class Hierarchy (AWT)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530" name="Picture 10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66675"/>
            <a:ext cx="5729288" cy="6791325"/>
          </a:xfrm>
          <a:prstGeom prst="rect">
            <a:avLst/>
          </a:prstGeom>
          <a:noFill/>
        </p:spPr>
      </p:pic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2895600" y="1600200"/>
            <a:ext cx="3505200" cy="1447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63527" name="Text Box 7"/>
          <p:cNvSpPr txBox="1">
            <a:spLocks noChangeArrowheads="1"/>
          </p:cNvSpPr>
          <p:nvPr/>
        </p:nvSpPr>
        <p:spPr bwMode="auto">
          <a:xfrm>
            <a:off x="6400800" y="1676400"/>
            <a:ext cx="2014538" cy="915988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Adding components to the panel</a:t>
            </a:r>
          </a:p>
        </p:txBody>
      </p:sp>
      <p:sp>
        <p:nvSpPr>
          <p:cNvPr id="363531" name="Text Box 11"/>
          <p:cNvSpPr txBox="1">
            <a:spLocks noChangeArrowheads="1"/>
          </p:cNvSpPr>
          <p:nvPr/>
        </p:nvSpPr>
        <p:spPr bwMode="auto">
          <a:xfrm>
            <a:off x="152400" y="152400"/>
            <a:ext cx="2286000" cy="17399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Listing 12.6 p 414:</a:t>
            </a:r>
          </a:p>
          <a:p>
            <a:endParaRPr lang="en-US"/>
          </a:p>
          <a:p>
            <a:r>
              <a:rPr lang="en-US"/>
              <a:t>A Frame class that contains panels for organizing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554" name="Picture 10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66675"/>
            <a:ext cx="5729288" cy="6791325"/>
          </a:xfrm>
          <a:prstGeom prst="rect">
            <a:avLst/>
          </a:prstGeom>
          <a:noFill/>
        </p:spPr>
      </p:pic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2895600" y="3048000"/>
            <a:ext cx="4343400" cy="381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64551" name="Text Box 7"/>
          <p:cNvSpPr txBox="1">
            <a:spLocks noChangeArrowheads="1"/>
          </p:cNvSpPr>
          <p:nvPr/>
        </p:nvSpPr>
        <p:spPr bwMode="auto">
          <a:xfrm>
            <a:off x="5029200" y="1371600"/>
            <a:ext cx="3276600" cy="1465263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Creating another panel and setting its layout…note that this setting layout for the panel can be done using an overloaded constructor</a:t>
            </a:r>
          </a:p>
        </p:txBody>
      </p:sp>
      <p:sp>
        <p:nvSpPr>
          <p:cNvPr id="364555" name="Text Box 11"/>
          <p:cNvSpPr txBox="1">
            <a:spLocks noChangeArrowheads="1"/>
          </p:cNvSpPr>
          <p:nvPr/>
        </p:nvSpPr>
        <p:spPr bwMode="auto">
          <a:xfrm>
            <a:off x="152400" y="152400"/>
            <a:ext cx="2286000" cy="17399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Listing 12.6 p 414:</a:t>
            </a:r>
          </a:p>
          <a:p>
            <a:endParaRPr lang="en-US"/>
          </a:p>
          <a:p>
            <a:r>
              <a:rPr lang="en-US"/>
              <a:t>A Frame class that contains panels for organizing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579" name="Picture 11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66675"/>
            <a:ext cx="5729288" cy="6791325"/>
          </a:xfrm>
          <a:prstGeom prst="rect">
            <a:avLst/>
          </a:prstGeom>
          <a:noFill/>
        </p:spPr>
      </p:pic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2971800" y="3124200"/>
            <a:ext cx="4648200" cy="838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3657600" y="1752600"/>
            <a:ext cx="4425950" cy="366713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Adding components to the second panel…</a:t>
            </a:r>
          </a:p>
        </p:txBody>
      </p:sp>
      <p:sp>
        <p:nvSpPr>
          <p:cNvPr id="365576" name="Text Box 8"/>
          <p:cNvSpPr txBox="1">
            <a:spLocks noChangeArrowheads="1"/>
          </p:cNvSpPr>
          <p:nvPr/>
        </p:nvSpPr>
        <p:spPr bwMode="auto">
          <a:xfrm>
            <a:off x="4114800" y="2286000"/>
            <a:ext cx="3429000" cy="641350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NOTE: panel p1 is embedded inside panel p2!</a:t>
            </a:r>
          </a:p>
        </p:txBody>
      </p: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152400" y="152400"/>
            <a:ext cx="2286000" cy="17399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Listing 12.6 p 414:</a:t>
            </a:r>
          </a:p>
          <a:p>
            <a:endParaRPr lang="en-US"/>
          </a:p>
          <a:p>
            <a:r>
              <a:rPr lang="en-US"/>
              <a:t>A Frame class that contains panels for organizing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602" name="Picture 10" descr="No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66675"/>
            <a:ext cx="5729288" cy="6791325"/>
          </a:xfrm>
          <a:prstGeom prst="rect">
            <a:avLst/>
          </a:prstGeom>
          <a:noFill/>
        </p:spPr>
      </p:pic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2667000" y="4038600"/>
            <a:ext cx="4495800" cy="685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3429000" y="1524000"/>
            <a:ext cx="3505200" cy="2289175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Adding a panel and a button to the frame’s content pane.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Note: the JFrame class’s default layout manager is Border, so you if you don’t explicitly call setLayout() for the frame it will be Border.</a:t>
            </a:r>
          </a:p>
        </p:txBody>
      </p:sp>
      <p:sp>
        <p:nvSpPr>
          <p:cNvPr id="366603" name="Text Box 11"/>
          <p:cNvSpPr txBox="1">
            <a:spLocks noChangeArrowheads="1"/>
          </p:cNvSpPr>
          <p:nvPr/>
        </p:nvSpPr>
        <p:spPr bwMode="auto">
          <a:xfrm>
            <a:off x="152400" y="152400"/>
            <a:ext cx="2286000" cy="17399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Listing 12.6 p 414:</a:t>
            </a:r>
          </a:p>
          <a:p>
            <a:endParaRPr lang="en-US"/>
          </a:p>
          <a:p>
            <a:r>
              <a:rPr lang="en-US"/>
              <a:t>A Frame class that contains panels for organizing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14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0975"/>
            <a:ext cx="6315075" cy="59912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2590800" y="6324600"/>
            <a:ext cx="3621088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Frame has BorderLayout manager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2166938" y="3786188"/>
            <a:ext cx="309245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Button in the CENTER region</a:t>
            </a:r>
          </a:p>
        </p:txBody>
      </p:sp>
      <p:grpSp>
        <p:nvGrpSpPr>
          <p:cNvPr id="347145" name="Group 9"/>
          <p:cNvGrpSpPr>
            <a:grpSpLocks/>
          </p:cNvGrpSpPr>
          <p:nvPr/>
        </p:nvGrpSpPr>
        <p:grpSpPr bwMode="auto">
          <a:xfrm>
            <a:off x="5715000" y="457200"/>
            <a:ext cx="3125788" cy="5691188"/>
            <a:chOff x="2928" y="480"/>
            <a:chExt cx="3655" cy="3216"/>
          </a:xfrm>
        </p:grpSpPr>
        <p:sp>
          <p:nvSpPr>
            <p:cNvPr id="347143" name="Text Box 7"/>
            <p:cNvSpPr txBox="1">
              <a:spLocks noChangeArrowheads="1"/>
            </p:cNvSpPr>
            <p:nvPr/>
          </p:nvSpPr>
          <p:spPr bwMode="auto">
            <a:xfrm>
              <a:off x="3073" y="2448"/>
              <a:ext cx="3510" cy="207"/>
            </a:xfrm>
            <a:prstGeom prst="rect">
              <a:avLst/>
            </a:prstGeom>
            <a:solidFill>
              <a:srgbClr val="C0C0C0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Panel p2 in the EAST region</a:t>
              </a:r>
            </a:p>
          </p:txBody>
        </p:sp>
        <p:sp>
          <p:nvSpPr>
            <p:cNvPr id="347144" name="Rectangle 8"/>
            <p:cNvSpPr>
              <a:spLocks noChangeArrowheads="1"/>
            </p:cNvSpPr>
            <p:nvPr/>
          </p:nvSpPr>
          <p:spPr bwMode="auto">
            <a:xfrm>
              <a:off x="2928" y="480"/>
              <a:ext cx="2208" cy="321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1" grpId="0"/>
      <p:bldP spid="34714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80975"/>
            <a:ext cx="6315075" cy="59912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2590800" y="6324600"/>
            <a:ext cx="3856038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Panel p2 has BorderLayout manager</a:t>
            </a:r>
          </a:p>
        </p:txBody>
      </p:sp>
      <p:grpSp>
        <p:nvGrpSpPr>
          <p:cNvPr id="368645" name="Group 5"/>
          <p:cNvGrpSpPr>
            <a:grpSpLocks/>
          </p:cNvGrpSpPr>
          <p:nvPr/>
        </p:nvGrpSpPr>
        <p:grpSpPr bwMode="auto">
          <a:xfrm>
            <a:off x="5791200" y="685800"/>
            <a:ext cx="3200400" cy="5486400"/>
            <a:chOff x="2928" y="480"/>
            <a:chExt cx="3960" cy="3216"/>
          </a:xfrm>
        </p:grpSpPr>
        <p:sp>
          <p:nvSpPr>
            <p:cNvPr id="368646" name="Text Box 6"/>
            <p:cNvSpPr txBox="1">
              <a:spLocks noChangeArrowheads="1"/>
            </p:cNvSpPr>
            <p:nvPr/>
          </p:nvSpPr>
          <p:spPr bwMode="auto">
            <a:xfrm>
              <a:off x="3073" y="2448"/>
              <a:ext cx="3815" cy="376"/>
            </a:xfrm>
            <a:prstGeom prst="rect">
              <a:avLst/>
            </a:prstGeom>
            <a:solidFill>
              <a:srgbClr val="C0C0C0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Panel p1 in the CENTER region</a:t>
              </a:r>
            </a:p>
          </p:txBody>
        </p:sp>
        <p:sp>
          <p:nvSpPr>
            <p:cNvPr id="368647" name="Rectangle 7"/>
            <p:cNvSpPr>
              <a:spLocks noChangeArrowheads="1"/>
            </p:cNvSpPr>
            <p:nvPr/>
          </p:nvSpPr>
          <p:spPr bwMode="auto">
            <a:xfrm>
              <a:off x="2928" y="480"/>
              <a:ext cx="2208" cy="321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</p:grpSp>
      <p:grpSp>
        <p:nvGrpSpPr>
          <p:cNvPr id="368652" name="Group 12"/>
          <p:cNvGrpSpPr>
            <a:grpSpLocks/>
          </p:cNvGrpSpPr>
          <p:nvPr/>
        </p:nvGrpSpPr>
        <p:grpSpPr bwMode="auto">
          <a:xfrm>
            <a:off x="2514600" y="381000"/>
            <a:ext cx="5257800" cy="366713"/>
            <a:chOff x="1584" y="240"/>
            <a:chExt cx="3312" cy="231"/>
          </a:xfrm>
        </p:grpSpPr>
        <p:sp>
          <p:nvSpPr>
            <p:cNvPr id="368648" name="Rectangle 8"/>
            <p:cNvSpPr>
              <a:spLocks noChangeArrowheads="1"/>
            </p:cNvSpPr>
            <p:nvPr/>
          </p:nvSpPr>
          <p:spPr bwMode="auto">
            <a:xfrm>
              <a:off x="3600" y="240"/>
              <a:ext cx="1296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ar-EG"/>
            </a:p>
          </p:txBody>
        </p:sp>
        <p:sp>
          <p:nvSpPr>
            <p:cNvPr id="368649" name="Text Box 9"/>
            <p:cNvSpPr txBox="1">
              <a:spLocks noChangeArrowheads="1"/>
            </p:cNvSpPr>
            <p:nvPr/>
          </p:nvSpPr>
          <p:spPr bwMode="auto">
            <a:xfrm>
              <a:off x="1584" y="240"/>
              <a:ext cx="1920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Text field in NORTH region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Text Box 3"/>
          <p:cNvSpPr txBox="1">
            <a:spLocks noChangeArrowheads="1"/>
          </p:cNvSpPr>
          <p:nvPr/>
        </p:nvSpPr>
        <p:spPr bwMode="auto">
          <a:xfrm>
            <a:off x="4495800" y="6216650"/>
            <a:ext cx="3733800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Panel p1 has GridLayout manager, four rows and three columns</a:t>
            </a:r>
          </a:p>
        </p:txBody>
      </p:sp>
      <p:pic>
        <p:nvPicPr>
          <p:cNvPr id="3696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"/>
            <a:ext cx="6315075" cy="59912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 lIns="92075" tIns="46038" rIns="92075" bIns="46038"/>
          <a:lstStyle/>
          <a:p>
            <a:r>
              <a:rPr lang="en-US" sz="4000"/>
              <a:t>GUI Class Hierarchy (Swing)</a:t>
            </a:r>
            <a:endParaRPr lang="en-US"/>
          </a:p>
        </p:txBody>
      </p:sp>
      <p:graphicFrame>
        <p:nvGraphicFramePr>
          <p:cNvPr id="373763" name="Object 3"/>
          <p:cNvGraphicFramePr>
            <a:graphicFrameLocks noChangeAspect="1"/>
          </p:cNvGraphicFramePr>
          <p:nvPr/>
        </p:nvGraphicFramePr>
        <p:xfrm>
          <a:off x="-468313" y="1066800"/>
          <a:ext cx="9625013" cy="5291138"/>
        </p:xfrm>
        <a:graphic>
          <a:graphicData uri="http://schemas.openxmlformats.org/presentationml/2006/ole">
            <p:oleObj spid="_x0000_s373763" name="Picture" r:id="rId3" imgW="5715000" imgH="314316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66750"/>
          </a:xfrm>
          <a:noFill/>
          <a:ln/>
        </p:spPr>
        <p:txBody>
          <a:bodyPr lIns="92075" tIns="46038" rIns="92075" bIns="46038"/>
          <a:lstStyle/>
          <a:p>
            <a:r>
              <a:rPr lang="en-US" sz="4000"/>
              <a:t>Container Classes</a:t>
            </a:r>
            <a:endParaRPr lang="en-US"/>
          </a:p>
        </p:txBody>
      </p:sp>
      <p:graphicFrame>
        <p:nvGraphicFramePr>
          <p:cNvPr id="374787" name="Object 3"/>
          <p:cNvGraphicFramePr>
            <a:graphicFrameLocks noChangeAspect="1"/>
          </p:cNvGraphicFramePr>
          <p:nvPr/>
        </p:nvGraphicFramePr>
        <p:xfrm>
          <a:off x="-468313" y="923925"/>
          <a:ext cx="9625013" cy="5578475"/>
        </p:xfrm>
        <a:graphic>
          <a:graphicData uri="http://schemas.openxmlformats.org/presentationml/2006/ole">
            <p:oleObj spid="_x0000_s374787" name="Picture" r:id="rId3" imgW="5715000" imgH="3314880" progId="Word.Picture.8">
              <p:embed/>
            </p:oleObj>
          </a:graphicData>
        </a:graphic>
      </p:graphicFrame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228600" y="4953000"/>
            <a:ext cx="3733800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Container classes can contain other GUI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66750"/>
          </a:xfrm>
          <a:noFill/>
          <a:ln/>
        </p:spPr>
        <p:txBody>
          <a:bodyPr lIns="92075" tIns="46038" rIns="92075" bIns="46038"/>
          <a:lstStyle/>
          <a:p>
            <a:r>
              <a:rPr lang="en-US" sz="4000"/>
              <a:t>GUI Helper Classes</a:t>
            </a:r>
            <a:endParaRPr lang="en-US"/>
          </a:p>
        </p:txBody>
      </p:sp>
      <p:graphicFrame>
        <p:nvGraphicFramePr>
          <p:cNvPr id="375811" name="Object 3"/>
          <p:cNvGraphicFramePr>
            <a:graphicFrameLocks noChangeAspect="1"/>
          </p:cNvGraphicFramePr>
          <p:nvPr/>
        </p:nvGraphicFramePr>
        <p:xfrm>
          <a:off x="-481013" y="609600"/>
          <a:ext cx="9625013" cy="5578475"/>
        </p:xfrm>
        <a:graphic>
          <a:graphicData uri="http://schemas.openxmlformats.org/presentationml/2006/ole">
            <p:oleObj spid="_x0000_s375811" name="Picture" r:id="rId3" imgW="5715000" imgH="3314880" progId="Word.Picture.8">
              <p:embed/>
            </p:oleObj>
          </a:graphicData>
        </a:graphic>
      </p:graphicFrame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152400" y="4267200"/>
            <a:ext cx="4038600" cy="2282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helper classes are not subclasses of </a:t>
            </a:r>
            <a:r>
              <a:rPr lang="en-US" sz="2400" u="sng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 They are used to describe the properties of GUI components such as graphics context, colors, fonts, and dimension.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noFill/>
          <a:ln/>
        </p:spPr>
        <p:txBody>
          <a:bodyPr lIns="92075" tIns="46038" rIns="92075" bIns="46038"/>
          <a:lstStyle/>
          <a:p>
            <a:r>
              <a:rPr lang="en-US" sz="4000"/>
              <a:t>Swing GUI Components </a:t>
            </a:r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1455738" y="1428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ar-EG"/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2066925" y="17716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ar-EG"/>
          </a:p>
        </p:txBody>
      </p:sp>
      <p:graphicFrame>
        <p:nvGraphicFramePr>
          <p:cNvPr id="376837" name="Object 5"/>
          <p:cNvGraphicFramePr>
            <a:graphicFrameLocks noChangeAspect="1"/>
          </p:cNvGraphicFramePr>
          <p:nvPr/>
        </p:nvGraphicFramePr>
        <p:xfrm>
          <a:off x="152400" y="762000"/>
          <a:ext cx="8763000" cy="5797550"/>
        </p:xfrm>
        <a:graphic>
          <a:graphicData uri="http://schemas.openxmlformats.org/presentationml/2006/ole">
            <p:oleObj spid="_x0000_s376837" r:id="rId3" imgW="5007864" imgH="33147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  <a:noFill/>
          <a:ln/>
        </p:spPr>
        <p:txBody>
          <a:bodyPr lIns="92075" tIns="46038" rIns="92075" bIns="46038"/>
          <a:lstStyle/>
          <a:p>
            <a:r>
              <a:rPr lang="en-US"/>
              <a:t>Creating GUI Objects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6477000" cy="5791200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Create a button with text OK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JButton jbtOK = new JButton("OK");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Create a label with text "Enter your name: "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JLabel jlblName = new JLabel("Enter your name: ");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en-US" sz="140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Create a text field with text "Type Name Here"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JTextField jtfName = new JTextField("Type Name Here");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Create a check box with text bold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JCheckBox jchkBold = new JCheckBox("Bold");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Create a radio button with text red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JRadioButton jrbRed = new JRadioButton("Red");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// Create a combo box with choices red, green, and blue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JComboBox jcboColor = new JComboBox(new String[]{"Red",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1400">
                <a:latin typeface="Courier New" pitchFamily="49" charset="0"/>
                <a:cs typeface="Times New Roman" pitchFamily="18" charset="0"/>
              </a:rPr>
              <a:t>  "Green", "Blue"}); </a:t>
            </a:r>
          </a:p>
        </p:txBody>
      </p:sp>
      <p:pic>
        <p:nvPicPr>
          <p:cNvPr id="3717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438400"/>
            <a:ext cx="4276725" cy="1190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71717" name="Line 5"/>
          <p:cNvSpPr>
            <a:spLocks noChangeShapeType="1"/>
          </p:cNvSpPr>
          <p:nvPr/>
        </p:nvSpPr>
        <p:spPr bwMode="auto">
          <a:xfrm>
            <a:off x="4343400" y="2819400"/>
            <a:ext cx="457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ar-EG"/>
          </a:p>
        </p:txBody>
      </p:sp>
      <p:sp>
        <p:nvSpPr>
          <p:cNvPr id="371718" name="Text Box 6"/>
          <p:cNvSpPr txBox="1">
            <a:spLocks noChangeArrowheads="1"/>
          </p:cNvSpPr>
          <p:nvPr/>
        </p:nvSpPr>
        <p:spPr bwMode="auto">
          <a:xfrm>
            <a:off x="3657600" y="25908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Button</a:t>
            </a:r>
          </a:p>
        </p:txBody>
      </p:sp>
      <p:sp>
        <p:nvSpPr>
          <p:cNvPr id="371719" name="Line 7"/>
          <p:cNvSpPr>
            <a:spLocks noChangeShapeType="1"/>
          </p:cNvSpPr>
          <p:nvPr/>
        </p:nvSpPr>
        <p:spPr bwMode="auto">
          <a:xfrm>
            <a:off x="5715000" y="2133600"/>
            <a:ext cx="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ar-EG"/>
          </a:p>
        </p:txBody>
      </p:sp>
      <p:sp>
        <p:nvSpPr>
          <p:cNvPr id="371720" name="Text Box 8"/>
          <p:cNvSpPr txBox="1">
            <a:spLocks noChangeArrowheads="1"/>
          </p:cNvSpPr>
          <p:nvPr/>
        </p:nvSpPr>
        <p:spPr bwMode="auto">
          <a:xfrm>
            <a:off x="5334000" y="1752600"/>
            <a:ext cx="76200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Label</a:t>
            </a:r>
          </a:p>
        </p:txBody>
      </p:sp>
      <p:sp>
        <p:nvSpPr>
          <p:cNvPr id="371721" name="Line 9"/>
          <p:cNvSpPr>
            <a:spLocks noChangeShapeType="1"/>
          </p:cNvSpPr>
          <p:nvPr/>
        </p:nvSpPr>
        <p:spPr bwMode="auto">
          <a:xfrm>
            <a:off x="6705600" y="2133600"/>
            <a:ext cx="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ar-EG"/>
          </a:p>
        </p:txBody>
      </p: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6324600" y="1752600"/>
            <a:ext cx="6096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Text field</a:t>
            </a:r>
          </a:p>
        </p:txBody>
      </p:sp>
      <p:sp>
        <p:nvSpPr>
          <p:cNvPr id="371723" name="Line 11"/>
          <p:cNvSpPr>
            <a:spLocks noChangeShapeType="1"/>
          </p:cNvSpPr>
          <p:nvPr/>
        </p:nvSpPr>
        <p:spPr bwMode="auto">
          <a:xfrm>
            <a:off x="7467600" y="2133600"/>
            <a:ext cx="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ar-EG"/>
          </a:p>
        </p:txBody>
      </p:sp>
      <p:sp>
        <p:nvSpPr>
          <p:cNvPr id="371724" name="Text Box 12"/>
          <p:cNvSpPr txBox="1">
            <a:spLocks noChangeArrowheads="1"/>
          </p:cNvSpPr>
          <p:nvPr/>
        </p:nvSpPr>
        <p:spPr bwMode="auto">
          <a:xfrm>
            <a:off x="7086600" y="1752600"/>
            <a:ext cx="7620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Check Box</a:t>
            </a:r>
          </a:p>
        </p:txBody>
      </p:sp>
      <p:sp>
        <p:nvSpPr>
          <p:cNvPr id="371725" name="Line 13"/>
          <p:cNvSpPr>
            <a:spLocks noChangeShapeType="1"/>
          </p:cNvSpPr>
          <p:nvPr/>
        </p:nvSpPr>
        <p:spPr bwMode="auto">
          <a:xfrm flipH="1">
            <a:off x="8001000" y="2209800"/>
            <a:ext cx="2286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ar-EG"/>
          </a:p>
        </p:txBody>
      </p:sp>
      <p:sp>
        <p:nvSpPr>
          <p:cNvPr id="371726" name="Text Box 14"/>
          <p:cNvSpPr txBox="1">
            <a:spLocks noChangeArrowheads="1"/>
          </p:cNvSpPr>
          <p:nvPr/>
        </p:nvSpPr>
        <p:spPr bwMode="auto">
          <a:xfrm>
            <a:off x="7924800" y="1676400"/>
            <a:ext cx="7620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Radio Button</a:t>
            </a:r>
          </a:p>
        </p:txBody>
      </p:sp>
      <p:sp>
        <p:nvSpPr>
          <p:cNvPr id="371727" name="Line 15"/>
          <p:cNvSpPr>
            <a:spLocks noChangeShapeType="1"/>
          </p:cNvSpPr>
          <p:nvPr/>
        </p:nvSpPr>
        <p:spPr bwMode="auto">
          <a:xfrm flipV="1">
            <a:off x="7620000" y="3276600"/>
            <a:ext cx="6096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</p:spPr>
        <p:txBody>
          <a:bodyPr/>
          <a:lstStyle/>
          <a:p>
            <a:endParaRPr lang="ar-EG"/>
          </a:p>
        </p:txBody>
      </p:sp>
      <p:sp>
        <p:nvSpPr>
          <p:cNvPr id="371728" name="Text Box 16"/>
          <p:cNvSpPr txBox="1">
            <a:spLocks noChangeArrowheads="1"/>
          </p:cNvSpPr>
          <p:nvPr/>
        </p:nvSpPr>
        <p:spPr bwMode="auto">
          <a:xfrm>
            <a:off x="7162800" y="3733800"/>
            <a:ext cx="838200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Combo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7" grpId="0" animBg="1"/>
      <p:bldP spid="371718" grpId="0" autoUpdateAnimBg="0"/>
      <p:bldP spid="371719" grpId="0" animBg="1"/>
      <p:bldP spid="371720" grpId="0" autoUpdateAnimBg="0"/>
      <p:bldP spid="371721" grpId="0" animBg="1"/>
      <p:bldP spid="371722" grpId="0" autoUpdateAnimBg="0"/>
      <p:bldP spid="371723" grpId="0" animBg="1"/>
      <p:bldP spid="371724" grpId="0" autoUpdateAnimBg="0"/>
      <p:bldP spid="371725" grpId="0" animBg="1"/>
      <p:bldP spid="371726" grpId="0" autoUpdateAnimBg="0"/>
      <p:bldP spid="371727" grpId="0" animBg="1"/>
      <p:bldP spid="371728" grpId="0" autoUpdateAnimBg="0"/>
    </p:bldLst>
  </p:timing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16920</TotalTime>
  <Words>1380</Words>
  <Application>Microsoft PowerPoint 7.0</Application>
  <PresentationFormat>On-screen Show (4:3)</PresentationFormat>
  <Paragraphs>212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Times New Roman</vt:lpstr>
      <vt:lpstr>Tahoma</vt:lpstr>
      <vt:lpstr>Arial</vt:lpstr>
      <vt:lpstr>Wingdings</vt:lpstr>
      <vt:lpstr>Courier New</vt:lpstr>
      <vt:lpstr>Courier</vt:lpstr>
      <vt:lpstr>Book Antiqua</vt:lpstr>
      <vt:lpstr>Textured</vt:lpstr>
      <vt:lpstr>Microsoft Word Picture</vt:lpstr>
      <vt:lpstr>Introduction to GUI Programming in Java: Frames, Simple Components, and Layouts</vt:lpstr>
      <vt:lpstr>Elements of GUI Programming</vt:lpstr>
      <vt:lpstr>Components</vt:lpstr>
      <vt:lpstr>GUI Class Hierarchy (AWT)</vt:lpstr>
      <vt:lpstr>GUI Class Hierarchy (Swing)</vt:lpstr>
      <vt:lpstr>Container Classes</vt:lpstr>
      <vt:lpstr>GUI Helper Classes</vt:lpstr>
      <vt:lpstr>Swing GUI Components </vt:lpstr>
      <vt:lpstr>Creating GUI Objects</vt:lpstr>
      <vt:lpstr>Frames</vt:lpstr>
      <vt:lpstr>Slide 11</vt:lpstr>
      <vt:lpstr>Slide 12</vt:lpstr>
      <vt:lpstr>Slide 13</vt:lpstr>
      <vt:lpstr>Slide 14</vt:lpstr>
      <vt:lpstr>Slide 15</vt:lpstr>
      <vt:lpstr>Slide 16</vt:lpstr>
      <vt:lpstr>Frames with Components</vt:lpstr>
      <vt:lpstr>A Picture of Frame Containment</vt:lpstr>
      <vt:lpstr>Slide 19</vt:lpstr>
      <vt:lpstr>Slide 20</vt:lpstr>
      <vt:lpstr>Slide 21</vt:lpstr>
      <vt:lpstr>Layout Managers</vt:lpstr>
      <vt:lpstr>Layout Manager Hierarchy</vt:lpstr>
      <vt:lpstr>FlowLayout</vt:lpstr>
      <vt:lpstr>Slide 25</vt:lpstr>
      <vt:lpstr>Slide 26</vt:lpstr>
      <vt:lpstr>Slide 27</vt:lpstr>
      <vt:lpstr>Slide 28</vt:lpstr>
      <vt:lpstr>Slide 29</vt:lpstr>
      <vt:lpstr>GridLayout</vt:lpstr>
      <vt:lpstr>Slide 31</vt:lpstr>
      <vt:lpstr>Slide 32</vt:lpstr>
      <vt:lpstr>BorderLayout</vt:lpstr>
      <vt:lpstr>Slide 34</vt:lpstr>
      <vt:lpstr>Slide 35</vt:lpstr>
      <vt:lpstr>Using Panels as “Sub-Containers”</vt:lpstr>
      <vt:lpstr>Listing 12.6 p 414 Testing Panels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GUI</dc:title>
  <dc:creator>Mike Mitri</dc:creator>
  <cp:lastModifiedBy>TOSHIBA</cp:lastModifiedBy>
  <cp:revision>305</cp:revision>
  <cp:lastPrinted>1998-04-22T12:52:01Z</cp:lastPrinted>
  <dcterms:created xsi:type="dcterms:W3CDTF">1995-06-10T17:31:50Z</dcterms:created>
  <dcterms:modified xsi:type="dcterms:W3CDTF">2012-12-03T20:41:53Z</dcterms:modified>
</cp:coreProperties>
</file>