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sldIdLst>
    <p:sldId id="256" r:id="rId3"/>
    <p:sldId id="275" r:id="rId4"/>
    <p:sldId id="290" r:id="rId5"/>
    <p:sldId id="282" r:id="rId6"/>
    <p:sldId id="283" r:id="rId7"/>
    <p:sldId id="291" r:id="rId8"/>
    <p:sldId id="287" r:id="rId9"/>
    <p:sldId id="292" r:id="rId10"/>
    <p:sldId id="288" r:id="rId11"/>
    <p:sldId id="293" r:id="rId12"/>
    <p:sldId id="294" r:id="rId13"/>
    <p:sldId id="286" r:id="rId14"/>
    <p:sldId id="289" r:id="rId1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00"/>
    <a:srgbClr val="00B8FF"/>
    <a:srgbClr val="6699FF"/>
    <a:srgbClr val="CC3300"/>
    <a:srgbClr val="FF5050"/>
    <a:srgbClr val="29292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8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E5135C7-ECC8-4839-BAA5-E15E9996C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A2AFD6A-5855-404B-A918-D2FA8575B6D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B9336-F92C-4AF2-91F4-84AFBE969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EF4E2-4238-42A6-8436-28A9D5033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2563" y="533400"/>
            <a:ext cx="1922462" cy="5407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8163" cy="5407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CD584-2114-4094-8244-0404C811F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30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0313" cy="4035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905000"/>
            <a:ext cx="3770312" cy="4035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D95E2-0FD9-4771-95BB-5C486CB87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33132-26D5-40C2-86C8-09E635CCF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4A5C7-48C3-48A6-9AA1-88B347222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35376-66D5-4FD8-8F10-FE4EE48E6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9EB0-7AF9-4565-B253-CBD743B5E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6B832-DA43-402C-8433-7C78A5AE1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01F1-648F-43FC-9628-5FE63A003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6C3A1-E17B-4A81-961E-94EC17230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6A64E-10F6-4FC7-ABDD-4C0C876C6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9E069-9E6B-46CC-AAF9-10BBC14CD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C8FBB-D3EC-4481-B304-84E1A7E1D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B60B-7DBB-42C2-9AAB-06DAF049C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857250"/>
            <a:ext cx="2055812" cy="5270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018213" cy="5270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087F1-5574-42C3-909B-8557CF1D2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57250"/>
            <a:ext cx="7769225" cy="226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3F66E-1E24-4DA0-B72D-A34ADFB17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3F03-E0B9-4929-80D4-81B3F9215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0313" cy="4035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905000"/>
            <a:ext cx="3770312" cy="4035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C3D19-CC9D-4505-8910-EED062F7E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65295-2F5D-4C9F-BD64-A1D5CA3E2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AAA8-516A-4DFF-9458-3F9B96560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CCCB7-B704-442E-87B3-BA387975F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93C7E-EC55-4F05-8A04-786855771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C3CA0-8EF0-46ED-A1DC-F24DA301F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30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3025" cy="4035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762000" y="6391275"/>
            <a:ext cx="20542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52800" y="6403975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400800"/>
            <a:ext cx="15970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C50EE99-F3F8-4FF6-9F92-00D36446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6"/>
          <p:cNvGrpSpPr>
            <a:grpSpLocks/>
          </p:cNvGrpSpPr>
          <p:nvPr/>
        </p:nvGrpSpPr>
        <p:grpSpPr bwMode="auto">
          <a:xfrm>
            <a:off x="168275" y="228600"/>
            <a:ext cx="8821738" cy="6094413"/>
            <a:chOff x="106" y="144"/>
            <a:chExt cx="5557" cy="3839"/>
          </a:xfrm>
        </p:grpSpPr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440">
              <a:solidFill>
                <a:srgbClr val="33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>
              <a:off x="480" y="1077"/>
              <a:ext cx="4848" cy="1"/>
            </a:xfrm>
            <a:prstGeom prst="line">
              <a:avLst/>
            </a:prstGeom>
            <a:noFill/>
            <a:ln w="38160">
              <a:solidFill>
                <a:srgbClr val="3366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rgbClr val="3366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solidFill>
              <a:srgbClr val="CC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57250"/>
            <a:ext cx="7769225" cy="2263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762000" y="6391275"/>
            <a:ext cx="20542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352800" y="6391275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KFUPM</a:t>
            </a: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391275"/>
            <a:ext cx="15970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A71F496-FDF4-461F-A63D-1E4C47B7E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336666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1377950"/>
            <a:ext cx="8077200" cy="24257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700" i="1" dirty="0" smtClean="0">
                <a:solidFill>
                  <a:srgbClr val="000000"/>
                </a:solidFill>
              </a:rPr>
              <a:t>COE 202: Digital Logic Design</a:t>
            </a:r>
            <a:br>
              <a:rPr lang="en-US" sz="3700" i="1" dirty="0" smtClean="0">
                <a:solidFill>
                  <a:srgbClr val="000000"/>
                </a:solidFill>
              </a:rPr>
            </a:br>
            <a:r>
              <a:rPr lang="en-US" sz="3700" i="1" dirty="0" smtClean="0">
                <a:solidFill>
                  <a:srgbClr val="000000"/>
                </a:solidFill>
              </a:rPr>
              <a:t>Number Systems</a:t>
            </a:r>
            <a:br>
              <a:rPr lang="en-US" sz="3700" i="1" dirty="0" smtClean="0">
                <a:solidFill>
                  <a:srgbClr val="000000"/>
                </a:solidFill>
              </a:rPr>
            </a:br>
            <a:r>
              <a:rPr lang="en-US" sz="3700" i="1" dirty="0" smtClean="0">
                <a:solidFill>
                  <a:srgbClr val="000000"/>
                </a:solidFill>
              </a:rPr>
              <a:t>Part 3</a:t>
            </a:r>
            <a:r>
              <a:rPr lang="en-US" sz="2100" i="1" dirty="0" smtClean="0">
                <a:solidFill>
                  <a:srgbClr val="000000"/>
                </a:solidFill>
              </a:rPr>
              <a:t/>
            </a:r>
            <a:br>
              <a:rPr lang="en-US" sz="2100" i="1" dirty="0" smtClean="0">
                <a:solidFill>
                  <a:srgbClr val="000000"/>
                </a:solidFill>
              </a:rPr>
            </a:br>
            <a:endParaRPr lang="en-US" sz="2100" i="1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395538" y="3924300"/>
            <a:ext cx="4606925" cy="156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Courtesy of Dr. Ahmad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Almulhem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 Character Code</a:t>
            </a:r>
          </a:p>
        </p:txBody>
      </p:sp>
      <p:sp>
        <p:nvSpPr>
          <p:cNvPr id="1331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14575"/>
            <a:ext cx="5643563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318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5029200" y="2362200"/>
            <a:ext cx="2133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19" name="Straight Arrow Connector 15"/>
          <p:cNvCxnSpPr>
            <a:cxnSpLocks noChangeShapeType="1"/>
          </p:cNvCxnSpPr>
          <p:nvPr/>
        </p:nvCxnSpPr>
        <p:spPr bwMode="auto">
          <a:xfrm rot="10800000" flipV="1">
            <a:off x="6629400" y="2438400"/>
            <a:ext cx="609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6973888" y="2743200"/>
            <a:ext cx="1814512" cy="9239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capital vs small</a:t>
            </a:r>
          </a:p>
          <a:p>
            <a:r>
              <a:rPr lang="en-US"/>
              <a:t>A difference of </a:t>
            </a:r>
          </a:p>
          <a:p>
            <a:r>
              <a:rPr lang="en-US"/>
              <a:t>(20)</a:t>
            </a:r>
            <a:r>
              <a:rPr lang="en-US" baseline="-25000"/>
              <a:t>16 </a:t>
            </a:r>
            <a:r>
              <a:rPr lang="en-US"/>
              <a:t>= 32</a:t>
            </a:r>
            <a:r>
              <a:rPr lang="en-US" baseline="-2500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Detecting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267200"/>
            <a:ext cx="7693025" cy="1673225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In data communication, errors may happen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One code change into another code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How to detect errors?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Add an extra bit called a parity bit such that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Number of 1’s is even (even parity) or odd (odd parity)</a:t>
            </a:r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0" y="1790700"/>
            <a:ext cx="5524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Detecting Code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62138"/>
            <a:ext cx="7419975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447800" y="2590800"/>
            <a:ext cx="1184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ASCII  A  =</a:t>
            </a:r>
          </a:p>
          <a:p>
            <a:r>
              <a:rPr lang="en-US" sz="1600"/>
              <a:t>ASCII  T 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Bits are bits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Modern digital devices represent everything as collections of bits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A computer is one such digital device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You can encode anything with sufficient 1’s and 0’s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Binary codes (BCD, gray code)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Text (ASCII)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Sound (.wav, .mp3, ...)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Pictures (.jpg, .gif, .tiff)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Binary codes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Binary coded decimal (BCD)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Other Decimal Codes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Gray Code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ASCII Code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Error Detecting Code</a:t>
            </a:r>
          </a:p>
          <a:p>
            <a:pPr lvl="1">
              <a:buFont typeface="Arial" charset="0"/>
              <a:buChar char="•"/>
            </a:pPr>
            <a:endParaRPr lang="en-US" smtClean="0"/>
          </a:p>
          <a:p>
            <a:pPr lvl="1">
              <a:buFont typeface="Arial" charset="0"/>
              <a:buChar char="•"/>
            </a:pPr>
            <a:endParaRPr lang="en-US" smtClean="0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Codes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A n-bit </a:t>
            </a:r>
            <a:r>
              <a:rPr lang="en-US" sz="2800" b="1" dirty="0" smtClean="0">
                <a:solidFill>
                  <a:srgbClr val="0000FF"/>
                </a:solidFill>
              </a:rPr>
              <a:t>binary code</a:t>
            </a:r>
            <a:r>
              <a:rPr lang="en-US" sz="2800" dirty="0" smtClean="0"/>
              <a:t> is a binary string of 0s and 1s of size n.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It can represent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different elements.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4 elements can </a:t>
            </a:r>
            <a:r>
              <a:rPr lang="en-US" sz="2400" dirty="0" smtClean="0"/>
              <a:t>be coded </a:t>
            </a:r>
            <a:r>
              <a:rPr lang="en-US" sz="2400" dirty="0" smtClean="0"/>
              <a:t>using 2 bits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8 elements can be coded using 3 bits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Given the number of elements to be coded, there is a </a:t>
            </a:r>
            <a:r>
              <a:rPr lang="en-US" sz="2800" i="1" dirty="0" smtClean="0"/>
              <a:t>minimum</a:t>
            </a:r>
            <a:r>
              <a:rPr lang="en-US" sz="2800" dirty="0" smtClean="0"/>
              <a:t> number of bits, but no </a:t>
            </a:r>
            <a:r>
              <a:rPr lang="en-US" sz="2800" i="1" dirty="0" smtClean="0"/>
              <a:t>maximum </a:t>
            </a:r>
            <a:r>
              <a:rPr lang="en-US" sz="2800" dirty="0" smtClean="0"/>
              <a:t>!</a:t>
            </a:r>
          </a:p>
          <a:p>
            <a:pPr lvl="1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Coded Decimal (BCD)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276600"/>
            <a:ext cx="7693025" cy="2663825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Human communicating with computers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Humans understand decimal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Computers understands binary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Solution: Convert Decimal-Binary-Decimal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Need to store decimal numbers as binary codes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  <p:pic>
        <p:nvPicPr>
          <p:cNvPr id="6149" name="Picture 10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6963" y="1879600"/>
            <a:ext cx="13922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Coded Decimal (BCD)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724400"/>
            <a:ext cx="7693025" cy="152400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BCD Code uses 4 bits to represent the 10 decimal digits {0 to 9}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6 BCD codes unused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The weights of the individual positions of the bits of a BCD code are: 2</a:t>
            </a:r>
            <a:r>
              <a:rPr lang="en-US" baseline="30000" dirty="0" smtClean="0"/>
              <a:t>3</a:t>
            </a:r>
            <a:r>
              <a:rPr lang="en-US" dirty="0" smtClean="0"/>
              <a:t>=8, 2</a:t>
            </a:r>
            <a:r>
              <a:rPr lang="en-US" baseline="30000" dirty="0" smtClean="0"/>
              <a:t>2</a:t>
            </a:r>
            <a:r>
              <a:rPr lang="en-US" dirty="0" smtClean="0"/>
              <a:t>=4, 2</a:t>
            </a:r>
            <a:r>
              <a:rPr lang="en-US" baseline="30000" dirty="0" smtClean="0"/>
              <a:t>1</a:t>
            </a:r>
            <a:r>
              <a:rPr lang="en-US" dirty="0" smtClean="0"/>
              <a:t>=2, 2</a:t>
            </a:r>
            <a:r>
              <a:rPr lang="en-US" baseline="30000" dirty="0" smtClean="0"/>
              <a:t>0</a:t>
            </a:r>
            <a:r>
              <a:rPr lang="en-US" dirty="0" smtClean="0"/>
              <a:t>=1 </a:t>
            </a:r>
          </a:p>
        </p:txBody>
      </p:sp>
      <p:sp>
        <p:nvSpPr>
          <p:cNvPr id="717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62125"/>
            <a:ext cx="51720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Decimal Codes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2667000" cy="40354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 charset="0"/>
              <a:buChar char="•"/>
            </a:pPr>
            <a:r>
              <a:rPr lang="en-US" sz="1900" smtClean="0"/>
              <a:t>4 bits = 16 different codes</a:t>
            </a:r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r>
              <a:rPr lang="en-US" sz="1900" smtClean="0"/>
              <a:t>Only 10 needed to represent the 10 decimal digits.</a:t>
            </a:r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r>
              <a:rPr lang="en-US" sz="1900" smtClean="0"/>
              <a:t>Many possible codes!</a:t>
            </a:r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r>
              <a:rPr lang="en-US" sz="1900" smtClean="0"/>
              <a:t>2421 and excess-3 are self-complementing (9’s complement can be obtained by inverting bits)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775" y="1781175"/>
            <a:ext cx="47720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5562600" y="5715000"/>
            <a:ext cx="192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src: Mano’s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Gray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400" smtClean="0"/>
              <a:t>Gray code represents decimal numbers 0 to 15 using 16 4-bit codes </a:t>
            </a:r>
          </a:p>
          <a:p>
            <a:pPr>
              <a:buFont typeface="Arial" charset="0"/>
              <a:buChar char="•"/>
            </a:pPr>
            <a:r>
              <a:rPr lang="en-US" sz="2400" smtClean="0"/>
              <a:t>Gray codes of two adjacent decimal numbers differ by only one bit</a:t>
            </a:r>
          </a:p>
          <a:p>
            <a:pPr>
              <a:buFont typeface="Arial" charset="0"/>
              <a:buChar char="•"/>
            </a:pPr>
            <a:r>
              <a:rPr lang="en-US" sz="2400" smtClean="0"/>
              <a:t>Example:</a:t>
            </a:r>
          </a:p>
          <a:p>
            <a:pPr lvl="1">
              <a:buFont typeface="Arial" charset="0"/>
              <a:buChar char="•"/>
            </a:pPr>
            <a:r>
              <a:rPr lang="en-US" sz="2000" smtClean="0"/>
              <a:t>(5)</a:t>
            </a:r>
            <a:r>
              <a:rPr lang="en-US" sz="2000" baseline="-25000" smtClean="0"/>
              <a:t>10</a:t>
            </a:r>
            <a:r>
              <a:rPr lang="en-US" sz="2000" smtClean="0"/>
              <a:t> = 0111</a:t>
            </a:r>
          </a:p>
          <a:p>
            <a:pPr lvl="1">
              <a:buFont typeface="Arial" charset="0"/>
              <a:buChar char="•"/>
            </a:pPr>
            <a:r>
              <a:rPr lang="en-US" sz="2000" smtClean="0"/>
              <a:t>(6)</a:t>
            </a:r>
            <a:r>
              <a:rPr lang="en-US" sz="2000" baseline="-25000" smtClean="0"/>
              <a:t>10</a:t>
            </a:r>
            <a:r>
              <a:rPr lang="en-US" sz="2000" smtClean="0"/>
              <a:t> = 0101</a:t>
            </a:r>
          </a:p>
          <a:p>
            <a:pPr lvl="1">
              <a:buFont typeface="Arial" charset="0"/>
              <a:buChar char="•"/>
            </a:pPr>
            <a:r>
              <a:rPr lang="en-US" sz="2000" smtClean="0"/>
              <a:t>(7)</a:t>
            </a:r>
            <a:r>
              <a:rPr lang="en-US" sz="2000" baseline="-25000" smtClean="0"/>
              <a:t>10</a:t>
            </a:r>
            <a:r>
              <a:rPr lang="en-US" sz="2000" smtClean="0"/>
              <a:t> = 0100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76600"/>
            <a:ext cx="47529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ASCII Character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ASCII an abbreviation of “</a:t>
            </a:r>
            <a:r>
              <a:rPr lang="en-US" sz="2800" i="1" dirty="0" smtClean="0"/>
              <a:t>American Standard Code for Information Interchange”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 A 7-bit code (128 characters)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94 printable, 34 non-printable (control)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000" dirty="0" smtClean="0"/>
              <a:t>2x26 English letters (A,…Z, a,…z)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000" dirty="0" smtClean="0"/>
              <a:t>10 decimal digits (0,1,…9)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000" dirty="0" smtClean="0"/>
              <a:t>32 Special Characters such as %, *, $, … etc.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900" dirty="0" smtClean="0"/>
              <a:t>Usually stored as a byte (8 bits)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The extra bit is used for other purposes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KFUPM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 Character Code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14575"/>
            <a:ext cx="5643563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</TotalTime>
  <Words>474</Words>
  <Application>Microsoft Office PowerPoint</Application>
  <PresentationFormat>On-screen Show (4:3)</PresentationFormat>
  <Paragraphs>84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1_Default Design</vt:lpstr>
      <vt:lpstr>COE 202: Digital Logic Design Number Systems Part 3 </vt:lpstr>
      <vt:lpstr>Objectives</vt:lpstr>
      <vt:lpstr>Binary Codes</vt:lpstr>
      <vt:lpstr>Binary Coded Decimal (BCD)</vt:lpstr>
      <vt:lpstr>Binary Coded Decimal (BCD)</vt:lpstr>
      <vt:lpstr>Other Decimal Codes</vt:lpstr>
      <vt:lpstr>Gray Code</vt:lpstr>
      <vt:lpstr>ASCII Character Code</vt:lpstr>
      <vt:lpstr>ASCII Character Code</vt:lpstr>
      <vt:lpstr>ASCII Character Code</vt:lpstr>
      <vt:lpstr>Error Detecting Code</vt:lpstr>
      <vt:lpstr>Error Detecting Code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 202: Digital Logic Design Number Systems Part 3</dc:title>
  <dc:creator>marwan</dc:creator>
  <cp:lastModifiedBy>Dr. Marwan Abu-Amara</cp:lastModifiedBy>
  <cp:revision>736</cp:revision>
  <cp:lastPrinted>1601-01-01T00:00:00Z</cp:lastPrinted>
  <dcterms:created xsi:type="dcterms:W3CDTF">2009-02-22T06:15:20Z</dcterms:created>
  <dcterms:modified xsi:type="dcterms:W3CDTF">2013-09-10T02:46:33Z</dcterms:modified>
</cp:coreProperties>
</file>