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66" r:id="rId13"/>
    <p:sldId id="268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89E449-6980-4FF7-A406-F2EA6E409B49}">
          <p14:sldIdLst>
            <p14:sldId id="258"/>
            <p14:sldId id="290"/>
          </p14:sldIdLst>
        </p14:section>
        <p14:section name="Untitled Section" id="{E96EBE9F-0D05-45A2-8A6F-9AC2143F625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66"/>
            <p14:sldId id="268"/>
            <p14:sldId id="26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-LAP" initials="D" lastIdx="1" clrIdx="0">
    <p:extLst>
      <p:ext uri="{19B8F6BF-5375-455C-9EA6-DF929625EA0E}">
        <p15:presenceInfo xmlns:p15="http://schemas.microsoft.com/office/powerpoint/2012/main" userId="DELL-LA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874" autoAdjust="0"/>
  </p:normalViewPr>
  <p:slideViewPr>
    <p:cSldViewPr snapToGrid="0">
      <p:cViewPr varScale="1">
        <p:scale>
          <a:sx n="32" d="100"/>
          <a:sy n="32" d="100"/>
        </p:scale>
        <p:origin x="528" y="36"/>
      </p:cViewPr>
      <p:guideLst/>
    </p:cSldViewPr>
  </p:slideViewPr>
  <p:outlineViewPr>
    <p:cViewPr>
      <p:scale>
        <a:sx n="33" d="100"/>
        <a:sy n="33" d="100"/>
      </p:scale>
      <p:origin x="0" y="-9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4T01:11:27.83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4T01:11:27.83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0737-E32B-4B34-8CE6-D8626B2F5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D83FD-A4A8-4291-A636-0F8C1B50F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DB24-3D28-4FF6-9698-399948B3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C145-0FFC-4A64-ACF5-0658AA50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14A2-FD45-4522-9CAD-C1555028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099C-9737-4220-A052-C036080A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3A541-5A96-4527-9151-45136A72B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BBD7-537F-4AF3-BC0A-7B75B7CA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1C26-7482-4151-9624-7FDB5883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B232-5F42-45EE-821E-B1B59B29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8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D09B0-ABBF-4C8F-A818-F23DF65FA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3A793-1844-4FD9-9054-862FA51CD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1906-E0F5-4AF8-A094-55C229DE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925E-9042-4B2C-A678-56D3C057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4CD4-246F-46DA-9BF9-B287EE7E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748C-5F33-46D3-B4E7-C7C807DC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57AA-CCC4-41D5-B053-F754CD34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5769-35C4-474D-974F-C5A3DBE7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D7E2-7349-4201-9470-6ED22698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21BC-6C0D-4EA6-ADEA-5B312C0C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E156-1E02-4EA8-8985-9A7410AF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91D3-6561-4D23-AFBF-1E24C638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74603-FEDA-4FD3-BC60-A2D8C9F5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9D78-3304-4477-94CD-711D8433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F90F6-AF14-4B4B-AE20-F8BF7511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E4DF-B733-4875-B93E-85980A8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D769-6992-4341-9A5B-23CC9ACE0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98911-6004-4253-ACCB-FBFBCF133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52D7F-C7F7-4F5E-B42F-50EE835C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D2DFF-9BEC-47A1-A057-3BCA4AD9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FF7D8-1B0F-447B-8294-F5BF43B7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A672-21AD-4771-AD59-8C3D29B5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79BE-D259-4A59-91D1-92DC7D97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FDA6E-4779-4E21-ABFA-A7FF165D7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BA262-C823-4A4C-B5AA-DB53D9177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D32CD-F6A1-46F3-BA2D-B26B71176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3211B-32FD-4970-B804-5A61C7E9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70D82-6A11-4BA2-8F5C-EA37E37C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4BA45-8E71-4B3D-98BF-8269B5D6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AD7F-BB47-4DE3-B0FC-87A4C756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FD23C-2969-4898-897B-718E3730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4F3AC-1DF2-47C6-AAD4-AB527275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34AAC-BDBA-4474-A95A-E61306B9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4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F9318-BFB5-49B3-81F6-752D0C76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F3C6B-55A5-454F-8D56-6159F70C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637E9-5F35-46AD-90B2-A15354C7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2874-4B95-4F19-B0AB-076C7776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C5C0-B0F2-4DBB-9A7A-661B27C5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FA509-6207-414B-AB39-0017179D4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2AFD2-2192-4F70-B860-673D37FB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B0A5-3D74-47AE-8659-A0A33AAB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A497E-24C2-49F6-AED9-02C104AA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333C-D592-492D-A2DB-9EA256B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C21F7-3B31-4FF2-9D90-9E36BE816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D9819-8B75-40D7-85E7-C2312A89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D0BE9-D9DC-4BB8-8145-AFC4A4CD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49A1-4BFB-43FD-BC54-763CC9D0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43C35-A197-41C0-98A1-51D2C1F5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25233-48FE-4CF0-8D5F-00E9B053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EA62-B56D-484E-B5C0-EBC8DFD2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6949-F310-494B-AC98-A3BDB35C1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896A-F926-4C8C-B523-578425E0C84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0399-8278-4125-8BFB-83B1B3A35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7F84-7766-40FA-856D-4729D9FC0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54D5-286A-4016-BC18-524A237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A437E-5E51-4692-8D1E-687BF93F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5728"/>
            <a:ext cx="10515600" cy="5392271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Step 1 :</a:t>
            </a:r>
            <a:br>
              <a:rPr lang="en-US" b="1" i="1" dirty="0">
                <a:solidFill>
                  <a:schemeClr val="bg1"/>
                </a:solidFill>
              </a:rPr>
            </a:b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A - identify the data type for each attribute.</a:t>
            </a:r>
            <a:br>
              <a:rPr lang="en-US" b="1" i="1" dirty="0">
                <a:solidFill>
                  <a:schemeClr val="bg1"/>
                </a:solidFill>
              </a:rPr>
            </a:b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B - Opened the file in python and We had imported two library pandas and </a:t>
            </a:r>
            <a:r>
              <a:rPr lang="en-US" b="1" i="1" dirty="0" err="1">
                <a:solidFill>
                  <a:schemeClr val="bg1"/>
                </a:solidFill>
              </a:rPr>
              <a:t>matplot</a:t>
            </a:r>
            <a:r>
              <a:rPr lang="en-US" b="1" i="1" dirty="0">
                <a:solidFill>
                  <a:schemeClr val="bg1"/>
                </a:solidFill>
              </a:rPr>
              <a:t>  .</a:t>
            </a:r>
            <a:br>
              <a:rPr lang="en-US" b="1" i="1" dirty="0">
                <a:solidFill>
                  <a:schemeClr val="bg1"/>
                </a:solidFill>
              </a:rPr>
            </a:b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C - Use the pandas data frame for easy access to the data.</a:t>
            </a:r>
            <a:br>
              <a:rPr lang="en-US" b="1" i="1" dirty="0">
                <a:solidFill>
                  <a:schemeClr val="bg1"/>
                </a:solidFill>
              </a:rPr>
            </a:b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D - Calculated the mode and frequency for some attribute 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2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FDC-EB01-41F7-9308-E3F23D9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40537-B285-40E3-8F60-1C03B74AD9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91" y="1825625"/>
            <a:ext cx="4420217" cy="435133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8B61F2-2F5C-4D1D-A0FD-1F75278CD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08" y="1825625"/>
            <a:ext cx="4999984" cy="4351338"/>
          </a:xfrm>
        </p:spPr>
      </p:pic>
    </p:spTree>
    <p:extLst>
      <p:ext uri="{BB962C8B-B14F-4D97-AF65-F5344CB8AC3E}">
        <p14:creationId xmlns:p14="http://schemas.microsoft.com/office/powerpoint/2010/main" val="387737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FDC-EB01-41F7-9308-E3F23D9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40537-B285-40E3-8F60-1C03B74AD9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5" y="1825625"/>
            <a:ext cx="5010849" cy="435133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F3095B-2446-484A-9D5E-770BA395F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37" y="1825625"/>
            <a:ext cx="4879325" cy="4351338"/>
          </a:xfrm>
        </p:spPr>
      </p:pic>
    </p:spTree>
    <p:extLst>
      <p:ext uri="{BB962C8B-B14F-4D97-AF65-F5344CB8AC3E}">
        <p14:creationId xmlns:p14="http://schemas.microsoft.com/office/powerpoint/2010/main" val="1934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FDC-EB01-41F7-9308-E3F23D9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0031F-3828-4A19-BA98-0CD7768C47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33" y="1825625"/>
            <a:ext cx="4534533" cy="435133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9A137D-D51F-4A06-B513-D8847A70A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29" y="1825625"/>
            <a:ext cx="4650141" cy="4351338"/>
          </a:xfrm>
        </p:spPr>
      </p:pic>
    </p:spTree>
    <p:extLst>
      <p:ext uri="{BB962C8B-B14F-4D97-AF65-F5344CB8AC3E}">
        <p14:creationId xmlns:p14="http://schemas.microsoft.com/office/powerpoint/2010/main" val="258986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FDC-EB01-41F7-9308-E3F23D9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F5880-04B6-4FCA-BC2C-0307A1DAA4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76" y="1690687"/>
            <a:ext cx="4286848" cy="448627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3A502-0441-493A-87F0-D677F2E07C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60" y="1825625"/>
            <a:ext cx="4405280" cy="4351338"/>
          </a:xfrm>
        </p:spPr>
      </p:pic>
    </p:spTree>
    <p:extLst>
      <p:ext uri="{BB962C8B-B14F-4D97-AF65-F5344CB8AC3E}">
        <p14:creationId xmlns:p14="http://schemas.microsoft.com/office/powerpoint/2010/main" val="194677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FDC-EB01-41F7-9308-E3F23D9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320BC-108E-49D2-B9DF-37E0E6A885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23" y="1825625"/>
            <a:ext cx="4686954" cy="435133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CEA707-BF13-49BC-9B6B-7B0C74AFC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03" y="1825625"/>
            <a:ext cx="4298594" cy="4351338"/>
          </a:xfrm>
        </p:spPr>
      </p:pic>
    </p:spTree>
    <p:extLst>
      <p:ext uri="{BB962C8B-B14F-4D97-AF65-F5344CB8AC3E}">
        <p14:creationId xmlns:p14="http://schemas.microsoft.com/office/powerpoint/2010/main" val="43033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FDC-EB01-41F7-9308-E3F23D9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320BC-108E-49D2-B9DF-37E0E6A885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206"/>
            <a:ext cx="5181600" cy="409817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7ED8AA-B38E-43DB-A4B3-76C6B4374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52207"/>
            <a:ext cx="5181600" cy="4098174"/>
          </a:xfrm>
        </p:spPr>
      </p:pic>
    </p:spTree>
    <p:extLst>
      <p:ext uri="{BB962C8B-B14F-4D97-AF65-F5344CB8AC3E}">
        <p14:creationId xmlns:p14="http://schemas.microsoft.com/office/powerpoint/2010/main" val="313883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DE1BCB-BA6D-4AA0-940D-F611878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624"/>
            <a:ext cx="10515600" cy="30928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Step 2 :</a:t>
            </a: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A - Calculated the mean for two numerical attribute .</a:t>
            </a:r>
            <a:br>
              <a:rPr lang="en-US" b="1" i="1" dirty="0">
                <a:solidFill>
                  <a:schemeClr val="bg1"/>
                </a:solidFill>
              </a:rPr>
            </a:b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B - Calculated the median for two numerical attribute .</a:t>
            </a:r>
            <a:br>
              <a:rPr lang="en-US" b="1" i="1" dirty="0">
                <a:solidFill>
                  <a:schemeClr val="bg1"/>
                </a:solidFill>
              </a:rPr>
            </a:b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C - Calculated the variance for two numerical attribute .</a:t>
            </a:r>
            <a:br>
              <a:rPr lang="en-US" b="1" i="1" dirty="0">
                <a:solidFill>
                  <a:schemeClr val="bg1"/>
                </a:solidFill>
              </a:rPr>
            </a:b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D - C - Calculated the Standard Deviation for two numerical attribute 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48EC97-90A5-44B2-A094-43DC17F9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0093A1-56DE-4D36-9BAF-B18833DC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95" y="1690687"/>
            <a:ext cx="8619564" cy="3836053"/>
          </a:xfrm>
        </p:spPr>
      </p:pic>
    </p:spTree>
    <p:extLst>
      <p:ext uri="{BB962C8B-B14F-4D97-AF65-F5344CB8AC3E}">
        <p14:creationId xmlns:p14="http://schemas.microsoft.com/office/powerpoint/2010/main" val="117089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0D4D-863C-4943-9A73-7571980E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5B018-2E51-40B3-A0C2-3DC255FD9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30" y="1936376"/>
            <a:ext cx="9789458" cy="4195483"/>
          </a:xfrm>
        </p:spPr>
      </p:pic>
    </p:spTree>
    <p:extLst>
      <p:ext uri="{BB962C8B-B14F-4D97-AF65-F5344CB8AC3E}">
        <p14:creationId xmlns:p14="http://schemas.microsoft.com/office/powerpoint/2010/main" val="131826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3190-85F6-4AD9-B5D8-1826058E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DB590-1BC5-43A3-ADFE-8C00AD91C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69141"/>
            <a:ext cx="10515600" cy="4464424"/>
          </a:xfrm>
        </p:spPr>
      </p:pic>
    </p:spTree>
    <p:extLst>
      <p:ext uri="{BB962C8B-B14F-4D97-AF65-F5344CB8AC3E}">
        <p14:creationId xmlns:p14="http://schemas.microsoft.com/office/powerpoint/2010/main" val="231714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0509-7FDA-461F-90B9-4A040469F4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9D991A9-8908-459F-BCAF-3634154B1E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114597"/>
              </p:ext>
            </p:extLst>
          </p:nvPr>
        </p:nvGraphicFramePr>
        <p:xfrm>
          <a:off x="1121790" y="1690688"/>
          <a:ext cx="10232007" cy="199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15">
                  <a:extLst>
                    <a:ext uri="{9D8B030D-6E8A-4147-A177-3AD203B41FA5}">
                      <a16:colId xmlns:a16="http://schemas.microsoft.com/office/drawing/2014/main" val="883269358"/>
                    </a:ext>
                  </a:extLst>
                </a:gridCol>
                <a:gridCol w="1461715">
                  <a:extLst>
                    <a:ext uri="{9D8B030D-6E8A-4147-A177-3AD203B41FA5}">
                      <a16:colId xmlns:a16="http://schemas.microsoft.com/office/drawing/2014/main" val="1045810760"/>
                    </a:ext>
                  </a:extLst>
                </a:gridCol>
                <a:gridCol w="1808825">
                  <a:extLst>
                    <a:ext uri="{9D8B030D-6E8A-4147-A177-3AD203B41FA5}">
                      <a16:colId xmlns:a16="http://schemas.microsoft.com/office/drawing/2014/main" val="1183835520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3775683261"/>
                    </a:ext>
                  </a:extLst>
                </a:gridCol>
                <a:gridCol w="1228289">
                  <a:extLst>
                    <a:ext uri="{9D8B030D-6E8A-4147-A177-3AD203B41FA5}">
                      <a16:colId xmlns:a16="http://schemas.microsoft.com/office/drawing/2014/main" val="2441359808"/>
                    </a:ext>
                  </a:extLst>
                </a:gridCol>
                <a:gridCol w="1461715">
                  <a:extLst>
                    <a:ext uri="{9D8B030D-6E8A-4147-A177-3AD203B41FA5}">
                      <a16:colId xmlns:a16="http://schemas.microsoft.com/office/drawing/2014/main" val="388575219"/>
                    </a:ext>
                  </a:extLst>
                </a:gridCol>
                <a:gridCol w="1461715">
                  <a:extLst>
                    <a:ext uri="{9D8B030D-6E8A-4147-A177-3AD203B41FA5}">
                      <a16:colId xmlns:a16="http://schemas.microsoft.com/office/drawing/2014/main" val="394060608"/>
                    </a:ext>
                  </a:extLst>
                </a:gridCol>
              </a:tblGrid>
              <a:tr h="996115">
                <a:tc>
                  <a:txBody>
                    <a:bodyPr/>
                    <a:lstStyle/>
                    <a:p>
                      <a:r>
                        <a:rPr lang="en-US" sz="2000" dirty="0"/>
                        <a:t>Record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Elapsed</a:t>
                      </a:r>
                    </a:p>
                    <a:p>
                      <a:r>
                        <a:rPr lang="en-US" sz="2000" dirty="0"/>
                        <a:t>Time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 in</a:t>
                      </a:r>
                    </a:p>
                    <a:p>
                      <a:r>
                        <a:rPr lang="en-US" sz="2000" dirty="0"/>
                        <a:t>Community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Gender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Working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Age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Family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13919"/>
                  </a:ext>
                </a:extLst>
              </a:tr>
              <a:tr h="996115">
                <a:tc>
                  <a:txBody>
                    <a:bodyPr/>
                    <a:lstStyle/>
                    <a:p>
                      <a:r>
                        <a:rPr lang="en-US" sz="2800" dirty="0"/>
                        <a:t>Nominal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Raito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Ordinal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Binary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Binary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Interval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4157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2A11F82-1832-4D5A-90D3-787D69263C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8409852"/>
              </p:ext>
            </p:extLst>
          </p:nvPr>
        </p:nvGraphicFramePr>
        <p:xfrm>
          <a:off x="1102936" y="4364610"/>
          <a:ext cx="10250862" cy="1873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77">
                  <a:extLst>
                    <a:ext uri="{9D8B030D-6E8A-4147-A177-3AD203B41FA5}">
                      <a16:colId xmlns:a16="http://schemas.microsoft.com/office/drawing/2014/main" val="218640427"/>
                    </a:ext>
                  </a:extLst>
                </a:gridCol>
                <a:gridCol w="1708477">
                  <a:extLst>
                    <a:ext uri="{9D8B030D-6E8A-4147-A177-3AD203B41FA5}">
                      <a16:colId xmlns:a16="http://schemas.microsoft.com/office/drawing/2014/main" val="3257057138"/>
                    </a:ext>
                  </a:extLst>
                </a:gridCol>
                <a:gridCol w="1708477">
                  <a:extLst>
                    <a:ext uri="{9D8B030D-6E8A-4147-A177-3AD203B41FA5}">
                      <a16:colId xmlns:a16="http://schemas.microsoft.com/office/drawing/2014/main" val="2500401124"/>
                    </a:ext>
                  </a:extLst>
                </a:gridCol>
                <a:gridCol w="1708477">
                  <a:extLst>
                    <a:ext uri="{9D8B030D-6E8A-4147-A177-3AD203B41FA5}">
                      <a16:colId xmlns:a16="http://schemas.microsoft.com/office/drawing/2014/main" val="1184419276"/>
                    </a:ext>
                  </a:extLst>
                </a:gridCol>
                <a:gridCol w="1565375">
                  <a:extLst>
                    <a:ext uri="{9D8B030D-6E8A-4147-A177-3AD203B41FA5}">
                      <a16:colId xmlns:a16="http://schemas.microsoft.com/office/drawing/2014/main" val="2816049665"/>
                    </a:ext>
                  </a:extLst>
                </a:gridCol>
                <a:gridCol w="1851579">
                  <a:extLst>
                    <a:ext uri="{9D8B030D-6E8A-4147-A177-3AD203B41FA5}">
                      <a16:colId xmlns:a16="http://schemas.microsoft.com/office/drawing/2014/main" val="3901878868"/>
                    </a:ext>
                  </a:extLst>
                </a:gridCol>
              </a:tblGrid>
              <a:tr h="928541">
                <a:tc>
                  <a:txBody>
                    <a:bodyPr/>
                    <a:lstStyle/>
                    <a:p>
                      <a:r>
                        <a:rPr lang="en-US" sz="2000" dirty="0"/>
                        <a:t>Hobbies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Social Club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Political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Professional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Religious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Support Group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395813"/>
                  </a:ext>
                </a:extLst>
              </a:tr>
              <a:tr h="928541">
                <a:tc>
                  <a:txBody>
                    <a:bodyPr/>
                    <a:lstStyle/>
                    <a:p>
                      <a:r>
                        <a:rPr lang="en-US" sz="2800" dirty="0"/>
                        <a:t>Binary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Binary </a:t>
                      </a:r>
                    </a:p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Binary </a:t>
                      </a:r>
                    </a:p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Binary </a:t>
                      </a:r>
                    </a:p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Binary </a:t>
                      </a:r>
                    </a:p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Binary </a:t>
                      </a:r>
                    </a:p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729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96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C904-93C9-433C-AAA0-39B624CF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98ABA-D522-4949-84F0-3FB437600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198170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F1E86-AE76-4325-97D7-B96D62AD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Step 3 :</a:t>
            </a:r>
            <a:br>
              <a:rPr lang="en-US" b="1" i="1" dirty="0">
                <a:solidFill>
                  <a:schemeClr val="bg1"/>
                </a:solidFill>
              </a:rPr>
            </a:b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A - finding the five number summary .</a:t>
            </a:r>
            <a:br>
              <a:rPr lang="en-US" b="1" i="1" dirty="0">
                <a:solidFill>
                  <a:schemeClr val="bg1"/>
                </a:solidFill>
              </a:rPr>
            </a:b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B - finding the outlier .</a:t>
            </a:r>
            <a:br>
              <a:rPr lang="en-US" b="1" i="1" dirty="0">
                <a:solidFill>
                  <a:schemeClr val="bg1"/>
                </a:solidFill>
              </a:rPr>
            </a:b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C - Visualization for the outlier .</a:t>
            </a:r>
          </a:p>
        </p:txBody>
      </p:sp>
    </p:spTree>
    <p:extLst>
      <p:ext uri="{BB962C8B-B14F-4D97-AF65-F5344CB8AC3E}">
        <p14:creationId xmlns:p14="http://schemas.microsoft.com/office/powerpoint/2010/main" val="3241097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C7D7B2-5920-4502-BBE4-94F42708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C67A59-2957-4EAC-AA00-C009F67851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0" y="2529476"/>
            <a:ext cx="4706008" cy="288647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B35C0F-4AB7-4318-A6EC-06B6CECAE6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43" y="2529476"/>
            <a:ext cx="4706007" cy="2886478"/>
          </a:xfrm>
        </p:spPr>
      </p:pic>
    </p:spTree>
    <p:extLst>
      <p:ext uri="{BB962C8B-B14F-4D97-AF65-F5344CB8AC3E}">
        <p14:creationId xmlns:p14="http://schemas.microsoft.com/office/powerpoint/2010/main" val="3906958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6726-E74E-4AB6-BABE-5C91302D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91734C-6E50-4C53-96C8-4A0D8A905D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071"/>
            <a:ext cx="5181600" cy="49868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A52332-7FE6-4AA6-9FC0-4D6C50F858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06071"/>
            <a:ext cx="5181600" cy="4986803"/>
          </a:xfrm>
        </p:spPr>
      </p:pic>
    </p:spTree>
    <p:extLst>
      <p:ext uri="{BB962C8B-B14F-4D97-AF65-F5344CB8AC3E}">
        <p14:creationId xmlns:p14="http://schemas.microsoft.com/office/powerpoint/2010/main" val="3486437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CADC-C6B8-42BF-92D9-FDE6BFFC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133D9C-198E-4F2C-9EB2-6A631E6A5A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8" y="1825625"/>
            <a:ext cx="5490882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6B2A0B-EC8D-4A16-A555-176F7951F3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6"/>
            <a:ext cx="5181600" cy="4351337"/>
          </a:xfrm>
        </p:spPr>
      </p:pic>
    </p:spTree>
    <p:extLst>
      <p:ext uri="{BB962C8B-B14F-4D97-AF65-F5344CB8AC3E}">
        <p14:creationId xmlns:p14="http://schemas.microsoft.com/office/powerpoint/2010/main" val="354094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92FA-AB99-439B-AE2A-99004478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508C68-E0BD-42BB-8088-FAE375D58C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5181600" cy="480218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0460B0-CA6D-4648-80A9-7EF5B297FF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90688"/>
            <a:ext cx="5181600" cy="4802187"/>
          </a:xfrm>
        </p:spPr>
      </p:pic>
    </p:spTree>
    <p:extLst>
      <p:ext uri="{BB962C8B-B14F-4D97-AF65-F5344CB8AC3E}">
        <p14:creationId xmlns:p14="http://schemas.microsoft.com/office/powerpoint/2010/main" val="400646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E2C1-197F-4092-B802-556BBFDB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D8AAE3-91A7-4537-946A-F9F7E5426D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7"/>
            <a:ext cx="5181600" cy="48983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D61038-574F-408F-A97B-2CDC7A655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4898371"/>
          </a:xfrm>
        </p:spPr>
      </p:pic>
    </p:spTree>
    <p:extLst>
      <p:ext uri="{BB962C8B-B14F-4D97-AF65-F5344CB8AC3E}">
        <p14:creationId xmlns:p14="http://schemas.microsoft.com/office/powerpoint/2010/main" val="2447269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E2C1-197F-4092-B802-556BBFDB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D8AAE3-91A7-4537-946A-F9F7E5426D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D61038-574F-408F-A97B-2CDC7A655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4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2372702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CF542F-AB1A-4B78-A530-052CB0BB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Step 4 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 - </a:t>
            </a:r>
            <a:r>
              <a:rPr lang="en-US" dirty="0" err="1">
                <a:solidFill>
                  <a:schemeClr val="bg1"/>
                </a:solidFill>
              </a:rPr>
              <a:t>equi</a:t>
            </a:r>
            <a:r>
              <a:rPr lang="en-US" dirty="0">
                <a:solidFill>
                  <a:schemeClr val="bg1"/>
                </a:solidFill>
              </a:rPr>
              <a:t>-width and </a:t>
            </a:r>
            <a:r>
              <a:rPr lang="en-US" dirty="0" err="1">
                <a:solidFill>
                  <a:schemeClr val="bg1"/>
                </a:solidFill>
              </a:rPr>
              <a:t>equi</a:t>
            </a:r>
            <a:r>
              <a:rPr lang="en-US" dirty="0">
                <a:solidFill>
                  <a:schemeClr val="bg1"/>
                </a:solidFill>
              </a:rPr>
              <a:t>-depth </a:t>
            </a:r>
            <a:r>
              <a:rPr lang="en-US" dirty="0" err="1">
                <a:solidFill>
                  <a:schemeClr val="bg1"/>
                </a:solidFill>
              </a:rPr>
              <a:t>bining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 - minmax and z-score normalization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 - </a:t>
            </a:r>
            <a:r>
              <a:rPr lang="en-US" dirty="0" err="1">
                <a:solidFill>
                  <a:schemeClr val="bg1"/>
                </a:solidFill>
              </a:rPr>
              <a:t>discretisation</a:t>
            </a:r>
            <a:r>
              <a:rPr lang="en-US" dirty="0">
                <a:solidFill>
                  <a:schemeClr val="bg1"/>
                </a:solidFill>
              </a:rPr>
              <a:t> for the attribute (Age)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 - convert the attribute (Gender)  in to binary data type.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10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2EDF06-263A-4CC0-B3AF-AB0B354B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A466A-12F9-4BDB-94D7-987F85D5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67" y="1825625"/>
            <a:ext cx="10205865" cy="4351338"/>
          </a:xfrm>
        </p:spPr>
      </p:pic>
    </p:spTree>
    <p:extLst>
      <p:ext uri="{BB962C8B-B14F-4D97-AF65-F5344CB8AC3E}">
        <p14:creationId xmlns:p14="http://schemas.microsoft.com/office/powerpoint/2010/main" val="68402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29D92-07BE-4C2E-A962-88DBCFDB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 and 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25B8E9-B6EB-4142-9D63-7239A572E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7" y="2157949"/>
            <a:ext cx="10183646" cy="3686689"/>
          </a:xfrm>
        </p:spPr>
      </p:pic>
    </p:spTree>
    <p:extLst>
      <p:ext uri="{BB962C8B-B14F-4D97-AF65-F5344CB8AC3E}">
        <p14:creationId xmlns:p14="http://schemas.microsoft.com/office/powerpoint/2010/main" val="36913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2EDF06-263A-4CC0-B3AF-AB0B354B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A466A-12F9-4BDB-94D7-987F85D5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5625"/>
            <a:ext cx="10668000" cy="4351338"/>
          </a:xfrm>
        </p:spPr>
      </p:pic>
    </p:spTree>
    <p:extLst>
      <p:ext uri="{BB962C8B-B14F-4D97-AF65-F5344CB8AC3E}">
        <p14:creationId xmlns:p14="http://schemas.microsoft.com/office/powerpoint/2010/main" val="2828181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2EDF06-263A-4CC0-B3AF-AB0B354B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A466A-12F9-4BDB-94D7-987F85D5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4667908"/>
          </a:xfrm>
        </p:spPr>
      </p:pic>
    </p:spTree>
    <p:extLst>
      <p:ext uri="{BB962C8B-B14F-4D97-AF65-F5344CB8AC3E}">
        <p14:creationId xmlns:p14="http://schemas.microsoft.com/office/powerpoint/2010/main" val="4174569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2EDF06-263A-4CC0-B3AF-AB0B354B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A466A-12F9-4BDB-94D7-987F85D5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77" y="1690688"/>
            <a:ext cx="10393623" cy="4351338"/>
          </a:xfrm>
        </p:spPr>
      </p:pic>
    </p:spTree>
    <p:extLst>
      <p:ext uri="{BB962C8B-B14F-4D97-AF65-F5344CB8AC3E}">
        <p14:creationId xmlns:p14="http://schemas.microsoft.com/office/powerpoint/2010/main" val="2152723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EE712-BB91-4C47-B4F9-3D8778AE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The result of the above code are in the </a:t>
            </a: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Excel file (DM B)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68B77F-5A5C-4A8E-AAFE-EE61D6170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6" y="1867419"/>
            <a:ext cx="11254154" cy="4227555"/>
          </a:xfrm>
        </p:spPr>
      </p:pic>
    </p:spTree>
    <p:extLst>
      <p:ext uri="{BB962C8B-B14F-4D97-AF65-F5344CB8AC3E}">
        <p14:creationId xmlns:p14="http://schemas.microsoft.com/office/powerpoint/2010/main" val="4067950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1C1A-93AD-4017-8731-BE8457B2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Some result and Visualization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CA5523-6DF9-4C89-9599-BDE5582B6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4" y="1690688"/>
            <a:ext cx="4206240" cy="480218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0F8AF6-326D-4D83-94F5-ADC452DFB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34" y="1690687"/>
            <a:ext cx="7301133" cy="4802187"/>
          </a:xfrm>
        </p:spPr>
      </p:pic>
    </p:spTree>
    <p:extLst>
      <p:ext uri="{BB962C8B-B14F-4D97-AF65-F5344CB8AC3E}">
        <p14:creationId xmlns:p14="http://schemas.microsoft.com/office/powerpoint/2010/main" val="3696515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FD5A32-8597-4F95-9971-16801347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700" b="1" i="1" dirty="0">
                <a:solidFill>
                  <a:schemeClr val="bg1"/>
                </a:solidFill>
              </a:rPr>
              <a:t>Step 5:</a:t>
            </a:r>
            <a:br>
              <a:rPr lang="en-US" sz="6700" b="1" i="1" dirty="0">
                <a:solidFill>
                  <a:schemeClr val="bg1"/>
                </a:solidFill>
              </a:rPr>
            </a:br>
            <a:r>
              <a:rPr lang="en-US" sz="6700" b="1" i="1" dirty="0">
                <a:solidFill>
                  <a:schemeClr val="bg1"/>
                </a:solidFill>
              </a:rPr>
              <a:t>A - Finding the frequent item sets and  extract association rules </a:t>
            </a:r>
            <a:br>
              <a:rPr lang="en-US" sz="6700" b="1" i="1" dirty="0">
                <a:solidFill>
                  <a:schemeClr val="bg1"/>
                </a:solidFill>
              </a:rPr>
            </a:br>
            <a:r>
              <a:rPr lang="en-US" sz="6700" b="1" i="1" dirty="0">
                <a:solidFill>
                  <a:schemeClr val="bg1"/>
                </a:solidFill>
              </a:rPr>
              <a:t>from it .</a:t>
            </a:r>
            <a:br>
              <a:rPr lang="en-US" sz="6700" b="1" i="1" dirty="0">
                <a:solidFill>
                  <a:schemeClr val="bg1"/>
                </a:solidFill>
              </a:rPr>
            </a:br>
            <a:r>
              <a:rPr lang="en-US" sz="6700" b="1" i="1" dirty="0">
                <a:solidFill>
                  <a:schemeClr val="bg1"/>
                </a:solidFill>
              </a:rPr>
              <a:t>B - Explanation of the code.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83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8C0376-1A9F-4612-9156-A8ED0F2F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1D96DE-54E3-49E2-A831-B1B005BD6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2" y="1399075"/>
            <a:ext cx="9983593" cy="182242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11D34-CB60-4595-BA9D-4C659957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3" y="3221502"/>
            <a:ext cx="9983593" cy="30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45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B848-4D11-4FEE-AE53-E47A6F35A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399"/>
            <a:ext cx="9144000" cy="2387600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143D6A-C808-4E71-A027-6BBEBAFED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6936"/>
            <a:ext cx="9144000" cy="3400864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bg1"/>
                </a:solidFill>
              </a:rPr>
              <a:t>First we had imported the library (</a:t>
            </a:r>
            <a:r>
              <a:rPr lang="en-US" sz="3600" b="1" i="1" dirty="0" err="1">
                <a:solidFill>
                  <a:schemeClr val="bg1"/>
                </a:solidFill>
              </a:rPr>
              <a:t>mlxtend</a:t>
            </a:r>
            <a:r>
              <a:rPr lang="en-US" sz="4000" b="1" i="1" dirty="0">
                <a:solidFill>
                  <a:schemeClr val="bg1"/>
                </a:solidFill>
              </a:rPr>
              <a:t>)to use two methods </a:t>
            </a:r>
          </a:p>
          <a:p>
            <a:r>
              <a:rPr lang="en-US" sz="4000" b="1" i="1" dirty="0">
                <a:solidFill>
                  <a:schemeClr val="bg1"/>
                </a:solidFill>
              </a:rPr>
              <a:t>(</a:t>
            </a:r>
            <a:r>
              <a:rPr lang="en-US" sz="3200" b="1" i="1" dirty="0" err="1">
                <a:solidFill>
                  <a:schemeClr val="bg1"/>
                </a:solidFill>
              </a:rPr>
              <a:t>apriori</a:t>
            </a:r>
            <a:r>
              <a:rPr lang="en-US" sz="3200" b="1" i="1" dirty="0">
                <a:solidFill>
                  <a:schemeClr val="bg1"/>
                </a:solidFill>
              </a:rPr>
              <a:t> and association rules</a:t>
            </a:r>
            <a:r>
              <a:rPr lang="en-US" sz="4000" b="1" i="1" dirty="0">
                <a:solidFill>
                  <a:schemeClr val="bg1"/>
                </a:solidFill>
              </a:rPr>
              <a:t>) and opened the file and converted it to a pandas data frame  and printed the first five rows </a:t>
            </a:r>
          </a:p>
        </p:txBody>
      </p:sp>
    </p:spTree>
    <p:extLst>
      <p:ext uri="{BB962C8B-B14F-4D97-AF65-F5344CB8AC3E}">
        <p14:creationId xmlns:p14="http://schemas.microsoft.com/office/powerpoint/2010/main" val="300373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401-D514-4D0C-8569-566CCE6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963E0-F449-45E0-983F-99B0822F9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625706"/>
          </a:xfrm>
        </p:spPr>
      </p:pic>
    </p:spTree>
    <p:extLst>
      <p:ext uri="{BB962C8B-B14F-4D97-AF65-F5344CB8AC3E}">
        <p14:creationId xmlns:p14="http://schemas.microsoft.com/office/powerpoint/2010/main" val="2952978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EEC9-3541-423A-8FFB-3A15FE48B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8840"/>
            <a:ext cx="9144000" cy="2387600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AF7A27-05BC-4E87-81F9-31DBF39D7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8760"/>
            <a:ext cx="9144000" cy="374904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bg1"/>
                </a:solidFill>
              </a:rPr>
              <a:t>Converted the binary attribute from </a:t>
            </a:r>
          </a:p>
          <a:p>
            <a:r>
              <a:rPr lang="en-US" sz="4000" b="1" i="1" dirty="0">
                <a:solidFill>
                  <a:schemeClr val="bg1"/>
                </a:solidFill>
              </a:rPr>
              <a:t>(yes-no) to (1,0)</a:t>
            </a:r>
          </a:p>
          <a:p>
            <a:r>
              <a:rPr lang="en-US" sz="4000" b="1" i="1" dirty="0">
                <a:solidFill>
                  <a:schemeClr val="bg1"/>
                </a:solidFill>
              </a:rPr>
              <a:t>Then we dropped the attribute that can’t be binary </a:t>
            </a:r>
          </a:p>
          <a:p>
            <a:r>
              <a:rPr lang="en-US" sz="4000" b="1" i="1" dirty="0">
                <a:solidFill>
                  <a:schemeClr val="bg1"/>
                </a:solidFill>
              </a:rPr>
              <a:t> and printed the first five rows</a:t>
            </a:r>
          </a:p>
        </p:txBody>
      </p:sp>
    </p:spTree>
    <p:extLst>
      <p:ext uri="{BB962C8B-B14F-4D97-AF65-F5344CB8AC3E}">
        <p14:creationId xmlns:p14="http://schemas.microsoft.com/office/powerpoint/2010/main" val="191510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F261-2833-460E-9BCD-31CA9E4E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1A407-5F49-4FAD-9F19-28EB59D5E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1825625"/>
            <a:ext cx="8869680" cy="4351338"/>
          </a:xfrm>
        </p:spPr>
      </p:pic>
    </p:spTree>
    <p:extLst>
      <p:ext uri="{BB962C8B-B14F-4D97-AF65-F5344CB8AC3E}">
        <p14:creationId xmlns:p14="http://schemas.microsoft.com/office/powerpoint/2010/main" val="2054230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22EA-D4D2-4428-8B46-60DDE8CB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92AA0-2471-40E5-9A29-87CC9D2CA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1" y="1690688"/>
            <a:ext cx="7763958" cy="101931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5409B-246C-4A0A-96ED-DE11D9375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21" y="2710005"/>
            <a:ext cx="7763958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95EC-C81A-45AA-B3DC-803F3817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E77E-CEC2-41AA-948D-2C297482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chemeClr val="bg1"/>
                </a:solidFill>
              </a:rPr>
              <a:t>Extracted the frequent </a:t>
            </a:r>
            <a:r>
              <a:rPr lang="en-US" sz="4400" b="1" i="1" dirty="0" err="1">
                <a:solidFill>
                  <a:schemeClr val="bg1"/>
                </a:solidFill>
              </a:rPr>
              <a:t>item_sets</a:t>
            </a:r>
            <a:endParaRPr lang="en-US" sz="4400" b="1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b="1" i="1" dirty="0">
                <a:solidFill>
                  <a:schemeClr val="bg1"/>
                </a:solidFill>
              </a:rPr>
              <a:t> by using the (</a:t>
            </a:r>
            <a:r>
              <a:rPr lang="en-US" sz="4400" b="1" i="1" dirty="0" err="1">
                <a:solidFill>
                  <a:schemeClr val="bg1"/>
                </a:solidFill>
              </a:rPr>
              <a:t>apriori</a:t>
            </a:r>
            <a:r>
              <a:rPr lang="en-US" sz="4400" b="1" i="1" dirty="0">
                <a:solidFill>
                  <a:schemeClr val="bg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4400" b="1" i="1" dirty="0">
                <a:solidFill>
                  <a:schemeClr val="bg1"/>
                </a:solidFill>
              </a:rPr>
              <a:t>method  and put the </a:t>
            </a:r>
          </a:p>
          <a:p>
            <a:pPr marL="0" indent="0" algn="ctr">
              <a:buNone/>
            </a:pPr>
            <a:r>
              <a:rPr lang="en-US" sz="4400" b="1" i="1" dirty="0">
                <a:solidFill>
                  <a:schemeClr val="bg1"/>
                </a:solidFill>
              </a:rPr>
              <a:t>minimum support at </a:t>
            </a:r>
            <a:r>
              <a:rPr lang="en-US" sz="4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0.07 </a:t>
            </a:r>
          </a:p>
          <a:p>
            <a:pPr marL="0" indent="0" algn="ctr">
              <a:buNone/>
            </a:pPr>
            <a:r>
              <a:rPr lang="en-US" sz="4400" b="1" i="1" dirty="0">
                <a:solidFill>
                  <a:schemeClr val="bg1"/>
                </a:solidFill>
              </a:rPr>
              <a:t>and printed the first ten rows</a:t>
            </a:r>
            <a:endParaRPr lang="en-US" sz="4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4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B220-CF76-49FE-8F27-98AAAF6E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ED921-82CD-45F8-82DC-B9B7FBBF6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1325879"/>
            <a:ext cx="10202699" cy="85065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98DA29-B49F-4B2A-BF50-A6577811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87" y="2176531"/>
            <a:ext cx="2591162" cy="4087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E70E2-E161-49A9-83F5-B6501833C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2176532"/>
            <a:ext cx="7713252" cy="40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9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2756-7FAE-429B-A1AC-24AF5F674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6918"/>
            <a:ext cx="9144000" cy="935037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258EC96-0F9A-42F1-86A0-231082694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4560"/>
            <a:ext cx="9144000" cy="3733800"/>
          </a:xfrm>
        </p:spPr>
        <p:txBody>
          <a:bodyPr/>
          <a:lstStyle/>
          <a:p>
            <a:r>
              <a:rPr lang="en-US" sz="4400" b="1" i="1" dirty="0">
                <a:solidFill>
                  <a:schemeClr val="bg1"/>
                </a:solidFill>
              </a:rPr>
              <a:t>Extracted the association rules from the frequent </a:t>
            </a:r>
            <a:r>
              <a:rPr lang="en-US" sz="4400" b="1" i="1" dirty="0" err="1">
                <a:solidFill>
                  <a:schemeClr val="bg1"/>
                </a:solidFill>
              </a:rPr>
              <a:t>item_sets</a:t>
            </a:r>
            <a:r>
              <a:rPr lang="en-US" sz="4400" b="1" i="1" dirty="0">
                <a:solidFill>
                  <a:schemeClr val="bg1"/>
                </a:solidFill>
              </a:rPr>
              <a:t> by using (</a:t>
            </a:r>
            <a:r>
              <a:rPr lang="en-US" sz="4400" b="1" i="1" dirty="0" err="1">
                <a:solidFill>
                  <a:schemeClr val="bg1"/>
                </a:solidFill>
              </a:rPr>
              <a:t>association_rules</a:t>
            </a:r>
            <a:r>
              <a:rPr lang="en-US" sz="4400" b="1" i="1" dirty="0">
                <a:solidFill>
                  <a:schemeClr val="bg1"/>
                </a:solidFill>
              </a:rPr>
              <a:t>) method </a:t>
            </a:r>
          </a:p>
          <a:p>
            <a:r>
              <a:rPr lang="en-US" sz="4400" b="1" i="1" dirty="0">
                <a:solidFill>
                  <a:schemeClr val="bg1"/>
                </a:solidFill>
              </a:rPr>
              <a:t> and printed the first ten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C890-9BFA-435C-B58D-CA0A367E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24E70-72E9-48C3-92B9-31A149ABC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1331410"/>
            <a:ext cx="9050013" cy="142894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15396A-F680-4B48-97CA-E4C8F86E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3" y="2760359"/>
            <a:ext cx="9050013" cy="351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EFCC-F8BB-4839-AF6B-3CD271E3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AFAC1-EFD4-4618-9F87-474E43861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1463041"/>
            <a:ext cx="10058400" cy="163457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AABAC-9F6C-4232-AF18-6113E848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87" y="3097617"/>
            <a:ext cx="10058400" cy="35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5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E04C-36F4-493A-BF9D-33C84B86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F043A-D226-4240-B5D4-312DA07541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56" y="1825625"/>
            <a:ext cx="4664544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3A58EE-5180-4294-A663-AAED31D1D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56" y="1900738"/>
            <a:ext cx="2781688" cy="4201111"/>
          </a:xfrm>
        </p:spPr>
      </p:pic>
    </p:spTree>
    <p:extLst>
      <p:ext uri="{BB962C8B-B14F-4D97-AF65-F5344CB8AC3E}">
        <p14:creationId xmlns:p14="http://schemas.microsoft.com/office/powerpoint/2010/main" val="17425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D577CD-B9C5-47DF-AA84-3FB37886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CE56F6-3FCF-407D-8D11-3384A3F1FB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75" y="1825625"/>
            <a:ext cx="4648849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C06A4E-9713-40D1-9275-E5268DC714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46" y="1825625"/>
            <a:ext cx="3778107" cy="4351338"/>
          </a:xfrm>
        </p:spPr>
      </p:pic>
    </p:spTree>
    <p:extLst>
      <p:ext uri="{BB962C8B-B14F-4D97-AF65-F5344CB8AC3E}">
        <p14:creationId xmlns:p14="http://schemas.microsoft.com/office/powerpoint/2010/main" val="114913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2CE-E111-4890-9F2F-727A01AC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E9073-4FE5-461D-ABD1-1E7377FB26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4" y="1825625"/>
            <a:ext cx="4382112" cy="435133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3C5006-13DB-49EE-ABC0-ED87F1A00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63" y="1825625"/>
            <a:ext cx="4262274" cy="4351338"/>
          </a:xfrm>
        </p:spPr>
      </p:pic>
    </p:spTree>
    <p:extLst>
      <p:ext uri="{BB962C8B-B14F-4D97-AF65-F5344CB8AC3E}">
        <p14:creationId xmlns:p14="http://schemas.microsoft.com/office/powerpoint/2010/main" val="14535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1D4E-B2FD-41E9-B32E-5BB4751D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ECADD-FB03-4503-914F-1F3162513E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AEBDE-5CB7-438B-96E0-04C03FEDF7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91" y="1825625"/>
            <a:ext cx="4226618" cy="4351338"/>
          </a:xfrm>
        </p:spPr>
      </p:pic>
    </p:spTree>
    <p:extLst>
      <p:ext uri="{BB962C8B-B14F-4D97-AF65-F5344CB8AC3E}">
        <p14:creationId xmlns:p14="http://schemas.microsoft.com/office/powerpoint/2010/main" val="160920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FDC-EB01-41F7-9308-E3F23D9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40537-B285-40E3-8F60-1C03B74AD9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26409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5FAD00-4F81-4B2A-ABEA-7387B38FFF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17" y="1825625"/>
            <a:ext cx="3776765" cy="4351338"/>
          </a:xfrm>
        </p:spPr>
      </p:pic>
    </p:spTree>
    <p:extLst>
      <p:ext uri="{BB962C8B-B14F-4D97-AF65-F5344CB8AC3E}">
        <p14:creationId xmlns:p14="http://schemas.microsoft.com/office/powerpoint/2010/main" val="225893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436</Words>
  <Application>Microsoft Office PowerPoint</Application>
  <PresentationFormat>Widescreen</PresentationFormat>
  <Paragraphs>86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Step 1 :  A - identify the data type for each attribute.  B - Opened the file in python and We had imported two library pandas and matplot  .  C - Use the pandas data frame for easy access to the data.  D - Calculated the mode and frequency for some attribute .   </vt:lpstr>
      <vt:lpstr>A</vt:lpstr>
      <vt:lpstr>B and C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Step 2 : A - Calculated the mean for two numerical attribute .  B - Calculated the median for two numerical attribute .  C - Calculated the variance for two numerical attribute .  D - C - Calculated the Standard Deviation for two numerical attribute .  </vt:lpstr>
      <vt:lpstr>A</vt:lpstr>
      <vt:lpstr>B</vt:lpstr>
      <vt:lpstr>C</vt:lpstr>
      <vt:lpstr>D</vt:lpstr>
      <vt:lpstr>Step 3 :  A - finding the five number summary .  B - finding the outlier .  C - Visualization for the outlier .</vt:lpstr>
      <vt:lpstr>A</vt:lpstr>
      <vt:lpstr>B</vt:lpstr>
      <vt:lpstr>B</vt:lpstr>
      <vt:lpstr>C</vt:lpstr>
      <vt:lpstr>C</vt:lpstr>
      <vt:lpstr>C</vt:lpstr>
      <vt:lpstr>Step 4 :  A - equi-width and equi-depth bining   B - minmax and z-score normalization  C - discretisation for the attribute (Age)  D - convert the attribute (Gender)  in to binary data type.  </vt:lpstr>
      <vt:lpstr>code</vt:lpstr>
      <vt:lpstr>code</vt:lpstr>
      <vt:lpstr>code</vt:lpstr>
      <vt:lpstr>code</vt:lpstr>
      <vt:lpstr>The result of the above code are in the  Excel file (DM B)</vt:lpstr>
      <vt:lpstr>Some result and Visualization </vt:lpstr>
      <vt:lpstr>Step 5: A - Finding the frequent item sets and  extract association rules  from it . B - Explanation of the code.  </vt:lpstr>
      <vt:lpstr>A</vt:lpstr>
      <vt:lpstr>B</vt:lpstr>
      <vt:lpstr>A</vt:lpstr>
      <vt:lpstr>B</vt:lpstr>
      <vt:lpstr>A</vt:lpstr>
      <vt:lpstr>B</vt:lpstr>
      <vt:lpstr>A</vt:lpstr>
      <vt:lpstr>B</vt:lpstr>
      <vt:lpstr>A</vt:lpstr>
      <vt:lpstr>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Assignment Done by: 1-Anas Mohammed (2145338) 2-Mohammed Kamel (2146531) 3-Tawfiq al Tahineh (2145526)</dc:title>
  <dc:creator>DELL-LAP</dc:creator>
  <cp:lastModifiedBy>TAWFIQ AHMED TAWFIQ TAHAINEH</cp:lastModifiedBy>
  <cp:revision>35</cp:revision>
  <dcterms:created xsi:type="dcterms:W3CDTF">2023-12-23T20:29:46Z</dcterms:created>
  <dcterms:modified xsi:type="dcterms:W3CDTF">2025-06-28T03:20:03Z</dcterms:modified>
</cp:coreProperties>
</file>