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4" r:id="rId2"/>
    <p:sldId id="385" r:id="rId3"/>
    <p:sldId id="383" r:id="rId4"/>
    <p:sldId id="402" r:id="rId5"/>
    <p:sldId id="381" r:id="rId6"/>
    <p:sldId id="393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A2FBE8-AB86-4210-808A-951F94D7D2EC}">
          <p14:sldIdLst/>
        </p14:section>
        <p14:section name="Intro" id="{A0A6E72E-5574-4FF9-8F93-217A56855596}">
          <p14:sldIdLst>
            <p14:sldId id="384"/>
            <p14:sldId id="385"/>
            <p14:sldId id="383"/>
            <p14:sldId id="402"/>
            <p14:sldId id="381"/>
            <p14:sldId id="393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959"/>
    <a:srgbClr val="B4C7E7"/>
    <a:srgbClr val="000000"/>
    <a:srgbClr val="1D7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 autoAdjust="0"/>
    <p:restoredTop sz="94291" autoAdjust="0"/>
  </p:normalViewPr>
  <p:slideViewPr>
    <p:cSldViewPr snapToGrid="0">
      <p:cViewPr varScale="1">
        <p:scale>
          <a:sx n="131" d="100"/>
          <a:sy n="13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84803-4BC0-408B-A71D-99CB5AB9FCD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61594-D70C-453A-B077-597394E1E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1594-D70C-453A-B077-597394E1E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B1FF-DEBE-4DCF-AA41-154933E9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8ED7-8725-45BA-B0BB-D7A7C99D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2093-DBC6-45D5-BA74-A5B0EDE5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21B4-4C7F-4969-A60E-7453B3A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3B5A-E9E1-4626-96D0-CAD37E6D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85E-F838-4D48-A118-5D0E2FAE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07C3-F70D-4690-9E82-CD5C9FB88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58F5-2153-48CF-8CDF-4623B63C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0400-BF2E-4603-A10F-9155C59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0434-9108-4B48-8989-1304F242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42468-3B26-4997-8107-C3B330E3E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331D7-9C7C-42DB-B9C2-B87224489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E075-FA24-4C55-9015-07723318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C18E-FA03-4858-85DF-917C283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A333-C625-4B36-A722-E95358A9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DA2-C904-4A8C-B136-F7948BCF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D789-97D5-450D-8E74-1DF1B787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477D-4E5A-4418-8ACF-083B9B3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07ED-4F3F-46CC-921C-6C36EB71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DF92-FFDA-43B7-AC9C-E1F7EE97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35C0-4A49-43E8-8D0D-9DDBF96C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93231-B3E1-4F4F-94B2-A3D3BEB4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9858-5D1E-4197-8192-972A7D79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4488-8217-47D4-B4E5-4A18C57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E8F9-6393-43E5-9BA5-496FD4A1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8D23-1BAF-45DE-98D4-195F342D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129D-BCA3-4A0B-850F-643456BE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0C24-331D-4993-8B63-906D3FCA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17CF-88F9-446C-A8F7-0D058E3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9776-F8E3-4F9E-AF5A-DC198D66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F4933-768D-457B-A690-476BBF40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2107-59EC-457C-BE04-CBCEF7C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7075A-4503-4ACA-A5C2-2BEAFF848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04009-F31B-4712-AC93-50D59A26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A171D-9992-43AB-99DF-CB487C62F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5A809-8C56-4277-8407-47380B94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EEA42-D208-4F3C-ABB6-084C83A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DAD32-E6C4-4B4D-BC42-9D6A514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A020C-167B-423F-8D5D-00ED116E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EA97-736F-41FA-ADA7-FF56F717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C72EA-04AC-48E0-A004-F83A9102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0CFDF-9467-4D18-A240-1A18C70C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62EC-0879-4115-9068-C6BDC63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9484D-E1C2-4740-A24E-73F1AD06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7847F-2B02-4E4A-8B14-BE0B8B1B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9781-A5F4-4088-BC38-BC22DE4B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5FB-A79D-4906-9901-58742E93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AA5F-9F60-4B4D-B8D4-8E03639C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8660-5F6F-404B-A386-BCE697DA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7BA9-7A70-41B6-98C4-A4B165B2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744F-51EC-4255-9A2B-79AC8BE1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68005-460F-470D-9C0F-A6DEAC57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4FE6-550B-4665-A052-A7DAAAC2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477C7-E7B0-477B-B9D2-2DB42B609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02509-A44F-4872-8F62-B1B627B2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8F5D-005F-4EE8-B494-569C9907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EB50-6E2C-480C-96A9-DBCB735C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F6E6C-2BC3-4635-A8A5-C1F013EA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9EB50-9F1E-43E3-8985-239434B6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09353-7B04-4320-BB1A-9C1E27F5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B1E7-546D-4305-BD26-B8C3A65EF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1925-A42C-499A-91DC-827D65BC80A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900F-ECE1-4B10-B2F5-7032B2B51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E0FE-C835-4634-8593-298030E0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5D16-6B7A-464F-9F4B-616C81E3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3FBB50-34DA-6013-6CF1-70552803640D}"/>
              </a:ext>
            </a:extLst>
          </p:cNvPr>
          <p:cNvGrpSpPr/>
          <p:nvPr/>
        </p:nvGrpSpPr>
        <p:grpSpPr>
          <a:xfrm>
            <a:off x="-461946" y="-475648"/>
            <a:ext cx="15093352" cy="7412784"/>
            <a:chOff x="-553466" y="-457446"/>
            <a:chExt cx="15093352" cy="74127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6566E4-C6F5-B3D9-ACF9-A34306420C6E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23" name="Isosceles Triangle 8">
                <a:extLst>
                  <a:ext uri="{FF2B5EF4-FFF2-40B4-BE49-F238E27FC236}">
                    <a16:creationId xmlns:a16="http://schemas.microsoft.com/office/drawing/2014/main" id="{906D9EA8-B197-60E7-BAE7-EB3170B1FCA4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Freeform: Shape 29">
                <a:extLst>
                  <a:ext uri="{FF2B5EF4-FFF2-40B4-BE49-F238E27FC236}">
                    <a16:creationId xmlns:a16="http://schemas.microsoft.com/office/drawing/2014/main" id="{6FC2977B-FB2F-FD19-F1B2-0304544AB02D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Freeform: Shape 30">
                <a:extLst>
                  <a:ext uri="{FF2B5EF4-FFF2-40B4-BE49-F238E27FC236}">
                    <a16:creationId xmlns:a16="http://schemas.microsoft.com/office/drawing/2014/main" id="{EBDBA060-561E-621E-4525-44183C0F58C2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198B12-7E50-B000-3E60-9CADBC437ADB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20" name="Isosceles Triangle 5">
                <a:extLst>
                  <a:ext uri="{FF2B5EF4-FFF2-40B4-BE49-F238E27FC236}">
                    <a16:creationId xmlns:a16="http://schemas.microsoft.com/office/drawing/2014/main" id="{D87E7475-6DC7-9858-ADCE-21E9DE49E4CC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87F6D8E0-A3D4-3CA9-FDC6-5E4163488C79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29D05330-F1C3-4085-4AE4-88A62CF140F1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3E83A8-E796-A3E0-6CE0-CE2AC1C82328}"/>
                </a:ext>
              </a:extLst>
            </p:cNvPr>
            <p:cNvSpPr txBox="1"/>
            <p:nvPr/>
          </p:nvSpPr>
          <p:spPr>
            <a:xfrm>
              <a:off x="11636073" y="6336474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B4C7E7"/>
                  </a:solidFill>
                  <a:latin typeface="Century Gothic" panose="020B0502020202020204" pitchFamily="34" charset="0"/>
                </a:rPr>
                <a:t>10</a:t>
              </a:r>
              <a:endParaRPr lang="en-US" sz="2000" b="1" dirty="0">
                <a:solidFill>
                  <a:srgbClr val="B4C7E7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4465"/>
            <a:ext cx="2188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&amp;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4932" y="717817"/>
                <a:ext cx="4790013" cy="6461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en-US" b="1" dirty="0">
                    <a:latin typeface="Arial" panose="020B0604020202020204" pitchFamily="34" charset="0"/>
                    <a:ea typeface="Batang"/>
                    <a:cs typeface="Arial" panose="020B0604020202020204" pitchFamily="34" charset="0"/>
                  </a:rPr>
                  <a:t>Indices and Sets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Collection center index (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Planning period index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The retailers who take service from collection center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j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Supplier index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Wholesaler index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Retailer index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retailers who take service from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Vehicle supplier index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available vehicles in supplier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Factory vehicles index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Wholesaler vehicle index 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Index of available vehicles in collection centers that carry  wooden waste from retailers to collection centers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32" y="717817"/>
                <a:ext cx="4790013" cy="6461834"/>
              </a:xfrm>
              <a:prstGeom prst="rect">
                <a:avLst/>
              </a:prstGeom>
              <a:blipFill>
                <a:blip r:embed="rId2"/>
                <a:stretch>
                  <a:fillRect l="-1145" r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58707" y="1114604"/>
                <a:ext cx="5584054" cy="4493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available vehicles in collection center j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that carry wooden waste from retailer to collection center j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available vehicles in collection center for servicing the producer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 of available vehicles in collection center for servicing the     producer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available vehicles in collection center j that carry wooden waste to the factory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available vehicles in wholesaler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Factory products index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Raw materials index, including lumber 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𝐵𝑎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set of all 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that transform to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07" y="1114604"/>
                <a:ext cx="5584054" cy="4493025"/>
              </a:xfrm>
              <a:prstGeom prst="rect">
                <a:avLst/>
              </a:prstGeom>
              <a:blipFill>
                <a:blip r:embed="rId3"/>
                <a:stretch>
                  <a:fillRect l="-218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652654" y="1302327"/>
            <a:ext cx="0" cy="4862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1705" y="685300"/>
                <a:ext cx="5702975" cy="6849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en-US" b="1" dirty="0">
                    <a:latin typeface="Arial" panose="020B0604020202020204" pitchFamily="34" charset="0"/>
                    <a:ea typeface="Batang"/>
                    <a:cs typeface="Arial" panose="020B0604020202020204" pitchFamily="34" charset="0"/>
                  </a:rPr>
                  <a:t>Parameters 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approximate time of going back and forth from supplier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approximate time of going back and forth from the factory to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approximate time of going back and forth from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retailer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production cost of each unit of product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the factory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𝑏𝑓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fixed cost of sending vehicle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5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the factory to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𝑐𝑓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𝑏𝑝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transportation cost of unit of product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the factory to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𝑐𝑟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𝑏𝑒𝑔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fixed cost of sending vehicle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5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retailer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𝑐𝑑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𝑏𝑒𝑝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transportation cost of unit of product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wholesaler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center to retailer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𝑐𝑝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Capacity of factory storage for wooden raw materials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𝑐𝑝</m:t>
                    </m:r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Capacity of factory storage for products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𝑐𝑝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Storage capacity of wholesaler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𝑚𝑝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consumption coefficient of material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in product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The volume of each unit of wooden raw material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The volume of each product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𝑚𝑡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maintenance cost of each wooden raw material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the factory wooden raw material storage on day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𝑒𝑝𝑡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The penalty of shortage of product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retailer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of on day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𝑐𝑖𝑛𝑣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The cost of environment destruction for the reduction of each unit of natural      resources (tree)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𝑑𝑒𝑚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𝑒𝑝𝑡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Demand of retailer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product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on day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algn="just">
                  <a:spcAft>
                    <a:spcPts val="800"/>
                  </a:spcAft>
                </a:pP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" y="685300"/>
                <a:ext cx="5702975" cy="6849908"/>
              </a:xfrm>
              <a:prstGeom prst="rect">
                <a:avLst/>
              </a:prstGeom>
              <a:blipFill>
                <a:blip r:embed="rId3"/>
                <a:stretch>
                  <a:fillRect l="-855" t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682" y="975025"/>
                <a:ext cx="6405421" cy="6396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𝑇𝑠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𝑒𝑗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The approximate time of going back and forth from retailer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15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 collection center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𝑇𝑠</m:t>
                        </m:r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The approximate time of going back and forth from collection center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A very large number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𝐻𝑑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Work hours in a day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𝑐𝑘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𝑒𝑝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cost of purchasing each unit of wooden waste 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15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retailer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𝑒𝑖𝑗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fixed transportation cost of vehicle </a:t>
                </a: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15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retailer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r>
                  <a:rPr lang="en-US" sz="115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collection center</a:t>
                </a:r>
                <a:r>
                  <a:rPr lang="en-US" sz="115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𝑐𝑧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𝑒𝑗𝑝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The transportation cost of each unit of wooden waste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retailer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e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collection </a:t>
                </a:r>
              </a:p>
              <a:p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center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sz="11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1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Fixed costs of sending vehicle </a:t>
                </a: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5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collection center </a:t>
                </a: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𝑐𝑧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The transportation cost of each unit of wooden waste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collection center </a:t>
                </a: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</a:p>
              <a:p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the factory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𝑆𝑝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5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Capacity of vehicle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 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The maintenance cost of each unit of product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factory products storage on day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t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𝑏𝑝𝑡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The maintenance cost of each unit of product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wholesaler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day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𝑐h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𝑒𝑝𝑡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The maintenance cost of each unit of product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retailer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on day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t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𝑆𝑝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sz="11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15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Capacity of vehicle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15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15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𝑐𝑎𝑏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Storage capacity of collection center </a:t>
                </a:r>
                <a14:m>
                  <m:oMath xmlns:m="http://schemas.openxmlformats.org/officeDocument/2006/math">
                    <m:r>
                      <a:rPr lang="en-US" sz="115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5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𝐵𝑅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15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percentage of product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returns from retailer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e</a:t>
                </a:r>
                <a:endParaRPr lang="en-US" sz="11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𝐶𝑖𝑛𝑣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The benefit of environment enhancement for each unit of natural resources (tree)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cost of purchasing each unit of wooden raw material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supplier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fixed cost of sending vehicle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supplier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The transportation cost of each unit of wooden raw material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supplier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factory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𝑣𝑜𝑙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15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Capacity of vehicle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𝑣𝑜𝑙</m:t>
                        </m:r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115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Capacity of vehicle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1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𝑣𝑜𝑙</m:t>
                        </m:r>
                      </m:e>
                      <m:sub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115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Capacity of vehicle </a:t>
                </a:r>
                <a:r>
                  <a:rPr lang="en-US" sz="115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spcAft>
                    <a:spcPts val="800"/>
                  </a:spcAft>
                </a:pPr>
                <a:endParaRPr lang="en-US" sz="1150" i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:endParaRPr lang="en-US" sz="115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82" y="975025"/>
                <a:ext cx="6405421" cy="6396879"/>
              </a:xfrm>
              <a:prstGeom prst="rect">
                <a:avLst/>
              </a:prstGeom>
              <a:blipFill>
                <a:blip r:embed="rId4"/>
                <a:stretch>
                  <a:fillRect t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904680" y="975025"/>
            <a:ext cx="0" cy="557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DD8F58-966C-D574-8348-6D2093F60A43}"/>
              </a:ext>
            </a:extLst>
          </p:cNvPr>
          <p:cNvGrpSpPr/>
          <p:nvPr/>
        </p:nvGrpSpPr>
        <p:grpSpPr>
          <a:xfrm>
            <a:off x="-461946" y="-475648"/>
            <a:ext cx="15093352" cy="7412784"/>
            <a:chOff x="-553466" y="-457446"/>
            <a:chExt cx="15093352" cy="74127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DD7AA2-ADCF-14E5-35DC-4AC12453D99D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23" name="Isosceles Triangle 8">
                <a:extLst>
                  <a:ext uri="{FF2B5EF4-FFF2-40B4-BE49-F238E27FC236}">
                    <a16:creationId xmlns:a16="http://schemas.microsoft.com/office/drawing/2014/main" id="{0AB2241B-D6C2-A661-516C-7AE69E1F1C01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Freeform: Shape 29">
                <a:extLst>
                  <a:ext uri="{FF2B5EF4-FFF2-40B4-BE49-F238E27FC236}">
                    <a16:creationId xmlns:a16="http://schemas.microsoft.com/office/drawing/2014/main" id="{A6078B72-A50E-3F7C-3B76-8E69B6C2B3EF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Freeform: Shape 30">
                <a:extLst>
                  <a:ext uri="{FF2B5EF4-FFF2-40B4-BE49-F238E27FC236}">
                    <a16:creationId xmlns:a16="http://schemas.microsoft.com/office/drawing/2014/main" id="{48DC5700-7D6D-58DB-4292-5E8BBC059BA1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AC924C-B4FD-DFCA-75B0-F2967114086B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20" name="Isosceles Triangle 5">
                <a:extLst>
                  <a:ext uri="{FF2B5EF4-FFF2-40B4-BE49-F238E27FC236}">
                    <a16:creationId xmlns:a16="http://schemas.microsoft.com/office/drawing/2014/main" id="{DF04AC6C-A3EF-586E-1422-3F6B6648C510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21FDCFC0-0482-46C1-A7FE-DD48CB5AE70C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1C303DC6-AD17-BACE-1AE4-D4EB773800BF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8F75C-92F8-0CDB-98BF-FB0EC985F323}"/>
                </a:ext>
              </a:extLst>
            </p:cNvPr>
            <p:cNvSpPr txBox="1"/>
            <p:nvPr/>
          </p:nvSpPr>
          <p:spPr>
            <a:xfrm>
              <a:off x="11636073" y="6336474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B4C7E7"/>
                  </a:solidFill>
                  <a:latin typeface="Century Gothic" panose="020B0502020202020204" pitchFamily="34" charset="0"/>
                </a:rPr>
                <a:t>10</a:t>
              </a:r>
              <a:endParaRPr lang="en-US" sz="2000" b="1" dirty="0">
                <a:solidFill>
                  <a:srgbClr val="B4C7E7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CEC2AB2-2D77-FE98-68F3-D2020176DC13}"/>
              </a:ext>
            </a:extLst>
          </p:cNvPr>
          <p:cNvSpPr/>
          <p:nvPr/>
        </p:nvSpPr>
        <p:spPr>
          <a:xfrm>
            <a:off x="0" y="64465"/>
            <a:ext cx="20040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19289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7DB52-2E3B-4491-8304-A863B5D21874}"/>
              </a:ext>
            </a:extLst>
          </p:cNvPr>
          <p:cNvGrpSpPr/>
          <p:nvPr/>
        </p:nvGrpSpPr>
        <p:grpSpPr>
          <a:xfrm>
            <a:off x="-461946" y="-475648"/>
            <a:ext cx="15093352" cy="7412784"/>
            <a:chOff x="-553466" y="-457446"/>
            <a:chExt cx="15093352" cy="74127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96E5CB-C88C-40D6-A36C-1D0EA4545316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F8497806-54BB-4E54-8A4B-1144CEB89BE6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Freeform: Shape 29">
                <a:extLst>
                  <a:ext uri="{FF2B5EF4-FFF2-40B4-BE49-F238E27FC236}">
                    <a16:creationId xmlns:a16="http://schemas.microsoft.com/office/drawing/2014/main" id="{FF7D196D-CC67-4D94-88C5-B72E008E137E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Freeform: Shape 30">
                <a:extLst>
                  <a:ext uri="{FF2B5EF4-FFF2-40B4-BE49-F238E27FC236}">
                    <a16:creationId xmlns:a16="http://schemas.microsoft.com/office/drawing/2014/main" id="{4E311103-FA9F-477E-82FE-DC448C2C3EF2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3B459D-5633-443B-A621-10B957308E33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5A869F4-7979-45FE-858B-7A7878797A11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C259E00B-2929-4205-AB53-45B34442A5AF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78CE7FB6-977F-4CA5-AF71-C123A9D1A1B1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C2B9C1-F604-46BE-B123-0890377D8252}"/>
                </a:ext>
              </a:extLst>
            </p:cNvPr>
            <p:cNvSpPr txBox="1"/>
            <p:nvPr/>
          </p:nvSpPr>
          <p:spPr>
            <a:xfrm>
              <a:off x="11636073" y="6336474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B4C7E7"/>
                  </a:solidFill>
                  <a:latin typeface="Century Gothic" panose="020B0502020202020204" pitchFamily="34" charset="0"/>
                </a:rPr>
                <a:t>10</a:t>
              </a:r>
              <a:endParaRPr lang="en-US" sz="2000" b="1" dirty="0">
                <a:solidFill>
                  <a:srgbClr val="B4C7E7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4465"/>
            <a:ext cx="16522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614" y="717817"/>
                <a:ext cx="5768692" cy="5357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300"/>
                  </a:spcAft>
                </a:pPr>
                <a:r>
                  <a:rPr lang="en-US" b="1" dirty="0">
                    <a:latin typeface="Arial" panose="020B0604020202020204" pitchFamily="34" charset="0"/>
                    <a:ea typeface="Batang"/>
                    <a:cs typeface="Arial" panose="020B0604020202020204" pitchFamily="34" charset="0"/>
                  </a:rPr>
                  <a:t>Variables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𝑎𝑣𝑡</m:t>
                        </m:r>
                      </m:sub>
                    </m:sSub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The frequency of movement of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supplier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𝑏𝑓𝑡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The frequency of movement of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factory to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𝑏𝑒𝑔𝑡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frequency of movement of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retailer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𝑏𝑒𝑔𝑝𝑡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The number of product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transported by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retailer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𝑏𝑜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𝑒𝑝𝑡</m:t>
                        </m:r>
                      </m:sub>
                    </m:sSub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The amount of postponed orders of retailer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product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Storage inventory (weight) of wooden raw material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Storage inventory (weight) of product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in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Storage inventory of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product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Storage inventory of retailer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product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𝑤𝑏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𝑒𝑖𝑗𝑡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frequency of movement of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retailer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collection center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  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𝑤𝑏</m:t>
                        </m:r>
                      </m:e>
                      <m: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The frequency of movement of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''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collection center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4" y="717817"/>
                <a:ext cx="5768692" cy="5357044"/>
              </a:xfrm>
              <a:prstGeom prst="rect">
                <a:avLst/>
              </a:prstGeom>
              <a:blipFill>
                <a:blip r:embed="rId2"/>
                <a:stretch>
                  <a:fillRect l="-951" t="-683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77305" y="913209"/>
                <a:ext cx="5912989" cy="5025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𝑎𝑣𝑡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Binary variable representing the departure or non-departure of vehicle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v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from supplier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𝑏𝑓𝑡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Binary variable representing the departure or non-departure of vehicle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factory to wholesaler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𝑏𝑒𝑔𝑡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 variable representing the departure or non-departure of vehicle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g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wholesaler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retailer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𝑦𝑏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𝑒𝑖𝑗𝑝𝑡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The amount of wooden waste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sent from retailer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e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collection center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j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by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𝑦𝑏</m:t>
                        </m:r>
                      </m:e>
                      <m: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𝑗𝑚𝑡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The amount of material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sent from collection center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j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the factory by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I''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𝑎𝑣𝑚𝑡</m:t>
                        </m:r>
                      </m:sub>
                    </m:sSub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The amount of wooden raw material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sent by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supplier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The number of manufactured products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by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 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𝑏𝑔𝑝𝑡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number of products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sent by vehicle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the factory to wholesaler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𝑥𝑏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𝑒𝑖𝑗𝑡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Binary variable representing the departure or non-departure of vehicle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retailer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to collection center 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𝑥𝑏</m:t>
                        </m:r>
                      </m:e>
                      <m: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3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Binary variable representing the departure or non-departure of vehicle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I''</a:t>
                </a:r>
                <a:r>
                  <a:rPr lang="en-US" sz="13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collection center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j</a:t>
                </a:r>
                <a:r>
                  <a:rPr lang="en-US" sz="13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the factory on day</a:t>
                </a:r>
                <a:r>
                  <a:rPr lang="en-US" sz="1300" i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3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913209"/>
                <a:ext cx="5912989" cy="5025415"/>
              </a:xfrm>
              <a:prstGeom prst="rect">
                <a:avLst/>
              </a:prstGeom>
              <a:blipFill>
                <a:blip r:embed="rId3"/>
                <a:stretch>
                  <a:fillRect l="-206" t="-121" r="-103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077305" y="1025236"/>
            <a:ext cx="1" cy="5112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7DB52-2E3B-4491-8304-A863B5D21874}"/>
              </a:ext>
            </a:extLst>
          </p:cNvPr>
          <p:cNvGrpSpPr/>
          <p:nvPr/>
        </p:nvGrpSpPr>
        <p:grpSpPr>
          <a:xfrm>
            <a:off x="-680310" y="-475648"/>
            <a:ext cx="15093352" cy="7412784"/>
            <a:chOff x="-553466" y="-457446"/>
            <a:chExt cx="15093352" cy="74127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96E5CB-C88C-40D6-A36C-1D0EA4545316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F8497806-54BB-4E54-8A4B-1144CEB89BE6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Freeform: Shape 29">
                <a:extLst>
                  <a:ext uri="{FF2B5EF4-FFF2-40B4-BE49-F238E27FC236}">
                    <a16:creationId xmlns:a16="http://schemas.microsoft.com/office/drawing/2014/main" id="{FF7D196D-CC67-4D94-88C5-B72E008E137E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Freeform: Shape 30">
                <a:extLst>
                  <a:ext uri="{FF2B5EF4-FFF2-40B4-BE49-F238E27FC236}">
                    <a16:creationId xmlns:a16="http://schemas.microsoft.com/office/drawing/2014/main" id="{4E311103-FA9F-477E-82FE-DC448C2C3EF2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3B459D-5633-443B-A621-10B957308E33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5A869F4-7979-45FE-858B-7A7878797A11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C259E00B-2929-4205-AB53-45B34442A5AF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78CE7FB6-977F-4CA5-AF71-C123A9D1A1B1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C2B9C1-F604-46BE-B123-0890377D8252}"/>
                </a:ext>
              </a:extLst>
            </p:cNvPr>
            <p:cNvSpPr txBox="1"/>
            <p:nvPr/>
          </p:nvSpPr>
          <p:spPr>
            <a:xfrm>
              <a:off x="11788202" y="6355357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B4C7E7"/>
                  </a:solidFill>
                  <a:latin typeface="Century Gothic" panose="020B0502020202020204" pitchFamily="34" charset="0"/>
                </a:rPr>
                <a:t>11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4465"/>
            <a:ext cx="30957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0772" y="881176"/>
                <a:ext cx="10684553" cy="681359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  <a:spcBef>
                    <a:spcPts val="12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𝑎𝑣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𝑎𝑣𝑡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𝑎𝑣𝑚𝑡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𝑐𝑠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𝑏𝑓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𝑏𝑓𝑡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𝑏𝑔𝑝𝑡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𝑐𝑟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𝑏𝑒𝑔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𝑏𝑒𝑔𝑡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𝑏𝑒𝑝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𝑏𝑒𝑔𝑝𝑡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′′′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𝑥𝑏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𝑒𝑖𝑗𝑡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𝑒𝑗𝑝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𝑒𝑖𝑗𝑝𝑡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bSup>
                                    <m:sSub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𝒙𝒃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p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𝒋𝒕</m:t>
                                      </m:r>
                                    </m:sub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𝑴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𝒄𝒛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𝒋𝒎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𝒚𝒃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𝒋𝒎𝒕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𝑚𝑎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𝑎𝑣𝑚𝑡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  <m:sup/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𝑒𝑝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</m:sSubSup>
                                              <m:sSubSup>
                                                <m:sSub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𝑒𝑖𝑗𝑝𝑡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𝑐𝑡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𝑐h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𝑏𝑝𝑡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𝑏𝑝𝑡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𝑒𝑝𝑡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′′′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𝑒𝑝𝑡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′′′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𝑒𝑝𝑡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𝑏𝑜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𝑒𝑝𝑡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𝐶𝑖𝑛𝑣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𝑎𝑣𝑚𝑡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𝐶𝑖𝑛𝑣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𝑦𝑏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𝑗𝑚𝑡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2" y="881176"/>
                <a:ext cx="10684553" cy="6813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E8AC55E-9AEF-4238-AEFD-6576192E3990}"/>
              </a:ext>
            </a:extLst>
          </p:cNvPr>
          <p:cNvGrpSpPr/>
          <p:nvPr/>
        </p:nvGrpSpPr>
        <p:grpSpPr>
          <a:xfrm>
            <a:off x="5804502" y="3733909"/>
            <a:ext cx="6403346" cy="783425"/>
            <a:chOff x="5804502" y="3733909"/>
            <a:chExt cx="6403346" cy="78342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0291E6-01AD-4F70-B326-1B7B2E605B33}"/>
                </a:ext>
              </a:extLst>
            </p:cNvPr>
            <p:cNvSpPr/>
            <p:nvPr/>
          </p:nvSpPr>
          <p:spPr>
            <a:xfrm>
              <a:off x="5804502" y="3733909"/>
              <a:ext cx="5052937" cy="7834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040118-29A8-4681-B1CF-1A9598ED769B}"/>
                </a:ext>
              </a:extLst>
            </p:cNvPr>
            <p:cNvSpPr/>
            <p:nvPr/>
          </p:nvSpPr>
          <p:spPr>
            <a:xfrm>
              <a:off x="10702916" y="3794788"/>
              <a:ext cx="1504932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Purchasing Cost</a:t>
              </a:r>
              <a:endParaRPr lang="en-US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AB2AEBC-4010-4731-A8D9-BDA2F43ED322}"/>
              </a:ext>
            </a:extLst>
          </p:cNvPr>
          <p:cNvSpPr/>
          <p:nvPr/>
        </p:nvSpPr>
        <p:spPr>
          <a:xfrm>
            <a:off x="8428002" y="848486"/>
            <a:ext cx="2408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ransportation</a:t>
            </a:r>
            <a:r>
              <a:rPr lang="en-US" sz="2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F17DB-A7C7-4365-A039-277651607498}"/>
              </a:ext>
            </a:extLst>
          </p:cNvPr>
          <p:cNvSpPr txBox="1"/>
          <p:nvPr/>
        </p:nvSpPr>
        <p:spPr>
          <a:xfrm>
            <a:off x="214632" y="1338485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136D4-A766-4333-BCE0-F8F54CC677AE}"/>
              </a:ext>
            </a:extLst>
          </p:cNvPr>
          <p:cNvSpPr txBox="1"/>
          <p:nvPr/>
        </p:nvSpPr>
        <p:spPr>
          <a:xfrm>
            <a:off x="185698" y="790270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6BCFA5-D610-4D5A-9696-9F85C945EE04}"/>
              </a:ext>
            </a:extLst>
          </p:cNvPr>
          <p:cNvGrpSpPr/>
          <p:nvPr/>
        </p:nvGrpSpPr>
        <p:grpSpPr>
          <a:xfrm>
            <a:off x="982880" y="1265465"/>
            <a:ext cx="10061142" cy="3358724"/>
            <a:chOff x="982880" y="1265465"/>
            <a:chExt cx="10061142" cy="335872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16FFA0-3360-43E4-BC6F-DF50B1918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880" y="1265465"/>
              <a:ext cx="10056538" cy="307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538C78-92A3-4D06-B774-8091E2F0A189}"/>
                </a:ext>
              </a:extLst>
            </p:cNvPr>
            <p:cNvCxnSpPr>
              <a:cxnSpLocks/>
            </p:cNvCxnSpPr>
            <p:nvPr/>
          </p:nvCxnSpPr>
          <p:spPr>
            <a:xfrm>
              <a:off x="995578" y="1278501"/>
              <a:ext cx="0" cy="3327933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BBD74A-171E-4087-A812-129CB4E704C9}"/>
                </a:ext>
              </a:extLst>
            </p:cNvPr>
            <p:cNvCxnSpPr>
              <a:cxnSpLocks/>
            </p:cNvCxnSpPr>
            <p:nvPr/>
          </p:nvCxnSpPr>
          <p:spPr>
            <a:xfrm>
              <a:off x="11039418" y="1283556"/>
              <a:ext cx="0" cy="2353848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309B7C-B2DB-4180-88A1-60FA52CD8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544" y="3650104"/>
              <a:ext cx="5468478" cy="6676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EA0082D-53D3-4501-94BB-52E75DFB420C}"/>
                </a:ext>
              </a:extLst>
            </p:cNvPr>
            <p:cNvCxnSpPr>
              <a:cxnSpLocks/>
            </p:cNvCxnSpPr>
            <p:nvPr/>
          </p:nvCxnSpPr>
          <p:spPr>
            <a:xfrm>
              <a:off x="5600944" y="3650104"/>
              <a:ext cx="0" cy="974085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FB00EE-425F-439D-BE0A-6E49117C1598}"/>
                </a:ext>
              </a:extLst>
            </p:cNvPr>
            <p:cNvCxnSpPr>
              <a:cxnSpLocks/>
            </p:cNvCxnSpPr>
            <p:nvPr/>
          </p:nvCxnSpPr>
          <p:spPr>
            <a:xfrm>
              <a:off x="995578" y="4624189"/>
              <a:ext cx="4605365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BEDD5F-1D16-4D14-A4F4-D501261D7B4E}"/>
              </a:ext>
            </a:extLst>
          </p:cNvPr>
          <p:cNvGrpSpPr/>
          <p:nvPr/>
        </p:nvGrpSpPr>
        <p:grpSpPr>
          <a:xfrm>
            <a:off x="-111399" y="4737103"/>
            <a:ext cx="2711748" cy="880346"/>
            <a:chOff x="-111399" y="4737103"/>
            <a:chExt cx="2711748" cy="8803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D4A8E9-6741-46F4-97C3-1CC8D9B1F6EA}"/>
                </a:ext>
              </a:extLst>
            </p:cNvPr>
            <p:cNvSpPr/>
            <p:nvPr/>
          </p:nvSpPr>
          <p:spPr>
            <a:xfrm>
              <a:off x="1155305" y="4737103"/>
              <a:ext cx="1445044" cy="769869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7415CF-14F5-464D-B8FF-919F4B02586C}"/>
                </a:ext>
              </a:extLst>
            </p:cNvPr>
            <p:cNvSpPr txBox="1"/>
            <p:nvPr/>
          </p:nvSpPr>
          <p:spPr>
            <a:xfrm>
              <a:off x="-111399" y="4971118"/>
              <a:ext cx="1378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5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Cost</a:t>
              </a:r>
              <a:endParaRPr lang="en-US" sz="175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195449-2F92-4F8D-8AAC-D31B82E918C3}"/>
              </a:ext>
            </a:extLst>
          </p:cNvPr>
          <p:cNvGrpSpPr/>
          <p:nvPr/>
        </p:nvGrpSpPr>
        <p:grpSpPr>
          <a:xfrm>
            <a:off x="2794001" y="4721725"/>
            <a:ext cx="6410509" cy="1229886"/>
            <a:chOff x="2794001" y="4721725"/>
            <a:chExt cx="6410509" cy="12298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D4589A-BC6E-42DD-B7AE-37235A88A3AE}"/>
                </a:ext>
              </a:extLst>
            </p:cNvPr>
            <p:cNvSpPr/>
            <p:nvPr/>
          </p:nvSpPr>
          <p:spPr>
            <a:xfrm>
              <a:off x="2794001" y="4721725"/>
              <a:ext cx="6410509" cy="826015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588259-4D71-427A-850C-39AFA4697727}"/>
                </a:ext>
              </a:extLst>
            </p:cNvPr>
            <p:cNvSpPr txBox="1"/>
            <p:nvPr/>
          </p:nvSpPr>
          <p:spPr>
            <a:xfrm>
              <a:off x="7239137" y="5582279"/>
              <a:ext cx="196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Maintenance Cost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9CAFCD-493D-49D3-81B0-72D0941481A7}"/>
              </a:ext>
            </a:extLst>
          </p:cNvPr>
          <p:cNvGrpSpPr/>
          <p:nvPr/>
        </p:nvGrpSpPr>
        <p:grpSpPr>
          <a:xfrm>
            <a:off x="9370565" y="4710880"/>
            <a:ext cx="2837283" cy="863564"/>
            <a:chOff x="9370565" y="4710880"/>
            <a:chExt cx="2837283" cy="86356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D05129-66CA-4502-8A25-BBE93B89AB76}"/>
                </a:ext>
              </a:extLst>
            </p:cNvPr>
            <p:cNvSpPr/>
            <p:nvPr/>
          </p:nvSpPr>
          <p:spPr>
            <a:xfrm>
              <a:off x="9370565" y="4710880"/>
              <a:ext cx="1567260" cy="86356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1C0599-1C02-4AD1-80F6-A84CD6F42DC1}"/>
                </a:ext>
              </a:extLst>
            </p:cNvPr>
            <p:cNvSpPr txBox="1"/>
            <p:nvPr/>
          </p:nvSpPr>
          <p:spPr>
            <a:xfrm>
              <a:off x="10640587" y="4928113"/>
              <a:ext cx="1567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Shortage </a:t>
              </a:r>
            </a:p>
            <a:p>
              <a:pPr algn="ctr"/>
              <a:r>
                <a:rPr lang="en-GB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Cost</a:t>
              </a:r>
              <a:endPara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6A558-260B-4438-8B45-29939C1DB60D}"/>
              </a:ext>
            </a:extLst>
          </p:cNvPr>
          <p:cNvGrpSpPr/>
          <p:nvPr/>
        </p:nvGrpSpPr>
        <p:grpSpPr>
          <a:xfrm>
            <a:off x="876675" y="5891125"/>
            <a:ext cx="7446980" cy="887346"/>
            <a:chOff x="876675" y="5891125"/>
            <a:chExt cx="7446980" cy="8873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10BCE9-F5EC-4FB8-BEF0-42C2ED22EF7A}"/>
                </a:ext>
              </a:extLst>
            </p:cNvPr>
            <p:cNvSpPr/>
            <p:nvPr/>
          </p:nvSpPr>
          <p:spPr>
            <a:xfrm>
              <a:off x="876675" y="5891125"/>
              <a:ext cx="5481607" cy="764579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ADB120-D276-4183-81BC-199ACA3B8D22}"/>
                </a:ext>
              </a:extLst>
            </p:cNvPr>
            <p:cNvSpPr txBox="1"/>
            <p:nvPr/>
          </p:nvSpPr>
          <p:spPr>
            <a:xfrm>
              <a:off x="6358282" y="6132140"/>
              <a:ext cx="1965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Environmental Effect Cost</a:t>
              </a:r>
              <a:endPara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0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7DB52-2E3B-4491-8304-A863B5D21874}"/>
              </a:ext>
            </a:extLst>
          </p:cNvPr>
          <p:cNvGrpSpPr/>
          <p:nvPr/>
        </p:nvGrpSpPr>
        <p:grpSpPr>
          <a:xfrm>
            <a:off x="-680310" y="-475648"/>
            <a:ext cx="15093352" cy="7412784"/>
            <a:chOff x="-553466" y="-457446"/>
            <a:chExt cx="15093352" cy="74127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96E5CB-C88C-40D6-A36C-1D0EA4545316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F8497806-54BB-4E54-8A4B-1144CEB89BE6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Freeform: Shape 29">
                <a:extLst>
                  <a:ext uri="{FF2B5EF4-FFF2-40B4-BE49-F238E27FC236}">
                    <a16:creationId xmlns:a16="http://schemas.microsoft.com/office/drawing/2014/main" id="{FF7D196D-CC67-4D94-88C5-B72E008E137E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Freeform: Shape 30">
                <a:extLst>
                  <a:ext uri="{FF2B5EF4-FFF2-40B4-BE49-F238E27FC236}">
                    <a16:creationId xmlns:a16="http://schemas.microsoft.com/office/drawing/2014/main" id="{4E311103-FA9F-477E-82FE-DC448C2C3EF2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3B459D-5633-443B-A621-10B957308E33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5A869F4-7979-45FE-858B-7A7878797A11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C259E00B-2929-4205-AB53-45B34442A5AF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78CE7FB6-977F-4CA5-AF71-C123A9D1A1B1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3774" y="1265999"/>
                <a:ext cx="10947061" cy="4578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𝑏𝑒𝑔𝑝𝑡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bSup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𝑒𝑝𝑡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𝑒𝑖𝑗𝑝𝑡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(1)  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𝑝𝑚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𝑒𝑖𝑗𝑝𝑡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𝑗𝑚𝑡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(2)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𝑏𝑝𝑡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𝑎𝑣𝑚𝑡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(6)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𝑎𝑣𝑚𝑡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′′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𝑗𝑚𝑡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𝑚𝑡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𝑏𝑔𝑝𝑡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(8)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𝑏𝑔𝑝𝑡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𝑏𝑒𝑔𝑝𝑡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𝑏𝑝𝑡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(9)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𝑏𝑒𝑔𝑝𝑡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𝑒𝑝𝑡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(10)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𝑏𝑓𝑡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𝑏𝑓𝑡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(11)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𝑏𝑒𝑔𝑡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𝐵𝑖𝑔𝑀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𝑏𝑒𝑔𝑡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(12)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𝑒𝑖𝑗𝑡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𝑒𝑖𝑗𝑡𝑡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(13)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4" y="1265999"/>
                <a:ext cx="10947061" cy="4578561"/>
              </a:xfrm>
              <a:prstGeom prst="rect">
                <a:avLst/>
              </a:prstGeom>
              <a:blipFill>
                <a:blip r:embed="rId2"/>
                <a:stretch>
                  <a:fillRect l="-3062" t="-9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52348" y="760206"/>
            <a:ext cx="24336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Model Constraints</a:t>
            </a:r>
            <a:endParaRPr 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1FC71-22EB-42C2-A101-6E10DCF1E071}"/>
              </a:ext>
            </a:extLst>
          </p:cNvPr>
          <p:cNvSpPr txBox="1"/>
          <p:nvPr/>
        </p:nvSpPr>
        <p:spPr>
          <a:xfrm>
            <a:off x="10981700" y="2044726"/>
            <a:ext cx="91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Factory </a:t>
            </a:r>
          </a:p>
          <a:p>
            <a:pPr algn="ctr"/>
            <a:r>
              <a:rPr lang="en-GB" sz="1600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Capacity</a:t>
            </a:r>
            <a:endParaRPr lang="en-US" dirty="0">
              <a:solidFill>
                <a:srgbClr val="F8595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4D35B-FA00-45DF-82B2-F2CA9FF94921}"/>
              </a:ext>
            </a:extLst>
          </p:cNvPr>
          <p:cNvSpPr txBox="1"/>
          <p:nvPr/>
        </p:nvSpPr>
        <p:spPr>
          <a:xfrm>
            <a:off x="10981700" y="355433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Inventory</a:t>
            </a:r>
            <a:r>
              <a:rPr lang="en-GB" sz="1600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8595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882BF-1559-4797-9EAF-435707335C93}"/>
              </a:ext>
            </a:extLst>
          </p:cNvPr>
          <p:cNvSpPr txBox="1"/>
          <p:nvPr/>
        </p:nvSpPr>
        <p:spPr>
          <a:xfrm>
            <a:off x="10914198" y="4711767"/>
            <a:ext cx="1051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</a:t>
            </a:r>
          </a:p>
          <a:p>
            <a:pPr algn="ctr"/>
            <a:r>
              <a:rPr lang="en-GB" sz="1600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Frequency</a:t>
            </a:r>
            <a:endParaRPr lang="en-US" sz="1600" dirty="0">
              <a:solidFill>
                <a:srgbClr val="F8595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BC170D-2736-4FF2-8B09-946D045E9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00806" y="2073605"/>
            <a:ext cx="1365112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7B10FB-4EC3-4AA6-9261-FE5E15A4F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39938" y="2940945"/>
            <a:ext cx="1425979" cy="159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5F8053-27B2-44E9-A3B8-504EFD769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65771" y="4617875"/>
            <a:ext cx="1582751" cy="7725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58695-401A-7D28-C98C-31D72C4807E4}"/>
              </a:ext>
            </a:extLst>
          </p:cNvPr>
          <p:cNvSpPr/>
          <p:nvPr/>
        </p:nvSpPr>
        <p:spPr>
          <a:xfrm>
            <a:off x="0" y="64465"/>
            <a:ext cx="203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6212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7DB52-2E3B-4491-8304-A863B5D21874}"/>
              </a:ext>
            </a:extLst>
          </p:cNvPr>
          <p:cNvGrpSpPr/>
          <p:nvPr/>
        </p:nvGrpSpPr>
        <p:grpSpPr>
          <a:xfrm>
            <a:off x="-680310" y="-475648"/>
            <a:ext cx="15093352" cy="7412784"/>
            <a:chOff x="-553466" y="-457446"/>
            <a:chExt cx="15093352" cy="74127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96E5CB-C88C-40D6-A36C-1D0EA4545316}"/>
                </a:ext>
              </a:extLst>
            </p:cNvPr>
            <p:cNvGrpSpPr/>
            <p:nvPr/>
          </p:nvGrpSpPr>
          <p:grpSpPr>
            <a:xfrm>
              <a:off x="-553466" y="-457446"/>
              <a:ext cx="9727328" cy="1160948"/>
              <a:chOff x="-553466" y="-457446"/>
              <a:chExt cx="9727328" cy="1160948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F8497806-54BB-4E54-8A4B-1144CEB89BE6}"/>
                  </a:ext>
                </a:extLst>
              </p:cNvPr>
              <p:cNvSpPr/>
              <p:nvPr/>
            </p:nvSpPr>
            <p:spPr>
              <a:xfrm>
                <a:off x="8502370" y="-28142"/>
                <a:ext cx="671492" cy="143325"/>
              </a:xfrm>
              <a:prstGeom prst="triangle">
                <a:avLst>
                  <a:gd name="adj" fmla="val 2761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Freeform: Shape 29">
                <a:extLst>
                  <a:ext uri="{FF2B5EF4-FFF2-40B4-BE49-F238E27FC236}">
                    <a16:creationId xmlns:a16="http://schemas.microsoft.com/office/drawing/2014/main" id="{FF7D196D-CC67-4D94-88C5-B72E008E137E}"/>
                  </a:ext>
                </a:extLst>
              </p:cNvPr>
              <p:cNvSpPr/>
              <p:nvPr/>
            </p:nvSpPr>
            <p:spPr>
              <a:xfrm>
                <a:off x="-264743" y="-457446"/>
                <a:ext cx="9438605" cy="1160948"/>
              </a:xfrm>
              <a:custGeom>
                <a:avLst/>
                <a:gdLst>
                  <a:gd name="connsiteX0" fmla="*/ 0 w 9119950"/>
                  <a:gd name="connsiteY0" fmla="*/ 0 h 1503680"/>
                  <a:gd name="connsiteX1" fmla="*/ 9119950 w 9119950"/>
                  <a:gd name="connsiteY1" fmla="*/ 0 h 1503680"/>
                  <a:gd name="connsiteX2" fmla="*/ 7903292 w 9119950"/>
                  <a:gd name="connsiteY2" fmla="*/ 1503680 h 1503680"/>
                  <a:gd name="connsiteX3" fmla="*/ 0 w 9119950"/>
                  <a:gd name="connsiteY3" fmla="*/ 1503680 h 150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19950" h="1503680">
                    <a:moveTo>
                      <a:pt x="0" y="0"/>
                    </a:moveTo>
                    <a:lnTo>
                      <a:pt x="9119950" y="0"/>
                    </a:lnTo>
                    <a:lnTo>
                      <a:pt x="7903292" y="1503680"/>
                    </a:lnTo>
                    <a:lnTo>
                      <a:pt x="0" y="150368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Freeform: Shape 30">
                <a:extLst>
                  <a:ext uri="{FF2B5EF4-FFF2-40B4-BE49-F238E27FC236}">
                    <a16:creationId xmlns:a16="http://schemas.microsoft.com/office/drawing/2014/main" id="{4E311103-FA9F-477E-82FE-DC448C2C3EF2}"/>
                  </a:ext>
                </a:extLst>
              </p:cNvPr>
              <p:cNvSpPr/>
              <p:nvPr/>
            </p:nvSpPr>
            <p:spPr>
              <a:xfrm>
                <a:off x="-553466" y="115184"/>
                <a:ext cx="9727328" cy="444993"/>
              </a:xfrm>
              <a:custGeom>
                <a:avLst/>
                <a:gdLst>
                  <a:gd name="connsiteX0" fmla="*/ 0 w 9429446"/>
                  <a:gd name="connsiteY0" fmla="*/ 0 h 690579"/>
                  <a:gd name="connsiteX1" fmla="*/ 9429446 w 9429446"/>
                  <a:gd name="connsiteY1" fmla="*/ 0 h 690579"/>
                  <a:gd name="connsiteX2" fmla="*/ 8855817 w 9429446"/>
                  <a:gd name="connsiteY2" fmla="*/ 690579 h 690579"/>
                  <a:gd name="connsiteX3" fmla="*/ 0 w 9429446"/>
                  <a:gd name="connsiteY3" fmla="*/ 690579 h 69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29446" h="690579">
                    <a:moveTo>
                      <a:pt x="0" y="0"/>
                    </a:moveTo>
                    <a:lnTo>
                      <a:pt x="9429446" y="0"/>
                    </a:lnTo>
                    <a:lnTo>
                      <a:pt x="8855817" y="690579"/>
                    </a:lnTo>
                    <a:lnTo>
                      <a:pt x="0" y="6905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3B459D-5633-443B-A621-10B957308E33}"/>
                </a:ext>
              </a:extLst>
            </p:cNvPr>
            <p:cNvGrpSpPr/>
            <p:nvPr/>
          </p:nvGrpSpPr>
          <p:grpSpPr>
            <a:xfrm flipH="1" flipV="1">
              <a:off x="11469605" y="6317698"/>
              <a:ext cx="3070281" cy="637640"/>
              <a:chOff x="-2443173" y="-203630"/>
              <a:chExt cx="9667984" cy="1266455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65A869F4-7979-45FE-858B-7A7878797A11}"/>
                  </a:ext>
                </a:extLst>
              </p:cNvPr>
              <p:cNvSpPr/>
              <p:nvPr/>
            </p:nvSpPr>
            <p:spPr>
              <a:xfrm>
                <a:off x="6221583" y="-203630"/>
                <a:ext cx="1003228" cy="497255"/>
              </a:xfrm>
              <a:prstGeom prst="triangle">
                <a:avLst>
                  <a:gd name="adj" fmla="val 52096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C259E00B-2929-4205-AB53-45B34442A5AF}"/>
                  </a:ext>
                </a:extLst>
              </p:cNvPr>
              <p:cNvSpPr/>
              <p:nvPr/>
            </p:nvSpPr>
            <p:spPr>
              <a:xfrm>
                <a:off x="-2130683" y="-46451"/>
                <a:ext cx="9355491" cy="1109276"/>
              </a:xfrm>
              <a:prstGeom prst="parallelogram">
                <a:avLst>
                  <a:gd name="adj" fmla="val 809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78CE7FB6-977F-4CA5-AF71-C123A9D1A1B1}"/>
                  </a:ext>
                </a:extLst>
              </p:cNvPr>
              <p:cNvSpPr/>
              <p:nvPr/>
            </p:nvSpPr>
            <p:spPr>
              <a:xfrm>
                <a:off x="-2443173" y="275726"/>
                <a:ext cx="9667980" cy="629920"/>
              </a:xfrm>
              <a:prstGeom prst="parallelogram">
                <a:avLst>
                  <a:gd name="adj" fmla="val 8306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C2B9C1-F604-46BE-B123-0890377D8252}"/>
                </a:ext>
              </a:extLst>
            </p:cNvPr>
            <p:cNvSpPr txBox="1"/>
            <p:nvPr/>
          </p:nvSpPr>
          <p:spPr>
            <a:xfrm>
              <a:off x="11788202" y="6355357"/>
              <a:ext cx="47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B4C7E7"/>
                  </a:solidFill>
                  <a:latin typeface="Century Gothic" panose="020B0502020202020204" pitchFamily="34" charset="0"/>
                </a:rPr>
                <a:t>13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4452" y="794526"/>
            <a:ext cx="24336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</a:rPr>
              <a:t>Model Constraints</a:t>
            </a:r>
            <a:endParaRPr lang="en-US" sz="22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0703" y="1334639"/>
            <a:ext cx="10344168" cy="3507948"/>
            <a:chOff x="240703" y="1334639"/>
            <a:chExt cx="10344168" cy="3507948"/>
          </a:xfrm>
        </p:grpSpPr>
        <p:grpSp>
          <p:nvGrpSpPr>
            <p:cNvPr id="19" name="Group 18"/>
            <p:cNvGrpSpPr/>
            <p:nvPr/>
          </p:nvGrpSpPr>
          <p:grpSpPr>
            <a:xfrm>
              <a:off x="240703" y="1334639"/>
              <a:ext cx="10315323" cy="3507948"/>
              <a:chOff x="234451" y="1334639"/>
              <a:chExt cx="9817951" cy="3507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34451" y="1334639"/>
                    <a:ext cx="9560713" cy="35079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avt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𝑎𝑣𝑡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endParaRPr lang="en-US" dirty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𝑏𝑓𝑡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hd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𝑏𝑒𝑔𝑡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hd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𝑒𝑖𝑗𝑡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𝐻𝑑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𝑤𝑏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𝑥𝑏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𝑎𝑣𝑚𝑡</m:t>
                                </m:r>
                              </m:sub>
                            </m:sSub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Vol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avt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𝑏𝑔𝑝𝑡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𝑣𝑜𝑙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𝑏𝑓𝑡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𝑏𝑒𝑔𝑝𝑡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𝑣𝑜𝑙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𝑏𝑒𝑔𝑡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∀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𝑒𝑖𝑗𝑝𝑡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𝑒𝑖𝑗𝑡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′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i="1"/>
                              <m:t>j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/>
                          <m:t>, </m:t>
                        </m:r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, </m:t>
                        </m:r>
                        <m:r>
                          <m:rPr>
                            <m:nor/>
                          </m:rPr>
                          <a:rPr lang="en-US"/>
                          <m:t>t</m:t>
                        </m:r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𝑦𝑏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𝑗𝑚𝑡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𝑤𝑏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                                                                   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/>
                          <m:t> ∀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i="1"/>
                              <m:t>i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/>
                              <m:t>′′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i="1"/>
                              <m:t>i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/>
                              <m:t>j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i="1"/>
                              <m:t>′ 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/>
                          <m:t>, </m:t>
                        </m:r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, </m:t>
                        </m:r>
                        <m:r>
                          <m:rPr>
                            <m:nor/>
                          </m:rPr>
                          <a:rPr lang="en-US"/>
                          <m:t>t</m:t>
                        </m:r>
                        <m:r>
                          <m:rPr>
                            <m:nor/>
                          </m:rP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T</m:t>
                        </m:r>
                      </m:oMath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451" y="1334639"/>
                    <a:ext cx="9560713" cy="350794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7" t="-4696" b="-17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Rectangle 16"/>
              <p:cNvSpPr/>
              <p:nvPr/>
            </p:nvSpPr>
            <p:spPr>
              <a:xfrm>
                <a:off x="9510469" y="1334639"/>
                <a:ext cx="541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(14)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986637" y="1620223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</a:rPr>
                <a:t>(15)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15484" y="2277461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</a:rPr>
                <a:t>(17)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01060" y="1989555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</a:rPr>
                <a:t>(16)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86637" y="2652563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Calibri" panose="020F0502020204030204" pitchFamily="34" charset="0"/>
                </a:rPr>
                <a:t>(18)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9986637" y="300822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(19)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986636" y="331978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(20)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6635" y="367123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(21)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986634" y="396491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(22)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86633" y="427072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(23)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E77526-41DC-4177-859A-B36EDB83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29945" y="1375810"/>
            <a:ext cx="1522540" cy="16067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020EA14-0DD0-4F72-8CCF-F72973C9DD50}"/>
              </a:ext>
            </a:extLst>
          </p:cNvPr>
          <p:cNvSpPr txBox="1"/>
          <p:nvPr/>
        </p:nvSpPr>
        <p:spPr>
          <a:xfrm>
            <a:off x="10751529" y="1851055"/>
            <a:ext cx="10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Number </a:t>
            </a:r>
          </a:p>
          <a:p>
            <a:pPr algn="ctr"/>
            <a:r>
              <a:rPr lang="en-GB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Trips </a:t>
            </a:r>
            <a:endParaRPr lang="en-US" sz="2000" dirty="0">
              <a:solidFill>
                <a:srgbClr val="F8595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B02C28-E36B-4969-A519-BAED45CB5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59105" y="3047534"/>
            <a:ext cx="1522540" cy="16067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BEE203-7D03-4EBC-B002-5449674F8AE6}"/>
              </a:ext>
            </a:extLst>
          </p:cNvPr>
          <p:cNvSpPr txBox="1"/>
          <p:nvPr/>
        </p:nvSpPr>
        <p:spPr>
          <a:xfrm>
            <a:off x="10822251" y="3482014"/>
            <a:ext cx="107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8595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Capacity</a:t>
            </a:r>
            <a:endParaRPr lang="en-US" sz="2000" dirty="0">
              <a:solidFill>
                <a:srgbClr val="F85959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6F04A-8E87-5150-74D5-B86A02400E19}"/>
              </a:ext>
            </a:extLst>
          </p:cNvPr>
          <p:cNvSpPr/>
          <p:nvPr/>
        </p:nvSpPr>
        <p:spPr>
          <a:xfrm>
            <a:off x="0" y="64465"/>
            <a:ext cx="203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990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1C3F0-72FE-86CA-3DCE-7369F754631E}"/>
              </a:ext>
            </a:extLst>
          </p:cNvPr>
          <p:cNvSpPr txBox="1"/>
          <p:nvPr/>
        </p:nvSpPr>
        <p:spPr>
          <a:xfrm>
            <a:off x="568257" y="464608"/>
            <a:ext cx="11055485" cy="503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BD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 = trans_cost + purchas_cost + prod_cost + maintain_cost + shortage_cost + environ_cost + panalty_cost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 shows the quantity of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returned products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retailer to collection center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#2 shows that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amount of recycled material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collection center to factory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#3~4 indicates that the quantities of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raw materials and products in factory are less than the factory capacity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#5 indicates that the quantities of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 in retailer are less than the retailer capacity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#6~10 shows that the inventory of factory (raw materials and products), wholesaler and retailer where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the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 remains same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while moving from one stage to another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#11~13 shows that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vehicle frequency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factory to wholesaler, wholesaler to retailer and retailer to collection center 	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less than or equal the departure and non-departure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vehicle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#14~18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trips possible, considering the working hour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the number of vehicles available at each stage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#19~23 are related to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vehicle capacities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weight and volume for the transportations among the stages</a:t>
            </a:r>
            <a:endParaRPr lang="en-B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9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1800</Words>
  <Application>Microsoft Macintosh PowerPoint</Application>
  <PresentationFormat>Widescreen</PresentationFormat>
  <Paragraphs>161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201936007</dc:creator>
  <cp:lastModifiedBy>Microsoft Office User</cp:lastModifiedBy>
  <cp:revision>125</cp:revision>
  <dcterms:created xsi:type="dcterms:W3CDTF">2022-01-07T16:30:05Z</dcterms:created>
  <dcterms:modified xsi:type="dcterms:W3CDTF">2022-09-23T05:54:47Z</dcterms:modified>
</cp:coreProperties>
</file>