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376" r:id="rId3"/>
    <p:sldId id="390" r:id="rId4"/>
    <p:sldId id="391" r:id="rId5"/>
    <p:sldId id="386" r:id="rId6"/>
    <p:sldId id="392" r:id="rId7"/>
    <p:sldId id="374" r:id="rId8"/>
    <p:sldId id="384" r:id="rId9"/>
    <p:sldId id="385" r:id="rId10"/>
    <p:sldId id="383" r:id="rId11"/>
    <p:sldId id="402" r:id="rId12"/>
    <p:sldId id="381" r:id="rId13"/>
    <p:sldId id="393" r:id="rId14"/>
    <p:sldId id="380" r:id="rId15"/>
    <p:sldId id="389" r:id="rId16"/>
    <p:sldId id="387" r:id="rId17"/>
    <p:sldId id="394" r:id="rId18"/>
    <p:sldId id="396" r:id="rId19"/>
    <p:sldId id="397" r:id="rId20"/>
    <p:sldId id="398" r:id="rId21"/>
    <p:sldId id="399" r:id="rId22"/>
    <p:sldId id="400" r:id="rId23"/>
    <p:sldId id="401" r:id="rId24"/>
    <p:sldId id="403" r:id="rId25"/>
    <p:sldId id="3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A2FBE8-AB86-4210-808A-951F94D7D2EC}">
          <p14:sldIdLst>
            <p14:sldId id="257"/>
          </p14:sldIdLst>
        </p14:section>
        <p14:section name="Intro" id="{A0A6E72E-5574-4FF9-8F93-217A56855596}">
          <p14:sldIdLst>
            <p14:sldId id="376"/>
            <p14:sldId id="390"/>
            <p14:sldId id="391"/>
            <p14:sldId id="386"/>
            <p14:sldId id="392"/>
            <p14:sldId id="374"/>
            <p14:sldId id="384"/>
            <p14:sldId id="385"/>
            <p14:sldId id="383"/>
            <p14:sldId id="402"/>
            <p14:sldId id="381"/>
            <p14:sldId id="393"/>
            <p14:sldId id="380"/>
            <p14:sldId id="389"/>
            <p14:sldId id="387"/>
            <p14:sldId id="394"/>
            <p14:sldId id="396"/>
            <p14:sldId id="397"/>
            <p14:sldId id="398"/>
            <p14:sldId id="399"/>
            <p14:sldId id="400"/>
            <p14:sldId id="401"/>
            <p14:sldId id="403"/>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959"/>
    <a:srgbClr val="B4C7E7"/>
    <a:srgbClr val="000000"/>
    <a:srgbClr val="1D7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97" autoAdjust="0"/>
    <p:restoredTop sz="94291" autoAdjust="0"/>
  </p:normalViewPr>
  <p:slideViewPr>
    <p:cSldViewPr snapToGrid="0">
      <p:cViewPr>
        <p:scale>
          <a:sx n="64" d="100"/>
          <a:sy n="64" d="100"/>
        </p:scale>
        <p:origin x="234" y="204"/>
      </p:cViewPr>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5632D-0764-4E35-9409-55C1898DCDF2}" type="doc">
      <dgm:prSet loTypeId="urn:microsoft.com/office/officeart/2005/8/layout/orgChart1" loCatId="hierarchy" qsTypeId="urn:microsoft.com/office/officeart/2005/8/quickstyle/3d1" qsCatId="3D" csTypeId="urn:microsoft.com/office/officeart/2005/8/colors/accent3_1" csCatId="accent3" phldr="1"/>
      <dgm:spPr/>
      <dgm:t>
        <a:bodyPr/>
        <a:lstStyle/>
        <a:p>
          <a:endParaRPr lang="en-US"/>
        </a:p>
      </dgm:t>
    </dgm:pt>
    <dgm:pt modelId="{2F6711C6-19CB-4EA6-BC64-A71E594C535C}">
      <dgm:prSet phldrT="[Text]" custT="1"/>
      <dgm:spPr>
        <a:solidFill>
          <a:schemeClr val="accent1">
            <a:lumMod val="40000"/>
            <a:lumOff val="60000"/>
          </a:schemeClr>
        </a:solidFill>
        <a:ln w="19050">
          <a:solidFill>
            <a:schemeClr val="tx2">
              <a:lumMod val="60000"/>
              <a:lumOff val="40000"/>
            </a:schemeClr>
          </a:solidFill>
        </a:ln>
      </dgm:spPr>
      <dgm:t>
        <a:bodyPr/>
        <a:lstStyle/>
        <a:p>
          <a:r>
            <a:rPr lang="en-GB" sz="4800" dirty="0">
              <a:solidFill>
                <a:schemeClr val="tx1"/>
              </a:solidFill>
              <a:latin typeface="Arial" panose="020B0604020202020204" pitchFamily="34" charset="0"/>
              <a:cs typeface="Arial" panose="020B0604020202020204" pitchFamily="34" charset="0"/>
            </a:rPr>
            <a:t>Solution</a:t>
          </a:r>
          <a:endParaRPr lang="en-US" sz="4800" dirty="0">
            <a:solidFill>
              <a:schemeClr val="tx1"/>
            </a:solidFill>
            <a:latin typeface="Arial" panose="020B0604020202020204" pitchFamily="34" charset="0"/>
            <a:cs typeface="Arial" panose="020B0604020202020204" pitchFamily="34" charset="0"/>
          </a:endParaRPr>
        </a:p>
      </dgm:t>
    </dgm:pt>
    <dgm:pt modelId="{229893D3-AA4C-46C7-90B8-6A9892A4070C}" type="parTrans" cxnId="{0E4AF110-C91F-42D8-A755-CB69C59E84FC}">
      <dgm:prSet/>
      <dgm:spPr/>
      <dgm:t>
        <a:bodyPr/>
        <a:lstStyle/>
        <a:p>
          <a:endParaRPr lang="en-US">
            <a:solidFill>
              <a:schemeClr val="tx1"/>
            </a:solidFill>
          </a:endParaRPr>
        </a:p>
      </dgm:t>
    </dgm:pt>
    <dgm:pt modelId="{5D001DF1-9311-4CFA-9A49-7DF996315DAA}" type="sibTrans" cxnId="{0E4AF110-C91F-42D8-A755-CB69C59E84FC}">
      <dgm:prSet/>
      <dgm:spPr/>
      <dgm:t>
        <a:bodyPr/>
        <a:lstStyle/>
        <a:p>
          <a:endParaRPr lang="en-US">
            <a:solidFill>
              <a:schemeClr val="tx1"/>
            </a:solidFill>
          </a:endParaRPr>
        </a:p>
      </dgm:t>
    </dgm:pt>
    <dgm:pt modelId="{906004EE-2DAE-49FB-9AB7-34CDEA340867}">
      <dgm:prSet phldrT="[Text]" custT="1"/>
      <dgm:spPr>
        <a:solidFill>
          <a:schemeClr val="accent1">
            <a:lumMod val="60000"/>
            <a:lumOff val="40000"/>
          </a:schemeClr>
        </a:solidFill>
        <a:ln w="19050">
          <a:solidFill>
            <a:schemeClr val="tx2">
              <a:lumMod val="60000"/>
              <a:lumOff val="40000"/>
            </a:schemeClr>
          </a:solidFill>
        </a:ln>
      </dgm:spPr>
      <dgm:t>
        <a:bodyPr/>
        <a:lstStyle/>
        <a:p>
          <a:r>
            <a:rPr lang="en-GB" sz="4800" dirty="0">
              <a:solidFill>
                <a:schemeClr val="tx1"/>
              </a:solidFill>
              <a:latin typeface="Arial" panose="020B0604020202020204" pitchFamily="34" charset="0"/>
              <a:cs typeface="Arial" panose="020B0604020202020204" pitchFamily="34" charset="0"/>
            </a:rPr>
            <a:t>GAMS</a:t>
          </a:r>
          <a:endParaRPr lang="en-US" sz="4800" dirty="0">
            <a:solidFill>
              <a:schemeClr val="tx1"/>
            </a:solidFill>
            <a:latin typeface="Arial" panose="020B0604020202020204" pitchFamily="34" charset="0"/>
            <a:cs typeface="Arial" panose="020B0604020202020204" pitchFamily="34" charset="0"/>
          </a:endParaRPr>
        </a:p>
      </dgm:t>
    </dgm:pt>
    <dgm:pt modelId="{8B28EDF1-2638-4830-A28D-74F06C41F88D}" type="parTrans" cxnId="{D14F1E3B-27DE-4187-B4E9-0F4DCA55F698}">
      <dgm:prSet/>
      <dgm:spPr>
        <a:ln w="28575"/>
      </dgm:spPr>
      <dgm:t>
        <a:bodyPr/>
        <a:lstStyle/>
        <a:p>
          <a:endParaRPr lang="en-US" b="0">
            <a:solidFill>
              <a:schemeClr val="tx1"/>
            </a:solidFill>
          </a:endParaRPr>
        </a:p>
      </dgm:t>
    </dgm:pt>
    <dgm:pt modelId="{2705354E-DE57-4D47-90F5-56FFF110302A}" type="sibTrans" cxnId="{D14F1E3B-27DE-4187-B4E9-0F4DCA55F698}">
      <dgm:prSet/>
      <dgm:spPr/>
      <dgm:t>
        <a:bodyPr/>
        <a:lstStyle/>
        <a:p>
          <a:endParaRPr lang="en-US">
            <a:solidFill>
              <a:schemeClr val="tx1"/>
            </a:solidFill>
          </a:endParaRPr>
        </a:p>
      </dgm:t>
    </dgm:pt>
    <dgm:pt modelId="{93494928-ABE2-4F0E-8451-23D41D0181C3}">
      <dgm:prSet phldrT="[Text]" custT="1"/>
      <dgm:spPr>
        <a:solidFill>
          <a:schemeClr val="accent1">
            <a:lumMod val="60000"/>
            <a:lumOff val="40000"/>
          </a:schemeClr>
        </a:solidFill>
        <a:ln w="19050">
          <a:solidFill>
            <a:schemeClr val="tx2">
              <a:lumMod val="60000"/>
              <a:lumOff val="40000"/>
            </a:schemeClr>
          </a:solidFill>
        </a:ln>
      </dgm:spPr>
      <dgm:t>
        <a:bodyPr/>
        <a:lstStyle/>
        <a:p>
          <a:r>
            <a:rPr lang="en-GB" sz="4800" dirty="0">
              <a:solidFill>
                <a:schemeClr val="tx1"/>
              </a:solidFill>
              <a:latin typeface="Arial" panose="020B0604020202020204" pitchFamily="34" charset="0"/>
              <a:cs typeface="Arial" panose="020B0604020202020204" pitchFamily="34" charset="0"/>
            </a:rPr>
            <a:t>GA</a:t>
          </a:r>
          <a:endParaRPr lang="en-US" sz="4800" dirty="0">
            <a:solidFill>
              <a:schemeClr val="tx1"/>
            </a:solidFill>
            <a:latin typeface="Arial" panose="020B0604020202020204" pitchFamily="34" charset="0"/>
            <a:cs typeface="Arial" panose="020B0604020202020204" pitchFamily="34" charset="0"/>
          </a:endParaRPr>
        </a:p>
      </dgm:t>
    </dgm:pt>
    <dgm:pt modelId="{913AAC0B-FBA2-4C0E-A5A8-A7B27BB2B8FF}" type="parTrans" cxnId="{1BDDB62B-CA1F-4587-8D47-44F152C53DD5}">
      <dgm:prSet/>
      <dgm:spPr>
        <a:ln w="28575"/>
      </dgm:spPr>
      <dgm:t>
        <a:bodyPr/>
        <a:lstStyle/>
        <a:p>
          <a:endParaRPr lang="en-US">
            <a:solidFill>
              <a:schemeClr val="tx1"/>
            </a:solidFill>
          </a:endParaRPr>
        </a:p>
      </dgm:t>
    </dgm:pt>
    <dgm:pt modelId="{4BD40BA0-9912-458D-B788-0051EF4C0D0B}" type="sibTrans" cxnId="{1BDDB62B-CA1F-4587-8D47-44F152C53DD5}">
      <dgm:prSet/>
      <dgm:spPr/>
      <dgm:t>
        <a:bodyPr/>
        <a:lstStyle/>
        <a:p>
          <a:endParaRPr lang="en-US">
            <a:solidFill>
              <a:schemeClr val="tx1"/>
            </a:solidFill>
          </a:endParaRPr>
        </a:p>
      </dgm:t>
    </dgm:pt>
    <dgm:pt modelId="{0C21A218-AAE1-4C27-A183-87B0DBC63473}" type="pres">
      <dgm:prSet presAssocID="{1435632D-0764-4E35-9409-55C1898DCDF2}" presName="hierChild1" presStyleCnt="0">
        <dgm:presLayoutVars>
          <dgm:orgChart val="1"/>
          <dgm:chPref val="1"/>
          <dgm:dir/>
          <dgm:animOne val="branch"/>
          <dgm:animLvl val="lvl"/>
          <dgm:resizeHandles/>
        </dgm:presLayoutVars>
      </dgm:prSet>
      <dgm:spPr/>
    </dgm:pt>
    <dgm:pt modelId="{9FD39161-9332-418C-A522-383B42D97C78}" type="pres">
      <dgm:prSet presAssocID="{2F6711C6-19CB-4EA6-BC64-A71E594C535C}" presName="hierRoot1" presStyleCnt="0">
        <dgm:presLayoutVars>
          <dgm:hierBranch val="init"/>
        </dgm:presLayoutVars>
      </dgm:prSet>
      <dgm:spPr/>
    </dgm:pt>
    <dgm:pt modelId="{837E1587-9534-4DE7-B0E3-A93F321D6150}" type="pres">
      <dgm:prSet presAssocID="{2F6711C6-19CB-4EA6-BC64-A71E594C535C}" presName="rootComposite1" presStyleCnt="0"/>
      <dgm:spPr/>
    </dgm:pt>
    <dgm:pt modelId="{B7A35FD6-8F36-4F92-AF85-789824CF53CD}" type="pres">
      <dgm:prSet presAssocID="{2F6711C6-19CB-4EA6-BC64-A71E594C535C}" presName="rootText1" presStyleLbl="node0" presStyleIdx="0" presStyleCnt="1" custScaleX="109445" custLinFactNeighborX="-812" custLinFactNeighborY="1430">
        <dgm:presLayoutVars>
          <dgm:chPref val="3"/>
        </dgm:presLayoutVars>
      </dgm:prSet>
      <dgm:spPr/>
    </dgm:pt>
    <dgm:pt modelId="{B913B2AA-B783-463E-8862-204BF7F13000}" type="pres">
      <dgm:prSet presAssocID="{2F6711C6-19CB-4EA6-BC64-A71E594C535C}" presName="rootConnector1" presStyleLbl="node1" presStyleIdx="0" presStyleCnt="0"/>
      <dgm:spPr/>
    </dgm:pt>
    <dgm:pt modelId="{18F69D20-2A8A-4B0A-B711-737464E8D612}" type="pres">
      <dgm:prSet presAssocID="{2F6711C6-19CB-4EA6-BC64-A71E594C535C}" presName="hierChild2" presStyleCnt="0"/>
      <dgm:spPr/>
    </dgm:pt>
    <dgm:pt modelId="{BCF28319-E99B-405B-9156-7F3258CC4203}" type="pres">
      <dgm:prSet presAssocID="{8B28EDF1-2638-4830-A28D-74F06C41F88D}" presName="Name37" presStyleLbl="parChTrans1D2" presStyleIdx="0" presStyleCnt="2"/>
      <dgm:spPr/>
    </dgm:pt>
    <dgm:pt modelId="{F43CBC92-2B5F-42C3-A552-DF672639AEF6}" type="pres">
      <dgm:prSet presAssocID="{906004EE-2DAE-49FB-9AB7-34CDEA340867}" presName="hierRoot2" presStyleCnt="0">
        <dgm:presLayoutVars>
          <dgm:hierBranch val="init"/>
        </dgm:presLayoutVars>
      </dgm:prSet>
      <dgm:spPr/>
    </dgm:pt>
    <dgm:pt modelId="{12AFD204-0F80-4E6A-9471-A9E39F1CD881}" type="pres">
      <dgm:prSet presAssocID="{906004EE-2DAE-49FB-9AB7-34CDEA340867}" presName="rootComposite" presStyleCnt="0"/>
      <dgm:spPr/>
    </dgm:pt>
    <dgm:pt modelId="{C47B4618-0ADE-46B0-9570-D6F05818B544}" type="pres">
      <dgm:prSet presAssocID="{906004EE-2DAE-49FB-9AB7-34CDEA340867}" presName="rootText" presStyleLbl="node2" presStyleIdx="0" presStyleCnt="2" custLinFactNeighborX="2746" custLinFactNeighborY="21174">
        <dgm:presLayoutVars>
          <dgm:chPref val="3"/>
        </dgm:presLayoutVars>
      </dgm:prSet>
      <dgm:spPr/>
    </dgm:pt>
    <dgm:pt modelId="{254ED084-39CC-427D-94DE-9CC6C13438ED}" type="pres">
      <dgm:prSet presAssocID="{906004EE-2DAE-49FB-9AB7-34CDEA340867}" presName="rootConnector" presStyleLbl="node2" presStyleIdx="0" presStyleCnt="2"/>
      <dgm:spPr/>
    </dgm:pt>
    <dgm:pt modelId="{E4606A94-6456-4187-9B82-451FDFF82C1A}" type="pres">
      <dgm:prSet presAssocID="{906004EE-2DAE-49FB-9AB7-34CDEA340867}" presName="hierChild4" presStyleCnt="0"/>
      <dgm:spPr/>
    </dgm:pt>
    <dgm:pt modelId="{32E85FA9-6722-42A7-AE73-F71C0AD576AE}" type="pres">
      <dgm:prSet presAssocID="{906004EE-2DAE-49FB-9AB7-34CDEA340867}" presName="hierChild5" presStyleCnt="0"/>
      <dgm:spPr/>
    </dgm:pt>
    <dgm:pt modelId="{684FF974-8226-464C-8ABD-397C112FA682}" type="pres">
      <dgm:prSet presAssocID="{913AAC0B-FBA2-4C0E-A5A8-A7B27BB2B8FF}" presName="Name37" presStyleLbl="parChTrans1D2" presStyleIdx="1" presStyleCnt="2"/>
      <dgm:spPr/>
    </dgm:pt>
    <dgm:pt modelId="{B4CB0B1C-1AD2-49ED-AEB2-7BDDFCFDB4CE}" type="pres">
      <dgm:prSet presAssocID="{93494928-ABE2-4F0E-8451-23D41D0181C3}" presName="hierRoot2" presStyleCnt="0">
        <dgm:presLayoutVars>
          <dgm:hierBranch val="init"/>
        </dgm:presLayoutVars>
      </dgm:prSet>
      <dgm:spPr/>
    </dgm:pt>
    <dgm:pt modelId="{B3F6693C-7476-4522-A8D7-BDBECB0EF258}" type="pres">
      <dgm:prSet presAssocID="{93494928-ABE2-4F0E-8451-23D41D0181C3}" presName="rootComposite" presStyleCnt="0"/>
      <dgm:spPr/>
    </dgm:pt>
    <dgm:pt modelId="{E2C9794F-7E21-4C47-A20C-A218FF6B8C89}" type="pres">
      <dgm:prSet presAssocID="{93494928-ABE2-4F0E-8451-23D41D0181C3}" presName="rootText" presStyleLbl="node2" presStyleIdx="1" presStyleCnt="2" custLinFactNeighborX="3171" custLinFactNeighborY="15995">
        <dgm:presLayoutVars>
          <dgm:chPref val="3"/>
        </dgm:presLayoutVars>
      </dgm:prSet>
      <dgm:spPr/>
    </dgm:pt>
    <dgm:pt modelId="{916D8E1B-4C97-448D-9AB8-DAECD0D61F72}" type="pres">
      <dgm:prSet presAssocID="{93494928-ABE2-4F0E-8451-23D41D0181C3}" presName="rootConnector" presStyleLbl="node2" presStyleIdx="1" presStyleCnt="2"/>
      <dgm:spPr/>
    </dgm:pt>
    <dgm:pt modelId="{B5A08A0C-436C-48E3-82C0-55CD6FECDA23}" type="pres">
      <dgm:prSet presAssocID="{93494928-ABE2-4F0E-8451-23D41D0181C3}" presName="hierChild4" presStyleCnt="0"/>
      <dgm:spPr/>
    </dgm:pt>
    <dgm:pt modelId="{0E233358-8C71-4DFC-8F2D-9FA7C498035B}" type="pres">
      <dgm:prSet presAssocID="{93494928-ABE2-4F0E-8451-23D41D0181C3}" presName="hierChild5" presStyleCnt="0"/>
      <dgm:spPr/>
    </dgm:pt>
    <dgm:pt modelId="{7B7A4D83-3343-42DE-BB48-23B322AEF53F}" type="pres">
      <dgm:prSet presAssocID="{2F6711C6-19CB-4EA6-BC64-A71E594C535C}" presName="hierChild3" presStyleCnt="0"/>
      <dgm:spPr/>
    </dgm:pt>
  </dgm:ptLst>
  <dgm:cxnLst>
    <dgm:cxn modelId="{0E4AF110-C91F-42D8-A755-CB69C59E84FC}" srcId="{1435632D-0764-4E35-9409-55C1898DCDF2}" destId="{2F6711C6-19CB-4EA6-BC64-A71E594C535C}" srcOrd="0" destOrd="0" parTransId="{229893D3-AA4C-46C7-90B8-6A9892A4070C}" sibTransId="{5D001DF1-9311-4CFA-9A49-7DF996315DAA}"/>
    <dgm:cxn modelId="{CF47F826-867F-4742-B8B2-94F8A35EAA3C}" type="presOf" srcId="{2F6711C6-19CB-4EA6-BC64-A71E594C535C}" destId="{B7A35FD6-8F36-4F92-AF85-789824CF53CD}" srcOrd="0" destOrd="0" presId="urn:microsoft.com/office/officeart/2005/8/layout/orgChart1"/>
    <dgm:cxn modelId="{1BDDB62B-CA1F-4587-8D47-44F152C53DD5}" srcId="{2F6711C6-19CB-4EA6-BC64-A71E594C535C}" destId="{93494928-ABE2-4F0E-8451-23D41D0181C3}" srcOrd="1" destOrd="0" parTransId="{913AAC0B-FBA2-4C0E-A5A8-A7B27BB2B8FF}" sibTransId="{4BD40BA0-9912-458D-B788-0051EF4C0D0B}"/>
    <dgm:cxn modelId="{D14F1E3B-27DE-4187-B4E9-0F4DCA55F698}" srcId="{2F6711C6-19CB-4EA6-BC64-A71E594C535C}" destId="{906004EE-2DAE-49FB-9AB7-34CDEA340867}" srcOrd="0" destOrd="0" parTransId="{8B28EDF1-2638-4830-A28D-74F06C41F88D}" sibTransId="{2705354E-DE57-4D47-90F5-56FFF110302A}"/>
    <dgm:cxn modelId="{40B8A06A-C719-4D38-BBCC-8F5047977C0E}" type="presOf" srcId="{913AAC0B-FBA2-4C0E-A5A8-A7B27BB2B8FF}" destId="{684FF974-8226-464C-8ABD-397C112FA682}" srcOrd="0" destOrd="0" presId="urn:microsoft.com/office/officeart/2005/8/layout/orgChart1"/>
    <dgm:cxn modelId="{9BFE5E75-A3DC-487D-A317-828990F3F0D4}" type="presOf" srcId="{8B28EDF1-2638-4830-A28D-74F06C41F88D}" destId="{BCF28319-E99B-405B-9156-7F3258CC4203}" srcOrd="0" destOrd="0" presId="urn:microsoft.com/office/officeart/2005/8/layout/orgChart1"/>
    <dgm:cxn modelId="{D297335A-921E-4761-AD5C-CB39404E9D08}" type="presOf" srcId="{906004EE-2DAE-49FB-9AB7-34CDEA340867}" destId="{C47B4618-0ADE-46B0-9570-D6F05818B544}" srcOrd="0" destOrd="0" presId="urn:microsoft.com/office/officeart/2005/8/layout/orgChart1"/>
    <dgm:cxn modelId="{96BB418E-D005-4E7F-B63C-1E40D431A023}" type="presOf" srcId="{93494928-ABE2-4F0E-8451-23D41D0181C3}" destId="{916D8E1B-4C97-448D-9AB8-DAECD0D61F72}" srcOrd="1" destOrd="0" presId="urn:microsoft.com/office/officeart/2005/8/layout/orgChart1"/>
    <dgm:cxn modelId="{AB9AD192-9D1B-48C9-BF59-D038EC0349DD}" type="presOf" srcId="{2F6711C6-19CB-4EA6-BC64-A71E594C535C}" destId="{B913B2AA-B783-463E-8862-204BF7F13000}" srcOrd="1" destOrd="0" presId="urn:microsoft.com/office/officeart/2005/8/layout/orgChart1"/>
    <dgm:cxn modelId="{B286F7AA-90BE-4921-A86C-3822746746A2}" type="presOf" srcId="{93494928-ABE2-4F0E-8451-23D41D0181C3}" destId="{E2C9794F-7E21-4C47-A20C-A218FF6B8C89}" srcOrd="0" destOrd="0" presId="urn:microsoft.com/office/officeart/2005/8/layout/orgChart1"/>
    <dgm:cxn modelId="{8DE541AD-A3F1-4FAD-8471-004F977CA1B9}" type="presOf" srcId="{906004EE-2DAE-49FB-9AB7-34CDEA340867}" destId="{254ED084-39CC-427D-94DE-9CC6C13438ED}" srcOrd="1" destOrd="0" presId="urn:microsoft.com/office/officeart/2005/8/layout/orgChart1"/>
    <dgm:cxn modelId="{BC2CDCB1-7EC6-4588-8E94-8970FF258E18}" type="presOf" srcId="{1435632D-0764-4E35-9409-55C1898DCDF2}" destId="{0C21A218-AAE1-4C27-A183-87B0DBC63473}" srcOrd="0" destOrd="0" presId="urn:microsoft.com/office/officeart/2005/8/layout/orgChart1"/>
    <dgm:cxn modelId="{CF16ED7B-9452-4396-AEF1-92C71D3BB9A3}" type="presParOf" srcId="{0C21A218-AAE1-4C27-A183-87B0DBC63473}" destId="{9FD39161-9332-418C-A522-383B42D97C78}" srcOrd="0" destOrd="0" presId="urn:microsoft.com/office/officeart/2005/8/layout/orgChart1"/>
    <dgm:cxn modelId="{D1CE5C73-4758-4673-A14C-F13E63D85CBF}" type="presParOf" srcId="{9FD39161-9332-418C-A522-383B42D97C78}" destId="{837E1587-9534-4DE7-B0E3-A93F321D6150}" srcOrd="0" destOrd="0" presId="urn:microsoft.com/office/officeart/2005/8/layout/orgChart1"/>
    <dgm:cxn modelId="{566A7C0E-4BEA-44AB-9343-1AA4B328E27D}" type="presParOf" srcId="{837E1587-9534-4DE7-B0E3-A93F321D6150}" destId="{B7A35FD6-8F36-4F92-AF85-789824CF53CD}" srcOrd="0" destOrd="0" presId="urn:microsoft.com/office/officeart/2005/8/layout/orgChart1"/>
    <dgm:cxn modelId="{17FA2E5B-E540-4D00-9A08-E82497E6454A}" type="presParOf" srcId="{837E1587-9534-4DE7-B0E3-A93F321D6150}" destId="{B913B2AA-B783-463E-8862-204BF7F13000}" srcOrd="1" destOrd="0" presId="urn:microsoft.com/office/officeart/2005/8/layout/orgChart1"/>
    <dgm:cxn modelId="{B6485977-8E87-4D7D-BD56-087D091A07B2}" type="presParOf" srcId="{9FD39161-9332-418C-A522-383B42D97C78}" destId="{18F69D20-2A8A-4B0A-B711-737464E8D612}" srcOrd="1" destOrd="0" presId="urn:microsoft.com/office/officeart/2005/8/layout/orgChart1"/>
    <dgm:cxn modelId="{9261B099-4585-4197-A010-4C84F15610B4}" type="presParOf" srcId="{18F69D20-2A8A-4B0A-B711-737464E8D612}" destId="{BCF28319-E99B-405B-9156-7F3258CC4203}" srcOrd="0" destOrd="0" presId="urn:microsoft.com/office/officeart/2005/8/layout/orgChart1"/>
    <dgm:cxn modelId="{5A32999B-B52C-4643-984E-1153C5243A65}" type="presParOf" srcId="{18F69D20-2A8A-4B0A-B711-737464E8D612}" destId="{F43CBC92-2B5F-42C3-A552-DF672639AEF6}" srcOrd="1" destOrd="0" presId="urn:microsoft.com/office/officeart/2005/8/layout/orgChart1"/>
    <dgm:cxn modelId="{BFA03468-CDE3-4114-B3B9-B4500814DA7B}" type="presParOf" srcId="{F43CBC92-2B5F-42C3-A552-DF672639AEF6}" destId="{12AFD204-0F80-4E6A-9471-A9E39F1CD881}" srcOrd="0" destOrd="0" presId="urn:microsoft.com/office/officeart/2005/8/layout/orgChart1"/>
    <dgm:cxn modelId="{E4A52055-71DF-4601-AEBA-8457464B5E7D}" type="presParOf" srcId="{12AFD204-0F80-4E6A-9471-A9E39F1CD881}" destId="{C47B4618-0ADE-46B0-9570-D6F05818B544}" srcOrd="0" destOrd="0" presId="urn:microsoft.com/office/officeart/2005/8/layout/orgChart1"/>
    <dgm:cxn modelId="{9E181AAB-C7B6-4752-8A23-42F99967632D}" type="presParOf" srcId="{12AFD204-0F80-4E6A-9471-A9E39F1CD881}" destId="{254ED084-39CC-427D-94DE-9CC6C13438ED}" srcOrd="1" destOrd="0" presId="urn:microsoft.com/office/officeart/2005/8/layout/orgChart1"/>
    <dgm:cxn modelId="{81A2BB10-415A-4B3E-9DE3-39ED3B4D7225}" type="presParOf" srcId="{F43CBC92-2B5F-42C3-A552-DF672639AEF6}" destId="{E4606A94-6456-4187-9B82-451FDFF82C1A}" srcOrd="1" destOrd="0" presId="urn:microsoft.com/office/officeart/2005/8/layout/orgChart1"/>
    <dgm:cxn modelId="{64E2FA80-46E6-49B2-B407-EC773707D5C5}" type="presParOf" srcId="{F43CBC92-2B5F-42C3-A552-DF672639AEF6}" destId="{32E85FA9-6722-42A7-AE73-F71C0AD576AE}" srcOrd="2" destOrd="0" presId="urn:microsoft.com/office/officeart/2005/8/layout/orgChart1"/>
    <dgm:cxn modelId="{0EB4FD3E-1BCB-433A-AEB6-96109330D3CC}" type="presParOf" srcId="{18F69D20-2A8A-4B0A-B711-737464E8D612}" destId="{684FF974-8226-464C-8ABD-397C112FA682}" srcOrd="2" destOrd="0" presId="urn:microsoft.com/office/officeart/2005/8/layout/orgChart1"/>
    <dgm:cxn modelId="{CC29B686-361D-400C-918C-4566A80434D1}" type="presParOf" srcId="{18F69D20-2A8A-4B0A-B711-737464E8D612}" destId="{B4CB0B1C-1AD2-49ED-AEB2-7BDDFCFDB4CE}" srcOrd="3" destOrd="0" presId="urn:microsoft.com/office/officeart/2005/8/layout/orgChart1"/>
    <dgm:cxn modelId="{8336BA5F-27AB-45C6-9237-01F2F89C792B}" type="presParOf" srcId="{B4CB0B1C-1AD2-49ED-AEB2-7BDDFCFDB4CE}" destId="{B3F6693C-7476-4522-A8D7-BDBECB0EF258}" srcOrd="0" destOrd="0" presId="urn:microsoft.com/office/officeart/2005/8/layout/orgChart1"/>
    <dgm:cxn modelId="{CC2D945E-B823-4A92-9C4A-6CAB7EBCDC28}" type="presParOf" srcId="{B3F6693C-7476-4522-A8D7-BDBECB0EF258}" destId="{E2C9794F-7E21-4C47-A20C-A218FF6B8C89}" srcOrd="0" destOrd="0" presId="urn:microsoft.com/office/officeart/2005/8/layout/orgChart1"/>
    <dgm:cxn modelId="{86C35FF6-D538-4FAF-9A4C-FD3995E20BF6}" type="presParOf" srcId="{B3F6693C-7476-4522-A8D7-BDBECB0EF258}" destId="{916D8E1B-4C97-448D-9AB8-DAECD0D61F72}" srcOrd="1" destOrd="0" presId="urn:microsoft.com/office/officeart/2005/8/layout/orgChart1"/>
    <dgm:cxn modelId="{0D85E3E3-1F6C-4472-B851-BFB437AE547E}" type="presParOf" srcId="{B4CB0B1C-1AD2-49ED-AEB2-7BDDFCFDB4CE}" destId="{B5A08A0C-436C-48E3-82C0-55CD6FECDA23}" srcOrd="1" destOrd="0" presId="urn:microsoft.com/office/officeart/2005/8/layout/orgChart1"/>
    <dgm:cxn modelId="{5AAD100D-CCE9-48A3-BBDA-A997CB09F12A}" type="presParOf" srcId="{B4CB0B1C-1AD2-49ED-AEB2-7BDDFCFDB4CE}" destId="{0E233358-8C71-4DFC-8F2D-9FA7C498035B}" srcOrd="2" destOrd="0" presId="urn:microsoft.com/office/officeart/2005/8/layout/orgChart1"/>
    <dgm:cxn modelId="{E9C3F6E8-60C2-499B-A8ED-695277E6AE9B}" type="presParOf" srcId="{9FD39161-9332-418C-A522-383B42D97C78}" destId="{7B7A4D83-3343-42DE-BB48-23B322AEF53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FF974-8226-464C-8ABD-397C112FA682}">
      <dsp:nvSpPr>
        <dsp:cNvPr id="0" name=""/>
        <dsp:cNvSpPr/>
      </dsp:nvSpPr>
      <dsp:spPr>
        <a:xfrm>
          <a:off x="3374702" y="1274068"/>
          <a:ext cx="1616807" cy="511085"/>
        </a:xfrm>
        <a:custGeom>
          <a:avLst/>
          <a:gdLst/>
          <a:ahLst/>
          <a:cxnLst/>
          <a:rect l="0" t="0" r="0" b="0"/>
          <a:pathLst>
            <a:path>
              <a:moveTo>
                <a:pt x="0" y="0"/>
              </a:moveTo>
              <a:lnTo>
                <a:pt x="0" y="247814"/>
              </a:lnTo>
              <a:lnTo>
                <a:pt x="1616807" y="247814"/>
              </a:lnTo>
              <a:lnTo>
                <a:pt x="1616807" y="511085"/>
              </a:lnTo>
            </a:path>
          </a:pathLst>
        </a:cu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CF28319-E99B-405B-9156-7F3258CC4203}">
      <dsp:nvSpPr>
        <dsp:cNvPr id="0" name=""/>
        <dsp:cNvSpPr/>
      </dsp:nvSpPr>
      <dsp:spPr>
        <a:xfrm>
          <a:off x="1946973" y="1274068"/>
          <a:ext cx="1427729" cy="511085"/>
        </a:xfrm>
        <a:custGeom>
          <a:avLst/>
          <a:gdLst/>
          <a:ahLst/>
          <a:cxnLst/>
          <a:rect l="0" t="0" r="0" b="0"/>
          <a:pathLst>
            <a:path>
              <a:moveTo>
                <a:pt x="1427729" y="0"/>
              </a:moveTo>
              <a:lnTo>
                <a:pt x="1427729" y="247814"/>
              </a:lnTo>
              <a:lnTo>
                <a:pt x="0" y="247814"/>
              </a:lnTo>
              <a:lnTo>
                <a:pt x="0" y="511085"/>
              </a:lnTo>
            </a:path>
          </a:pathLst>
        </a:custGeom>
        <a:noFill/>
        <a:ln w="28575" cap="flat" cmpd="sng" algn="ctr">
          <a:solidFill>
            <a:scrgbClr r="0" g="0" b="0"/>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7A35FD6-8F36-4F92-AF85-789824CF53CD}">
      <dsp:nvSpPr>
        <dsp:cNvPr id="0" name=""/>
        <dsp:cNvSpPr/>
      </dsp:nvSpPr>
      <dsp:spPr>
        <a:xfrm>
          <a:off x="2002623" y="20399"/>
          <a:ext cx="2744157" cy="1253669"/>
        </a:xfrm>
        <a:prstGeom prst="rect">
          <a:avLst/>
        </a:prstGeom>
        <a:solidFill>
          <a:schemeClr val="accent1">
            <a:lumMod val="40000"/>
            <a:lumOff val="60000"/>
          </a:schemeClr>
        </a:solidFill>
        <a:ln w="19050">
          <a:solidFill>
            <a:schemeClr val="tx2">
              <a:lumMod val="60000"/>
              <a:lumOff val="4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GB" sz="4800" kern="1200" dirty="0">
              <a:solidFill>
                <a:schemeClr val="tx1"/>
              </a:solidFill>
              <a:latin typeface="Arial" panose="020B0604020202020204" pitchFamily="34" charset="0"/>
              <a:cs typeface="Arial" panose="020B0604020202020204" pitchFamily="34" charset="0"/>
            </a:rPr>
            <a:t>Solution</a:t>
          </a:r>
          <a:endParaRPr lang="en-US" sz="4800" kern="1200" dirty="0">
            <a:solidFill>
              <a:schemeClr val="tx1"/>
            </a:solidFill>
            <a:latin typeface="Arial" panose="020B0604020202020204" pitchFamily="34" charset="0"/>
            <a:cs typeface="Arial" panose="020B0604020202020204" pitchFamily="34" charset="0"/>
          </a:endParaRPr>
        </a:p>
      </dsp:txBody>
      <dsp:txXfrm>
        <a:off x="2002623" y="20399"/>
        <a:ext cx="2744157" cy="1253669"/>
      </dsp:txXfrm>
    </dsp:sp>
    <dsp:sp modelId="{C47B4618-0ADE-46B0-9570-D6F05818B544}">
      <dsp:nvSpPr>
        <dsp:cNvPr id="0" name=""/>
        <dsp:cNvSpPr/>
      </dsp:nvSpPr>
      <dsp:spPr>
        <a:xfrm>
          <a:off x="693303" y="1785154"/>
          <a:ext cx="2507339" cy="1253669"/>
        </a:xfrm>
        <a:prstGeom prst="rect">
          <a:avLst/>
        </a:prstGeom>
        <a:solidFill>
          <a:schemeClr val="accent1">
            <a:lumMod val="60000"/>
            <a:lumOff val="40000"/>
          </a:schemeClr>
        </a:solidFill>
        <a:ln w="19050">
          <a:solidFill>
            <a:schemeClr val="tx2">
              <a:lumMod val="60000"/>
              <a:lumOff val="4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GB" sz="4800" kern="1200" dirty="0">
              <a:solidFill>
                <a:schemeClr val="tx1"/>
              </a:solidFill>
              <a:latin typeface="Arial" panose="020B0604020202020204" pitchFamily="34" charset="0"/>
              <a:cs typeface="Arial" panose="020B0604020202020204" pitchFamily="34" charset="0"/>
            </a:rPr>
            <a:t>GAMS</a:t>
          </a:r>
          <a:endParaRPr lang="en-US" sz="4800" kern="1200" dirty="0">
            <a:solidFill>
              <a:schemeClr val="tx1"/>
            </a:solidFill>
            <a:latin typeface="Arial" panose="020B0604020202020204" pitchFamily="34" charset="0"/>
            <a:cs typeface="Arial" panose="020B0604020202020204" pitchFamily="34" charset="0"/>
          </a:endParaRPr>
        </a:p>
      </dsp:txBody>
      <dsp:txXfrm>
        <a:off x="693303" y="1785154"/>
        <a:ext cx="2507339" cy="1253669"/>
      </dsp:txXfrm>
    </dsp:sp>
    <dsp:sp modelId="{E2C9794F-7E21-4C47-A20C-A218FF6B8C89}">
      <dsp:nvSpPr>
        <dsp:cNvPr id="0" name=""/>
        <dsp:cNvSpPr/>
      </dsp:nvSpPr>
      <dsp:spPr>
        <a:xfrm>
          <a:off x="3737840" y="1785154"/>
          <a:ext cx="2507339" cy="1253669"/>
        </a:xfrm>
        <a:prstGeom prst="rect">
          <a:avLst/>
        </a:prstGeom>
        <a:solidFill>
          <a:schemeClr val="accent1">
            <a:lumMod val="60000"/>
            <a:lumOff val="40000"/>
          </a:schemeClr>
        </a:solidFill>
        <a:ln w="19050">
          <a:solidFill>
            <a:schemeClr val="tx2">
              <a:lumMod val="60000"/>
              <a:lumOff val="40000"/>
            </a:schemeClr>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r>
            <a:rPr lang="en-GB" sz="4800" kern="1200" dirty="0">
              <a:solidFill>
                <a:schemeClr val="tx1"/>
              </a:solidFill>
              <a:latin typeface="Arial" panose="020B0604020202020204" pitchFamily="34" charset="0"/>
              <a:cs typeface="Arial" panose="020B0604020202020204" pitchFamily="34" charset="0"/>
            </a:rPr>
            <a:t>GA</a:t>
          </a:r>
          <a:endParaRPr lang="en-US" sz="4800" kern="1200" dirty="0">
            <a:solidFill>
              <a:schemeClr val="tx1"/>
            </a:solidFill>
            <a:latin typeface="Arial" panose="020B0604020202020204" pitchFamily="34" charset="0"/>
            <a:cs typeface="Arial" panose="020B0604020202020204" pitchFamily="34" charset="0"/>
          </a:endParaRPr>
        </a:p>
      </dsp:txBody>
      <dsp:txXfrm>
        <a:off x="3737840" y="1785154"/>
        <a:ext cx="2507339" cy="125366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84803-4BC0-408B-A71D-99CB5AB9FCD2}"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61594-D70C-453A-B077-597394E1E52C}" type="slidenum">
              <a:rPr lang="en-US" smtClean="0"/>
              <a:t>‹#›</a:t>
            </a:fld>
            <a:endParaRPr lang="en-US"/>
          </a:p>
        </p:txBody>
      </p:sp>
    </p:spTree>
    <p:extLst>
      <p:ext uri="{BB962C8B-B14F-4D97-AF65-F5344CB8AC3E}">
        <p14:creationId xmlns:p14="http://schemas.microsoft.com/office/powerpoint/2010/main" val="554541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21DE0-7786-408F-8433-C86993F939DB}" type="slidenum">
              <a:rPr lang="en-US" smtClean="0"/>
              <a:t>1</a:t>
            </a:fld>
            <a:endParaRPr lang="en-US" dirty="0"/>
          </a:p>
        </p:txBody>
      </p:sp>
    </p:spTree>
    <p:extLst>
      <p:ext uri="{BB962C8B-B14F-4D97-AF65-F5344CB8AC3E}">
        <p14:creationId xmlns:p14="http://schemas.microsoft.com/office/powerpoint/2010/main" val="255934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C61594-D70C-453A-B077-597394E1E52C}" type="slidenum">
              <a:rPr lang="en-US" smtClean="0"/>
              <a:t>9</a:t>
            </a:fld>
            <a:endParaRPr lang="en-US"/>
          </a:p>
        </p:txBody>
      </p:sp>
    </p:spTree>
    <p:extLst>
      <p:ext uri="{BB962C8B-B14F-4D97-AF65-F5344CB8AC3E}">
        <p14:creationId xmlns:p14="http://schemas.microsoft.com/office/powerpoint/2010/main" val="84736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B1FF-DEBE-4DCF-AA41-154933E9B1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8A8ED7-8725-45BA-B0BB-D7A7C99D6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502093-DBC6-45D5-BA74-A5B0EDE5A58A}"/>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E98421B4-4C7F-4969-A60E-7453B3A79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03B5A-E9E1-4626-96D0-CAD37E6D4195}"/>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2961236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B785E-F838-4D48-A118-5D0E2FAE22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7E07C3-F70D-4690-9E82-CD5C9FB88B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158F5-2153-48CF-8CDF-4623B63CB0CA}"/>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7B560400-BF2E-4603-A10F-9155C59A4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70434-9108-4B48-8989-1304F2423825}"/>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419292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42468-3B26-4997-8107-C3B330E3E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331D7-9C7C-42DB-B9C2-B87224489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7E075-FA24-4C55-9015-077233180DB9}"/>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3561C18E-FA03-4858-85DF-917C28387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A9A333-C625-4B36-A722-E95358A9FB3A}"/>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29119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EDA2-C904-4A8C-B136-F7948BCF9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D5D789-97D5-450D-8E74-1DF1B787ED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6477D-4E5A-4418-8ACF-083B9B3756A9}"/>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453507ED-4F3F-46CC-921C-6C36EB718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69DF92-FFDA-43B7-AC9C-E1F7EE977ACB}"/>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964982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35C0-4A49-43E8-8D0D-9DDBF96C37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493231-B3E1-4F4F-94B2-A3D3BEB4A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A39858-5D1E-4197-8192-972A7D791325}"/>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CF0C4488-8217-47D4-B4E5-4A18C574B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1E8F9-6393-43E5-9BA5-496FD4A1B038}"/>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4002235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8D23-1BAF-45DE-98D4-195F342D89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7129D-BCA3-4A0B-850F-643456BE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80C24-331D-4993-8B63-906D3FCA10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3217CF-88F9-446C-A8F7-0D058E39D421}"/>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6" name="Footer Placeholder 5">
            <a:extLst>
              <a:ext uri="{FF2B5EF4-FFF2-40B4-BE49-F238E27FC236}">
                <a16:creationId xmlns:a16="http://schemas.microsoft.com/office/drawing/2014/main" id="{85949776-F8E3-4F9E-AF5A-DC198D66E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F4933-768D-457B-A690-476BBF401BCA}"/>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348128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2107-59EC-457C-BE04-CBCEF7C8C4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37075A-4503-4ACA-A5C2-2BEAFF848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904009-F31B-4712-AC93-50D59A263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1A171D-9992-43AB-99DF-CB487C62F0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5A809-8C56-4277-8407-47380B948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9EEA42-D208-4F3C-ABB6-084C83A8D790}"/>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8" name="Footer Placeholder 7">
            <a:extLst>
              <a:ext uri="{FF2B5EF4-FFF2-40B4-BE49-F238E27FC236}">
                <a16:creationId xmlns:a16="http://schemas.microsoft.com/office/drawing/2014/main" id="{5AFDAD32-E6C4-4B4D-BC42-9D6A51424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DA020C-167B-423F-8D5D-00ED116E86C0}"/>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276374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EA97-736F-41FA-ADA7-FF56F717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9C72EA-04AC-48E0-A004-F83A910299FB}"/>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4" name="Footer Placeholder 3">
            <a:extLst>
              <a:ext uri="{FF2B5EF4-FFF2-40B4-BE49-F238E27FC236}">
                <a16:creationId xmlns:a16="http://schemas.microsoft.com/office/drawing/2014/main" id="{1770CFDF-9467-4D18-A240-1A18C70C55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0C62EC-0879-4115-9068-C6BDC6380DC1}"/>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655130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9484D-E1C2-4740-A24E-73F1AD064D74}"/>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3" name="Footer Placeholder 2">
            <a:extLst>
              <a:ext uri="{FF2B5EF4-FFF2-40B4-BE49-F238E27FC236}">
                <a16:creationId xmlns:a16="http://schemas.microsoft.com/office/drawing/2014/main" id="{F897847F-2B02-4E4A-8B14-BE0B8B1B2F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4A9781-A5F4-4088-BC38-BC22DE4BCEFA}"/>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16417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675FB-A79D-4906-9901-58742E932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5AAA5F-9F60-4B4D-B8D4-8E03639C72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828660-5F6F-404B-A386-BCE697DA7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C7BA9-7A70-41B6-98C4-A4B165B2AE13}"/>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6" name="Footer Placeholder 5">
            <a:extLst>
              <a:ext uri="{FF2B5EF4-FFF2-40B4-BE49-F238E27FC236}">
                <a16:creationId xmlns:a16="http://schemas.microsoft.com/office/drawing/2014/main" id="{1570744F-51EC-4255-9A2B-79AC8BE1B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68005-460F-470D-9C0F-A6DEAC57F7F7}"/>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342791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4FE6-550B-4665-A052-A7DAAAC21E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1477C7-E7B0-477B-B9D2-2DB42B609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202509-A44F-4872-8F62-B1B627B2D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08F5D-005F-4EE8-B494-569C990703DD}"/>
              </a:ext>
            </a:extLst>
          </p:cNvPr>
          <p:cNvSpPr>
            <a:spLocks noGrp="1"/>
          </p:cNvSpPr>
          <p:nvPr>
            <p:ph type="dt" sz="half" idx="10"/>
          </p:nvPr>
        </p:nvSpPr>
        <p:spPr/>
        <p:txBody>
          <a:bodyPr/>
          <a:lstStyle/>
          <a:p>
            <a:fld id="{48711925-A42C-499A-91DC-827D65BC80A8}" type="datetimeFigureOut">
              <a:rPr lang="en-US" smtClean="0"/>
              <a:t>9/19/2022</a:t>
            </a:fld>
            <a:endParaRPr lang="en-US"/>
          </a:p>
        </p:txBody>
      </p:sp>
      <p:sp>
        <p:nvSpPr>
          <p:cNvPr id="6" name="Footer Placeholder 5">
            <a:extLst>
              <a:ext uri="{FF2B5EF4-FFF2-40B4-BE49-F238E27FC236}">
                <a16:creationId xmlns:a16="http://schemas.microsoft.com/office/drawing/2014/main" id="{6D30EB50-6E2C-480C-96A9-DBCB735C8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F6E6C-2BC3-4635-A8A5-C1F013EA11CC}"/>
              </a:ext>
            </a:extLst>
          </p:cNvPr>
          <p:cNvSpPr>
            <a:spLocks noGrp="1"/>
          </p:cNvSpPr>
          <p:nvPr>
            <p:ph type="sldNum" sz="quarter" idx="12"/>
          </p:nvPr>
        </p:nvSpPr>
        <p:spPr/>
        <p:txBody>
          <a:bodyPr/>
          <a:lstStyle/>
          <a:p>
            <a:fld id="{E5425D16-6B7A-464F-9F4B-616C81E3175F}" type="slidenum">
              <a:rPr lang="en-US" smtClean="0"/>
              <a:t>‹#›</a:t>
            </a:fld>
            <a:endParaRPr lang="en-US"/>
          </a:p>
        </p:txBody>
      </p:sp>
    </p:spTree>
    <p:extLst>
      <p:ext uri="{BB962C8B-B14F-4D97-AF65-F5344CB8AC3E}">
        <p14:creationId xmlns:p14="http://schemas.microsoft.com/office/powerpoint/2010/main" val="3289602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9EB50-9F1E-43E3-8985-239434B62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009353-7B04-4320-BB1A-9C1E27F531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3B1E7-546D-4305-BD26-B8C3A65EF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11925-A42C-499A-91DC-827D65BC80A8}" type="datetimeFigureOut">
              <a:rPr lang="en-US" smtClean="0"/>
              <a:t>9/19/2022</a:t>
            </a:fld>
            <a:endParaRPr lang="en-US"/>
          </a:p>
        </p:txBody>
      </p:sp>
      <p:sp>
        <p:nvSpPr>
          <p:cNvPr id="5" name="Footer Placeholder 4">
            <a:extLst>
              <a:ext uri="{FF2B5EF4-FFF2-40B4-BE49-F238E27FC236}">
                <a16:creationId xmlns:a16="http://schemas.microsoft.com/office/drawing/2014/main" id="{AD77900F-ECE1-4B10-B2F5-7032B2B51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27E0FE-C835-4634-8593-298030E03B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425D16-6B7A-464F-9F4B-616C81E3175F}" type="slidenum">
              <a:rPr lang="en-US" smtClean="0"/>
              <a:t>‹#›</a:t>
            </a:fld>
            <a:endParaRPr lang="en-US"/>
          </a:p>
        </p:txBody>
      </p:sp>
    </p:spTree>
    <p:extLst>
      <p:ext uri="{BB962C8B-B14F-4D97-AF65-F5344CB8AC3E}">
        <p14:creationId xmlns:p14="http://schemas.microsoft.com/office/powerpoint/2010/main" val="3459134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7.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jp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39B58A-B2CB-4E1C-8315-2ABEA4D15FAC}"/>
              </a:ext>
            </a:extLst>
          </p:cNvPr>
          <p:cNvSpPr/>
          <p:nvPr/>
        </p:nvSpPr>
        <p:spPr>
          <a:xfrm>
            <a:off x="0" y="-126300"/>
            <a:ext cx="12192000" cy="6999290"/>
          </a:xfrm>
          <a:prstGeom prst="rect">
            <a:avLst/>
          </a:prstGeom>
          <a:solidFill>
            <a:srgbClr val="B4C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B8AF2F4-8E6A-4CA4-8C13-398FEFF0A5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91" y="141290"/>
            <a:ext cx="1168401" cy="108661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F5CAC873-0C28-406C-90EA-9E72A5A26A8D}"/>
              </a:ext>
            </a:extLst>
          </p:cNvPr>
          <p:cNvGrpSpPr/>
          <p:nvPr/>
        </p:nvGrpSpPr>
        <p:grpSpPr>
          <a:xfrm>
            <a:off x="1778919" y="1046018"/>
            <a:ext cx="8639033" cy="1102653"/>
            <a:chOff x="1776481" y="1227903"/>
            <a:chExt cx="8639033" cy="1102653"/>
          </a:xfrm>
        </p:grpSpPr>
        <p:sp>
          <p:nvSpPr>
            <p:cNvPr id="3" name="AutoShape 3"/>
            <p:cNvSpPr/>
            <p:nvPr/>
          </p:nvSpPr>
          <p:spPr>
            <a:xfrm>
              <a:off x="1776481" y="1227903"/>
              <a:ext cx="8639033" cy="1102653"/>
            </a:xfrm>
            <a:prstGeom prst="rect">
              <a:avLst/>
            </a:prstGeom>
            <a:solidFill>
              <a:schemeClr val="accent1">
                <a:lumMod val="40000"/>
                <a:lumOff val="60000"/>
              </a:schemeClr>
            </a:solidFill>
            <a:ln>
              <a:noFill/>
            </a:ln>
          </p:spPr>
        </p:sp>
        <p:sp>
          <p:nvSpPr>
            <p:cNvPr id="14" name="Rectangle 13">
              <a:extLst>
                <a:ext uri="{FF2B5EF4-FFF2-40B4-BE49-F238E27FC236}">
                  <a16:creationId xmlns:a16="http://schemas.microsoft.com/office/drawing/2014/main" id="{6C061887-F0D0-44A2-A534-57CD17590060}"/>
                </a:ext>
              </a:extLst>
            </p:cNvPr>
            <p:cNvSpPr/>
            <p:nvPr/>
          </p:nvSpPr>
          <p:spPr>
            <a:xfrm>
              <a:off x="1907326" y="1434218"/>
              <a:ext cx="8508188" cy="800219"/>
            </a:xfrm>
            <a:prstGeom prst="rect">
              <a:avLst/>
            </a:prstGeom>
            <a:noFill/>
          </p:spPr>
          <p:txBody>
            <a:bodyPr wrap="square" lIns="60960" tIns="30480" rIns="60960" bIns="30480">
              <a:spAutoFit/>
            </a:bodyPr>
            <a:lstStyle/>
            <a:p>
              <a:pPr algn="ctr"/>
              <a:r>
                <a:rPr lang="en-US" sz="2400" b="1" dirty="0"/>
                <a:t>A MULTI-PERIOD MATHEMATICAL MODEL IN WOODEN PRODUCTS </a:t>
              </a:r>
            </a:p>
            <a:p>
              <a:pPr algn="ctr"/>
              <a:r>
                <a:rPr lang="en-US" sz="2400" b="1" dirty="0"/>
                <a:t>SUPPLY CHAIN CONSIDERING ENVIRONMENTAL EFFECTS</a:t>
              </a:r>
              <a:endParaRPr lang="en-US" sz="2400" b="1" dirty="0">
                <a:ln w="0"/>
                <a:solidFill>
                  <a:schemeClr val="bg1"/>
                </a:solidFill>
                <a:effectLst>
                  <a:outerShdw blurRad="38100" dist="38100" dir="2700000" algn="tl">
                    <a:srgbClr val="000000">
                      <a:alpha val="43137"/>
                    </a:srgbClr>
                  </a:outerShdw>
                </a:effectLst>
                <a:latin typeface="HK Grotesk Bold" panose="020B060402020202020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5F6BDC23-0F67-4AD3-AF8E-9FE02A9E6339}"/>
              </a:ext>
            </a:extLst>
          </p:cNvPr>
          <p:cNvSpPr/>
          <p:nvPr/>
        </p:nvSpPr>
        <p:spPr>
          <a:xfrm>
            <a:off x="2298486" y="6011055"/>
            <a:ext cx="7909816" cy="400110"/>
          </a:xfrm>
          <a:prstGeom prst="rect">
            <a:avLst/>
          </a:prstGeom>
          <a:solidFill>
            <a:schemeClr val="accent1">
              <a:lumMod val="75000"/>
            </a:schemeClr>
          </a:solidFill>
        </p:spPr>
        <p:txBody>
          <a:bodyPr wrap="square" lIns="60960" tIns="30480" rIns="60960" bIns="30480">
            <a:spAutoFit/>
          </a:bodyPr>
          <a:lstStyle/>
          <a:p>
            <a:pPr algn="ctr"/>
            <a:r>
              <a:rPr lang="en-US" sz="2200" b="1" dirty="0">
                <a:ln w="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Military Institute of Science and Technology (MIST)</a:t>
            </a:r>
          </a:p>
        </p:txBody>
      </p:sp>
      <p:sp>
        <p:nvSpPr>
          <p:cNvPr id="2" name="TextBox 1">
            <a:extLst>
              <a:ext uri="{FF2B5EF4-FFF2-40B4-BE49-F238E27FC236}">
                <a16:creationId xmlns:a16="http://schemas.microsoft.com/office/drawing/2014/main" id="{2902FF92-D35F-4BC5-874E-C8F8DD289CFF}"/>
              </a:ext>
            </a:extLst>
          </p:cNvPr>
          <p:cNvSpPr txBox="1"/>
          <p:nvPr/>
        </p:nvSpPr>
        <p:spPr>
          <a:xfrm>
            <a:off x="1692377" y="2595506"/>
            <a:ext cx="4007894" cy="2154436"/>
          </a:xfrm>
          <a:prstGeom prst="rect">
            <a:avLst/>
          </a:prstGeom>
          <a:noFill/>
        </p:spPr>
        <p:txBody>
          <a:bodyPr wrap="square" rtlCol="0">
            <a:spAutoFit/>
          </a:bodyPr>
          <a:lstStyle/>
          <a:p>
            <a:pPr lvl="0" algn="ctr">
              <a:buClr>
                <a:srgbClr val="000000"/>
              </a:buClr>
              <a:buSzPts val="1200"/>
            </a:pPr>
            <a:r>
              <a:rPr lang="en" sz="2000" b="1" dirty="0">
                <a:solidFill>
                  <a:schemeClr val="dk1"/>
                </a:solidFill>
                <a:latin typeface="Arial" panose="020B0604020202020204" pitchFamily="34" charset="0"/>
                <a:ea typeface="Roboto Slab" panose="020B0604020202020204" charset="0"/>
                <a:cs typeface="Arial" panose="020B0604020202020204" pitchFamily="34" charset="0"/>
                <a:sym typeface="Nixie One"/>
              </a:rPr>
              <a:t>Supervisor</a:t>
            </a:r>
          </a:p>
          <a:p>
            <a:pPr algn="ctr">
              <a:buClr>
                <a:srgbClr val="000000"/>
              </a:buClr>
              <a:buSzPts val="1200"/>
            </a:pPr>
            <a:r>
              <a:rPr lang="en-US" sz="2400" b="1" dirty="0">
                <a:latin typeface="Arial" panose="020B0604020202020204" pitchFamily="34" charset="0"/>
                <a:cs typeface="Arial" panose="020B0604020202020204" pitchFamily="34" charset="0"/>
              </a:rPr>
              <a:t>Moddassir Khan Nayeem</a:t>
            </a:r>
            <a:endParaRPr lang="en-GB" sz="2400" b="1" dirty="0">
              <a:latin typeface="Arial" panose="020B0604020202020204" pitchFamily="34" charset="0"/>
              <a:cs typeface="Arial" panose="020B0604020202020204" pitchFamily="34" charset="0"/>
            </a:endParaRPr>
          </a:p>
          <a:p>
            <a:pPr algn="ctr"/>
            <a:endParaRPr lang="en-GB" sz="2400" b="1" dirty="0">
              <a:latin typeface="Arial" panose="020B0604020202020204" pitchFamily="34" charset="0"/>
              <a:cs typeface="Arial" panose="020B0604020202020204" pitchFamily="34" charset="0"/>
            </a:endParaRPr>
          </a:p>
          <a:p>
            <a:pPr algn="ctr"/>
            <a:r>
              <a:rPr lang="en-GB" sz="2000" b="1" dirty="0">
                <a:latin typeface="Arial" panose="020B0604020202020204" pitchFamily="34" charset="0"/>
                <a:cs typeface="Arial" panose="020B0604020202020204" pitchFamily="34" charset="0"/>
              </a:rPr>
              <a:t>Lecturer</a:t>
            </a:r>
            <a:endParaRPr lang="en-GB" sz="2000" dirty="0">
              <a:latin typeface="Arial" panose="020B0604020202020204" pitchFamily="34" charset="0"/>
              <a:cs typeface="Arial" panose="020B0604020202020204" pitchFamily="34" charset="0"/>
            </a:endParaRPr>
          </a:p>
          <a:p>
            <a:pPr algn="just"/>
            <a:r>
              <a:rPr lang="en-GB" sz="2300" dirty="0">
                <a:latin typeface="Arial" panose="020B0604020202020204" pitchFamily="34" charset="0"/>
                <a:cs typeface="Arial" panose="020B0604020202020204" pitchFamily="34" charset="0"/>
              </a:rPr>
              <a:t>Department of Industrial and Production Engineering (IPE)</a:t>
            </a:r>
            <a:endParaRPr lang="en-US" sz="2300" dirty="0">
              <a:latin typeface="Arial" panose="020B0604020202020204" pitchFamily="34" charset="0"/>
              <a:cs typeface="Arial" panose="020B0604020202020204" pitchFamily="34" charset="0"/>
            </a:endParaRPr>
          </a:p>
        </p:txBody>
      </p:sp>
      <p:sp>
        <p:nvSpPr>
          <p:cNvPr id="11" name="Google Shape;152;p16">
            <a:extLst>
              <a:ext uri="{FF2B5EF4-FFF2-40B4-BE49-F238E27FC236}">
                <a16:creationId xmlns:a16="http://schemas.microsoft.com/office/drawing/2014/main" id="{1C8DEF30-A6AC-4E16-ADF0-055BA1BEE45B}"/>
              </a:ext>
            </a:extLst>
          </p:cNvPr>
          <p:cNvSpPr txBox="1"/>
          <p:nvPr/>
        </p:nvSpPr>
        <p:spPr>
          <a:xfrm>
            <a:off x="7392647" y="2622531"/>
            <a:ext cx="3025305" cy="210038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Clr>
                <a:srgbClr val="000000"/>
              </a:buClr>
              <a:buSzPts val="1200"/>
              <a:buFont typeface="Arial"/>
              <a:buNone/>
            </a:pPr>
            <a:r>
              <a:rPr lang="en" sz="1900" b="1" i="0" u="none" strike="noStrike" cap="none" dirty="0">
                <a:solidFill>
                  <a:schemeClr val="dk1"/>
                </a:solidFill>
                <a:latin typeface="Arial" panose="020B0604020202020204" pitchFamily="34" charset="0"/>
                <a:ea typeface="Roboto Slab" panose="020B0604020202020204" charset="0"/>
                <a:cs typeface="Arial" panose="020B0604020202020204" pitchFamily="34" charset="0"/>
                <a:sym typeface="Nixie One"/>
              </a:rPr>
              <a:t>Yousuf Abdullah Shafin</a:t>
            </a:r>
          </a:p>
          <a:p>
            <a:pPr marL="0" marR="0" lvl="0" indent="0" algn="ctr" rtl="0">
              <a:spcBef>
                <a:spcPts val="0"/>
              </a:spcBef>
              <a:spcAft>
                <a:spcPts val="0"/>
              </a:spcAft>
              <a:buClr>
                <a:srgbClr val="000000"/>
              </a:buClr>
              <a:buSzPts val="1200"/>
              <a:buFont typeface="Arial"/>
              <a:buNone/>
            </a:pPr>
            <a:r>
              <a:rPr lang="en" sz="1900" b="1" dirty="0">
                <a:solidFill>
                  <a:schemeClr val="dk1"/>
                </a:solidFill>
                <a:latin typeface="Arial" panose="020B0604020202020204" pitchFamily="34" charset="0"/>
                <a:ea typeface="Roboto Slab" panose="020B0604020202020204" charset="0"/>
                <a:cs typeface="Arial" panose="020B0604020202020204" pitchFamily="34" charset="0"/>
                <a:sym typeface="Nixie One"/>
              </a:rPr>
              <a:t>201936010</a:t>
            </a:r>
          </a:p>
          <a:p>
            <a:pPr marL="0" marR="0" lvl="0" indent="0" algn="ctr" rtl="0">
              <a:spcBef>
                <a:spcPts val="0"/>
              </a:spcBef>
              <a:spcAft>
                <a:spcPts val="0"/>
              </a:spcAft>
              <a:buClr>
                <a:srgbClr val="000000"/>
              </a:buClr>
              <a:buSzPts val="1200"/>
              <a:buFont typeface="Arial"/>
              <a:buNone/>
            </a:pPr>
            <a:endParaRPr lang="en" sz="1900" b="1" dirty="0">
              <a:solidFill>
                <a:schemeClr val="dk1"/>
              </a:solidFill>
              <a:latin typeface="Arial" panose="020B0604020202020204" pitchFamily="34" charset="0"/>
              <a:ea typeface="Roboto Slab" panose="020B0604020202020204" charset="0"/>
              <a:cs typeface="Arial" panose="020B0604020202020204" pitchFamily="34" charset="0"/>
              <a:sym typeface="Nixie One"/>
            </a:endParaRPr>
          </a:p>
          <a:p>
            <a:pPr algn="ctr">
              <a:buClr>
                <a:srgbClr val="000000"/>
              </a:buClr>
              <a:buSzPts val="1200"/>
            </a:pPr>
            <a:r>
              <a:rPr lang="en-US" sz="1900" b="1" dirty="0">
                <a:latin typeface="Arial" panose="020B0604020202020204" pitchFamily="34" charset="0"/>
                <a:cs typeface="Arial" panose="020B0604020202020204" pitchFamily="34" charset="0"/>
              </a:rPr>
              <a:t>Tawfiq Hasan Hafizi</a:t>
            </a:r>
          </a:p>
          <a:p>
            <a:pPr algn="ctr">
              <a:buClr>
                <a:srgbClr val="000000"/>
              </a:buClr>
              <a:buSzPts val="1200"/>
            </a:pPr>
            <a:r>
              <a:rPr lang="en-GB" sz="1900" b="1" dirty="0">
                <a:latin typeface="Arial" panose="020B0604020202020204" pitchFamily="34" charset="0"/>
                <a:cs typeface="Arial" panose="020B0604020202020204" pitchFamily="34" charset="0"/>
              </a:rPr>
              <a:t>2</a:t>
            </a:r>
            <a:r>
              <a:rPr lang="en-US" sz="1900" b="1" dirty="0">
                <a:latin typeface="Arial" panose="020B0604020202020204" pitchFamily="34" charset="0"/>
                <a:cs typeface="Arial" panose="020B0604020202020204" pitchFamily="34" charset="0"/>
              </a:rPr>
              <a:t>01936040</a:t>
            </a:r>
          </a:p>
          <a:p>
            <a:pPr algn="ctr">
              <a:buClr>
                <a:srgbClr val="000000"/>
              </a:buClr>
              <a:buSzPts val="1200"/>
            </a:pPr>
            <a:endParaRPr lang="en-US" sz="1900" b="1" dirty="0">
              <a:latin typeface="Arial" panose="020B0604020202020204" pitchFamily="34" charset="0"/>
              <a:cs typeface="Arial" panose="020B0604020202020204" pitchFamily="34" charset="0"/>
            </a:endParaRPr>
          </a:p>
          <a:p>
            <a:pPr algn="ctr"/>
            <a:r>
              <a:rPr lang="en-US" sz="1900" b="1" dirty="0">
                <a:latin typeface="Arial" panose="020B0604020202020204" pitchFamily="34" charset="0"/>
                <a:cs typeface="Arial" panose="020B0604020202020204" pitchFamily="34" charset="0"/>
              </a:rPr>
              <a:t>Md Faisal Moheuddin</a:t>
            </a:r>
          </a:p>
          <a:p>
            <a:pPr algn="ctr"/>
            <a:r>
              <a:rPr lang="en-US" sz="1900" b="1" dirty="0">
                <a:latin typeface="Arial" panose="020B0604020202020204" pitchFamily="34" charset="0"/>
                <a:cs typeface="Arial" panose="020B0604020202020204" pitchFamily="34" charset="0"/>
              </a:rPr>
              <a:t>201936048  </a:t>
            </a:r>
            <a:endParaRPr lang="en-US" sz="1900" dirty="0">
              <a:latin typeface="Arial" panose="020B0604020202020204" pitchFamily="34" charset="0"/>
              <a:cs typeface="Arial" panose="020B0604020202020204" pitchFamily="34" charset="0"/>
            </a:endParaRPr>
          </a:p>
          <a:p>
            <a:pPr algn="ctr">
              <a:buClr>
                <a:srgbClr val="000000"/>
              </a:buClr>
              <a:buSzPts val="1200"/>
            </a:pPr>
            <a:endParaRPr lang="en-US" sz="2000" dirty="0">
              <a:latin typeface="Arial" panose="020B0604020202020204" pitchFamily="34" charset="0"/>
              <a:cs typeface="Arial" panose="020B0604020202020204" pitchFamily="34" charset="0"/>
            </a:endParaRPr>
          </a:p>
          <a:p>
            <a:pPr marL="0" marR="0" lvl="0" indent="0" algn="ctr" rtl="0">
              <a:spcBef>
                <a:spcPts val="0"/>
              </a:spcBef>
              <a:spcAft>
                <a:spcPts val="0"/>
              </a:spcAft>
              <a:buClr>
                <a:srgbClr val="000000"/>
              </a:buClr>
              <a:buSzPts val="1200"/>
              <a:buFont typeface="Arial"/>
              <a:buNone/>
            </a:pPr>
            <a:br>
              <a:rPr lang="en" sz="2000" b="0" i="0" u="none" strike="noStrike" cap="none" dirty="0">
                <a:solidFill>
                  <a:srgbClr val="000000"/>
                </a:solidFill>
                <a:latin typeface="Century Gothic" panose="020B0502020202020204" pitchFamily="34" charset="0"/>
                <a:ea typeface="Roboto Slab" panose="020B0604020202020204" charset="0"/>
                <a:cs typeface="Nixie One"/>
                <a:sym typeface="Nixie One"/>
              </a:rPr>
            </a:br>
            <a:endParaRPr sz="2000" b="0" i="0" u="none" strike="noStrike" cap="none" dirty="0">
              <a:solidFill>
                <a:srgbClr val="000000"/>
              </a:solidFill>
              <a:latin typeface="Century Gothic" panose="020B0502020202020204" pitchFamily="34" charset="0"/>
              <a:ea typeface="Roboto Slab" panose="020B0604020202020204" charset="0"/>
              <a:cs typeface="Nixie One"/>
              <a:sym typeface="Nixie One"/>
            </a:endParaRPr>
          </a:p>
        </p:txBody>
      </p:sp>
      <p:sp>
        <p:nvSpPr>
          <p:cNvPr id="13" name="Google Shape;152;p16">
            <a:extLst>
              <a:ext uri="{FF2B5EF4-FFF2-40B4-BE49-F238E27FC236}">
                <a16:creationId xmlns:a16="http://schemas.microsoft.com/office/drawing/2014/main" id="{FF2BFD2B-445A-49E2-B838-4D7A4A3D2DCD}"/>
              </a:ext>
            </a:extLst>
          </p:cNvPr>
          <p:cNvSpPr txBox="1"/>
          <p:nvPr/>
        </p:nvSpPr>
        <p:spPr>
          <a:xfrm>
            <a:off x="5458586" y="4503503"/>
            <a:ext cx="2438401" cy="494115"/>
          </a:xfrm>
          <a:prstGeom prst="rect">
            <a:avLst/>
          </a:prstGeom>
          <a:noFill/>
          <a:ln>
            <a:noFill/>
          </a:ln>
        </p:spPr>
        <p:txBody>
          <a:bodyPr spcFirstLastPara="1" wrap="square" lIns="0" tIns="0" rIns="0" bIns="0" anchor="t" anchorCtr="0">
            <a:noAutofit/>
          </a:bodyPr>
          <a:lstStyle/>
          <a:p>
            <a:pPr algn="ct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461946"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636073" y="6336474"/>
              <a:ext cx="47320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10</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mc:AlternateContent xmlns:mc="http://schemas.openxmlformats.org/markup-compatibility/2006">
        <mc:Choice xmlns:a14="http://schemas.microsoft.com/office/drawing/2010/main" Requires="a14">
          <p:sp>
            <p:nvSpPr>
              <p:cNvPr id="12" name="Rectangle 11"/>
              <p:cNvSpPr/>
              <p:nvPr/>
            </p:nvSpPr>
            <p:spPr>
              <a:xfrm>
                <a:off x="308614" y="717817"/>
                <a:ext cx="5768692" cy="5357044"/>
              </a:xfrm>
              <a:prstGeom prst="rect">
                <a:avLst/>
              </a:prstGeom>
            </p:spPr>
            <p:txBody>
              <a:bodyPr wrap="square">
                <a:spAutoFit/>
              </a:bodyPr>
              <a:lstStyle/>
              <a:p>
                <a:pPr algn="just">
                  <a:spcBef>
                    <a:spcPts val="1200"/>
                  </a:spcBef>
                  <a:spcAft>
                    <a:spcPts val="300"/>
                  </a:spcAft>
                </a:pPr>
                <a:r>
                  <a:rPr lang="en-US" b="1" dirty="0">
                    <a:latin typeface="Arial" panose="020B0604020202020204" pitchFamily="34" charset="0"/>
                    <a:ea typeface="Batang"/>
                    <a:cs typeface="Arial" panose="020B0604020202020204" pitchFamily="34" charset="0"/>
                  </a:rPr>
                  <a:t>Variables</a:t>
                </a:r>
              </a:p>
              <a:p>
                <a:pPr algn="just">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𝑤</m:t>
                        </m:r>
                      </m:e>
                      <m:sub>
                        <m:r>
                          <a:rPr lang="en-US" sz="1300" i="1">
                            <a:latin typeface="Cambria Math" panose="02040503050406030204" pitchFamily="18" charset="0"/>
                            <a:ea typeface="Calibri" panose="020F0502020204030204" pitchFamily="34" charset="0"/>
                            <a:cs typeface="Times New Roman" panose="02020603050405020304" pitchFamily="18" charset="0"/>
                          </a:rPr>
                          <m:t>𝑎𝑣𝑡</m:t>
                        </m:r>
                      </m:sub>
                    </m:sSub>
                  </m:oMath>
                </a14:m>
                <a:r>
                  <a:rPr lang="en-US" sz="1300" dirty="0">
                    <a:latin typeface="Arial" panose="020B0604020202020204" pitchFamily="34" charset="0"/>
                    <a:ea typeface="Calibri" panose="020F0502020204030204" pitchFamily="34" charset="0"/>
                    <a:cs typeface="Arial" panose="020B0604020202020204" pitchFamily="34" charset="0"/>
                  </a:rPr>
                  <a:t>       The frequency of movement of vehicle </a:t>
                </a:r>
                <a:r>
                  <a:rPr lang="en-US" sz="1300" i="1" dirty="0">
                    <a:latin typeface="Arial" panose="020B0604020202020204" pitchFamily="34" charset="0"/>
                    <a:ea typeface="Calibri" panose="020F0502020204030204" pitchFamily="34" charset="0"/>
                    <a:cs typeface="Arial" panose="020B0604020202020204" pitchFamily="34" charset="0"/>
                  </a:rPr>
                  <a:t>v</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supplier</a:t>
                </a:r>
                <a:r>
                  <a:rPr lang="en-US" sz="1300" i="1" dirty="0">
                    <a:latin typeface="Arial" panose="020B0604020202020204" pitchFamily="34" charset="0"/>
                    <a:ea typeface="Calibri" panose="020F0502020204030204" pitchFamily="34" charset="0"/>
                    <a:cs typeface="Arial" panose="020B0604020202020204" pitchFamily="34" charset="0"/>
                  </a:rPr>
                  <a:t> a</a:t>
                </a:r>
                <a:r>
                  <a:rPr lang="en-US" sz="1300" dirty="0">
                    <a:latin typeface="Arial" panose="020B0604020202020204" pitchFamily="34" charset="0"/>
                    <a:ea typeface="Calibri" panose="020F0502020204030204" pitchFamily="34" charset="0"/>
                    <a:cs typeface="Arial" panose="020B0604020202020204" pitchFamily="34" charset="0"/>
                  </a:rPr>
                  <a:t> to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𝑤</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𝑏𝑓𝑡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The frequency of movement of vehicle </a:t>
                </a:r>
                <a:r>
                  <a:rPr lang="en-US" sz="1300" i="1" dirty="0">
                    <a:latin typeface="Arial" panose="020B0604020202020204" pitchFamily="34" charset="0"/>
                    <a:ea typeface="Calibri" panose="020F0502020204030204" pitchFamily="34" charset="0"/>
                    <a:cs typeface="Arial" panose="020B0604020202020204" pitchFamily="34" charset="0"/>
                  </a:rPr>
                  <a:t>f</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factory to wholesaler </a:t>
                </a:r>
                <a:r>
                  <a:rPr lang="en-US" sz="1300" i="1" dirty="0">
                    <a:latin typeface="Arial" panose="020B0604020202020204" pitchFamily="34" charset="0"/>
                    <a:ea typeface="Calibri" panose="020F0502020204030204" pitchFamily="34" charset="0"/>
                    <a:cs typeface="Arial" panose="020B0604020202020204" pitchFamily="34" charset="0"/>
                  </a:rPr>
                  <a:t>b</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𝑤</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𝑏𝑒𝑔𝑡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frequency of movement of vehicle </a:t>
                </a:r>
                <a:r>
                  <a:rPr lang="en-US" sz="1300" i="1" dirty="0">
                    <a:latin typeface="Arial" panose="020B0604020202020204" pitchFamily="34" charset="0"/>
                    <a:ea typeface="Calibri" panose="020F0502020204030204" pitchFamily="34" charset="0"/>
                    <a:cs typeface="Arial" panose="020B0604020202020204" pitchFamily="34" charset="0"/>
                  </a:rPr>
                  <a:t>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wholesaler </a:t>
                </a:r>
                <a:r>
                  <a:rPr lang="en-US" sz="1300" i="1" dirty="0">
                    <a:latin typeface="Arial" panose="020B0604020202020204" pitchFamily="34" charset="0"/>
                    <a:ea typeface="Calibri" panose="020F0502020204030204" pitchFamily="34" charset="0"/>
                    <a:cs typeface="Arial" panose="020B0604020202020204" pitchFamily="34" charset="0"/>
                  </a:rPr>
                  <a:t>b</a:t>
                </a:r>
                <a:r>
                  <a:rPr lang="en-US" sz="1300" dirty="0">
                    <a:latin typeface="Arial" panose="020B0604020202020204" pitchFamily="34" charset="0"/>
                    <a:ea typeface="Calibri" panose="020F0502020204030204" pitchFamily="34" charset="0"/>
                    <a:cs typeface="Arial" panose="020B0604020202020204" pitchFamily="34" charset="0"/>
                  </a:rPr>
                  <a:t> to retailer </a:t>
                </a:r>
                <a:r>
                  <a:rPr lang="en-US" sz="1300" i="1" dirty="0">
                    <a:latin typeface="Arial" panose="020B0604020202020204" pitchFamily="34" charset="0"/>
                    <a:ea typeface="Calibri" panose="020F0502020204030204" pitchFamily="34" charset="0"/>
                    <a:cs typeface="Arial" panose="020B0604020202020204" pitchFamily="34" charset="0"/>
                  </a:rPr>
                  <a:t>e</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𝑏𝑒𝑔𝑝𝑡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The number of product</a:t>
                </a:r>
                <a:r>
                  <a:rPr lang="en-US" sz="1300" i="1" dirty="0">
                    <a:latin typeface="Arial" panose="020B0604020202020204" pitchFamily="34" charset="0"/>
                    <a:ea typeface="Calibri" panose="020F0502020204030204" pitchFamily="34" charset="0"/>
                    <a:cs typeface="Arial" panose="020B0604020202020204" pitchFamily="34" charset="0"/>
                  </a:rPr>
                  <a:t> p</a:t>
                </a:r>
                <a:r>
                  <a:rPr lang="en-US" sz="1300" dirty="0">
                    <a:latin typeface="Arial" panose="020B0604020202020204" pitchFamily="34" charset="0"/>
                    <a:ea typeface="Calibri" panose="020F0502020204030204" pitchFamily="34" charset="0"/>
                    <a:cs typeface="Arial" panose="020B0604020202020204" pitchFamily="34" charset="0"/>
                  </a:rPr>
                  <a:t> transported by vehicle </a:t>
                </a:r>
                <a:r>
                  <a:rPr lang="en-US" sz="1300" i="1" dirty="0">
                    <a:latin typeface="Arial" panose="020B0604020202020204" pitchFamily="34" charset="0"/>
                    <a:ea typeface="Calibri" panose="020F0502020204030204" pitchFamily="34" charset="0"/>
                    <a:cs typeface="Arial" panose="020B0604020202020204" pitchFamily="34" charset="0"/>
                  </a:rPr>
                  <a:t>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wholesaler </a:t>
                </a:r>
                <a:r>
                  <a:rPr lang="en-US" sz="1300" i="1" dirty="0">
                    <a:latin typeface="Arial" panose="020B0604020202020204" pitchFamily="34" charset="0"/>
                    <a:ea typeface="Calibri" panose="020F0502020204030204" pitchFamily="34" charset="0"/>
                    <a:cs typeface="Arial" panose="020B0604020202020204" pitchFamily="34" charset="0"/>
                  </a:rPr>
                  <a:t>b</a:t>
                </a:r>
                <a:r>
                  <a:rPr lang="en-US" sz="1300" dirty="0">
                    <a:latin typeface="Arial" panose="020B0604020202020204" pitchFamily="34" charset="0"/>
                    <a:ea typeface="Calibri" panose="020F0502020204030204" pitchFamily="34" charset="0"/>
                    <a:cs typeface="Arial" panose="020B0604020202020204" pitchFamily="34" charset="0"/>
                  </a:rPr>
                  <a:t> to retailer </a:t>
                </a:r>
                <a:r>
                  <a:rPr lang="en-US" sz="1300" i="1" dirty="0">
                    <a:latin typeface="Arial" panose="020B0604020202020204" pitchFamily="34" charset="0"/>
                    <a:ea typeface="Calibri" panose="020F0502020204030204" pitchFamily="34" charset="0"/>
                    <a:cs typeface="Arial" panose="020B0604020202020204" pitchFamily="34" charset="0"/>
                  </a:rPr>
                  <a:t>e</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
                      <m:sSubPr>
                        <m:ctrlPr>
                          <a:rPr lang="en-US" sz="1300" i="1" smtClean="0">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𝑏𝑜</m:t>
                        </m:r>
                      </m:e>
                      <m:sub>
                        <m:r>
                          <a:rPr lang="en-US" sz="1300" i="1">
                            <a:latin typeface="Cambria Math" panose="02040503050406030204" pitchFamily="18" charset="0"/>
                            <a:ea typeface="Calibri" panose="020F0502020204030204" pitchFamily="34" charset="0"/>
                            <a:cs typeface="Times New Roman" panose="02020603050405020304" pitchFamily="18" charset="0"/>
                          </a:rPr>
                          <m:t>𝑒𝑝𝑡</m:t>
                        </m:r>
                      </m:sub>
                    </m:sSub>
                  </m:oMath>
                </a14:m>
                <a:r>
                  <a:rPr lang="en-US" sz="1300" dirty="0">
                    <a:latin typeface="Arial" panose="020B0604020202020204" pitchFamily="34" charset="0"/>
                    <a:ea typeface="Calibri" panose="020F0502020204030204" pitchFamily="34" charset="0"/>
                    <a:cs typeface="Arial" panose="020B0604020202020204" pitchFamily="34" charset="0"/>
                  </a:rPr>
                  <a:t>    The amount of postponed orders of retailer </a:t>
                </a:r>
                <a:r>
                  <a:rPr lang="en-US" sz="1300" i="1" dirty="0">
                    <a:latin typeface="Arial" panose="020B0604020202020204" pitchFamily="34" charset="0"/>
                    <a:ea typeface="Calibri" panose="020F0502020204030204" pitchFamily="34" charset="0"/>
                    <a:cs typeface="Arial" panose="020B0604020202020204" pitchFamily="34" charset="0"/>
                  </a:rPr>
                  <a:t>e </a:t>
                </a:r>
                <a:r>
                  <a:rPr lang="en-US" sz="1300" dirty="0">
                    <a:latin typeface="Arial" panose="020B0604020202020204" pitchFamily="34" charset="0"/>
                    <a:ea typeface="Calibri" panose="020F0502020204030204" pitchFamily="34" charset="0"/>
                    <a:cs typeface="Arial" panose="020B0604020202020204" pitchFamily="34" charset="0"/>
                  </a:rPr>
                  <a:t>from product </a:t>
                </a:r>
                <a:r>
                  <a:rPr lang="en-US" sz="1300" i="1" dirty="0">
                    <a:latin typeface="Arial" panose="020B0604020202020204" pitchFamily="34" charset="0"/>
                    <a:ea typeface="Calibri" panose="020F0502020204030204" pitchFamily="34" charset="0"/>
                    <a:cs typeface="Arial" panose="020B0604020202020204" pitchFamily="34" charset="0"/>
                  </a:rPr>
                  <a:t>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𝑢</m:t>
                        </m:r>
                      </m:e>
                      <m:sub>
                        <m:r>
                          <a:rPr lang="en-US" sz="1300" i="1">
                            <a:latin typeface="Cambria Math" panose="02040503050406030204" pitchFamily="18" charset="0"/>
                            <a:ea typeface="Calibri" panose="020F0502020204030204" pitchFamily="34" charset="0"/>
                            <a:cs typeface="Times New Roman" panose="02020603050405020304" pitchFamily="18" charset="0"/>
                          </a:rPr>
                          <m:t>𝑚𝑡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  Storage inventory (weight) of wooden raw material </a:t>
                </a:r>
                <a:r>
                  <a:rPr lang="en-US" sz="1300" i="1" dirty="0">
                    <a:latin typeface="Arial" panose="020B0604020202020204" pitchFamily="34" charset="0"/>
                    <a:ea typeface="Calibri" panose="020F0502020204030204" pitchFamily="34" charset="0"/>
                    <a:cs typeface="Arial" panose="020B0604020202020204" pitchFamily="34" charset="0"/>
                  </a:rPr>
                  <a:t>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in the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𝑢</m:t>
                        </m:r>
                      </m:e>
                      <m:sub>
                        <m:r>
                          <a:rPr lang="en-US" sz="1300" i="1">
                            <a:latin typeface="Cambria Math" panose="02040503050406030204" pitchFamily="18" charset="0"/>
                            <a:ea typeface="Calibri" panose="020F0502020204030204" pitchFamily="34" charset="0"/>
                            <a:cs typeface="Times New Roman" panose="02020603050405020304" pitchFamily="18" charset="0"/>
                          </a:rPr>
                          <m:t>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Storage inventory (weight) of product</a:t>
                </a:r>
                <a:r>
                  <a:rPr lang="en-US" sz="1300" i="1" dirty="0">
                    <a:latin typeface="Arial" panose="020B0604020202020204" pitchFamily="34" charset="0"/>
                    <a:ea typeface="Calibri" panose="020F0502020204030204" pitchFamily="34" charset="0"/>
                    <a:cs typeface="Arial" panose="020B0604020202020204" pitchFamily="34" charset="0"/>
                  </a:rPr>
                  <a:t> p</a:t>
                </a:r>
                <a:r>
                  <a:rPr lang="en-US" sz="1300" dirty="0">
                    <a:latin typeface="Arial" panose="020B0604020202020204" pitchFamily="34" charset="0"/>
                    <a:ea typeface="Calibri" panose="020F0502020204030204" pitchFamily="34" charset="0"/>
                    <a:cs typeface="Arial" panose="020B0604020202020204" pitchFamily="34" charset="0"/>
                  </a:rPr>
                  <a:t> in the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𝑢</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Storage inventory of wholesaler </a:t>
                </a:r>
                <a:r>
                  <a:rPr lang="en-US" sz="1300" i="1" dirty="0">
                    <a:latin typeface="Arial" panose="020B0604020202020204" pitchFamily="34" charset="0"/>
                    <a:ea typeface="Calibri" panose="020F0502020204030204" pitchFamily="34" charset="0"/>
                    <a:cs typeface="Arial" panose="020B0604020202020204" pitchFamily="34" charset="0"/>
                  </a:rPr>
                  <a:t>b </a:t>
                </a:r>
                <a:r>
                  <a:rPr lang="en-US" sz="1300" dirty="0">
                    <a:latin typeface="Arial" panose="020B0604020202020204" pitchFamily="34" charset="0"/>
                    <a:ea typeface="Calibri" panose="020F0502020204030204" pitchFamily="34" charset="0"/>
                    <a:cs typeface="Arial" panose="020B0604020202020204" pitchFamily="34" charset="0"/>
                  </a:rPr>
                  <a:t>from product</a:t>
                </a:r>
                <a:r>
                  <a:rPr lang="en-US" sz="1300" i="1" dirty="0">
                    <a:latin typeface="Arial" panose="020B0604020202020204" pitchFamily="34" charset="0"/>
                    <a:ea typeface="Calibri" panose="020F0502020204030204" pitchFamily="34" charset="0"/>
                    <a:cs typeface="Arial" panose="020B0604020202020204" pitchFamily="34" charset="0"/>
                  </a:rPr>
                  <a:t> p</a:t>
                </a:r>
                <a:r>
                  <a:rPr lang="en-US" sz="1300" dirty="0">
                    <a:latin typeface="Arial" panose="020B0604020202020204" pitchFamily="34" charset="0"/>
                    <a:ea typeface="Calibri" panose="020F0502020204030204" pitchFamily="34" charset="0"/>
                    <a:cs typeface="Arial" panose="020B0604020202020204" pitchFamily="34" charset="0"/>
                  </a:rPr>
                  <a:t>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𝑢</m:t>
                        </m:r>
                      </m:e>
                      <m:sub>
                        <m:r>
                          <a:rPr lang="en-US" sz="1300" i="1">
                            <a:latin typeface="Cambria Math" panose="02040503050406030204" pitchFamily="18" charset="0"/>
                            <a:ea typeface="Calibri" panose="020F0502020204030204" pitchFamily="34" charset="0"/>
                            <a:cs typeface="Times New Roman" panose="02020603050405020304" pitchFamily="18" charset="0"/>
                          </a:rPr>
                          <m:t>𝑒𝑝𝑡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Storage inventory of retailer</a:t>
                </a:r>
                <a:r>
                  <a:rPr lang="en-US" sz="1300" i="1" dirty="0">
                    <a:latin typeface="Arial" panose="020B0604020202020204" pitchFamily="34" charset="0"/>
                    <a:ea typeface="Calibri" panose="020F0502020204030204" pitchFamily="34" charset="0"/>
                    <a:cs typeface="Arial" panose="020B0604020202020204" pitchFamily="34" charset="0"/>
                  </a:rPr>
                  <a:t> e</a:t>
                </a:r>
                <a:r>
                  <a:rPr lang="en-US" sz="1300" dirty="0">
                    <a:latin typeface="Arial" panose="020B0604020202020204" pitchFamily="34" charset="0"/>
                    <a:ea typeface="Calibri" panose="020F0502020204030204" pitchFamily="34" charset="0"/>
                    <a:cs typeface="Arial" panose="020B0604020202020204" pitchFamily="34" charset="0"/>
                  </a:rPr>
                  <a:t> from product </a:t>
                </a:r>
                <a:r>
                  <a:rPr lang="en-US" sz="1300" i="1" dirty="0">
                    <a:latin typeface="Arial" panose="020B0604020202020204" pitchFamily="34" charset="0"/>
                    <a:ea typeface="Calibri" panose="020F0502020204030204" pitchFamily="34" charset="0"/>
                    <a:cs typeface="Arial" panose="020B0604020202020204" pitchFamily="34" charset="0"/>
                  </a:rPr>
                  <a:t>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𝑤𝑏</m:t>
                        </m:r>
                      </m:e>
                      <m:sub>
                        <m:r>
                          <a:rPr lang="en-US" sz="1300" i="1">
                            <a:latin typeface="Cambria Math" panose="02040503050406030204" pitchFamily="18" charset="0"/>
                            <a:ea typeface="Calibri" panose="020F0502020204030204" pitchFamily="34" charset="0"/>
                            <a:cs typeface="Times New Roman" panose="02020603050405020304" pitchFamily="18" charset="0"/>
                          </a:rPr>
                          <m:t>𝑒𝑖𝑗𝑡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 </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frequency of movement of vehicle </a:t>
                </a:r>
                <a:r>
                  <a:rPr lang="en-US" sz="1300" i="1" dirty="0">
                    <a:latin typeface="Arial" panose="020B0604020202020204" pitchFamily="34" charset="0"/>
                    <a:ea typeface="Calibri" panose="020F0502020204030204" pitchFamily="34" charset="0"/>
                    <a:cs typeface="Arial" panose="020B0604020202020204" pitchFamily="34" charset="0"/>
                  </a:rPr>
                  <a:t>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retailer</a:t>
                </a:r>
                <a:r>
                  <a:rPr lang="en-US" sz="1300" i="1" dirty="0">
                    <a:latin typeface="Arial" panose="020B0604020202020204" pitchFamily="34" charset="0"/>
                    <a:ea typeface="Calibri" panose="020F0502020204030204" pitchFamily="34" charset="0"/>
                    <a:cs typeface="Arial" panose="020B0604020202020204" pitchFamily="34" charset="0"/>
                  </a:rPr>
                  <a:t> e</a:t>
                </a:r>
                <a:r>
                  <a:rPr lang="en-US" sz="1300" dirty="0">
                    <a:latin typeface="Arial" panose="020B0604020202020204" pitchFamily="34" charset="0"/>
                    <a:ea typeface="Calibri" panose="020F0502020204030204" pitchFamily="34" charset="0"/>
                    <a:cs typeface="Arial" panose="020B0604020202020204" pitchFamily="34" charset="0"/>
                  </a:rPr>
                  <a:t> to collection center </a:t>
                </a:r>
                <a:r>
                  <a:rPr lang="en-US" sz="1300" i="1" dirty="0">
                    <a:latin typeface="Arial" panose="020B0604020202020204" pitchFamily="34" charset="0"/>
                    <a:ea typeface="Calibri" panose="020F0502020204030204" pitchFamily="34" charset="0"/>
                    <a:cs typeface="Arial" panose="020B0604020202020204" pitchFamily="34" charset="0"/>
                  </a:rPr>
                  <a:t>j</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𝑤𝑏</m:t>
                        </m:r>
                      </m:e>
                      <m:sub>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𝑗𝑡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The frequency of movement of vehicle </a:t>
                </a:r>
                <a:r>
                  <a:rPr lang="en-US" sz="1300" i="1" dirty="0">
                    <a:latin typeface="Arial" panose="020B0604020202020204" pitchFamily="34" charset="0"/>
                    <a:ea typeface="Calibri" panose="020F0502020204030204" pitchFamily="34" charset="0"/>
                    <a:cs typeface="Arial" panose="020B0604020202020204" pitchFamily="34" charset="0"/>
                  </a:rPr>
                  <a:t>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collection center </a:t>
                </a:r>
                <a:r>
                  <a:rPr lang="en-US" sz="1300" i="1" dirty="0">
                    <a:latin typeface="Arial" panose="020B0604020202020204" pitchFamily="34" charset="0"/>
                    <a:ea typeface="Calibri" panose="020F0502020204030204" pitchFamily="34" charset="0"/>
                    <a:cs typeface="Arial" panose="020B0604020202020204" pitchFamily="34" charset="0"/>
                  </a:rPr>
                  <a:t>j</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to the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308614" y="717817"/>
                <a:ext cx="5768692" cy="5357044"/>
              </a:xfrm>
              <a:prstGeom prst="rect">
                <a:avLst/>
              </a:prstGeom>
              <a:blipFill>
                <a:blip r:embed="rId2"/>
                <a:stretch>
                  <a:fillRect l="-951" t="-683" r="-1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6077305" y="913209"/>
                <a:ext cx="5912989" cy="5025415"/>
              </a:xfrm>
              <a:prstGeom prst="rect">
                <a:avLst/>
              </a:prstGeom>
            </p:spPr>
            <p:txBody>
              <a:bodyPr wrap="square">
                <a:spAutoFit/>
              </a:bodyPr>
              <a:lstStyle/>
              <a:p>
                <a:pPr algn="just">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𝑥</m:t>
                        </m:r>
                      </m:e>
                      <m:sub>
                        <m:r>
                          <a:rPr lang="en-US" sz="1300" i="1">
                            <a:latin typeface="Cambria Math" panose="02040503050406030204" pitchFamily="18" charset="0"/>
                            <a:ea typeface="Calibri" panose="020F0502020204030204" pitchFamily="34" charset="0"/>
                            <a:cs typeface="Times New Roman" panose="02020603050405020304" pitchFamily="18" charset="0"/>
                          </a:rPr>
                          <m:t>𝑎𝑣𝑡</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      Binary variable representing the departure or non-departure of vehicle</a:t>
                </a:r>
                <a:r>
                  <a:rPr lang="en-US" sz="1300" i="1" dirty="0">
                    <a:latin typeface="Arial" panose="020B0604020202020204" pitchFamily="34" charset="0"/>
                    <a:ea typeface="Calibri" panose="020F0502020204030204" pitchFamily="34" charset="0"/>
                    <a:cs typeface="Arial" panose="020B0604020202020204" pitchFamily="34" charset="0"/>
                  </a:rPr>
                  <a:t> v</a:t>
                </a:r>
                <a:r>
                  <a:rPr lang="en-US" sz="1300" dirty="0">
                    <a:latin typeface="Arial" panose="020B0604020202020204" pitchFamily="34" charset="0"/>
                    <a:ea typeface="Calibri" panose="020F0502020204030204" pitchFamily="34" charset="0"/>
                    <a:cs typeface="Arial" panose="020B0604020202020204" pitchFamily="34" charset="0"/>
                  </a:rPr>
                  <a:t> from supplier </a:t>
                </a:r>
                <a:r>
                  <a:rPr lang="en-US" sz="1300" i="1" dirty="0">
                    <a:latin typeface="Arial" panose="020B0604020202020204" pitchFamily="34" charset="0"/>
                    <a:ea typeface="Calibri" panose="020F0502020204030204" pitchFamily="34" charset="0"/>
                    <a:cs typeface="Arial" panose="020B0604020202020204" pitchFamily="34" charset="0"/>
                  </a:rPr>
                  <a:t>a</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to the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𝑥</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𝑏𝑓𝑡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Binary variable representing the departure or non-departure of vehicle</a:t>
                </a:r>
                <a:r>
                  <a:rPr lang="en-US" sz="1300" i="1" dirty="0">
                    <a:latin typeface="Arial" panose="020B0604020202020204" pitchFamily="34" charset="0"/>
                    <a:ea typeface="Calibri" panose="020F0502020204030204" pitchFamily="34" charset="0"/>
                    <a:cs typeface="Arial" panose="020B0604020202020204" pitchFamily="34" charset="0"/>
                  </a:rPr>
                  <a:t> f </a:t>
                </a:r>
                <a:r>
                  <a:rPr lang="en-US" sz="1300" dirty="0">
                    <a:latin typeface="Arial" panose="020B0604020202020204" pitchFamily="34" charset="0"/>
                    <a:ea typeface="Calibri" panose="020F0502020204030204" pitchFamily="34" charset="0"/>
                    <a:cs typeface="Arial" panose="020B0604020202020204" pitchFamily="34" charset="0"/>
                  </a:rPr>
                  <a:t>from factory to wholesaler</a:t>
                </a:r>
                <a:r>
                  <a:rPr lang="en-US" sz="1300" i="1" dirty="0">
                    <a:latin typeface="Arial" panose="020B0604020202020204" pitchFamily="34" charset="0"/>
                    <a:ea typeface="Calibri" panose="020F0502020204030204" pitchFamily="34" charset="0"/>
                    <a:cs typeface="Arial" panose="020B0604020202020204" pitchFamily="34" charset="0"/>
                  </a:rPr>
                  <a:t> b</a:t>
                </a:r>
                <a:r>
                  <a:rPr lang="en-US" sz="1300" dirty="0">
                    <a:latin typeface="Arial" panose="020B0604020202020204" pitchFamily="34" charset="0"/>
                    <a:ea typeface="Calibri" panose="020F0502020204030204" pitchFamily="34" charset="0"/>
                    <a:cs typeface="Arial" panose="020B0604020202020204" pitchFamily="34" charset="0"/>
                  </a:rPr>
                  <a:t>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𝑥</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𝑏𝑒𝑔𝑡</m:t>
                        </m:r>
                        <m:r>
                          <a:rPr lang="en-US" sz="1300" i="1">
                            <a:latin typeface="Cambria Math" panose="02040503050406030204" pitchFamily="18" charset="0"/>
                            <a:ea typeface="Calibri" panose="020F0502020204030204" pitchFamily="34" charset="0"/>
                            <a:cs typeface="Times New Roman" panose="02020603050405020304" pitchFamily="18" charset="0"/>
                          </a:rPr>
                          <m:t>       </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Binary variable representing the departure or non-departure of vehicle</a:t>
                </a:r>
                <a:r>
                  <a:rPr lang="en-US" sz="1300" i="1" dirty="0">
                    <a:latin typeface="Arial" panose="020B0604020202020204" pitchFamily="34" charset="0"/>
                    <a:ea typeface="Calibri" panose="020F0502020204030204" pitchFamily="34" charset="0"/>
                    <a:cs typeface="Arial" panose="020B0604020202020204" pitchFamily="34" charset="0"/>
                  </a:rPr>
                  <a:t> 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wholesaler</a:t>
                </a:r>
                <a:r>
                  <a:rPr lang="en-US" sz="1300" i="1" dirty="0">
                    <a:latin typeface="Arial" panose="020B0604020202020204" pitchFamily="34" charset="0"/>
                    <a:ea typeface="Calibri" panose="020F0502020204030204" pitchFamily="34" charset="0"/>
                    <a:cs typeface="Arial" panose="020B0604020202020204" pitchFamily="34" charset="0"/>
                  </a:rPr>
                  <a:t> b</a:t>
                </a:r>
                <a:r>
                  <a:rPr lang="en-US" sz="1300" dirty="0">
                    <a:latin typeface="Arial" panose="020B0604020202020204" pitchFamily="34" charset="0"/>
                    <a:ea typeface="Calibri" panose="020F0502020204030204" pitchFamily="34" charset="0"/>
                    <a:cs typeface="Arial" panose="020B0604020202020204" pitchFamily="34" charset="0"/>
                  </a:rPr>
                  <a:t> to retailer </a:t>
                </a:r>
                <a:r>
                  <a:rPr lang="en-US" sz="1300" i="1" dirty="0">
                    <a:latin typeface="Arial" panose="020B0604020202020204" pitchFamily="34" charset="0"/>
                    <a:ea typeface="Calibri" panose="020F0502020204030204" pitchFamily="34" charset="0"/>
                    <a:cs typeface="Arial" panose="020B0604020202020204" pitchFamily="34" charset="0"/>
                  </a:rPr>
                  <a:t>e</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𝑦𝑏</m:t>
                        </m:r>
                      </m:e>
                      <m:sub>
                        <m:r>
                          <a:rPr lang="en-US" sz="1300" i="1">
                            <a:latin typeface="Cambria Math" panose="02040503050406030204" pitchFamily="18" charset="0"/>
                            <a:ea typeface="Calibri" panose="020F0502020204030204" pitchFamily="34" charset="0"/>
                            <a:cs typeface="Times New Roman" panose="02020603050405020304" pitchFamily="18" charset="0"/>
                          </a:rPr>
                          <m:t>𝑒𝑖𝑗𝑝𝑡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 </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The amount of wooden waste </a:t>
                </a:r>
                <a:r>
                  <a:rPr lang="en-US" sz="1300" i="1" dirty="0">
                    <a:latin typeface="Arial" panose="020B0604020202020204" pitchFamily="34" charset="0"/>
                    <a:ea typeface="Calibri" panose="020F0502020204030204" pitchFamily="34" charset="0"/>
                    <a:cs typeface="Arial" panose="020B0604020202020204" pitchFamily="34" charset="0"/>
                  </a:rPr>
                  <a:t>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sent from retailer</a:t>
                </a:r>
                <a:r>
                  <a:rPr lang="en-US" sz="1300" i="1" dirty="0">
                    <a:latin typeface="Arial" panose="020B0604020202020204" pitchFamily="34" charset="0"/>
                    <a:ea typeface="Calibri" panose="020F0502020204030204" pitchFamily="34" charset="0"/>
                    <a:cs typeface="Arial" panose="020B0604020202020204" pitchFamily="34" charset="0"/>
                  </a:rPr>
                  <a:t> e</a:t>
                </a:r>
                <a:r>
                  <a:rPr lang="en-US" sz="1300" dirty="0">
                    <a:latin typeface="Arial" panose="020B0604020202020204" pitchFamily="34" charset="0"/>
                    <a:ea typeface="Calibri" panose="020F0502020204030204" pitchFamily="34" charset="0"/>
                    <a:cs typeface="Arial" panose="020B0604020202020204" pitchFamily="34" charset="0"/>
                  </a:rPr>
                  <a:t> to collection center</a:t>
                </a:r>
                <a:r>
                  <a:rPr lang="en-US" sz="1300" i="1" dirty="0">
                    <a:latin typeface="Arial" panose="020B0604020202020204" pitchFamily="34" charset="0"/>
                    <a:ea typeface="Calibri" panose="020F0502020204030204" pitchFamily="34" charset="0"/>
                    <a:cs typeface="Arial" panose="020B0604020202020204" pitchFamily="34" charset="0"/>
                  </a:rPr>
                  <a:t> j </a:t>
                </a:r>
                <a:r>
                  <a:rPr lang="en-US" sz="1300" dirty="0">
                    <a:latin typeface="Arial" panose="020B0604020202020204" pitchFamily="34" charset="0"/>
                    <a:ea typeface="Calibri" panose="020F0502020204030204" pitchFamily="34" charset="0"/>
                    <a:cs typeface="Arial" panose="020B0604020202020204" pitchFamily="34" charset="0"/>
                  </a:rPr>
                  <a:t>by vehicle </a:t>
                </a:r>
                <a:r>
                  <a:rPr lang="en-US" sz="1300" i="1" dirty="0">
                    <a:latin typeface="Arial" panose="020B0604020202020204" pitchFamily="34" charset="0"/>
                    <a:ea typeface="Calibri" panose="020F0502020204030204" pitchFamily="34" charset="0"/>
                    <a:cs typeface="Arial" panose="020B0604020202020204" pitchFamily="34" charset="0"/>
                  </a:rPr>
                  <a:t>I</a:t>
                </a:r>
                <a:r>
                  <a:rPr lang="en-US" sz="1300" dirty="0">
                    <a:latin typeface="Arial" panose="020B0604020202020204" pitchFamily="34" charset="0"/>
                    <a:ea typeface="Calibri" panose="020F0502020204030204" pitchFamily="34" charset="0"/>
                    <a:cs typeface="Arial" panose="020B0604020202020204" pitchFamily="34" charset="0"/>
                  </a:rPr>
                  <a:t>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𝑦𝑏</m:t>
                        </m:r>
                      </m:e>
                      <m:sub>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𝑗𝑚𝑡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oMath>
                </a14:m>
                <a:r>
                  <a:rPr lang="en-US" sz="1300" dirty="0">
                    <a:latin typeface="Arial" panose="020B0604020202020204" pitchFamily="34" charset="0"/>
                    <a:ea typeface="Calibri" panose="020F0502020204030204" pitchFamily="34" charset="0"/>
                    <a:cs typeface="Arial" panose="020B0604020202020204" pitchFamily="34" charset="0"/>
                  </a:rPr>
                  <a:t> The amount of material </a:t>
                </a:r>
                <a:r>
                  <a:rPr lang="en-US" sz="1300" i="1" dirty="0">
                    <a:latin typeface="Arial" panose="020B0604020202020204" pitchFamily="34" charset="0"/>
                    <a:ea typeface="Calibri" panose="020F0502020204030204" pitchFamily="34" charset="0"/>
                    <a:cs typeface="Arial" panose="020B0604020202020204" pitchFamily="34" charset="0"/>
                  </a:rPr>
                  <a:t>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sent from collection center</a:t>
                </a:r>
                <a:r>
                  <a:rPr lang="en-US" sz="1300" i="1" dirty="0">
                    <a:latin typeface="Arial" panose="020B0604020202020204" pitchFamily="34" charset="0"/>
                    <a:ea typeface="Calibri" panose="020F0502020204030204" pitchFamily="34" charset="0"/>
                    <a:cs typeface="Arial" panose="020B0604020202020204" pitchFamily="34" charset="0"/>
                  </a:rPr>
                  <a:t> j</a:t>
                </a:r>
                <a:r>
                  <a:rPr lang="en-US" sz="1300" dirty="0">
                    <a:latin typeface="Arial" panose="020B0604020202020204" pitchFamily="34" charset="0"/>
                    <a:ea typeface="Calibri" panose="020F0502020204030204" pitchFamily="34" charset="0"/>
                    <a:cs typeface="Arial" panose="020B0604020202020204" pitchFamily="34" charset="0"/>
                  </a:rPr>
                  <a:t> to the factory by vehicle </a:t>
                </a:r>
                <a:r>
                  <a:rPr lang="en-US" sz="1300" i="1" dirty="0">
                    <a:latin typeface="Arial" panose="020B0604020202020204" pitchFamily="34" charset="0"/>
                    <a:ea typeface="Calibri" panose="020F0502020204030204" pitchFamily="34" charset="0"/>
                    <a:cs typeface="Arial" panose="020B0604020202020204" pitchFamily="34" charset="0"/>
                  </a:rPr>
                  <a:t>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latin typeface="Cambria Math" panose="02040503050406030204" pitchFamily="18" charset="0"/>
                            <a:ea typeface="Calibri" panose="020F0502020204030204" pitchFamily="34" charset="0"/>
                            <a:cs typeface="Times New Roman" panose="02020603050405020304" pitchFamily="18" charset="0"/>
                          </a:rPr>
                          <m:t>𝑎𝑣𝑚𝑡</m:t>
                        </m:r>
                      </m:sub>
                    </m:sSub>
                  </m:oMath>
                </a14:m>
                <a:r>
                  <a:rPr lang="en-US" sz="1300" dirty="0">
                    <a:latin typeface="Arial" panose="020B0604020202020204" pitchFamily="34" charset="0"/>
                    <a:ea typeface="Calibri" panose="020F0502020204030204" pitchFamily="34" charset="0"/>
                    <a:cs typeface="Arial" panose="020B0604020202020204" pitchFamily="34" charset="0"/>
                  </a:rPr>
                  <a:t>    The amount of wooden raw material </a:t>
                </a:r>
                <a:r>
                  <a:rPr lang="en-US" sz="1300" i="1" dirty="0">
                    <a:latin typeface="Arial" panose="020B0604020202020204" pitchFamily="34" charset="0"/>
                    <a:ea typeface="Calibri" panose="020F0502020204030204" pitchFamily="34" charset="0"/>
                    <a:cs typeface="Arial" panose="020B0604020202020204" pitchFamily="34" charset="0"/>
                  </a:rPr>
                  <a:t>m</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sent by vehicle </a:t>
                </a:r>
                <a:r>
                  <a:rPr lang="en-US" sz="1300" i="1" dirty="0">
                    <a:latin typeface="Arial" panose="020B0604020202020204" pitchFamily="34" charset="0"/>
                    <a:ea typeface="Calibri" panose="020F0502020204030204" pitchFamily="34" charset="0"/>
                    <a:cs typeface="Arial" panose="020B0604020202020204" pitchFamily="34" charset="0"/>
                  </a:rPr>
                  <a:t>v</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supplier </a:t>
                </a:r>
                <a:r>
                  <a:rPr lang="en-US" sz="1300" i="1" dirty="0">
                    <a:latin typeface="Arial" panose="020B0604020202020204" pitchFamily="34" charset="0"/>
                    <a:ea typeface="Calibri" panose="020F0502020204030204" pitchFamily="34" charset="0"/>
                    <a:cs typeface="Arial" panose="020B0604020202020204" pitchFamily="34" charset="0"/>
                  </a:rPr>
                  <a:t>a</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to the factory 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latin typeface="Cambria Math" panose="02040503050406030204" pitchFamily="18" charset="0"/>
                            <a:ea typeface="Calibri" panose="020F0502020204030204" pitchFamily="34" charset="0"/>
                            <a:cs typeface="Times New Roman" panose="02020603050405020304" pitchFamily="18" charset="0"/>
                          </a:rPr>
                          <m:t>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       The number of manufactured products </a:t>
                </a:r>
                <a:r>
                  <a:rPr lang="en-US" sz="1300" i="1" dirty="0">
                    <a:latin typeface="Arial" panose="020B0604020202020204" pitchFamily="34" charset="0"/>
                    <a:ea typeface="Calibri" panose="020F0502020204030204" pitchFamily="34" charset="0"/>
                    <a:cs typeface="Arial" panose="020B0604020202020204" pitchFamily="34" charset="0"/>
                  </a:rPr>
                  <a:t>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by the factory on day</a:t>
                </a:r>
                <a:r>
                  <a:rPr lang="en-US" sz="1300" i="1" dirty="0">
                    <a:latin typeface="Arial" panose="020B0604020202020204" pitchFamily="34" charset="0"/>
                    <a:ea typeface="Calibri" panose="020F0502020204030204" pitchFamily="34" charset="0"/>
                    <a:cs typeface="Arial" panose="020B0604020202020204" pitchFamily="34" charset="0"/>
                  </a:rPr>
                  <a:t> t </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𝑦</m:t>
                        </m:r>
                      </m:e>
                      <m:sub>
                        <m:r>
                          <a:rPr lang="en-US" sz="1300" i="1">
                            <a:latin typeface="Cambria Math" panose="02040503050406030204" pitchFamily="18" charset="0"/>
                            <a:ea typeface="Calibri" panose="020F0502020204030204" pitchFamily="34" charset="0"/>
                            <a:cs typeface="Times New Roman" panose="02020603050405020304" pitchFamily="18" charset="0"/>
                          </a:rPr>
                          <m:t>𝑏𝑔𝑝𝑡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number of products </a:t>
                </a:r>
                <a:r>
                  <a:rPr lang="en-US" sz="1300" i="1" dirty="0">
                    <a:latin typeface="Arial" panose="020B0604020202020204" pitchFamily="34" charset="0"/>
                    <a:ea typeface="Calibri" panose="020F0502020204030204" pitchFamily="34" charset="0"/>
                    <a:cs typeface="Arial" panose="020B0604020202020204" pitchFamily="34" charset="0"/>
                  </a:rPr>
                  <a:t>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sent by vehicle </a:t>
                </a:r>
                <a:r>
                  <a:rPr lang="en-US" sz="1300" i="1" dirty="0">
                    <a:latin typeface="Arial" panose="020B0604020202020204" pitchFamily="34" charset="0"/>
                    <a:ea typeface="Calibri" panose="020F0502020204030204" pitchFamily="34" charset="0"/>
                    <a:cs typeface="Arial" panose="020B0604020202020204" pitchFamily="34" charset="0"/>
                  </a:rPr>
                  <a:t>g</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the factory to wholesaler </a:t>
                </a:r>
                <a:r>
                  <a:rPr lang="en-US" sz="1300" i="1" dirty="0">
                    <a:latin typeface="Arial" panose="020B0604020202020204" pitchFamily="34" charset="0"/>
                    <a:ea typeface="Calibri" panose="020F0502020204030204" pitchFamily="34" charset="0"/>
                    <a:cs typeface="Arial" panose="020B0604020202020204" pitchFamily="34" charset="0"/>
                  </a:rPr>
                  <a:t>b</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𝑥𝑏</m:t>
                        </m:r>
                      </m:e>
                      <m:sub>
                        <m:r>
                          <a:rPr lang="en-US" sz="1300" i="1">
                            <a:latin typeface="Cambria Math" panose="02040503050406030204" pitchFamily="18" charset="0"/>
                            <a:ea typeface="Calibri" panose="020F0502020204030204" pitchFamily="34" charset="0"/>
                            <a:cs typeface="Times New Roman" panose="02020603050405020304" pitchFamily="18" charset="0"/>
                          </a:rPr>
                          <m:t>𝑒𝑖𝑗𝑡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 </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   Binary variable representing the departure or non-departure of vehicle</a:t>
                </a:r>
                <a:r>
                  <a:rPr lang="en-US" sz="1300" i="1" dirty="0">
                    <a:latin typeface="Arial" panose="020B0604020202020204" pitchFamily="34" charset="0"/>
                    <a:ea typeface="Calibri" panose="020F0502020204030204" pitchFamily="34" charset="0"/>
                    <a:cs typeface="Arial" panose="020B0604020202020204" pitchFamily="34" charset="0"/>
                  </a:rPr>
                  <a:t> 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retailer </a:t>
                </a:r>
                <a:r>
                  <a:rPr lang="en-US" sz="1300" i="1" dirty="0">
                    <a:latin typeface="Arial" panose="020B0604020202020204" pitchFamily="34" charset="0"/>
                    <a:ea typeface="Calibri" panose="020F0502020204030204" pitchFamily="34" charset="0"/>
                    <a:cs typeface="Arial" panose="020B0604020202020204" pitchFamily="34" charset="0"/>
                  </a:rPr>
                  <a:t>e</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to collection center </a:t>
                </a:r>
                <a:r>
                  <a:rPr lang="en-US" sz="1300" i="1" dirty="0">
                    <a:latin typeface="Arial" panose="020B0604020202020204" pitchFamily="34" charset="0"/>
                    <a:ea typeface="Calibri" panose="020F0502020204030204" pitchFamily="34" charset="0"/>
                    <a:cs typeface="Arial" panose="020B0604020202020204" pitchFamily="34" charset="0"/>
                  </a:rPr>
                  <a:t>j</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on day</a:t>
                </a:r>
                <a:r>
                  <a:rPr lang="en-US" sz="1300" i="1" dirty="0">
                    <a:latin typeface="Arial" panose="020B0604020202020204" pitchFamily="34" charset="0"/>
                    <a:ea typeface="Calibri" panose="020F0502020204030204" pitchFamily="34" charset="0"/>
                    <a:cs typeface="Arial" panose="020B0604020202020204" pitchFamily="34" charset="0"/>
                  </a:rPr>
                  <a:t> t</a:t>
                </a:r>
                <a:endParaRPr lang="en-US" sz="130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𝑥𝑏</m:t>
                        </m:r>
                      </m:e>
                      <m:sub>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𝑗𝑡</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Binary variable representing the departure or non-departure of vehicle</a:t>
                </a:r>
                <a:r>
                  <a:rPr lang="en-US" sz="1300" i="1" dirty="0">
                    <a:latin typeface="Arial" panose="020B0604020202020204" pitchFamily="34" charset="0"/>
                    <a:ea typeface="Calibri" panose="020F0502020204030204" pitchFamily="34" charset="0"/>
                    <a:cs typeface="Arial" panose="020B0604020202020204" pitchFamily="34" charset="0"/>
                  </a:rPr>
                  <a:t> I''</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from collection center</a:t>
                </a:r>
                <a:r>
                  <a:rPr lang="en-US" sz="1300" i="1" dirty="0">
                    <a:latin typeface="Arial" panose="020B0604020202020204" pitchFamily="34" charset="0"/>
                    <a:ea typeface="Calibri" panose="020F0502020204030204" pitchFamily="34" charset="0"/>
                    <a:cs typeface="Arial" panose="020B0604020202020204" pitchFamily="34" charset="0"/>
                  </a:rPr>
                  <a:t> j</a:t>
                </a:r>
                <a:r>
                  <a:rPr lang="en-US" sz="1300" dirty="0">
                    <a:latin typeface="Arial" panose="020B0604020202020204" pitchFamily="34" charset="0"/>
                    <a:ea typeface="Calibri" panose="020F0502020204030204" pitchFamily="34" charset="0"/>
                    <a:cs typeface="Arial" panose="020B0604020202020204" pitchFamily="34" charset="0"/>
                  </a:rPr>
                  <a:t> to the factory on day</a:t>
                </a:r>
                <a:r>
                  <a:rPr lang="en-US" sz="1300" i="1" dirty="0">
                    <a:latin typeface="Arial" panose="020B0604020202020204" pitchFamily="34" charset="0"/>
                    <a:ea typeface="Calibri" panose="020F0502020204030204" pitchFamily="34" charset="0"/>
                    <a:cs typeface="Arial" panose="020B0604020202020204" pitchFamily="34" charset="0"/>
                  </a:rPr>
                  <a:t> </a:t>
                </a:r>
                <a:endParaRPr lang="en-US" sz="130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6077305" y="913209"/>
                <a:ext cx="5912989" cy="5025415"/>
              </a:xfrm>
              <a:prstGeom prst="rect">
                <a:avLst/>
              </a:prstGeom>
              <a:blipFill>
                <a:blip r:embed="rId3"/>
                <a:stretch>
                  <a:fillRect l="-206" t="-121" r="-103" b="-121"/>
                </a:stretch>
              </a:blipFill>
            </p:spPr>
            <p:txBody>
              <a:bodyPr/>
              <a:lstStyle/>
              <a:p>
                <a:r>
                  <a:rPr lang="en-US">
                    <a:noFill/>
                  </a:rPr>
                  <a:t> </a:t>
                </a:r>
              </a:p>
            </p:txBody>
          </p:sp>
        </mc:Fallback>
      </mc:AlternateContent>
      <p:cxnSp>
        <p:nvCxnSpPr>
          <p:cNvPr id="15" name="Straight Connector 14"/>
          <p:cNvCxnSpPr/>
          <p:nvPr/>
        </p:nvCxnSpPr>
        <p:spPr>
          <a:xfrm>
            <a:off x="6077305" y="1025236"/>
            <a:ext cx="1" cy="511232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823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11</a:t>
              </a: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mc:AlternateContent xmlns:mc="http://schemas.openxmlformats.org/markup-compatibility/2006">
        <mc:Choice xmlns:a14="http://schemas.microsoft.com/office/drawing/2010/main" Requires="a14">
          <p:sp>
            <p:nvSpPr>
              <p:cNvPr id="12" name="Rectangle 11"/>
              <p:cNvSpPr/>
              <p:nvPr/>
            </p:nvSpPr>
            <p:spPr>
              <a:xfrm>
                <a:off x="630772" y="881176"/>
                <a:ext cx="10684553" cy="6813597"/>
              </a:xfrm>
              <a:prstGeom prst="rect">
                <a:avLst/>
              </a:prstGeom>
              <a:ln>
                <a:noFill/>
              </a:ln>
            </p:spPr>
            <p:txBody>
              <a:bodyPr wrap="square">
                <a:spAutoFit/>
              </a:bodyPr>
              <a:lstStyle/>
              <a:p>
                <a:pPr algn="just">
                  <a:lnSpc>
                    <a:spcPct val="200000"/>
                  </a:lnSpc>
                  <a:spcBef>
                    <a:spcPts val="1200"/>
                  </a:spcBef>
                  <a:spcAft>
                    <a:spcPts val="300"/>
                  </a:spcAft>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libri" panose="020F0502020204030204" pitchFamily="34" charset="0"/>
                          <a:cs typeface="Times New Roman" panose="020206030504050203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𝐴</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𝑣</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𝑎</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
                                        <m:sSubPr>
                                          <m:ctrlPr>
                                            <a:rPr lang="en-US" sz="1400" i="1">
                                              <a:latin typeface="Cambria Math" panose="02040503050406030204" pitchFamily="18" charset="0"/>
                                            </a:rPr>
                                          </m:ctrlPr>
                                        </m:sSubPr>
                                        <m:e>
                                          <m:r>
                                            <a:rPr lang="en-US" sz="1400" i="1">
                                              <a:latin typeface="Cambria Math" panose="02040503050406030204" pitchFamily="18" charset="0"/>
                                            </a:rPr>
                                            <m:t>𝑐</m:t>
                                          </m:r>
                                          <m:r>
                                            <a:rPr lang="en-US" sz="1400" i="1">
                                              <a:latin typeface="Cambria Math" panose="02040503050406030204" pitchFamily="18" charset="0"/>
                                            </a:rPr>
                                            <m:t>′</m:t>
                                          </m:r>
                                        </m:e>
                                        <m:sub>
                                          <m:r>
                                            <a:rPr lang="en-US" sz="1400" i="1">
                                              <a:latin typeface="Cambria Math" panose="02040503050406030204" pitchFamily="18" charset="0"/>
                                            </a:rPr>
                                            <m:t>𝑎𝑣</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𝑎𝑣𝑡</m:t>
                                          </m:r>
                                        </m:sub>
                                      </m:sSub>
                                    </m:e>
                                  </m:nary>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𝐴</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𝑣</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𝑎</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𝑀</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
                                            <m:sSubPr>
                                              <m:ctrlPr>
                                                <a:rPr lang="en-US" sz="1400" i="1">
                                                  <a:latin typeface="Cambria Math" panose="02040503050406030204" pitchFamily="18" charset="0"/>
                                                </a:rPr>
                                              </m:ctrlPr>
                                            </m:sSubPr>
                                            <m:e>
                                              <m:r>
                                                <a:rPr lang="en-US" sz="1400" i="1">
                                                  <a:latin typeface="Cambria Math" panose="02040503050406030204" pitchFamily="18" charset="0"/>
                                                </a:rPr>
                                                <m:t>𝑐</m:t>
                                              </m:r>
                                              <m:r>
                                                <a:rPr lang="en-US" sz="1400" i="1">
                                                  <a:latin typeface="Cambria Math" panose="02040503050406030204" pitchFamily="18" charset="0"/>
                                                </a:rPr>
                                                <m:t>′′</m:t>
                                              </m:r>
                                            </m:e>
                                            <m:sub>
                                              <m:r>
                                                <a:rPr lang="en-US" sz="1400" i="1">
                                                  <a:latin typeface="Cambria Math" panose="02040503050406030204" pitchFamily="18" charset="0"/>
                                                </a:rPr>
                                                <m:t>𝑎𝑚</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𝑎𝑣𝑚𝑡</m:t>
                                              </m:r>
                                            </m:sub>
                                          </m:sSub>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𝐵</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𝑓</m:t>
                                  </m:r>
                                  <m:r>
                                    <a:rPr lang="en-US" sz="1400" i="1">
                                      <a:latin typeface="Cambria Math" panose="02040503050406030204" pitchFamily="18" charset="0"/>
                                    </a:rPr>
                                    <m:t>∈</m:t>
                                  </m:r>
                                  <m:r>
                                    <a:rPr lang="en-US" sz="1400" i="1">
                                      <a:latin typeface="Cambria Math" panose="02040503050406030204" pitchFamily="18" charset="0"/>
                                    </a:rPr>
                                    <m:t>𝐹</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𝑐𝑠</m:t>
                                          </m:r>
                                        </m:e>
                                        <m:sub>
                                          <m:r>
                                            <a:rPr lang="en-US" sz="1400" i="1">
                                              <a:latin typeface="Cambria Math" panose="02040503050406030204" pitchFamily="18" charset="0"/>
                                            </a:rPr>
                                            <m:t>𝑏𝑓</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𝑏𝑓𝑡</m:t>
                                          </m:r>
                                        </m:sub>
                                        <m:sup>
                                          <m:r>
                                            <a:rPr lang="en-US" sz="1400" i="1">
                                              <a:latin typeface="Cambria Math" panose="02040503050406030204" pitchFamily="18" charset="0"/>
                                            </a:rPr>
                                            <m:t>′</m:t>
                                          </m:r>
                                        </m:sup>
                                      </m:sSubSup>
                                    </m:e>
                                  </m:nary>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𝐵</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𝑔</m:t>
                                  </m:r>
                                  <m:r>
                                    <a:rPr lang="en-US" sz="1400" i="1">
                                      <a:latin typeface="Cambria Math" panose="02040503050406030204" pitchFamily="18" charset="0"/>
                                    </a:rPr>
                                    <m:t>∈</m:t>
                                  </m:r>
                                  <m:r>
                                    <a:rPr lang="en-US" sz="1400" i="1">
                                      <a:latin typeface="Cambria Math" panose="02040503050406030204" pitchFamily="18" charset="0"/>
                                    </a:rPr>
                                    <m:t>𝐺</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𝑐𝑓</m:t>
                                              </m:r>
                                            </m:e>
                                            <m:sub>
                                              <m:r>
                                                <a:rPr lang="en-US" sz="1400" i="1">
                                                  <a:latin typeface="Cambria Math" panose="02040503050406030204" pitchFamily="18" charset="0"/>
                                                </a:rPr>
                                                <m:t>𝑏𝑝</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𝑏𝑔𝑝𝑡</m:t>
                                              </m:r>
                                            </m:sub>
                                            <m:sup>
                                              <m:r>
                                                <a:rPr lang="en-US" sz="1400" i="1">
                                                  <a:latin typeface="Cambria Math" panose="02040503050406030204" pitchFamily="18" charset="0"/>
                                                </a:rPr>
                                                <m:t>′′</m:t>
                                              </m:r>
                                            </m:sup>
                                          </m:sSubSup>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𝐵</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𝑏</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𝑔</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𝑏</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𝑐𝑟</m:t>
                                              </m:r>
                                            </m:e>
                                            <m:sub>
                                              <m:r>
                                                <a:rPr lang="en-US" sz="1400" i="1">
                                                  <a:latin typeface="Cambria Math" panose="02040503050406030204" pitchFamily="18" charset="0"/>
                                                </a:rPr>
                                                <m:t>𝑏𝑒𝑔</m:t>
                                              </m:r>
                                            </m:sub>
                                            <m:sup>
                                              <m:r>
                                                <a:rPr lang="en-US" sz="1400" i="1">
                                                  <a:latin typeface="Cambria Math" panose="02040503050406030204" pitchFamily="18" charset="0"/>
                                                </a:rPr>
                                                <m:t> </m:t>
                                              </m:r>
                                            </m:sup>
                                          </m:sSubSup>
                                        </m:e>
                                      </m:nary>
                                      <m:sSubSup>
                                        <m:sSubSupPr>
                                          <m:ctrlPr>
                                            <a:rPr lang="en-US" sz="1400" i="1">
                                              <a:latin typeface="Cambria Math" panose="02040503050406030204" pitchFamily="18" charset="0"/>
                                            </a:rPr>
                                          </m:ctrlPr>
                                        </m:sSubSupPr>
                                        <m:e>
                                          <m:r>
                                            <a:rPr lang="en-US" sz="1400" i="1">
                                              <a:latin typeface="Cambria Math" panose="02040503050406030204" pitchFamily="18" charset="0"/>
                                            </a:rPr>
                                            <m:t>𝑥</m:t>
                                          </m:r>
                                        </m:e>
                                        <m:sub>
                                          <m:r>
                                            <a:rPr lang="en-US" sz="1400" i="1">
                                              <a:latin typeface="Cambria Math" panose="02040503050406030204" pitchFamily="18" charset="0"/>
                                            </a:rPr>
                                            <m:t>𝑏𝑒𝑔𝑡</m:t>
                                          </m:r>
                                        </m:sub>
                                        <m:sup>
                                          <m:r>
                                            <a:rPr lang="en-US" sz="1400" i="1">
                                              <a:latin typeface="Cambria Math" panose="02040503050406030204" pitchFamily="18" charset="0"/>
                                            </a:rPr>
                                            <m:t>′′</m:t>
                                          </m:r>
                                        </m:sup>
                                      </m:sSubSup>
                                    </m:e>
                                  </m:nary>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𝐵</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𝐸</m:t>
                                      </m:r>
                                    </m:e>
                                    <m:sub>
                                      <m:r>
                                        <a:rPr lang="en-US" sz="1400" i="1">
                                          <a:latin typeface="Cambria Math" panose="02040503050406030204" pitchFamily="18" charset="0"/>
                                        </a:rPr>
                                        <m:t>𝑏</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𝑔</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i="1">
                                              <a:latin typeface="Cambria Math" panose="02040503050406030204" pitchFamily="18" charset="0"/>
                                            </a:rPr>
                                            <m:t>𝑏</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𝑐𝑑</m:t>
                                                  </m:r>
                                                </m:e>
                                                <m:sub>
                                                  <m:r>
                                                    <a:rPr lang="en-US" sz="1400" i="1">
                                                      <a:latin typeface="Cambria Math" panose="02040503050406030204" pitchFamily="18" charset="0"/>
                                                    </a:rPr>
                                                    <m:t>𝑏𝑒𝑝</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𝑏𝑒𝑔𝑝𝑡</m:t>
                                                  </m:r>
                                                </m:sub>
                                                <m:sup>
                                                  <m:r>
                                                    <a:rPr lang="en-US" sz="1400" i="1">
                                                      <a:latin typeface="Cambria Math" panose="02040503050406030204" pitchFamily="18" charset="0"/>
                                                    </a:rPr>
                                                    <m:t>′′′</m:t>
                                                  </m:r>
                                                </m:sup>
                                              </m:sSubSup>
                                            </m:e>
                                          </m:nary>
                                        </m:e>
                                      </m:nary>
                                    </m:e>
                                  </m:nary>
                                </m:e>
                              </m:nary>
                            </m:e>
                          </m:nary>
                        </m:e>
                      </m:d>
                      <m:r>
                        <a:rPr lang="en-US" sz="1400" i="1">
                          <a:latin typeface="Cambria Math" panose="02040503050406030204" pitchFamily="18" charset="0"/>
                        </a:rPr>
                        <m:t>+</m:t>
                      </m:r>
                      <m:d>
                        <m:dPr>
                          <m:ctrlPr>
                            <a:rPr lang="en-US" sz="1400" b="1"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𝐽</m:t>
                                  </m:r>
                                </m:sub>
                                <m:sup/>
                                <m:e>
                                  <m:nary>
                                    <m:naryPr>
                                      <m:chr m:val="∑"/>
                                      <m:limLoc m:val="undOvr"/>
                                      <m:supHide m:val="on"/>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𝑖</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𝑓</m:t>
                                              </m:r>
                                            </m:e>
                                            <m:sub>
                                              <m:r>
                                                <a:rPr lang="en-US" sz="1400" i="1">
                                                  <a:latin typeface="Cambria Math" panose="02040503050406030204" pitchFamily="18" charset="0"/>
                                                </a:rPr>
                                                <m:t>𝑒𝑖𝑗</m:t>
                                              </m:r>
                                            </m:sub>
                                            <m:sup>
                                              <m:r>
                                                <a:rPr lang="en-US" sz="1400" i="1">
                                                  <a:latin typeface="Cambria Math" panose="02040503050406030204" pitchFamily="18" charset="0"/>
                                                </a:rPr>
                                                <m:t> </m:t>
                                              </m:r>
                                            </m:sup>
                                          </m:sSubSup>
                                        </m:e>
                                      </m:nary>
                                      <m:sSubSup>
                                        <m:sSubSupPr>
                                          <m:ctrlPr>
                                            <a:rPr lang="en-US" sz="1400" i="1">
                                              <a:latin typeface="Cambria Math" panose="02040503050406030204" pitchFamily="18" charset="0"/>
                                            </a:rPr>
                                          </m:ctrlPr>
                                        </m:sSubSupPr>
                                        <m:e>
                                          <m:r>
                                            <a:rPr lang="en-US" sz="1400" i="1">
                                              <a:latin typeface="Cambria Math" panose="02040503050406030204" pitchFamily="18" charset="0"/>
                                            </a:rPr>
                                            <m:t>𝑥𝑏</m:t>
                                          </m:r>
                                        </m:e>
                                        <m:sub>
                                          <m:r>
                                            <a:rPr lang="en-US" sz="1400" i="1">
                                              <a:latin typeface="Cambria Math" panose="02040503050406030204" pitchFamily="18" charset="0"/>
                                            </a:rPr>
                                            <m:t>𝑒𝑖𝑗𝑡</m:t>
                                          </m:r>
                                        </m:sub>
                                        <m:sup>
                                          <m:r>
                                            <a:rPr lang="en-US" sz="1400" i="1">
                                              <a:latin typeface="Cambria Math" panose="02040503050406030204" pitchFamily="18" charset="0"/>
                                            </a:rPr>
                                            <m:t> </m:t>
                                          </m:r>
                                        </m:sup>
                                      </m:sSubSup>
                                    </m:e>
                                  </m:nary>
                                </m:e>
                              </m:nary>
                            </m:e>
                          </m:nary>
                          <m:r>
                            <a:rPr lang="en-US" sz="1400" b="1"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𝐽</m:t>
                                  </m:r>
                                </m:sub>
                                <m:sup/>
                                <m:e>
                                  <m:nary>
                                    <m:naryPr>
                                      <m:chr m:val="∑"/>
                                      <m:limLoc m:val="undOvr"/>
                                      <m:supHide m:val="on"/>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𝑖</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𝑐𝑧</m:t>
                                                  </m:r>
                                                </m:e>
                                                <m:sub>
                                                  <m:r>
                                                    <a:rPr lang="en-US" sz="1400" i="1">
                                                      <a:latin typeface="Cambria Math" panose="02040503050406030204" pitchFamily="18" charset="0"/>
                                                    </a:rPr>
                                                    <m:t>𝑒𝑗𝑝</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𝑦𝑏</m:t>
                                                  </m:r>
                                                </m:e>
                                                <m:sub>
                                                  <m:r>
                                                    <a:rPr lang="en-US" sz="1400" i="1">
                                                      <a:latin typeface="Cambria Math" panose="02040503050406030204" pitchFamily="18" charset="0"/>
                                                    </a:rPr>
                                                    <m:t>𝑒𝑖𝑗𝑝𝑡</m:t>
                                                  </m:r>
                                                </m:sub>
                                                <m:sup>
                                                  <m:r>
                                                    <a:rPr lang="en-US" sz="1400" i="1">
                                                      <a:latin typeface="Cambria Math" panose="02040503050406030204" pitchFamily="18" charset="0"/>
                                                    </a:rPr>
                                                    <m:t> </m:t>
                                                  </m:r>
                                                </m:sup>
                                              </m:sSubSup>
                                            </m:e>
                                          </m:nary>
                                        </m:e>
                                      </m:nary>
                                    </m:e>
                                  </m:nary>
                                </m:e>
                              </m:nary>
                            </m:e>
                          </m:nary>
                        </m:e>
                      </m:d>
                      <m:r>
                        <a:rPr lang="en-US" sz="1400" b="1" i="1">
                          <a:latin typeface="Cambria Math" panose="02040503050406030204" pitchFamily="18" charset="0"/>
                        </a:rPr>
                        <m:t>+</m:t>
                      </m:r>
                      <m:d>
                        <m:dPr>
                          <m:ctrlPr>
                            <a:rPr lang="en-US" sz="1400" b="1" i="1">
                              <a:latin typeface="Cambria Math" panose="02040503050406030204" pitchFamily="18" charset="0"/>
                            </a:rPr>
                          </m:ctrlPr>
                        </m:dPr>
                        <m:e>
                          <m:nary>
                            <m:naryPr>
                              <m:chr m:val="∑"/>
                              <m:limLoc m:val="undOvr"/>
                              <m:supHide m:val="on"/>
                              <m:ctrlPr>
                                <a:rPr lang="en-US" sz="1400" b="1" i="1">
                                  <a:latin typeface="Cambria Math" panose="02040503050406030204" pitchFamily="18" charset="0"/>
                                </a:rPr>
                              </m:ctrlPr>
                            </m:naryPr>
                            <m:sub>
                              <m:r>
                                <a:rPr lang="en-US" sz="1400" b="1" i="1">
                                  <a:latin typeface="Cambria Math" panose="02040503050406030204" pitchFamily="18" charset="0"/>
                                </a:rPr>
                                <m:t>𝒋</m:t>
                              </m:r>
                              <m:r>
                                <a:rPr lang="en-US" sz="1400" b="1" i="1">
                                  <a:latin typeface="Cambria Math" panose="02040503050406030204" pitchFamily="18" charset="0"/>
                                </a:rPr>
                                <m:t>∈</m:t>
                              </m:r>
                              <m:r>
                                <a:rPr lang="en-US" sz="1400" b="1" i="1">
                                  <a:latin typeface="Cambria Math" panose="02040503050406030204" pitchFamily="18" charset="0"/>
                                </a:rPr>
                                <m:t>𝑱</m:t>
                              </m:r>
                            </m:sub>
                            <m:sup/>
                            <m:e>
                              <m:nary>
                                <m:naryPr>
                                  <m:chr m:val="∑"/>
                                  <m:limLoc m:val="undOvr"/>
                                  <m:supHide m:val="on"/>
                                  <m:ctrlPr>
                                    <a:rPr lang="en-US" sz="1400" b="1" i="1">
                                      <a:latin typeface="Cambria Math" panose="02040503050406030204" pitchFamily="18" charset="0"/>
                                    </a:rPr>
                                  </m:ctrlPr>
                                </m:naryPr>
                                <m:sub>
                                  <m:sSup>
                                    <m:sSupPr>
                                      <m:ctrlPr>
                                        <a:rPr lang="en-US" sz="1400" b="1" i="1">
                                          <a:latin typeface="Cambria Math" panose="02040503050406030204" pitchFamily="18" charset="0"/>
                                        </a:rPr>
                                      </m:ctrlPr>
                                    </m:sSupPr>
                                    <m:e>
                                      <m:r>
                                        <a:rPr lang="en-US" sz="1400" b="1" i="1">
                                          <a:latin typeface="Cambria Math" panose="02040503050406030204" pitchFamily="18" charset="0"/>
                                        </a:rPr>
                                        <m:t>𝒊</m:t>
                                      </m:r>
                                    </m:e>
                                    <m:sup>
                                      <m:r>
                                        <a:rPr lang="en-US" sz="1400" b="1" i="1">
                                          <a:latin typeface="Cambria Math" panose="02040503050406030204" pitchFamily="18" charset="0"/>
                                        </a:rPr>
                                        <m:t>′′</m:t>
                                      </m:r>
                                    </m:sup>
                                  </m:sSup>
                                  <m:r>
                                    <a:rPr lang="en-US" sz="1400" b="1" i="1">
                                      <a:latin typeface="Cambria Math" panose="02040503050406030204" pitchFamily="18" charset="0"/>
                                    </a:rPr>
                                    <m:t>∈</m:t>
                                  </m:r>
                                  <m:sSubSup>
                                    <m:sSubSupPr>
                                      <m:ctrlPr>
                                        <a:rPr lang="en-US" sz="1400" b="1" i="1">
                                          <a:latin typeface="Cambria Math" panose="02040503050406030204" pitchFamily="18" charset="0"/>
                                        </a:rPr>
                                      </m:ctrlPr>
                                    </m:sSubSupPr>
                                    <m:e>
                                      <m:r>
                                        <a:rPr lang="en-US" sz="1400" b="1" i="1">
                                          <a:latin typeface="Cambria Math" panose="02040503050406030204" pitchFamily="18" charset="0"/>
                                        </a:rPr>
                                        <m:t>𝒊</m:t>
                                      </m:r>
                                    </m:e>
                                    <m:sub>
                                      <m:r>
                                        <a:rPr lang="en-US" sz="1400" b="1" i="1">
                                          <a:latin typeface="Cambria Math" panose="02040503050406030204" pitchFamily="18" charset="0"/>
                                        </a:rPr>
                                        <m:t>𝒋</m:t>
                                      </m:r>
                                    </m:sub>
                                    <m:sup>
                                      <m:r>
                                        <a:rPr lang="en-US" sz="1400" b="1" i="1">
                                          <a:latin typeface="Cambria Math" panose="02040503050406030204" pitchFamily="18" charset="0"/>
                                        </a:rPr>
                                        <m:t>′</m:t>
                                      </m:r>
                                    </m:sup>
                                  </m:sSubSup>
                                </m:sub>
                                <m:sup/>
                                <m:e>
                                  <m:nary>
                                    <m:naryPr>
                                      <m:chr m:val="∑"/>
                                      <m:limLoc m:val="undOvr"/>
                                      <m:supHide m:val="on"/>
                                      <m:ctrlPr>
                                        <a:rPr lang="en-US" sz="1400" b="1" i="1">
                                          <a:latin typeface="Cambria Math" panose="02040503050406030204" pitchFamily="18" charset="0"/>
                                        </a:rPr>
                                      </m:ctrlPr>
                                    </m:naryPr>
                                    <m:sub>
                                      <m:r>
                                        <a:rPr lang="en-US" sz="1400" b="1" i="1">
                                          <a:latin typeface="Cambria Math" panose="02040503050406030204" pitchFamily="18" charset="0"/>
                                        </a:rPr>
                                        <m:t>𝒕</m:t>
                                      </m:r>
                                      <m:r>
                                        <a:rPr lang="en-US" sz="1400" b="1" i="1">
                                          <a:latin typeface="Cambria Math" panose="02040503050406030204" pitchFamily="18" charset="0"/>
                                        </a:rPr>
                                        <m:t>∈</m:t>
                                      </m:r>
                                      <m:r>
                                        <a:rPr lang="en-US" sz="1400" b="1" i="1">
                                          <a:latin typeface="Cambria Math" panose="02040503050406030204" pitchFamily="18" charset="0"/>
                                        </a:rPr>
                                        <m:t>𝑻</m:t>
                                      </m:r>
                                    </m:sub>
                                    <m:sup/>
                                    <m:e>
                                      <m:sSubSup>
                                        <m:sSubSupPr>
                                          <m:ctrlPr>
                                            <a:rPr lang="en-US" sz="1400" b="1" i="1">
                                              <a:latin typeface="Cambria Math" panose="02040503050406030204" pitchFamily="18" charset="0"/>
                                            </a:rPr>
                                          </m:ctrlPr>
                                        </m:sSubSupPr>
                                        <m:e>
                                          <m:r>
                                            <a:rPr lang="en-US" sz="1400" b="1" i="1">
                                              <a:latin typeface="Cambria Math" panose="02040503050406030204" pitchFamily="18" charset="0"/>
                                            </a:rPr>
                                            <m:t>𝒇</m:t>
                                          </m:r>
                                          <m:r>
                                            <a:rPr lang="en-US" sz="1400" b="1" i="1">
                                              <a:latin typeface="Cambria Math" panose="02040503050406030204" pitchFamily="18" charset="0"/>
                                            </a:rPr>
                                            <m:t>′</m:t>
                                          </m:r>
                                        </m:e>
                                        <m:sub>
                                          <m:sSup>
                                            <m:sSupPr>
                                              <m:ctrlPr>
                                                <a:rPr lang="en-US" sz="1400" b="1" i="1">
                                                  <a:latin typeface="Cambria Math" panose="02040503050406030204" pitchFamily="18" charset="0"/>
                                                </a:rPr>
                                              </m:ctrlPr>
                                            </m:sSupPr>
                                            <m:e>
                                              <m:r>
                                                <a:rPr lang="en-US" sz="1400" b="1" i="1">
                                                  <a:latin typeface="Cambria Math" panose="02040503050406030204" pitchFamily="18" charset="0"/>
                                                </a:rPr>
                                                <m:t>𝒊</m:t>
                                              </m:r>
                                            </m:e>
                                            <m:sup>
                                              <m:r>
                                                <a:rPr lang="en-US" sz="1400" b="1" i="1">
                                                  <a:latin typeface="Cambria Math" panose="02040503050406030204" pitchFamily="18" charset="0"/>
                                                </a:rPr>
                                                <m:t>′′</m:t>
                                              </m:r>
                                            </m:sup>
                                          </m:sSup>
                                          <m:r>
                                            <a:rPr lang="en-US" sz="1400" b="1" i="1">
                                              <a:latin typeface="Cambria Math" panose="02040503050406030204" pitchFamily="18" charset="0"/>
                                            </a:rPr>
                                            <m:t>𝒋</m:t>
                                          </m:r>
                                        </m:sub>
                                        <m:sup>
                                          <m:r>
                                            <a:rPr lang="en-US" sz="1400" b="1" i="1">
                                              <a:latin typeface="Cambria Math" panose="02040503050406030204" pitchFamily="18" charset="0"/>
                                            </a:rPr>
                                            <m:t> </m:t>
                                          </m:r>
                                        </m:sup>
                                      </m:sSubSup>
                                    </m:e>
                                  </m:nary>
                                  <m:sSubSup>
                                    <m:sSubSupPr>
                                      <m:ctrlPr>
                                        <a:rPr lang="en-US" sz="1400" b="1" i="1">
                                          <a:latin typeface="Cambria Math" panose="02040503050406030204" pitchFamily="18" charset="0"/>
                                        </a:rPr>
                                      </m:ctrlPr>
                                    </m:sSubSupPr>
                                    <m:e>
                                      <m:r>
                                        <a:rPr lang="en-US" sz="1400" b="1" i="1">
                                          <a:latin typeface="Cambria Math" panose="02040503050406030204" pitchFamily="18" charset="0"/>
                                        </a:rPr>
                                        <m:t>𝒙𝒃</m:t>
                                      </m:r>
                                      <m:r>
                                        <a:rPr lang="en-US" sz="1400" b="1" i="1">
                                          <a:latin typeface="Cambria Math" panose="02040503050406030204" pitchFamily="18" charset="0"/>
                                        </a:rPr>
                                        <m:t>′</m:t>
                                      </m:r>
                                    </m:e>
                                    <m:sub>
                                      <m:sSup>
                                        <m:sSupPr>
                                          <m:ctrlPr>
                                            <a:rPr lang="en-US" sz="1400" b="1" i="1">
                                              <a:latin typeface="Cambria Math" panose="02040503050406030204" pitchFamily="18" charset="0"/>
                                            </a:rPr>
                                          </m:ctrlPr>
                                        </m:sSupPr>
                                        <m:e>
                                          <m:r>
                                            <a:rPr lang="en-US" sz="1400" b="1" i="1">
                                              <a:latin typeface="Cambria Math" panose="02040503050406030204" pitchFamily="18" charset="0"/>
                                            </a:rPr>
                                            <m:t>𝒊</m:t>
                                          </m:r>
                                          <m:r>
                                            <a:rPr lang="en-US" sz="1400" b="1" i="1">
                                              <a:latin typeface="Cambria Math" panose="02040503050406030204" pitchFamily="18" charset="0"/>
                                            </a:rPr>
                                            <m:t>′</m:t>
                                          </m:r>
                                        </m:e>
                                        <m:sup>
                                          <m:r>
                                            <a:rPr lang="en-US" sz="1400" b="1" i="1">
                                              <a:latin typeface="Cambria Math" panose="02040503050406030204" pitchFamily="18" charset="0"/>
                                            </a:rPr>
                                            <m:t>′</m:t>
                                          </m:r>
                                        </m:sup>
                                      </m:sSup>
                                      <m:r>
                                        <a:rPr lang="en-US" sz="1400" b="1" i="1">
                                          <a:latin typeface="Cambria Math" panose="02040503050406030204" pitchFamily="18" charset="0"/>
                                        </a:rPr>
                                        <m:t>𝒋𝒕</m:t>
                                      </m:r>
                                    </m:sub>
                                    <m:sup>
                                      <m:r>
                                        <a:rPr lang="en-US" sz="1400" b="1" i="1">
                                          <a:latin typeface="Cambria Math" panose="02040503050406030204" pitchFamily="18" charset="0"/>
                                        </a:rPr>
                                        <m:t> </m:t>
                                      </m:r>
                                    </m:sup>
                                  </m:sSubSup>
                                </m:e>
                              </m:nary>
                            </m:e>
                          </m:nary>
                          <m:r>
                            <a:rPr lang="en-US" sz="1400" b="1" i="1">
                              <a:latin typeface="Cambria Math" panose="02040503050406030204" pitchFamily="18" charset="0"/>
                            </a:rPr>
                            <m:t>+</m:t>
                          </m:r>
                          <m:nary>
                            <m:naryPr>
                              <m:chr m:val="∑"/>
                              <m:limLoc m:val="undOvr"/>
                              <m:supHide m:val="on"/>
                              <m:ctrlPr>
                                <a:rPr lang="en-US" sz="1400" b="1" i="1">
                                  <a:latin typeface="Cambria Math" panose="02040503050406030204" pitchFamily="18" charset="0"/>
                                </a:rPr>
                              </m:ctrlPr>
                            </m:naryPr>
                            <m:sub>
                              <m:r>
                                <a:rPr lang="en-US" sz="1400" b="1" i="1">
                                  <a:latin typeface="Cambria Math" panose="02040503050406030204" pitchFamily="18" charset="0"/>
                                </a:rPr>
                                <m:t>𝒋</m:t>
                              </m:r>
                              <m:r>
                                <a:rPr lang="en-US" sz="1400" b="1" i="1">
                                  <a:latin typeface="Cambria Math" panose="02040503050406030204" pitchFamily="18" charset="0"/>
                                </a:rPr>
                                <m:t>∈</m:t>
                              </m:r>
                              <m:r>
                                <a:rPr lang="en-US" sz="1400" b="1" i="1">
                                  <a:latin typeface="Cambria Math" panose="02040503050406030204" pitchFamily="18" charset="0"/>
                                </a:rPr>
                                <m:t>𝑱</m:t>
                              </m:r>
                            </m:sub>
                            <m:sup/>
                            <m:e>
                              <m:nary>
                                <m:naryPr>
                                  <m:chr m:val="∑"/>
                                  <m:limLoc m:val="undOvr"/>
                                  <m:supHide m:val="on"/>
                                  <m:ctrlPr>
                                    <a:rPr lang="en-US" sz="1400" b="1" i="1">
                                      <a:latin typeface="Cambria Math" panose="02040503050406030204" pitchFamily="18" charset="0"/>
                                    </a:rPr>
                                  </m:ctrlPr>
                                </m:naryPr>
                                <m:sub>
                                  <m:sSup>
                                    <m:sSupPr>
                                      <m:ctrlPr>
                                        <a:rPr lang="en-US" sz="1400" b="1" i="1">
                                          <a:latin typeface="Cambria Math" panose="02040503050406030204" pitchFamily="18" charset="0"/>
                                        </a:rPr>
                                      </m:ctrlPr>
                                    </m:sSupPr>
                                    <m:e>
                                      <m:r>
                                        <a:rPr lang="en-US" sz="1400" b="1" i="1">
                                          <a:latin typeface="Cambria Math" panose="02040503050406030204" pitchFamily="18" charset="0"/>
                                        </a:rPr>
                                        <m:t>𝒊</m:t>
                                      </m:r>
                                      <m:r>
                                        <a:rPr lang="en-US" sz="1400" b="1" i="1">
                                          <a:latin typeface="Cambria Math" panose="02040503050406030204" pitchFamily="18" charset="0"/>
                                        </a:rPr>
                                        <m:t>′</m:t>
                                      </m:r>
                                    </m:e>
                                    <m:sup>
                                      <m:r>
                                        <a:rPr lang="en-US" sz="1400" b="1" i="1">
                                          <a:latin typeface="Cambria Math" panose="02040503050406030204" pitchFamily="18" charset="0"/>
                                        </a:rPr>
                                        <m:t>′</m:t>
                                      </m:r>
                                    </m:sup>
                                  </m:sSup>
                                  <m:r>
                                    <a:rPr lang="en-US" sz="1400" b="1" i="1">
                                      <a:latin typeface="Cambria Math" panose="02040503050406030204" pitchFamily="18" charset="0"/>
                                    </a:rPr>
                                    <m:t>∈</m:t>
                                  </m:r>
                                  <m:sSubSup>
                                    <m:sSubSupPr>
                                      <m:ctrlPr>
                                        <a:rPr lang="en-US" sz="1400" b="1" i="1">
                                          <a:latin typeface="Cambria Math" panose="02040503050406030204" pitchFamily="18" charset="0"/>
                                        </a:rPr>
                                      </m:ctrlPr>
                                    </m:sSubSupPr>
                                    <m:e>
                                      <m:r>
                                        <a:rPr lang="en-US" sz="1400" b="1" i="1">
                                          <a:latin typeface="Cambria Math" panose="02040503050406030204" pitchFamily="18" charset="0"/>
                                        </a:rPr>
                                        <m:t>𝒊</m:t>
                                      </m:r>
                                    </m:e>
                                    <m:sub>
                                      <m:r>
                                        <a:rPr lang="en-US" sz="1400" b="1" i="1">
                                          <a:latin typeface="Cambria Math" panose="02040503050406030204" pitchFamily="18" charset="0"/>
                                        </a:rPr>
                                        <m:t>𝒋</m:t>
                                      </m:r>
                                    </m:sub>
                                    <m:sup>
                                      <m:r>
                                        <a:rPr lang="en-US" sz="1400" b="1" i="1">
                                          <a:latin typeface="Cambria Math" panose="02040503050406030204" pitchFamily="18" charset="0"/>
                                        </a:rPr>
                                        <m:t>′</m:t>
                                      </m:r>
                                    </m:sup>
                                  </m:sSubSup>
                                </m:sub>
                                <m:sup/>
                                <m:e>
                                  <m:nary>
                                    <m:naryPr>
                                      <m:chr m:val="∑"/>
                                      <m:limLoc m:val="undOvr"/>
                                      <m:supHide m:val="on"/>
                                      <m:ctrlPr>
                                        <a:rPr lang="en-US" sz="1400" b="1" i="1">
                                          <a:latin typeface="Cambria Math" panose="02040503050406030204" pitchFamily="18" charset="0"/>
                                        </a:rPr>
                                      </m:ctrlPr>
                                    </m:naryPr>
                                    <m:sub>
                                      <m:r>
                                        <a:rPr lang="en-US" sz="1400" b="1" i="1">
                                          <a:latin typeface="Cambria Math" panose="02040503050406030204" pitchFamily="18" charset="0"/>
                                        </a:rPr>
                                        <m:t>𝒎</m:t>
                                      </m:r>
                                      <m:r>
                                        <a:rPr lang="en-US" sz="1400" b="1" i="1">
                                          <a:latin typeface="Cambria Math" panose="02040503050406030204" pitchFamily="18" charset="0"/>
                                        </a:rPr>
                                        <m:t>∈</m:t>
                                      </m:r>
                                      <m:r>
                                        <a:rPr lang="en-US" sz="1400" b="1" i="1">
                                          <a:latin typeface="Cambria Math" panose="02040503050406030204" pitchFamily="18" charset="0"/>
                                        </a:rPr>
                                        <m:t>𝑴</m:t>
                                      </m:r>
                                    </m:sub>
                                    <m:sup/>
                                    <m:e>
                                      <m:nary>
                                        <m:naryPr>
                                          <m:chr m:val="∑"/>
                                          <m:limLoc m:val="undOvr"/>
                                          <m:supHide m:val="on"/>
                                          <m:ctrlPr>
                                            <a:rPr lang="en-US" sz="1400" b="1" i="1">
                                              <a:latin typeface="Cambria Math" panose="02040503050406030204" pitchFamily="18" charset="0"/>
                                            </a:rPr>
                                          </m:ctrlPr>
                                        </m:naryPr>
                                        <m:sub>
                                          <m:r>
                                            <a:rPr lang="en-US" sz="1400" b="1" i="1">
                                              <a:latin typeface="Cambria Math" panose="02040503050406030204" pitchFamily="18" charset="0"/>
                                            </a:rPr>
                                            <m:t>𝒕</m:t>
                                          </m:r>
                                          <m:r>
                                            <a:rPr lang="en-US" sz="1400" b="1" i="1">
                                              <a:latin typeface="Cambria Math" panose="02040503050406030204" pitchFamily="18" charset="0"/>
                                            </a:rPr>
                                            <m:t>∈</m:t>
                                          </m:r>
                                          <m:r>
                                            <a:rPr lang="en-US" sz="1400" b="1" i="1">
                                              <a:latin typeface="Cambria Math" panose="02040503050406030204" pitchFamily="18" charset="0"/>
                                            </a:rPr>
                                            <m:t>𝑻</m:t>
                                          </m:r>
                                        </m:sub>
                                        <m:sup/>
                                        <m:e>
                                          <m:sSubSup>
                                            <m:sSubSupPr>
                                              <m:ctrlPr>
                                                <a:rPr lang="en-US" sz="1400" b="1" i="1">
                                                  <a:latin typeface="Cambria Math" panose="02040503050406030204" pitchFamily="18" charset="0"/>
                                                </a:rPr>
                                              </m:ctrlPr>
                                            </m:sSubSupPr>
                                            <m:e>
                                              <m:r>
                                                <a:rPr lang="en-US" sz="1400" b="1" i="1">
                                                  <a:latin typeface="Cambria Math" panose="02040503050406030204" pitchFamily="18" charset="0"/>
                                                </a:rPr>
                                                <m:t>𝒄𝒛</m:t>
                                              </m:r>
                                            </m:e>
                                            <m:sub>
                                              <m:r>
                                                <a:rPr lang="en-US" sz="1400" b="1" i="1">
                                                  <a:latin typeface="Cambria Math" panose="02040503050406030204" pitchFamily="18" charset="0"/>
                                                </a:rPr>
                                                <m:t>𝒋𝒎</m:t>
                                              </m:r>
                                            </m:sub>
                                            <m:sup>
                                              <m:r>
                                                <a:rPr lang="en-US" sz="1400" b="1" i="1">
                                                  <a:latin typeface="Cambria Math" panose="02040503050406030204" pitchFamily="18" charset="0"/>
                                                </a:rPr>
                                                <m:t>′</m:t>
                                              </m:r>
                                            </m:sup>
                                          </m:sSubSup>
                                          <m:sSubSup>
                                            <m:sSubSupPr>
                                              <m:ctrlPr>
                                                <a:rPr lang="en-US" sz="1400" b="1" i="1">
                                                  <a:latin typeface="Cambria Math" panose="02040503050406030204" pitchFamily="18" charset="0"/>
                                                </a:rPr>
                                              </m:ctrlPr>
                                            </m:sSubSupPr>
                                            <m:e>
                                              <m:r>
                                                <a:rPr lang="en-US" sz="1400" b="1" i="1">
                                                  <a:latin typeface="Cambria Math" panose="02040503050406030204" pitchFamily="18" charset="0"/>
                                                </a:rPr>
                                                <m:t>𝒚𝒃</m:t>
                                              </m:r>
                                            </m:e>
                                            <m:sub>
                                              <m:sSup>
                                                <m:sSupPr>
                                                  <m:ctrlPr>
                                                    <a:rPr lang="en-US" sz="1400" b="1" i="1">
                                                      <a:latin typeface="Cambria Math" panose="02040503050406030204" pitchFamily="18" charset="0"/>
                                                    </a:rPr>
                                                  </m:ctrlPr>
                                                </m:sSupPr>
                                                <m:e>
                                                  <m:r>
                                                    <a:rPr lang="en-US" sz="1400" b="1" i="1">
                                                      <a:latin typeface="Cambria Math" panose="02040503050406030204" pitchFamily="18" charset="0"/>
                                                    </a:rPr>
                                                    <m:t>𝒊</m:t>
                                                  </m:r>
                                                  <m:r>
                                                    <a:rPr lang="en-US" sz="1400" b="1" i="1">
                                                      <a:latin typeface="Cambria Math" panose="02040503050406030204" pitchFamily="18" charset="0"/>
                                                    </a:rPr>
                                                    <m:t>′</m:t>
                                                  </m:r>
                                                </m:e>
                                                <m:sup>
                                                  <m:r>
                                                    <a:rPr lang="en-US" sz="1400" b="1" i="1">
                                                      <a:latin typeface="Cambria Math" panose="02040503050406030204" pitchFamily="18" charset="0"/>
                                                    </a:rPr>
                                                    <m:t>′</m:t>
                                                  </m:r>
                                                </m:sup>
                                              </m:sSup>
                                              <m:r>
                                                <a:rPr lang="en-US" sz="1400" b="1" i="1">
                                                  <a:latin typeface="Cambria Math" panose="02040503050406030204" pitchFamily="18" charset="0"/>
                                                </a:rPr>
                                                <m:t>𝒋𝒎𝒕</m:t>
                                              </m:r>
                                            </m:sub>
                                            <m:sup>
                                              <m:r>
                                                <a:rPr lang="en-US" sz="1400" b="1" i="1">
                                                  <a:latin typeface="Cambria Math" panose="02040503050406030204" pitchFamily="18" charset="0"/>
                                                </a:rPr>
                                                <m:t>′</m:t>
                                              </m:r>
                                            </m:sup>
                                          </m:sSubSup>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𝐴</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𝑣</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𝑉</m:t>
                                      </m:r>
                                    </m:e>
                                    <m:sub>
                                      <m:r>
                                        <a:rPr lang="en-US" sz="1400" i="1">
                                          <a:latin typeface="Cambria Math" panose="02040503050406030204" pitchFamily="18" charset="0"/>
                                        </a:rPr>
                                        <m:t>𝑎</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𝑀</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d>
                                            <m:dPr>
                                              <m:ctrlPr>
                                                <a:rPr lang="en-US" sz="1400" i="1">
                                                  <a:latin typeface="Cambria Math" panose="02040503050406030204" pitchFamily="18" charset="0"/>
                                                </a:rPr>
                                              </m:ctrlPr>
                                            </m:dPr>
                                            <m:e>
                                              <m:r>
                                                <a:rPr lang="en-US" sz="1400" i="1">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i="1">
                                                      <a:latin typeface="Cambria Math" panose="02040503050406030204" pitchFamily="18" charset="0"/>
                                                    </a:rPr>
                                                    <m:t>𝑚𝑎</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𝑎𝑣𝑚𝑡</m:t>
                                                  </m:r>
                                                </m:sub>
                                              </m:sSub>
                                            </m:e>
                                          </m:d>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sSub>
                                    <m:sSubPr>
                                      <m:ctrlPr>
                                        <a:rPr lang="en-US" sz="1400" i="1">
                                          <a:latin typeface="Cambria Math" panose="02040503050406030204" pitchFamily="18" charset="0"/>
                                        </a:rPr>
                                      </m:ctrlPr>
                                    </m:sSubPr>
                                    <m:e>
                                      <m:r>
                                        <a:rPr lang="en-US" sz="1400" i="1">
                                          <a:latin typeface="Cambria Math" panose="02040503050406030204" pitchFamily="18" charset="0"/>
                                        </a:rPr>
                                        <m:t> </m:t>
                                      </m:r>
                                      <m:r>
                                        <a:rPr lang="en-US" sz="1400" i="1">
                                          <a:latin typeface="Cambria Math" panose="02040503050406030204" pitchFamily="18" charset="0"/>
                                        </a:rPr>
                                        <m:t>𝑖</m:t>
                                      </m:r>
                                      <m:r>
                                        <a:rPr lang="en-US" sz="1400" i="1">
                                          <a:latin typeface="Cambria Math" panose="02040503050406030204" pitchFamily="18" charset="0"/>
                                        </a:rPr>
                                        <m:t>∈</m:t>
                                      </m:r>
                                      <m:r>
                                        <a:rPr lang="en-US" sz="1400" i="1">
                                          <a:latin typeface="Cambria Math" panose="02040503050406030204" pitchFamily="18" charset="0"/>
                                        </a:rPr>
                                        <m:t>𝑖</m:t>
                                      </m:r>
                                    </m:e>
                                    <m:sub>
                                      <m:r>
                                        <a:rPr lang="en-US" sz="1400" i="1">
                                          <a:latin typeface="Cambria Math" panose="02040503050406030204" pitchFamily="18" charset="0"/>
                                        </a:rPr>
                                        <m:t>𝑗</m:t>
                                      </m:r>
                                    </m:sub>
                                  </m:sSub>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𝐽</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𝑐𝑘</m:t>
                                                  </m:r>
                                                </m:e>
                                                <m:sub>
                                                  <m:r>
                                                    <a:rPr lang="en-US" sz="1400" i="1">
                                                      <a:latin typeface="Cambria Math" panose="02040503050406030204" pitchFamily="18" charset="0"/>
                                                    </a:rPr>
                                                    <m:t>𝑒𝑝</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𝑦𝑏</m:t>
                                                  </m:r>
                                                </m:e>
                                                <m:sub>
                                                  <m:r>
                                                    <a:rPr lang="en-US" sz="1400" i="1">
                                                      <a:latin typeface="Cambria Math" panose="02040503050406030204" pitchFamily="18" charset="0"/>
                                                    </a:rPr>
                                                    <m:t>𝑒𝑖𝑗𝑝𝑡</m:t>
                                                  </m:r>
                                                </m:sub>
                                                <m:sup>
                                                  <m:r>
                                                    <a:rPr lang="en-US" sz="1400" i="1">
                                                      <a:latin typeface="Cambria Math" panose="02040503050406030204" pitchFamily="18" charset="0"/>
                                                    </a:rPr>
                                                    <m:t> </m:t>
                                                  </m:r>
                                                </m:sup>
                                              </m:sSubSup>
                                            </m:e>
                                          </m:nary>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d>
                                    <m:dPr>
                                      <m:ctrlPr>
                                        <a:rPr lang="en-US" sz="1400" i="1">
                                          <a:latin typeface="Cambria Math" panose="02040503050406030204" pitchFamily="18" charset="0"/>
                                        </a:rPr>
                                      </m:ctrlPr>
                                    </m:dPr>
                                    <m:e>
                                      <m:sSubSup>
                                        <m:sSubSupPr>
                                          <m:ctrlPr>
                                            <a:rPr lang="en-US" sz="1400" i="1">
                                              <a:latin typeface="Cambria Math" panose="02040503050406030204" pitchFamily="18" charset="0"/>
                                            </a:rPr>
                                          </m:ctrlPr>
                                        </m:sSubSupPr>
                                        <m:e>
                                          <m:r>
                                            <a:rPr lang="en-US" sz="1400" i="1">
                                              <a:latin typeface="Cambria Math" panose="02040503050406030204" pitchFamily="18" charset="0"/>
                                            </a:rPr>
                                            <m:t>𝑐𝑡</m:t>
                                          </m:r>
                                        </m:e>
                                        <m:sub>
                                          <m:r>
                                            <a:rPr lang="en-US" sz="1400" i="1">
                                              <a:latin typeface="Cambria Math" panose="02040503050406030204" pitchFamily="18" charset="0"/>
                                            </a:rPr>
                                            <m:t>𝑝</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𝑦</m:t>
                                          </m:r>
                                        </m:e>
                                        <m:sub>
                                          <m:r>
                                            <a:rPr lang="en-US" sz="1400" i="1">
                                              <a:latin typeface="Cambria Math" panose="02040503050406030204" pitchFamily="18" charset="0"/>
                                            </a:rPr>
                                            <m:t>𝑝𝑡</m:t>
                                          </m:r>
                                        </m:sub>
                                        <m:sup>
                                          <m:r>
                                            <a:rPr lang="en-US" sz="1400" i="1">
                                              <a:latin typeface="Cambria Math" panose="02040503050406030204" pitchFamily="18" charset="0"/>
                                            </a:rPr>
                                            <m:t>′</m:t>
                                          </m:r>
                                        </m:sup>
                                      </m:sSubSup>
                                    </m:e>
                                  </m:d>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𝑀</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𝑐h</m:t>
                                      </m:r>
                                    </m:e>
                                    <m:sub>
                                      <m:r>
                                        <a:rPr lang="en-US" sz="1400" i="1">
                                          <a:latin typeface="Cambria Math" panose="02040503050406030204" pitchFamily="18" charset="0"/>
                                        </a:rPr>
                                        <m:t>𝑚𝑡</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𝑚𝑡</m:t>
                                      </m:r>
                                    </m:sub>
                                    <m:sup>
                                      <m:r>
                                        <a:rPr lang="en-US" sz="1400" i="1">
                                          <a:latin typeface="Cambria Math" panose="02040503050406030204" pitchFamily="18" charset="0"/>
                                        </a:rPr>
                                        <m:t> </m:t>
                                      </m:r>
                                    </m:sup>
                                  </m:sSubSup>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𝑐h</m:t>
                                      </m:r>
                                      <m:r>
                                        <a:rPr lang="en-US" sz="1400" i="1">
                                          <a:latin typeface="Cambria Math" panose="02040503050406030204" pitchFamily="18" charset="0"/>
                                        </a:rPr>
                                        <m:t>′</m:t>
                                      </m:r>
                                    </m:e>
                                    <m:sub>
                                      <m:r>
                                        <a:rPr lang="en-US" sz="1400" i="1">
                                          <a:latin typeface="Cambria Math" panose="02040503050406030204" pitchFamily="18" charset="0"/>
                                        </a:rPr>
                                        <m:t>𝑝𝑡</m:t>
                                      </m:r>
                                    </m:sub>
                                    <m:sup>
                                      <m:r>
                                        <a:rPr lang="en-US" sz="1400" i="1">
                                          <a:latin typeface="Cambria Math" panose="02040503050406030204" pitchFamily="18" charset="0"/>
                                        </a:rPr>
                                        <m:t> </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𝑝𝑡</m:t>
                                      </m:r>
                                    </m:sub>
                                    <m:sup>
                                      <m:sSup>
                                        <m:sSupPr>
                                          <m:ctrlPr>
                                            <a:rPr lang="en-US" sz="1400" i="1">
                                              <a:latin typeface="Cambria Math" panose="02040503050406030204" pitchFamily="18" charset="0"/>
                                            </a:rPr>
                                          </m:ctrlPr>
                                        </m:sSupPr>
                                        <m:e>
                                          <m:r>
                                            <a:rPr lang="en-US" sz="1400" i="1">
                                              <a:latin typeface="Cambria Math" panose="02040503050406030204" pitchFamily="18" charset="0"/>
                                            </a:rPr>
                                            <m:t> </m:t>
                                          </m:r>
                                        </m:e>
                                        <m:sup>
                                          <m:r>
                                            <a:rPr lang="en-US" sz="1400" i="1">
                                              <a:latin typeface="Cambria Math" panose="02040503050406030204" pitchFamily="18" charset="0"/>
                                            </a:rPr>
                                            <m:t>′</m:t>
                                          </m:r>
                                        </m:sup>
                                      </m:sSup>
                                    </m:sup>
                                  </m:sSubSup>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𝐵</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𝑐h</m:t>
                                          </m:r>
                                        </m:e>
                                        <m:sub>
                                          <m:r>
                                            <a:rPr lang="en-US" sz="1400" i="1">
                                              <a:latin typeface="Cambria Math" panose="02040503050406030204" pitchFamily="18" charset="0"/>
                                            </a:rPr>
                                            <m:t>𝑏𝑝𝑡</m:t>
                                          </m:r>
                                        </m:sub>
                                        <m:sup>
                                          <m:r>
                                            <a:rPr lang="en-US" sz="1400" i="1">
                                              <a:latin typeface="Cambria Math" panose="02040503050406030204" pitchFamily="18" charset="0"/>
                                            </a:rPr>
                                            <m:t>′′</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𝑏𝑝𝑡</m:t>
                                          </m:r>
                                        </m:sub>
                                        <m:sup>
                                          <m:r>
                                            <a:rPr lang="en-US" sz="1400" i="1">
                                              <a:latin typeface="Cambria Math" panose="02040503050406030204" pitchFamily="18" charset="0"/>
                                            </a:rPr>
                                            <m:t>′′</m:t>
                                          </m:r>
                                        </m:sup>
                                      </m:sSubSup>
                                    </m:e>
                                  </m:nary>
                                </m:e>
                              </m:nary>
                            </m:e>
                          </m:nary>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𝐸</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𝑐h</m:t>
                                          </m:r>
                                        </m:e>
                                        <m:sub>
                                          <m:r>
                                            <a:rPr lang="en-US" sz="1400" i="1">
                                              <a:latin typeface="Cambria Math" panose="02040503050406030204" pitchFamily="18" charset="0"/>
                                            </a:rPr>
                                            <m:t>𝑒𝑝𝑡</m:t>
                                          </m:r>
                                        </m:sub>
                                        <m:sup>
                                          <m:r>
                                            <a:rPr lang="en-US" sz="1400" i="1">
                                              <a:latin typeface="Cambria Math" panose="02040503050406030204" pitchFamily="18" charset="0"/>
                                            </a:rPr>
                                            <m:t>′′′</m:t>
                                          </m:r>
                                        </m:sup>
                                      </m:sSubSup>
                                      <m:sSubSup>
                                        <m:sSubSupPr>
                                          <m:ctrlPr>
                                            <a:rPr lang="en-US" sz="1400" i="1">
                                              <a:latin typeface="Cambria Math" panose="02040503050406030204" pitchFamily="18" charset="0"/>
                                            </a:rPr>
                                          </m:ctrlPr>
                                        </m:sSubSupPr>
                                        <m:e>
                                          <m:r>
                                            <a:rPr lang="en-US" sz="1400" i="1">
                                              <a:latin typeface="Cambria Math" panose="02040503050406030204" pitchFamily="18" charset="0"/>
                                            </a:rPr>
                                            <m:t>𝑢</m:t>
                                          </m:r>
                                        </m:e>
                                        <m:sub>
                                          <m:r>
                                            <a:rPr lang="en-US" sz="1400" i="1">
                                              <a:latin typeface="Cambria Math" panose="02040503050406030204" pitchFamily="18" charset="0"/>
                                            </a:rPr>
                                            <m:t>𝑒𝑝𝑡</m:t>
                                          </m:r>
                                        </m:sub>
                                        <m:sup>
                                          <m:r>
                                            <a:rPr lang="en-US" sz="1400" i="1">
                                              <a:latin typeface="Cambria Math" panose="02040503050406030204" pitchFamily="18" charset="0"/>
                                            </a:rPr>
                                            <m:t>′′′</m:t>
                                          </m:r>
                                        </m:sup>
                                      </m:sSubSup>
                                    </m:e>
                                  </m:nary>
                                </m:e>
                              </m:nary>
                            </m:e>
                          </m:nary>
                        </m:e>
                      </m:d>
                      <m:r>
                        <a:rPr lang="en-US" sz="1400" i="1">
                          <a:latin typeface="Cambria Math" panose="02040503050406030204" pitchFamily="18" charset="0"/>
                        </a:rPr>
                        <m:t>+</m:t>
                      </m:r>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𝑒</m:t>
                          </m:r>
                          <m:r>
                            <a:rPr lang="en-US" sz="1400" i="1">
                              <a:latin typeface="Cambria Math" panose="02040503050406030204" pitchFamily="18" charset="0"/>
                            </a:rPr>
                            <m:t>∈</m:t>
                          </m:r>
                          <m:r>
                            <a:rPr lang="en-US" sz="1400" i="1">
                              <a:latin typeface="Cambria Math" panose="02040503050406030204" pitchFamily="18" charset="0"/>
                            </a:rPr>
                            <m:t>𝐸</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𝑝</m:t>
                              </m:r>
                              <m:r>
                                <a:rPr lang="en-US" sz="1400" i="1">
                                  <a:latin typeface="Cambria Math" panose="02040503050406030204" pitchFamily="18" charset="0"/>
                                </a:rPr>
                                <m:t>∈</m:t>
                              </m:r>
                              <m:r>
                                <a:rPr lang="en-US" sz="1400" i="1">
                                  <a:latin typeface="Cambria Math" panose="02040503050406030204" pitchFamily="18" charset="0"/>
                                </a:rPr>
                                <m:t>𝑃</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𝑒𝑝𝑡</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𝑏𝑜</m:t>
                                      </m:r>
                                    </m:e>
                                    <m:sub>
                                      <m:r>
                                        <a:rPr lang="en-US" sz="1400" i="1">
                                          <a:latin typeface="Cambria Math" panose="02040503050406030204" pitchFamily="18" charset="0"/>
                                        </a:rPr>
                                        <m:t>𝑒𝑝𝑡</m:t>
                                      </m:r>
                                    </m:sub>
                                  </m:sSub>
                                </m:e>
                              </m:nary>
                            </m:e>
                          </m:nary>
                        </m:e>
                      </m:nary>
                      <m:r>
                        <a:rPr lang="en-US" sz="1400" i="1">
                          <a:latin typeface="Cambria Math" panose="02040503050406030204" pitchFamily="18" charset="0"/>
                        </a:rPr>
                        <m:t>+</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𝐶𝑖𝑛𝑣</m:t>
                              </m:r>
                            </m:e>
                            <m:sub>
                              <m:r>
                                <a:rPr lang="en-US" sz="1400" i="1">
                                  <a:latin typeface="Cambria Math" panose="02040503050406030204" pitchFamily="18" charset="0"/>
                                </a:rPr>
                                <m:t> </m:t>
                              </m:r>
                            </m:sub>
                          </m:sSub>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𝐴</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𝑣</m:t>
                                  </m:r>
                                  <m:r>
                                    <a:rPr lang="en-US" sz="1400" i="1">
                                      <a:latin typeface="Cambria Math" panose="02040503050406030204" pitchFamily="18" charset="0"/>
                                    </a:rPr>
                                    <m:t>∈</m:t>
                                  </m:r>
                                  <m:r>
                                    <a:rPr lang="en-US" sz="1400" i="1">
                                      <a:latin typeface="Cambria Math" panose="02040503050406030204" pitchFamily="18" charset="0"/>
                                    </a:rPr>
                                    <m:t>𝑉</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𝑀</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
                                            <m:sSubPr>
                                              <m:ctrlPr>
                                                <a:rPr lang="en-US" sz="1400" i="1">
                                                  <a:latin typeface="Cambria Math" panose="02040503050406030204" pitchFamily="18" charset="0"/>
                                                </a:rPr>
                                              </m:ctrlPr>
                                            </m:sSubPr>
                                            <m:e>
                                              <m:r>
                                                <a:rPr lang="en-US" sz="1400" i="1">
                                                  <a:latin typeface="Cambria Math" panose="02040503050406030204" pitchFamily="18" charset="0"/>
                                                </a:rPr>
                                                <m:t>𝑦</m:t>
                                              </m:r>
                                            </m:e>
                                            <m:sub>
                                              <m:r>
                                                <a:rPr lang="en-US" sz="1400" i="1">
                                                  <a:latin typeface="Cambria Math" panose="02040503050406030204" pitchFamily="18" charset="0"/>
                                                </a:rPr>
                                                <m:t>𝑎𝑣𝑚𝑡</m:t>
                                              </m:r>
                                            </m:sub>
                                          </m:sSub>
                                        </m:e>
                                      </m:nary>
                                    </m:e>
                                  </m:nary>
                                </m:e>
                              </m:nary>
                            </m:e>
                          </m:nary>
                        </m:e>
                      </m:d>
                      <m:r>
                        <a:rPr lang="en-US" sz="1400" i="1">
                          <a:latin typeface="Cambria Math" panose="02040503050406030204" pitchFamily="18" charset="0"/>
                        </a:rPr>
                        <m:t>−</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sSup>
                                <m:sSupPr>
                                  <m:ctrlPr>
                                    <a:rPr lang="en-US" sz="1400" i="1">
                                      <a:latin typeface="Cambria Math" panose="02040503050406030204" pitchFamily="18" charset="0"/>
                                    </a:rPr>
                                  </m:ctrlPr>
                                </m:sSupPr>
                                <m:e>
                                  <m:r>
                                    <a:rPr lang="en-US" sz="1400" i="1">
                                      <a:latin typeface="Cambria Math" panose="02040503050406030204" pitchFamily="18" charset="0"/>
                                    </a:rPr>
                                    <m:t>𝐶𝑖𝑛𝑣</m:t>
                                  </m:r>
                                </m:e>
                                <m:sup>
                                  <m:r>
                                    <a:rPr lang="en-US" sz="1400" i="1">
                                      <a:latin typeface="Cambria Math" panose="02040503050406030204" pitchFamily="18" charset="0"/>
                                    </a:rPr>
                                    <m:t>′</m:t>
                                  </m:r>
                                </m:sup>
                              </m:sSup>
                            </m:e>
                            <m:sub>
                              <m:r>
                                <a:rPr lang="en-US" sz="1400" i="1">
                                  <a:latin typeface="Cambria Math" panose="02040503050406030204" pitchFamily="18" charset="0"/>
                                </a:rPr>
                                <m:t> </m:t>
                              </m:r>
                            </m:sub>
                          </m:sSub>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𝑗</m:t>
                              </m:r>
                              <m:r>
                                <a:rPr lang="en-US" sz="1400" i="1">
                                  <a:latin typeface="Cambria Math" panose="02040503050406030204" pitchFamily="18" charset="0"/>
                                </a:rPr>
                                <m:t>∈</m:t>
                              </m:r>
                              <m:r>
                                <a:rPr lang="en-US" sz="1400" i="1">
                                  <a:latin typeface="Cambria Math" panose="02040503050406030204" pitchFamily="18" charset="0"/>
                                </a:rPr>
                                <m:t>𝐽</m:t>
                              </m:r>
                            </m:sub>
                            <m:sup/>
                            <m:e>
                              <m:nary>
                                <m:naryPr>
                                  <m:chr m:val="∑"/>
                                  <m:limLoc m:val="undOvr"/>
                                  <m:supHide m:val="on"/>
                                  <m:ctrlPr>
                                    <a:rPr lang="en-US" sz="1400" i="1">
                                      <a:latin typeface="Cambria Math" panose="02040503050406030204" pitchFamily="18" charset="0"/>
                                    </a:rPr>
                                  </m:ctrlPr>
                                </m:naryPr>
                                <m:sub>
                                  <m:sSup>
                                    <m:sSupPr>
                                      <m:ctrlPr>
                                        <a:rPr lang="en-US" sz="1400" i="1">
                                          <a:latin typeface="Cambria Math" panose="02040503050406030204" pitchFamily="18" charset="0"/>
                                        </a:rPr>
                                      </m:ctrlPr>
                                    </m:sSupPr>
                                    <m:e>
                                      <m:r>
                                        <a:rPr lang="en-US" sz="1400" i="1">
                                          <a:latin typeface="Cambria Math" panose="02040503050406030204" pitchFamily="18" charset="0"/>
                                        </a:rPr>
                                        <m:t>𝑖</m:t>
                                      </m:r>
                                      <m:r>
                                        <a:rPr lang="en-US" sz="1400" i="1">
                                          <a:latin typeface="Cambria Math" panose="02040503050406030204" pitchFamily="18" charset="0"/>
                                        </a:rPr>
                                        <m:t>′</m:t>
                                      </m:r>
                                    </m:e>
                                    <m:sup>
                                      <m:r>
                                        <a:rPr lang="en-US" sz="1400" i="1">
                                          <a:latin typeface="Cambria Math" panose="02040503050406030204" pitchFamily="18" charset="0"/>
                                        </a:rPr>
                                        <m:t>′</m:t>
                                      </m:r>
                                    </m:sup>
                                  </m:sSup>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𝑖</m:t>
                                      </m:r>
                                    </m:e>
                                    <m:sup>
                                      <m:r>
                                        <a:rPr lang="en-US" sz="1400" i="1">
                                          <a:latin typeface="Cambria Math" panose="02040503050406030204" pitchFamily="18" charset="0"/>
                                        </a:rPr>
                                        <m:t>′</m:t>
                                      </m:r>
                                    </m:sup>
                                  </m:sSup>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𝑚</m:t>
                                      </m:r>
                                      <m:r>
                                        <a:rPr lang="en-US" sz="1400" i="1">
                                          <a:latin typeface="Cambria Math" panose="02040503050406030204" pitchFamily="18" charset="0"/>
                                        </a:rPr>
                                        <m:t>∈</m:t>
                                      </m:r>
                                      <m:r>
                                        <a:rPr lang="en-US" sz="1400" i="1">
                                          <a:latin typeface="Cambria Math" panose="02040503050406030204" pitchFamily="18" charset="0"/>
                                        </a:rPr>
                                        <m:t>𝑀</m:t>
                                      </m:r>
                                    </m:sub>
                                    <m:sup/>
                                    <m:e>
                                      <m:nary>
                                        <m:naryPr>
                                          <m:chr m:val="∑"/>
                                          <m:limLoc m:val="undOvr"/>
                                          <m:supHide m:val="on"/>
                                          <m:ctrlPr>
                                            <a:rPr lang="en-US" sz="1400" i="1">
                                              <a:latin typeface="Cambria Math" panose="02040503050406030204" pitchFamily="18" charset="0"/>
                                            </a:rPr>
                                          </m:ctrlPr>
                                        </m:naryPr>
                                        <m:sub>
                                          <m:r>
                                            <a:rPr lang="en-US" sz="1400" i="1">
                                              <a:latin typeface="Cambria Math" panose="02040503050406030204" pitchFamily="18" charset="0"/>
                                            </a:rPr>
                                            <m:t>𝑡</m:t>
                                          </m:r>
                                          <m:r>
                                            <a:rPr lang="en-US" sz="1400" i="1">
                                              <a:latin typeface="Cambria Math" panose="02040503050406030204" pitchFamily="18" charset="0"/>
                                            </a:rPr>
                                            <m:t>∈</m:t>
                                          </m:r>
                                          <m:r>
                                            <a:rPr lang="en-US" sz="1400" i="1">
                                              <a:latin typeface="Cambria Math" panose="02040503050406030204" pitchFamily="18" charset="0"/>
                                            </a:rPr>
                                            <m:t>𝑇</m:t>
                                          </m:r>
                                        </m:sub>
                                        <m:sup/>
                                        <m:e>
                                          <m:sSubSup>
                                            <m:sSubSupPr>
                                              <m:ctrlPr>
                                                <a:rPr lang="en-US" sz="1400" i="1">
                                                  <a:latin typeface="Cambria Math" panose="02040503050406030204" pitchFamily="18" charset="0"/>
                                                </a:rPr>
                                              </m:ctrlPr>
                                            </m:sSubSupPr>
                                            <m:e>
                                              <m:r>
                                                <a:rPr lang="en-US" sz="1400" i="1">
                                                  <a:latin typeface="Cambria Math" panose="02040503050406030204" pitchFamily="18" charset="0"/>
                                                </a:rPr>
                                                <m:t>𝑦𝑏</m:t>
                                              </m:r>
                                            </m:e>
                                            <m:sub>
                                              <m:sSup>
                                                <m:sSupPr>
                                                  <m:ctrlPr>
                                                    <a:rPr lang="en-US" sz="1400" i="1">
                                                      <a:latin typeface="Cambria Math" panose="02040503050406030204" pitchFamily="18" charset="0"/>
                                                    </a:rPr>
                                                  </m:ctrlPr>
                                                </m:sSupPr>
                                                <m:e>
                                                  <m:r>
                                                    <a:rPr lang="en-US" sz="1400" i="1">
                                                      <a:latin typeface="Cambria Math" panose="02040503050406030204" pitchFamily="18" charset="0"/>
                                                    </a:rPr>
                                                    <m:t>𝑖</m:t>
                                                  </m:r>
                                                  <m:r>
                                                    <a:rPr lang="en-US" sz="1400" i="1">
                                                      <a:latin typeface="Cambria Math" panose="02040503050406030204" pitchFamily="18" charset="0"/>
                                                    </a:rPr>
                                                    <m:t>′</m:t>
                                                  </m:r>
                                                </m:e>
                                                <m:sup>
                                                  <m:r>
                                                    <a:rPr lang="en-US" sz="1400" i="1">
                                                      <a:latin typeface="Cambria Math" panose="02040503050406030204" pitchFamily="18" charset="0"/>
                                                    </a:rPr>
                                                    <m:t>′</m:t>
                                                  </m:r>
                                                </m:sup>
                                              </m:sSup>
                                              <m:r>
                                                <a:rPr lang="en-US" sz="1400" i="1">
                                                  <a:latin typeface="Cambria Math" panose="02040503050406030204" pitchFamily="18" charset="0"/>
                                                </a:rPr>
                                                <m:t>𝑗𝑚𝑡</m:t>
                                              </m:r>
                                            </m:sub>
                                            <m:sup>
                                              <m:r>
                                                <a:rPr lang="en-US" sz="1400" i="1">
                                                  <a:latin typeface="Cambria Math" panose="02040503050406030204" pitchFamily="18" charset="0"/>
                                                </a:rPr>
                                                <m:t>′</m:t>
                                              </m:r>
                                            </m:sup>
                                          </m:sSubSup>
                                        </m:e>
                                      </m:nary>
                                    </m:e>
                                  </m:nary>
                                </m:e>
                              </m:nary>
                            </m:e>
                          </m:nary>
                        </m:e>
                      </m:d>
                    </m:oMath>
                  </m:oMathPara>
                </a14:m>
                <a:endParaRPr lang="en-US" sz="14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en-US" sz="14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630772" y="881176"/>
                <a:ext cx="10684553" cy="6813597"/>
              </a:xfrm>
              <a:prstGeom prst="rect">
                <a:avLst/>
              </a:prstGeom>
              <a:blipFill>
                <a:blip r:embed="rId2"/>
                <a:stretch>
                  <a:fillRect/>
                </a:stretch>
              </a:blipFill>
              <a:ln>
                <a:noFill/>
              </a:ln>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3E8AC55E-9AEF-4238-AEFD-6576192E3990}"/>
              </a:ext>
            </a:extLst>
          </p:cNvPr>
          <p:cNvGrpSpPr/>
          <p:nvPr/>
        </p:nvGrpSpPr>
        <p:grpSpPr>
          <a:xfrm>
            <a:off x="5804502" y="3733909"/>
            <a:ext cx="6403346" cy="783425"/>
            <a:chOff x="5804502" y="3733909"/>
            <a:chExt cx="6403346" cy="783425"/>
          </a:xfrm>
        </p:grpSpPr>
        <p:sp>
          <p:nvSpPr>
            <p:cNvPr id="53" name="Rectangle 52">
              <a:extLst>
                <a:ext uri="{FF2B5EF4-FFF2-40B4-BE49-F238E27FC236}">
                  <a16:creationId xmlns:a16="http://schemas.microsoft.com/office/drawing/2014/main" id="{6A0291E6-01AD-4F70-B326-1B7B2E605B33}"/>
                </a:ext>
              </a:extLst>
            </p:cNvPr>
            <p:cNvSpPr/>
            <p:nvPr/>
          </p:nvSpPr>
          <p:spPr>
            <a:xfrm>
              <a:off x="5804502" y="3733909"/>
              <a:ext cx="5052937" cy="7834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E040118-29A8-4681-B1CF-1A9598ED769B}"/>
                </a:ext>
              </a:extLst>
            </p:cNvPr>
            <p:cNvSpPr/>
            <p:nvPr/>
          </p:nvSpPr>
          <p:spPr>
            <a:xfrm>
              <a:off x="10702916" y="3794788"/>
              <a:ext cx="1504932" cy="646331"/>
            </a:xfrm>
            <a:prstGeom prst="rect">
              <a:avLst/>
            </a:prstGeom>
            <a:noFill/>
          </p:spPr>
          <p:txBody>
            <a:bodyPr wrap="square" lIns="91440" tIns="45720" rIns="91440" bIns="45720">
              <a:spAutoFit/>
            </a:bodyPr>
            <a:lstStyle/>
            <a:p>
              <a:pPr algn="ctr"/>
              <a:r>
                <a:rPr lang="en-US"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Purchasing Cost</a:t>
              </a:r>
              <a:endParaRPr lang="en-US"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sp>
        <p:nvSpPr>
          <p:cNvPr id="16" name="Rectangle 15">
            <a:extLst>
              <a:ext uri="{FF2B5EF4-FFF2-40B4-BE49-F238E27FC236}">
                <a16:creationId xmlns:a16="http://schemas.microsoft.com/office/drawing/2014/main" id="{EAB2AEBC-4010-4731-A8D9-BDA2F43ED322}"/>
              </a:ext>
            </a:extLst>
          </p:cNvPr>
          <p:cNvSpPr/>
          <p:nvPr/>
        </p:nvSpPr>
        <p:spPr>
          <a:xfrm>
            <a:off x="8428002" y="848486"/>
            <a:ext cx="2408223" cy="400110"/>
          </a:xfrm>
          <a:prstGeom prst="rect">
            <a:avLst/>
          </a:prstGeom>
        </p:spPr>
        <p:txBody>
          <a:bodyPr wrap="none">
            <a:spAutoFit/>
          </a:bodyPr>
          <a:lstStyle/>
          <a:p>
            <a:pPr algn="ctr"/>
            <a:r>
              <a:rPr lang="en-GB" sz="2000" b="1"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t>
            </a:r>
            <a:r>
              <a:rPr lang="en-US" sz="2000" b="1" dirty="0" err="1">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ransportation</a:t>
            </a:r>
            <a:r>
              <a:rPr lang="en-US" sz="2000" b="1" dirty="0">
                <a:ln w="0"/>
                <a:solidFill>
                  <a:schemeClr val="accent6">
                    <a:lumMod val="50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Cost</a:t>
            </a:r>
          </a:p>
        </p:txBody>
      </p:sp>
      <p:sp>
        <p:nvSpPr>
          <p:cNvPr id="20" name="TextBox 19">
            <a:extLst>
              <a:ext uri="{FF2B5EF4-FFF2-40B4-BE49-F238E27FC236}">
                <a16:creationId xmlns:a16="http://schemas.microsoft.com/office/drawing/2014/main" id="{44BF17DB-A7C7-4365-A039-277651607498}"/>
              </a:ext>
            </a:extLst>
          </p:cNvPr>
          <p:cNvSpPr txBox="1"/>
          <p:nvPr/>
        </p:nvSpPr>
        <p:spPr>
          <a:xfrm>
            <a:off x="214632" y="1338485"/>
            <a:ext cx="832279" cy="400110"/>
          </a:xfrm>
          <a:prstGeom prst="rect">
            <a:avLst/>
          </a:prstGeom>
          <a:noFill/>
        </p:spPr>
        <p:txBody>
          <a:bodyPr wrap="none" rtlCol="0">
            <a:spAutoFit/>
          </a:bodyPr>
          <a:lstStyle/>
          <a:p>
            <a:r>
              <a:rPr lang="en-GB" sz="2000" dirty="0">
                <a:latin typeface="Times New Roman" panose="02020603050405020304" pitchFamily="18" charset="0"/>
                <a:cs typeface="Times New Roman" panose="02020603050405020304" pitchFamily="18" charset="0"/>
              </a:rPr>
              <a:t>Min Z</a:t>
            </a:r>
            <a:endParaRPr lang="en-US" sz="20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5EA136D4-A766-4333-BCE0-F8F54CC677AE}"/>
              </a:ext>
            </a:extLst>
          </p:cNvPr>
          <p:cNvSpPr txBox="1"/>
          <p:nvPr/>
        </p:nvSpPr>
        <p:spPr>
          <a:xfrm>
            <a:off x="185698" y="790270"/>
            <a:ext cx="2499402" cy="430887"/>
          </a:xfrm>
          <a:prstGeom prst="rect">
            <a:avLst/>
          </a:prstGeom>
          <a:noFill/>
        </p:spPr>
        <p:txBody>
          <a:bodyPr wrap="none" rtlCol="0">
            <a:spAutoFit/>
          </a:bodyPr>
          <a:lstStyle/>
          <a:p>
            <a:r>
              <a:rPr lang="en-GB" sz="2200" b="1" dirty="0">
                <a:latin typeface="Times New Roman" panose="02020603050405020304" pitchFamily="18" charset="0"/>
                <a:cs typeface="Times New Roman" panose="02020603050405020304" pitchFamily="18" charset="0"/>
              </a:rPr>
              <a:t>Objective Function</a:t>
            </a:r>
            <a:endParaRPr lang="en-US" sz="2200"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CE6BCFA5-D610-4D5A-9696-9F85C945EE04}"/>
              </a:ext>
            </a:extLst>
          </p:cNvPr>
          <p:cNvGrpSpPr/>
          <p:nvPr/>
        </p:nvGrpSpPr>
        <p:grpSpPr>
          <a:xfrm>
            <a:off x="982880" y="1265465"/>
            <a:ext cx="10061142" cy="3358724"/>
            <a:chOff x="982880" y="1265465"/>
            <a:chExt cx="10061142" cy="3358724"/>
          </a:xfrm>
        </p:grpSpPr>
        <p:cxnSp>
          <p:nvCxnSpPr>
            <p:cNvPr id="26" name="Straight Connector 25">
              <a:extLst>
                <a:ext uri="{FF2B5EF4-FFF2-40B4-BE49-F238E27FC236}">
                  <a16:creationId xmlns:a16="http://schemas.microsoft.com/office/drawing/2014/main" id="{A316FFA0-3360-43E4-BC6F-DF50B191840C}"/>
                </a:ext>
              </a:extLst>
            </p:cNvPr>
            <p:cNvCxnSpPr>
              <a:cxnSpLocks/>
            </p:cNvCxnSpPr>
            <p:nvPr/>
          </p:nvCxnSpPr>
          <p:spPr>
            <a:xfrm flipH="1">
              <a:off x="982880" y="1265465"/>
              <a:ext cx="10056538" cy="30791"/>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3538C78-92A3-4D06-B774-8091E2F0A189}"/>
                </a:ext>
              </a:extLst>
            </p:cNvPr>
            <p:cNvCxnSpPr>
              <a:cxnSpLocks/>
            </p:cNvCxnSpPr>
            <p:nvPr/>
          </p:nvCxnSpPr>
          <p:spPr>
            <a:xfrm>
              <a:off x="995578" y="1278501"/>
              <a:ext cx="0" cy="3327933"/>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4BBD74A-171E-4087-A812-129CB4E704C9}"/>
                </a:ext>
              </a:extLst>
            </p:cNvPr>
            <p:cNvCxnSpPr>
              <a:cxnSpLocks/>
            </p:cNvCxnSpPr>
            <p:nvPr/>
          </p:nvCxnSpPr>
          <p:spPr>
            <a:xfrm>
              <a:off x="11039418" y="1283556"/>
              <a:ext cx="0" cy="2353848"/>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9309B7C-B2DB-4180-88A1-60FA52CD8B0A}"/>
                </a:ext>
              </a:extLst>
            </p:cNvPr>
            <p:cNvCxnSpPr>
              <a:cxnSpLocks/>
            </p:cNvCxnSpPr>
            <p:nvPr/>
          </p:nvCxnSpPr>
          <p:spPr>
            <a:xfrm flipH="1">
              <a:off x="5575544" y="3650104"/>
              <a:ext cx="5468478" cy="6676"/>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7EA0082D-53D3-4501-94BB-52E75DFB420C}"/>
                </a:ext>
              </a:extLst>
            </p:cNvPr>
            <p:cNvCxnSpPr>
              <a:cxnSpLocks/>
            </p:cNvCxnSpPr>
            <p:nvPr/>
          </p:nvCxnSpPr>
          <p:spPr>
            <a:xfrm>
              <a:off x="5600944" y="3650104"/>
              <a:ext cx="0" cy="974085"/>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E9FB00EE-425F-439D-BE0A-6E49117C1598}"/>
                </a:ext>
              </a:extLst>
            </p:cNvPr>
            <p:cNvCxnSpPr>
              <a:cxnSpLocks/>
            </p:cNvCxnSpPr>
            <p:nvPr/>
          </p:nvCxnSpPr>
          <p:spPr>
            <a:xfrm>
              <a:off x="995578" y="4624189"/>
              <a:ext cx="4605365" cy="0"/>
            </a:xfrm>
            <a:prstGeom prst="line">
              <a:avLst/>
            </a:prstGeom>
            <a:ln w="28575">
              <a:solidFill>
                <a:schemeClr val="accent6">
                  <a:lumMod val="50000"/>
                </a:schemeClr>
              </a:solidFill>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6FBEDD5F-1D16-4D14-A4F4-D501261D7B4E}"/>
              </a:ext>
            </a:extLst>
          </p:cNvPr>
          <p:cNvGrpSpPr/>
          <p:nvPr/>
        </p:nvGrpSpPr>
        <p:grpSpPr>
          <a:xfrm>
            <a:off x="-111399" y="4737103"/>
            <a:ext cx="2711748" cy="880346"/>
            <a:chOff x="-111399" y="4737103"/>
            <a:chExt cx="2711748" cy="880346"/>
          </a:xfrm>
        </p:grpSpPr>
        <p:sp>
          <p:nvSpPr>
            <p:cNvPr id="54" name="Rectangle 53">
              <a:extLst>
                <a:ext uri="{FF2B5EF4-FFF2-40B4-BE49-F238E27FC236}">
                  <a16:creationId xmlns:a16="http://schemas.microsoft.com/office/drawing/2014/main" id="{74D4A8E9-6741-46F4-97C3-1CC8D9B1F6EA}"/>
                </a:ext>
              </a:extLst>
            </p:cNvPr>
            <p:cNvSpPr/>
            <p:nvPr/>
          </p:nvSpPr>
          <p:spPr>
            <a:xfrm>
              <a:off x="1155305" y="4737103"/>
              <a:ext cx="1445044" cy="76986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037415CF-14F5-464D-B8FF-919F4B02586C}"/>
                </a:ext>
              </a:extLst>
            </p:cNvPr>
            <p:cNvSpPr txBox="1"/>
            <p:nvPr/>
          </p:nvSpPr>
          <p:spPr>
            <a:xfrm>
              <a:off x="-111399" y="4971118"/>
              <a:ext cx="1378226" cy="646331"/>
            </a:xfrm>
            <a:prstGeom prst="rect">
              <a:avLst/>
            </a:prstGeom>
            <a:noFill/>
          </p:spPr>
          <p:txBody>
            <a:bodyPr wrap="square" rtlCol="0">
              <a:spAutoFit/>
            </a:bodyPr>
            <a:lstStyle/>
            <a:p>
              <a:pPr algn="ctr"/>
              <a:r>
                <a:rPr lang="en-GB" sz="1750" b="1" dirty="0">
                  <a:solidFill>
                    <a:srgbClr val="7030A0"/>
                  </a:solidFill>
                  <a:latin typeface="Times New Roman" panose="02020603050405020304" pitchFamily="18" charset="0"/>
                  <a:cs typeface="Times New Roman" panose="02020603050405020304" pitchFamily="18" charset="0"/>
                </a:rPr>
                <a:t>Production Cost</a:t>
              </a:r>
              <a:endParaRPr lang="en-US" sz="1750" b="1" dirty="0">
                <a:solidFill>
                  <a:srgbClr val="7030A0"/>
                </a:solidFill>
                <a:latin typeface="Times New Roman" panose="02020603050405020304" pitchFamily="18" charset="0"/>
                <a:cs typeface="Times New Roman" panose="02020603050405020304" pitchFamily="18" charset="0"/>
              </a:endParaRPr>
            </a:p>
          </p:txBody>
        </p:sp>
      </p:grpSp>
      <p:grpSp>
        <p:nvGrpSpPr>
          <p:cNvPr id="28" name="Group 27">
            <a:extLst>
              <a:ext uri="{FF2B5EF4-FFF2-40B4-BE49-F238E27FC236}">
                <a16:creationId xmlns:a16="http://schemas.microsoft.com/office/drawing/2014/main" id="{C5195449-2F92-4F8D-8AAC-D31B82E918C3}"/>
              </a:ext>
            </a:extLst>
          </p:cNvPr>
          <p:cNvGrpSpPr/>
          <p:nvPr/>
        </p:nvGrpSpPr>
        <p:grpSpPr>
          <a:xfrm>
            <a:off x="2794001" y="4721725"/>
            <a:ext cx="6410509" cy="1229886"/>
            <a:chOff x="2794001" y="4721725"/>
            <a:chExt cx="6410509" cy="1229886"/>
          </a:xfrm>
        </p:grpSpPr>
        <p:sp>
          <p:nvSpPr>
            <p:cNvPr id="56" name="Rectangle 55">
              <a:extLst>
                <a:ext uri="{FF2B5EF4-FFF2-40B4-BE49-F238E27FC236}">
                  <a16:creationId xmlns:a16="http://schemas.microsoft.com/office/drawing/2014/main" id="{05D4589A-BC6E-42DD-B7AE-37235A88A3AE}"/>
                </a:ext>
              </a:extLst>
            </p:cNvPr>
            <p:cNvSpPr/>
            <p:nvPr/>
          </p:nvSpPr>
          <p:spPr>
            <a:xfrm>
              <a:off x="2794001" y="4721725"/>
              <a:ext cx="6410509" cy="826015"/>
            </a:xfrm>
            <a:prstGeom prst="rect">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95588259-4D71-427A-850C-39AFA4697727}"/>
                </a:ext>
              </a:extLst>
            </p:cNvPr>
            <p:cNvSpPr txBox="1"/>
            <p:nvPr/>
          </p:nvSpPr>
          <p:spPr>
            <a:xfrm>
              <a:off x="7239137" y="5582279"/>
              <a:ext cx="1965373" cy="369332"/>
            </a:xfrm>
            <a:prstGeom prst="rect">
              <a:avLst/>
            </a:prstGeom>
            <a:noFill/>
          </p:spPr>
          <p:txBody>
            <a:bodyPr wrap="square" rtlCol="0">
              <a:spAutoFit/>
            </a:bodyPr>
            <a:lstStyle/>
            <a:p>
              <a:pPr algn="ctr"/>
              <a:r>
                <a:rPr lang="en-GB" b="1" dirty="0">
                  <a:solidFill>
                    <a:schemeClr val="accent2">
                      <a:lumMod val="50000"/>
                    </a:schemeClr>
                  </a:solidFill>
                  <a:latin typeface="Times New Roman" panose="02020603050405020304" pitchFamily="18" charset="0"/>
                  <a:cs typeface="Times New Roman" panose="02020603050405020304" pitchFamily="18" charset="0"/>
                </a:rPr>
                <a:t>Maintenance Cost</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p:txBody>
        </p:sp>
      </p:grpSp>
      <p:grpSp>
        <p:nvGrpSpPr>
          <p:cNvPr id="30" name="Group 29">
            <a:extLst>
              <a:ext uri="{FF2B5EF4-FFF2-40B4-BE49-F238E27FC236}">
                <a16:creationId xmlns:a16="http://schemas.microsoft.com/office/drawing/2014/main" id="{B09CAFCD-493D-49D3-81B0-72D0941481A7}"/>
              </a:ext>
            </a:extLst>
          </p:cNvPr>
          <p:cNvGrpSpPr/>
          <p:nvPr/>
        </p:nvGrpSpPr>
        <p:grpSpPr>
          <a:xfrm>
            <a:off x="9370565" y="4710880"/>
            <a:ext cx="2837283" cy="863564"/>
            <a:chOff x="9370565" y="4710880"/>
            <a:chExt cx="2837283" cy="863564"/>
          </a:xfrm>
        </p:grpSpPr>
        <p:sp>
          <p:nvSpPr>
            <p:cNvPr id="58" name="Rectangle 57">
              <a:extLst>
                <a:ext uri="{FF2B5EF4-FFF2-40B4-BE49-F238E27FC236}">
                  <a16:creationId xmlns:a16="http://schemas.microsoft.com/office/drawing/2014/main" id="{D6D05129-66CA-4502-8A25-BBE93B89AB76}"/>
                </a:ext>
              </a:extLst>
            </p:cNvPr>
            <p:cNvSpPr/>
            <p:nvPr/>
          </p:nvSpPr>
          <p:spPr>
            <a:xfrm>
              <a:off x="9370565" y="4710880"/>
              <a:ext cx="1567260" cy="863564"/>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01C0599-1C02-4AD1-80F6-A84CD6F42DC1}"/>
                </a:ext>
              </a:extLst>
            </p:cNvPr>
            <p:cNvSpPr txBox="1"/>
            <p:nvPr/>
          </p:nvSpPr>
          <p:spPr>
            <a:xfrm>
              <a:off x="10640587" y="4928113"/>
              <a:ext cx="1567261" cy="646331"/>
            </a:xfrm>
            <a:prstGeom prst="rect">
              <a:avLst/>
            </a:prstGeom>
            <a:noFill/>
          </p:spPr>
          <p:txBody>
            <a:bodyPr wrap="square" rtlCol="0">
              <a:spAutoFit/>
            </a:bodyPr>
            <a:lstStyle/>
            <a:p>
              <a:pPr algn="ctr"/>
              <a:r>
                <a:rPr lang="en-GB" b="1" dirty="0">
                  <a:solidFill>
                    <a:srgbClr val="00B0F0"/>
                  </a:solidFill>
                  <a:latin typeface="Times New Roman" panose="02020603050405020304" pitchFamily="18" charset="0"/>
                  <a:cs typeface="Times New Roman" panose="02020603050405020304" pitchFamily="18" charset="0"/>
                </a:rPr>
                <a:t>Shortage </a:t>
              </a:r>
            </a:p>
            <a:p>
              <a:pPr algn="ctr"/>
              <a:r>
                <a:rPr lang="en-GB" b="1" dirty="0">
                  <a:solidFill>
                    <a:srgbClr val="00B0F0"/>
                  </a:solidFill>
                  <a:latin typeface="Times New Roman" panose="02020603050405020304" pitchFamily="18" charset="0"/>
                  <a:cs typeface="Times New Roman" panose="02020603050405020304" pitchFamily="18" charset="0"/>
                </a:rPr>
                <a:t>Cost</a:t>
              </a:r>
              <a:endParaRPr lang="en-US" b="1" dirty="0">
                <a:solidFill>
                  <a:srgbClr val="00B0F0"/>
                </a:solidFill>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9D96A558-260B-4438-8B45-29939C1DB60D}"/>
              </a:ext>
            </a:extLst>
          </p:cNvPr>
          <p:cNvGrpSpPr/>
          <p:nvPr/>
        </p:nvGrpSpPr>
        <p:grpSpPr>
          <a:xfrm>
            <a:off x="876675" y="5891125"/>
            <a:ext cx="7446980" cy="887346"/>
            <a:chOff x="876675" y="5891125"/>
            <a:chExt cx="7446980" cy="887346"/>
          </a:xfrm>
        </p:grpSpPr>
        <p:sp>
          <p:nvSpPr>
            <p:cNvPr id="61" name="Rectangle 60">
              <a:extLst>
                <a:ext uri="{FF2B5EF4-FFF2-40B4-BE49-F238E27FC236}">
                  <a16:creationId xmlns:a16="http://schemas.microsoft.com/office/drawing/2014/main" id="{4310BCE9-F5EC-4FB8-BEF0-42C2ED22EF7A}"/>
                </a:ext>
              </a:extLst>
            </p:cNvPr>
            <p:cNvSpPr/>
            <p:nvPr/>
          </p:nvSpPr>
          <p:spPr>
            <a:xfrm>
              <a:off x="876675" y="5891125"/>
              <a:ext cx="5481607" cy="764579"/>
            </a:xfrm>
            <a:prstGeom prst="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3ADB120-D276-4183-81BC-199ACA3B8D22}"/>
                </a:ext>
              </a:extLst>
            </p:cNvPr>
            <p:cNvSpPr txBox="1"/>
            <p:nvPr/>
          </p:nvSpPr>
          <p:spPr>
            <a:xfrm>
              <a:off x="6358282" y="6132140"/>
              <a:ext cx="1965373" cy="646331"/>
            </a:xfrm>
            <a:prstGeom prst="rect">
              <a:avLst/>
            </a:prstGeom>
            <a:noFill/>
          </p:spPr>
          <p:txBody>
            <a:bodyPr wrap="square" rtlCol="0">
              <a:spAutoFit/>
            </a:bodyPr>
            <a:lstStyle/>
            <a:p>
              <a:pPr algn="ctr"/>
              <a:r>
                <a:rPr lang="en-GB" b="1" dirty="0">
                  <a:solidFill>
                    <a:srgbClr val="002060"/>
                  </a:solidFill>
                  <a:latin typeface="Times New Roman" panose="02020603050405020304" pitchFamily="18" charset="0"/>
                  <a:cs typeface="Times New Roman" panose="02020603050405020304" pitchFamily="18" charset="0"/>
                </a:rPr>
                <a:t>Environmental Effect Cost</a:t>
              </a:r>
              <a:endParaRPr lang="en-US" b="1" dirty="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6202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12</a:t>
              </a: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mc:AlternateContent xmlns:mc="http://schemas.openxmlformats.org/markup-compatibility/2006">
        <mc:Choice xmlns:a14="http://schemas.microsoft.com/office/drawing/2010/main" Requires="a14">
          <p:sp>
            <p:nvSpPr>
              <p:cNvPr id="23" name="Rectangle 22"/>
              <p:cNvSpPr/>
              <p:nvPr/>
            </p:nvSpPr>
            <p:spPr>
              <a:xfrm>
                <a:off x="603774" y="1265999"/>
                <a:ext cx="10947061" cy="4578561"/>
              </a:xfrm>
              <a:prstGeom prst="rect">
                <a:avLst/>
              </a:prstGeom>
            </p:spPr>
            <p:txBody>
              <a:bodyPr wrap="square">
                <a:spAutoFit/>
              </a:bodyPr>
              <a:lstStyle/>
              <a:p>
                <a14:m>
                  <m:oMath xmlns:m="http://schemas.openxmlformats.org/officeDocument/2006/math">
                    <m:d>
                      <m:dPr>
                        <m:ctrlPr>
                          <a:rPr lang="en-US" i="1" smtClean="0">
                            <a:latin typeface="Cambria Math" panose="02040503050406030204" pitchFamily="18" charset="0"/>
                          </a:rPr>
                        </m:ctrlPr>
                      </m:dPr>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𝑏</m:t>
                            </m:r>
                            <m:r>
                              <a:rPr lang="en-US" i="0">
                                <a:latin typeface="Cambria Math" panose="02040503050406030204" pitchFamily="18" charset="0"/>
                              </a:rPr>
                              <m:t>∈</m:t>
                            </m:r>
                            <m:r>
                              <a:rPr lang="en-US" i="1">
                                <a:latin typeface="Cambria Math" panose="02040503050406030204" pitchFamily="18" charset="0"/>
                              </a:rPr>
                              <m:t>𝐵</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𝑔</m:t>
                                </m:r>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𝑏</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𝑏𝑒𝑔𝑝𝑡</m:t>
                                    </m:r>
                                  </m:sub>
                                  <m:sup>
                                    <m:r>
                                      <a:rPr lang="en-US" i="0">
                                        <a:latin typeface="Cambria Math" panose="02040503050406030204" pitchFamily="18" charset="0"/>
                                      </a:rPr>
                                      <m:t>′′′</m:t>
                                    </m:r>
                                  </m:sup>
                                </m:sSubSup>
                              </m:e>
                            </m:nary>
                          </m:e>
                        </m:nary>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𝑒𝑝</m:t>
                            </m:r>
                            <m:d>
                              <m:dPr>
                                <m:ctrlPr>
                                  <a:rPr lang="en-US" i="1">
                                    <a:latin typeface="Cambria Math" panose="02040503050406030204" pitchFamily="18" charset="0"/>
                                  </a:rPr>
                                </m:ctrlPr>
                              </m:dPr>
                              <m:e>
                                <m:r>
                                  <a:rPr lang="en-US" i="1">
                                    <a:latin typeface="Cambria Math" panose="02040503050406030204" pitchFamily="18" charset="0"/>
                                  </a:rPr>
                                  <m:t>𝑡</m:t>
                                </m:r>
                                <m:r>
                                  <a:rPr lang="en-US" i="0">
                                    <a:latin typeface="Cambria Math" panose="02040503050406030204" pitchFamily="18" charset="0"/>
                                  </a:rPr>
                                  <m:t>−1</m:t>
                                </m:r>
                              </m:e>
                            </m:d>
                          </m:sub>
                          <m:sup>
                            <m:r>
                              <a:rPr lang="en-US" i="0">
                                <a:latin typeface="Cambria Math" panose="02040503050406030204" pitchFamily="18" charset="0"/>
                              </a:rPr>
                              <m:t>′′′</m:t>
                            </m:r>
                          </m:sup>
                        </m:sSubSup>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𝑒𝑝𝑡</m:t>
                            </m:r>
                          </m:sub>
                          <m:sup>
                            <m:r>
                              <a:rPr lang="en-US" i="0">
                                <a:latin typeface="Cambria Math" panose="02040503050406030204" pitchFamily="18" charset="0"/>
                              </a:rPr>
                              <m:t>′′′</m:t>
                            </m:r>
                          </m:sup>
                        </m:sSubSup>
                      </m:e>
                    </m:d>
                    <m:sSub>
                      <m:sSubPr>
                        <m:ctrlPr>
                          <a:rPr lang="en-US" i="1">
                            <a:latin typeface="Cambria Math" panose="02040503050406030204" pitchFamily="18" charset="0"/>
                          </a:rPr>
                        </m:ctrlPr>
                      </m:sSubPr>
                      <m:e>
                        <m:r>
                          <a:rPr lang="en-US" i="1">
                            <a:latin typeface="Cambria Math" panose="02040503050406030204" pitchFamily="18" charset="0"/>
                          </a:rPr>
                          <m:t>𝐵𝑅</m:t>
                        </m:r>
                      </m:e>
                      <m:sub>
                        <m:r>
                          <a:rPr lang="en-US" i="1">
                            <a:latin typeface="Cambria Math" panose="02040503050406030204" pitchFamily="18" charset="0"/>
                          </a:rPr>
                          <m:t>𝑝𝑒</m:t>
                        </m:r>
                      </m:sub>
                    </m:sSub>
                    <m:r>
                      <a:rPr lang="en-US" i="0">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i="0">
                            <a:latin typeface="Cambria Math" panose="02040503050406030204" pitchFamily="18" charset="0"/>
                          </a:rPr>
                          <m:t>∈</m:t>
                        </m:r>
                        <m:r>
                          <a:rPr lang="en-US" i="1">
                            <a:latin typeface="Cambria Math" panose="02040503050406030204" pitchFamily="18" charset="0"/>
                          </a:rPr>
                          <m:t>𝐽</m:t>
                        </m:r>
                      </m:sub>
                      <m:sup/>
                      <m:e>
                        <m:nary>
                          <m:naryPr>
                            <m:chr m:val="∑"/>
                            <m:limLoc m:val="undOvr"/>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0">
                                    <a:latin typeface="Cambria Math" panose="02040503050406030204" pitchFamily="18" charset="0"/>
                                  </a:rPr>
                                  <m:t> </m:t>
                                </m:r>
                                <m:r>
                                  <a:rPr lang="en-US" i="1">
                                    <a:latin typeface="Cambria Math" panose="02040503050406030204" pitchFamily="18" charset="0"/>
                                  </a:rPr>
                                  <m:t>𝑖</m:t>
                                </m:r>
                                <m:r>
                                  <a:rPr lang="en-US" i="0">
                                    <a:latin typeface="Cambria Math" panose="02040503050406030204" pitchFamily="18" charset="0"/>
                                  </a:rPr>
                                  <m:t>∈</m:t>
                                </m:r>
                                <m:r>
                                  <a:rPr lang="en-US" i="1">
                                    <a:latin typeface="Cambria Math" panose="02040503050406030204" pitchFamily="18" charset="0"/>
                                  </a:rPr>
                                  <m:t>𝑖</m:t>
                                </m:r>
                                <m:r>
                                  <a:rPr lang="en-US" i="0">
                                    <a:latin typeface="Cambria Math" panose="02040503050406030204" pitchFamily="18" charset="0"/>
                                  </a:rPr>
                                  <m:t>′</m:t>
                                </m:r>
                              </m:e>
                              <m:sub>
                                <m:r>
                                  <a:rPr lang="en-US" i="1">
                                    <a:latin typeface="Cambria Math" panose="02040503050406030204" pitchFamily="18" charset="0"/>
                                  </a:rPr>
                                  <m:t>𝑗</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𝑦𝑏</m:t>
                                </m:r>
                              </m:e>
                              <m:sub>
                                <m:r>
                                  <a:rPr lang="en-US" i="1">
                                    <a:latin typeface="Cambria Math" panose="02040503050406030204" pitchFamily="18" charset="0"/>
                                  </a:rPr>
                                  <m:t>𝑒𝑖𝑗𝑝𝑡</m:t>
                                </m:r>
                              </m:sub>
                              <m:sup>
                                <m:r>
                                  <a:rPr lang="en-US" i="0">
                                    <a:latin typeface="Cambria Math" panose="02040503050406030204" pitchFamily="18" charset="0"/>
                                  </a:rPr>
                                  <m:t> </m:t>
                                </m:r>
                              </m:sup>
                            </m:sSubSup>
                          </m:e>
                        </m:nary>
                      </m:e>
                    </m:nary>
                    <m:r>
                      <m:rPr>
                        <m:nor/>
                      </m:rPr>
                      <a:rPr lang="en-US" b="0" i="0" smtClean="0">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a:rPr lang="en-US" b="0" i="1" smtClean="0">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(1)    </a:t>
                </a: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sub>
                      <m:sup/>
                      <m:e>
                        <m:nary>
                          <m:naryPr>
                            <m:chr m:val="∑"/>
                            <m:limLoc m:val="undOvr"/>
                            <m:supHide m:val="on"/>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e>
                              <m:sub>
                                <m:r>
                                  <a:rPr lang="en-US" i="1">
                                    <a:latin typeface="Cambria Math" panose="02040503050406030204" pitchFamily="18" charset="0"/>
                                  </a:rPr>
                                  <m:t>𝑗</m:t>
                                </m:r>
                              </m:sub>
                            </m:sSub>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𝐵𝑎</m:t>
                                    </m:r>
                                  </m:e>
                                  <m:sub>
                                    <m:r>
                                      <a:rPr lang="en-US" i="1">
                                        <a:latin typeface="Cambria Math" panose="02040503050406030204" pitchFamily="18" charset="0"/>
                                      </a:rPr>
                                      <m:t>𝑝𝑚</m:t>
                                    </m:r>
                                  </m:sub>
                                </m:sSub>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𝑚𝑝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𝑦𝑏</m:t>
                                    </m:r>
                                  </m:e>
                                  <m:sub>
                                    <m:r>
                                      <a:rPr lang="en-US" i="1">
                                        <a:latin typeface="Cambria Math" panose="02040503050406030204" pitchFamily="18" charset="0"/>
                                      </a:rPr>
                                      <m:t>𝑒𝑖𝑗𝑝𝑡</m:t>
                                    </m:r>
                                  </m:sub>
                                  <m:sup>
                                    <m:r>
                                      <a:rPr lang="en-US" i="1">
                                        <a:latin typeface="Cambria Math" panose="02040503050406030204" pitchFamily="18" charset="0"/>
                                      </a:rPr>
                                      <m:t> </m:t>
                                    </m:r>
                                  </m:sup>
                                </m:sSubSup>
                              </m:e>
                            </m:nary>
                          </m:e>
                        </m:nary>
                      </m:e>
                    </m:nary>
                    <m:r>
                      <a:rPr lang="en-US" i="1">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𝑗</m:t>
                            </m:r>
                          </m:sub>
                          <m:sup>
                            <m:r>
                              <a:rPr lang="en-US" i="1">
                                <a:latin typeface="Cambria Math" panose="02040503050406030204" pitchFamily="18" charset="0"/>
                              </a:rPr>
                              <m:t>′</m:t>
                            </m:r>
                          </m:sup>
                        </m:sSubSup>
                      </m:sub>
                      <m:sup/>
                      <m:e>
                        <m:sSubSup>
                          <m:sSubSupPr>
                            <m:ctrlPr>
                              <a:rPr lang="en-US" i="1">
                                <a:latin typeface="Cambria Math" panose="02040503050406030204" pitchFamily="18" charset="0"/>
                              </a:rPr>
                            </m:ctrlPr>
                          </m:sSubSupPr>
                          <m:e>
                            <m:r>
                              <a:rPr lang="en-US" i="1">
                                <a:latin typeface="Cambria Math" panose="02040503050406030204" pitchFamily="18" charset="0"/>
                              </a:rPr>
                              <m:t>𝑦𝑏</m:t>
                            </m:r>
                            <m:r>
                              <a:rPr lang="en-US" i="1">
                                <a:latin typeface="Cambria Math" panose="02040503050406030204" pitchFamily="18" charset="0"/>
                              </a:rPr>
                              <m:t>′</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𝑗𝑚𝑡</m:t>
                            </m:r>
                          </m:sub>
                          <m:sup>
                            <m:r>
                              <a:rPr lang="en-US" i="1">
                                <a:latin typeface="Cambria Math" panose="02040503050406030204" pitchFamily="18" charset="0"/>
                              </a:rPr>
                              <m:t> </m:t>
                            </m:r>
                          </m:sup>
                        </m:sSubSup>
                      </m:e>
                    </m:nary>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mtClean="0">
                        <a:latin typeface="Times New Roman" panose="02020603050405020304" pitchFamily="18" charset="0"/>
                        <a:cs typeface="Times New Roman" panose="02020603050405020304" pitchFamily="18" charset="0"/>
                      </a:rPr>
                      <m:t>∀ </m:t>
                    </m:r>
                    <m:r>
                      <m:rPr>
                        <m:nor/>
                      </m:rPr>
                      <a:rPr lang="en-US" i="1" smtClean="0">
                        <a:latin typeface="Times New Roman" panose="02020603050405020304" pitchFamily="18" charset="0"/>
                        <a:cs typeface="Times New Roman" panose="02020603050405020304" pitchFamily="18" charset="0"/>
                      </a:rPr>
                      <m:t>m</m:t>
                    </m:r>
                    <m:r>
                      <m:rPr>
                        <m:nor/>
                      </m:rPr>
                      <a:rPr lang="en-US" i="1" smtClean="0">
                        <a:latin typeface="Times New Roman" panose="02020603050405020304" pitchFamily="18" charset="0"/>
                        <a:cs typeface="Times New Roman" panose="02020603050405020304" pitchFamily="18" charset="0"/>
                      </a:rPr>
                      <m:t>∈</m:t>
                    </m:r>
                    <m:r>
                      <m:rPr>
                        <m:nor/>
                      </m:rPr>
                      <a:rPr lang="en-US" i="1" smtClean="0">
                        <a:latin typeface="Times New Roman" panose="02020603050405020304" pitchFamily="18" charset="0"/>
                        <a:cs typeface="Times New Roman" panose="02020603050405020304" pitchFamily="18" charset="0"/>
                      </a:rPr>
                      <m:t>M</m:t>
                    </m:r>
                    <m:r>
                      <m:rPr>
                        <m:nor/>
                      </m:rPr>
                      <a:rPr lang="en-US" i="1" smtClean="0">
                        <a:latin typeface="Times New Roman" panose="02020603050405020304" pitchFamily="18" charset="0"/>
                        <a:cs typeface="Times New Roman" panose="02020603050405020304" pitchFamily="18" charset="0"/>
                      </a:rPr>
                      <m:t>, </m:t>
                    </m:r>
                    <m:r>
                      <m:rPr>
                        <m:nor/>
                      </m:rPr>
                      <a:rPr lang="en-US" smtClean="0">
                        <a:latin typeface="Times New Roman" panose="02020603050405020304" pitchFamily="18" charset="0"/>
                        <a:cs typeface="Times New Roman" panose="02020603050405020304" pitchFamily="18" charset="0"/>
                      </a:rPr>
                      <m:t>j</m:t>
                    </m:r>
                    <m:r>
                      <m:rPr>
                        <m:nor/>
                      </m:rPr>
                      <a:rPr lang="en-US" smtClean="0">
                        <a:latin typeface="Times New Roman" panose="02020603050405020304" pitchFamily="18" charset="0"/>
                        <a:cs typeface="Times New Roman" panose="02020603050405020304" pitchFamily="18" charset="0"/>
                      </a:rPr>
                      <m:t>∈</m:t>
                    </m:r>
                    <m:r>
                      <m:rPr>
                        <m:nor/>
                      </m:rPr>
                      <a:rPr lang="en-US" smtClean="0">
                        <a:latin typeface="Times New Roman" panose="02020603050405020304" pitchFamily="18" charset="0"/>
                        <a:cs typeface="Times New Roman" panose="02020603050405020304" pitchFamily="18" charset="0"/>
                      </a:rPr>
                      <m:t>J</m:t>
                    </m:r>
                    <m:r>
                      <m:rPr>
                        <m:nor/>
                      </m:rPr>
                      <a:rPr lang="en-US" smtClean="0">
                        <a:latin typeface="Times New Roman" panose="02020603050405020304" pitchFamily="18" charset="0"/>
                        <a:cs typeface="Times New Roman" panose="02020603050405020304" pitchFamily="18" charset="0"/>
                      </a:rPr>
                      <m:t>, </m:t>
                    </m:r>
                    <m:r>
                      <m:rPr>
                        <m:nor/>
                      </m:rPr>
                      <a:rPr lang="en-US" smtClean="0">
                        <a:latin typeface="Times New Roman" panose="02020603050405020304" pitchFamily="18" charset="0"/>
                        <a:cs typeface="Times New Roman" panose="02020603050405020304" pitchFamily="18" charset="0"/>
                      </a:rPr>
                      <m:t>t</m:t>
                    </m:r>
                    <m:r>
                      <m:rPr>
                        <m:nor/>
                      </m:rPr>
                      <a:rPr lang="en-US" smtClean="0">
                        <a:latin typeface="Times New Roman" panose="02020603050405020304" pitchFamily="18" charset="0"/>
                        <a:cs typeface="Times New Roman" panose="02020603050405020304" pitchFamily="18" charset="0"/>
                      </a:rPr>
                      <m:t>∈</m:t>
                    </m:r>
                    <m:r>
                      <m:rPr>
                        <m:nor/>
                      </m:rPr>
                      <a:rPr lang="en-US" smtClean="0">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(2)      </a:t>
                </a:r>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𝑀</m:t>
                        </m:r>
                      </m:sub>
                      <m:sup/>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𝑚</m:t>
                            </m:r>
                          </m:sub>
                        </m:sSub>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𝑚𝑡</m:t>
                            </m:r>
                          </m:sub>
                          <m:sup>
                            <m:r>
                              <a:rPr lang="en-US" i="1">
                                <a:latin typeface="Cambria Math" panose="02040503050406030204" pitchFamily="18" charset="0"/>
                              </a:rPr>
                              <m:t>′</m:t>
                            </m:r>
                          </m:sup>
                        </m:sSubSup>
                      </m:e>
                    </m:nary>
                    <m:r>
                      <a:rPr lang="en-US">
                        <a:latin typeface="Cambria Math" panose="02040503050406030204" pitchFamily="18" charset="0"/>
                      </a:rPr>
                      <m:t>≤</m:t>
                    </m:r>
                    <m:r>
                      <a:rPr lang="en-US" i="1">
                        <a:latin typeface="Cambria Math" panose="02040503050406030204" pitchFamily="18" charset="0"/>
                      </a:rPr>
                      <m:t>𝑐𝑝</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t</m:t>
                    </m:r>
                    <m:r>
                      <a:rPr lang="en-US">
                        <a:latin typeface="Cambria Math" panose="02040503050406030204" pitchFamily="18" charset="0"/>
                      </a:rPr>
                      <m:t>∈</m:t>
                    </m:r>
                    <m:r>
                      <m:rPr>
                        <m:sty m:val="p"/>
                      </m:rPr>
                      <a:rPr lang="en-US">
                        <a:latin typeface="Cambria Math" panose="02040503050406030204" pitchFamily="18" charset="0"/>
                      </a:rPr>
                      <m:t>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GB" b="0" i="0" dirty="0" smtClean="0">
                        <a:latin typeface="Cambria Math" panose="02040503050406030204" pitchFamily="18" charset="0"/>
                        <a:cs typeface="Times New Roman" panose="02020603050405020304" pitchFamily="18" charset="0"/>
                      </a:rPr>
                      <m:t> </m:t>
                    </m:r>
                    <m:r>
                      <m:rPr>
                        <m:nor/>
                      </m:rPr>
                      <a:rPr lang="en-US" dirty="0">
                        <a:latin typeface="Times New Roman" panose="02020603050405020304" pitchFamily="18" charset="0"/>
                        <a:cs typeface="Times New Roman" panose="02020603050405020304" pitchFamily="18" charset="0"/>
                      </a:rPr>
                      <m:t>(</m:t>
                    </m:r>
                    <m:r>
                      <m:rPr>
                        <m:nor/>
                      </m:rPr>
                      <a:rPr lang="en-US" b="0" i="0" dirty="0" smtClean="0">
                        <a:latin typeface="Times New Roman" panose="02020603050405020304" pitchFamily="18" charset="0"/>
                        <a:cs typeface="Times New Roman" panose="02020603050405020304" pitchFamily="18" charset="0"/>
                      </a:rPr>
                      <m:t>3</m:t>
                    </m:r>
                    <m:r>
                      <m:rPr>
                        <m:nor/>
                      </m:rPr>
                      <a:rPr lang="en-US" dirty="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sub>
                      <m:sup/>
                      <m:e>
                        <m:sSub>
                          <m:sSubPr>
                            <m:ctrlPr>
                              <a:rPr lang="en-US" i="1">
                                <a:latin typeface="Cambria Math" panose="02040503050406030204" pitchFamily="18" charset="0"/>
                              </a:rPr>
                            </m:ctrlPr>
                          </m:sSubPr>
                          <m:e>
                            <m:r>
                              <a:rPr lang="en-US" i="1">
                                <a:latin typeface="Cambria Math" panose="02040503050406030204" pitchFamily="18" charset="0"/>
                              </a:rPr>
                              <m:t>𝐼</m:t>
                            </m:r>
                            <m:r>
                              <a:rPr lang="en-US" i="1">
                                <a:latin typeface="Cambria Math" panose="02040503050406030204" pitchFamily="18" charset="0"/>
                              </a:rPr>
                              <m:t>′</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𝑝𝑡</m:t>
                            </m:r>
                          </m:sub>
                          <m:sup>
                            <m:r>
                              <a:rPr lang="en-US" i="1">
                                <a:latin typeface="Cambria Math" panose="02040503050406030204" pitchFamily="18" charset="0"/>
                              </a:rPr>
                              <m:t>′</m:t>
                            </m:r>
                          </m:sup>
                        </m:sSubSup>
                      </m:e>
                    </m:nary>
                    <m:r>
                      <a:rPr lang="en-US">
                        <a:latin typeface="Cambria Math" panose="02040503050406030204" pitchFamily="18" charset="0"/>
                      </a:rPr>
                      <m:t>≤</m:t>
                    </m:r>
                    <m:r>
                      <a:rPr lang="en-US" i="1">
                        <a:latin typeface="Cambria Math" panose="02040503050406030204" pitchFamily="18" charset="0"/>
                      </a:rPr>
                      <m:t>𝑐𝑝</m:t>
                    </m:r>
                    <m:r>
                      <a:rPr lang="en-US" i="1">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a:rPr lang="en-US">
                        <a:latin typeface="Cambria Math" panose="02040503050406030204" pitchFamily="18" charset="0"/>
                      </a:rPr>
                      <m:t>∀ </m:t>
                    </m:r>
                    <m:r>
                      <m:rPr>
                        <m:sty m:val="p"/>
                      </m:rPr>
                      <a:rPr lang="en-US">
                        <a:latin typeface="Cambria Math" panose="02040503050406030204" pitchFamily="18" charset="0"/>
                      </a:rPr>
                      <m:t>t</m:t>
                    </m:r>
                    <m:r>
                      <a:rPr lang="en-US">
                        <a:latin typeface="Cambria Math" panose="02040503050406030204" pitchFamily="18" charset="0"/>
                      </a:rPr>
                      <m:t>∈</m:t>
                    </m:r>
                    <m:r>
                      <m:rPr>
                        <m:sty m:val="p"/>
                      </m:rPr>
                      <a:rPr lang="en-US">
                        <a:latin typeface="Cambria Math" panose="02040503050406030204" pitchFamily="18" charset="0"/>
                      </a:rPr>
                      <m:t>T</m:t>
                    </m:r>
                    <m:r>
                      <a:rPr lang="en-US" b="0" i="1" smtClean="0">
                        <a:latin typeface="Cambria Math" panose="02040503050406030204" pitchFamily="18" charset="0"/>
                      </a:rPr>
                      <m:t>                    </m:t>
                    </m:r>
                    <m:r>
                      <m:rPr>
                        <m:nor/>
                      </m:rPr>
                      <a:rPr lang="en-US" dirty="0">
                        <a:latin typeface="Times New Roman" panose="02020603050405020304" pitchFamily="18" charset="0"/>
                        <a:cs typeface="Times New Roman" panose="02020603050405020304" pitchFamily="18" charset="0"/>
                      </a:rPr>
                      <m:t>(</m:t>
                    </m:r>
                    <m:r>
                      <m:rPr>
                        <m:nor/>
                      </m:rPr>
                      <a:rPr lang="en-US" b="0" i="0" dirty="0" smtClean="0">
                        <a:latin typeface="Times New Roman" panose="02020603050405020304" pitchFamily="18" charset="0"/>
                        <a:cs typeface="Times New Roman" panose="02020603050405020304" pitchFamily="18" charset="0"/>
                      </a:rPr>
                      <m:t>4</m:t>
                    </m:r>
                    <m:r>
                      <m:rPr>
                        <m:nor/>
                      </m:rPr>
                      <a:rPr lang="en-US" dirty="0" smtClean="0">
                        <a:latin typeface="Times New Roman" panose="02020603050405020304" pitchFamily="18" charset="0"/>
                        <a:cs typeface="Times New Roman" panose="02020603050405020304" pitchFamily="18" charset="0"/>
                      </a:rPr>
                      <m:t>) </m:t>
                    </m:r>
                    <m:nary>
                      <m:naryPr>
                        <m:chr m:val="∑"/>
                        <m:limLoc m:val="undOvr"/>
                        <m:supHide m:val="on"/>
                        <m:ctrlPr>
                          <a:rPr lang="en-US" i="1" smtClean="0">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sub>
                      <m:sup/>
                      <m:e>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𝐼</m:t>
                                </m:r>
                                <m:r>
                                  <a:rPr lang="en-US" i="1">
                                    <a:latin typeface="Cambria Math" panose="02040503050406030204" pitchFamily="18" charset="0"/>
                                  </a:rPr>
                                  <m:t>′</m:t>
                                </m:r>
                              </m:e>
                              <m:sub>
                                <m:r>
                                  <a:rPr lang="en-US" i="1">
                                    <a:latin typeface="Cambria Math" panose="02040503050406030204" pitchFamily="18" charset="0"/>
                                  </a:rPr>
                                  <m:t>𝑝</m:t>
                                </m:r>
                              </m:sub>
                            </m:sSub>
                            <m:r>
                              <a:rPr lang="en-US" i="1">
                                <a:latin typeface="Cambria Math" panose="02040503050406030204" pitchFamily="18" charset="0"/>
                              </a:rPr>
                              <m:t>𝑢</m:t>
                            </m:r>
                          </m:e>
                          <m:sub>
                            <m:r>
                              <a:rPr lang="en-US" i="1">
                                <a:latin typeface="Cambria Math" panose="02040503050406030204" pitchFamily="18" charset="0"/>
                              </a:rPr>
                              <m:t>𝑏𝑝𝑡</m:t>
                            </m:r>
                          </m:sub>
                          <m:sup>
                            <m:r>
                              <a:rPr lang="en-US" i="1">
                                <a:latin typeface="Cambria Math" panose="02040503050406030204" pitchFamily="18" charset="0"/>
                              </a:rPr>
                              <m:t>′</m:t>
                            </m:r>
                          </m:sup>
                        </m:sSubSup>
                      </m:e>
                    </m:nary>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𝑐𝑝</m:t>
                        </m:r>
                      </m:e>
                      <m:sub>
                        <m:r>
                          <a:rPr lang="en-US" i="1">
                            <a:latin typeface="Cambria Math" panose="02040503050406030204" pitchFamily="18" charset="0"/>
                          </a:rPr>
                          <m:t>𝑏</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dirty="0">
                        <a:latin typeface="Times New Roman" panose="02020603050405020304" pitchFamily="18" charset="0"/>
                        <a:cs typeface="Times New Roman" panose="02020603050405020304" pitchFamily="18" charset="0"/>
                      </a:rPr>
                      <m:t>(</m:t>
                    </m:r>
                    <m:r>
                      <m:rPr>
                        <m:nor/>
                      </m:rPr>
                      <a:rPr lang="en-US" b="0" i="0" dirty="0" smtClean="0">
                        <a:latin typeface="Times New Roman" panose="02020603050405020304" pitchFamily="18" charset="0"/>
                        <a:cs typeface="Times New Roman" panose="02020603050405020304" pitchFamily="18" charset="0"/>
                      </a:rPr>
                      <m:t>5</m:t>
                    </m:r>
                    <m:r>
                      <m:rPr>
                        <m:nor/>
                      </m:rPr>
                      <a:rPr lang="en-US" dirty="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supHide m:val="on"/>
                        <m:ctrlPr>
                          <a:rPr lang="en-US" i="1">
                            <a:latin typeface="Cambria Math" panose="02040503050406030204" pitchFamily="18" charset="0"/>
                          </a:rPr>
                        </m:ctrlPr>
                      </m:naryPr>
                      <m:sub>
                        <m:r>
                          <m:rPr>
                            <m:sty m:val="p"/>
                          </m:rPr>
                          <a:rPr lang="en-US">
                            <a:latin typeface="Cambria Math" panose="02040503050406030204" pitchFamily="18" charset="0"/>
                          </a:rPr>
                          <m:t>a</m:t>
                        </m:r>
                        <m:r>
                          <a:rPr lang="en-US">
                            <a:latin typeface="Cambria Math" panose="02040503050406030204" pitchFamily="18" charset="0"/>
                          </a:rPr>
                          <m:t>∈</m:t>
                        </m:r>
                        <m:r>
                          <m:rPr>
                            <m:sty m:val="p"/>
                          </m:rPr>
                          <a:rPr lang="en-US">
                            <a:latin typeface="Cambria Math" panose="02040503050406030204" pitchFamily="18" charset="0"/>
                          </a:rPr>
                          <m:t>A</m:t>
                        </m:r>
                      </m:sub>
                      <m:sup/>
                      <m:e>
                        <m:nary>
                          <m:naryPr>
                            <m:chr m:val="∑"/>
                            <m:limLoc m:val="undOvr"/>
                            <m:supHide m:val="on"/>
                            <m:ctrlPr>
                              <a:rPr lang="en-US" i="1">
                                <a:latin typeface="Cambria Math" panose="02040503050406030204" pitchFamily="18" charset="0"/>
                              </a:rPr>
                            </m:ctrlPr>
                          </m:naryPr>
                          <m:sub>
                            <m:r>
                              <m:rPr>
                                <m:sty m:val="p"/>
                              </m:rPr>
                              <a:rPr lang="en-US">
                                <a:latin typeface="Cambria Math" panose="02040503050406030204" pitchFamily="18" charset="0"/>
                              </a:rPr>
                              <m:t>v</m:t>
                            </m:r>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a</m:t>
                                </m:r>
                              </m:sub>
                            </m:sSub>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𝑎𝑣𝑚𝑡</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 </m:t>
                                </m:r>
                              </m:sup>
                            </m:sSubSup>
                          </m:e>
                        </m:nary>
                      </m:e>
                    </m:nary>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P</m:t>
                        </m: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𝑚𝑝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𝑝𝑡</m:t>
                            </m:r>
                          </m:sub>
                          <m:sup>
                            <m:r>
                              <a:rPr lang="en-US" i="1">
                                <a:latin typeface="Cambria Math" panose="02040503050406030204" pitchFamily="18" charset="0"/>
                              </a:rPr>
                              <m:t> ′</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𝑚𝑡</m:t>
                            </m:r>
                          </m:sub>
                          <m:sup>
                            <m:r>
                              <a:rPr lang="en-US" i="1">
                                <a:latin typeface="Cambria Math" panose="02040503050406030204" pitchFamily="18" charset="0"/>
                              </a:rPr>
                              <m:t> </m:t>
                            </m:r>
                          </m:sup>
                        </m:sSubSup>
                      </m:e>
                    </m:nary>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m</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M</m:t>
                    </m:r>
                    <m:r>
                      <m:rPr>
                        <m:nor/>
                      </m:rPr>
                      <a:rPr lang="en-US" b="0" i="0" smtClean="0">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(6)</a:t>
                </a: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𝑎</m:t>
                        </m:r>
                        <m:r>
                          <a:rPr lang="en-US">
                            <a:latin typeface="Cambria Math" panose="02040503050406030204" pitchFamily="18" charset="0"/>
                          </a:rPr>
                          <m:t>∈</m:t>
                        </m:r>
                        <m:r>
                          <a:rPr lang="en-US" i="1">
                            <a:latin typeface="Cambria Math" panose="02040503050406030204" pitchFamily="18" charset="0"/>
                          </a:rPr>
                          <m:t>𝐴</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𝑣</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m:t>
                                </m:r>
                              </m:sub>
                            </m:sSub>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𝑎𝑣𝑚𝑡</m:t>
                                </m:r>
                              </m:sub>
                            </m:sSub>
                            <m:r>
                              <a:rPr lang="en-US">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𝑗</m:t>
                                </m:r>
                                <m:r>
                                  <a:rPr lang="en-US">
                                    <a:latin typeface="Cambria Math" panose="02040503050406030204" pitchFamily="18" charset="0"/>
                                  </a:rPr>
                                  <m:t>∈</m:t>
                                </m:r>
                                <m:r>
                                  <a:rPr lang="en-US" i="1">
                                    <a:latin typeface="Cambria Math" panose="02040503050406030204" pitchFamily="18" charset="0"/>
                                  </a:rPr>
                                  <m:t>𝐽</m:t>
                                </m:r>
                              </m:sub>
                              <m:sup/>
                              <m:e>
                                <m:nary>
                                  <m:naryPr>
                                    <m:chr m:val="∑"/>
                                    <m:limLoc m:val="undOvr"/>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𝑖</m:t>
                                        </m:r>
                                      </m:e>
                                      <m:sub>
                                        <m:r>
                                          <a:rPr lang="en-US" i="1">
                                            <a:latin typeface="Cambria Math" panose="02040503050406030204" pitchFamily="18" charset="0"/>
                                          </a:rPr>
                                          <m:t>𝑗</m:t>
                                        </m:r>
                                      </m:sub>
                                      <m:sup>
                                        <m:r>
                                          <a:rPr lang="en-US" i="1">
                                            <a:latin typeface="Cambria Math" panose="02040503050406030204" pitchFamily="18" charset="0"/>
                                          </a:rPr>
                                          <m:t>′</m:t>
                                        </m:r>
                                      </m:sup>
                                    </m:sSubSup>
                                  </m:sub>
                                  <m:sup/>
                                  <m:e>
                                    <m:sSubSup>
                                      <m:sSubSupPr>
                                        <m:ctrlPr>
                                          <a:rPr lang="en-US" i="1">
                                            <a:latin typeface="Cambria Math" panose="02040503050406030204" pitchFamily="18" charset="0"/>
                                          </a:rPr>
                                        </m:ctrlPr>
                                      </m:sSubSupPr>
                                      <m:e>
                                        <m:r>
                                          <a:rPr lang="en-US" i="1">
                                            <a:latin typeface="Cambria Math" panose="02040503050406030204" pitchFamily="18" charset="0"/>
                                          </a:rPr>
                                          <m:t>𝑦𝑏</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𝑗𝑚𝑡</m:t>
                                        </m:r>
                                      </m:sub>
                                      <m:sup>
                                        <m:r>
                                          <a:rPr lang="en-US" i="1">
                                            <a:latin typeface="Cambria Math" panose="02040503050406030204" pitchFamily="18" charset="0"/>
                                          </a:rPr>
                                          <m:t>′</m:t>
                                        </m:r>
                                      </m:sup>
                                    </m:sSubSup>
                                  </m:e>
                                </m:nary>
                              </m:e>
                            </m:nary>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𝑚</m:t>
                                </m:r>
                                <m:r>
                                  <a:rPr lang="en-US">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b>
                              <m:sup>
                                <m:r>
                                  <a:rPr lang="en-US">
                                    <a:latin typeface="Cambria Math" panose="02040503050406030204" pitchFamily="18" charset="0"/>
                                  </a:rPr>
                                  <m:t> </m:t>
                                </m:r>
                              </m:sup>
                            </m:sSubSup>
                          </m:e>
                        </m:nary>
                      </m:e>
                    </m:nary>
                    <m:r>
                      <a:rPr lang="en-US">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𝑃</m:t>
                        </m:r>
                      </m:sub>
                      <m:sup/>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𝑚𝑝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𝑝𝑡</m:t>
                            </m:r>
                          </m:sub>
                          <m:sup>
                            <m:r>
                              <a:rPr lang="en-US">
                                <a:latin typeface="Cambria Math" panose="02040503050406030204" pitchFamily="18" charset="0"/>
                              </a:rPr>
                              <m:t> </m:t>
                            </m:r>
                            <m:r>
                              <a:rPr lang="en-US" i="1">
                                <a:latin typeface="Cambria Math" panose="02040503050406030204" pitchFamily="18" charset="0"/>
                              </a:rPr>
                              <m:t>′</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𝑚𝑡</m:t>
                            </m:r>
                          </m:sub>
                          <m:sup>
                            <m:r>
                              <a:rPr lang="en-US">
                                <a:latin typeface="Cambria Math" panose="02040503050406030204" pitchFamily="18" charset="0"/>
                              </a:rPr>
                              <m:t> </m:t>
                            </m:r>
                          </m:sup>
                        </m:sSubSup>
                      </m:e>
                    </m:nary>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m</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M</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dirty="0">
                        <a:latin typeface="Times New Roman" panose="02020603050405020304" pitchFamily="18" charset="0"/>
                        <a:cs typeface="Times New Roman" panose="02020603050405020304" pitchFamily="18" charset="0"/>
                      </a:rPr>
                      <m:t>(</m:t>
                    </m:r>
                    <m:r>
                      <m:rPr>
                        <m:nor/>
                      </m:rPr>
                      <a:rPr lang="en-US" b="0" i="0" dirty="0" smtClean="0">
                        <a:latin typeface="Times New Roman" panose="02020603050405020304" pitchFamily="18" charset="0"/>
                        <a:cs typeface="Times New Roman" panose="02020603050405020304" pitchFamily="18" charset="0"/>
                      </a:rPr>
                      <m:t>7</m:t>
                    </m:r>
                    <m:r>
                      <m:rPr>
                        <m:nor/>
                      </m:rPr>
                      <a:rPr lang="en-US" dirty="0">
                        <a:latin typeface="Times New Roman" panose="02020603050405020304" pitchFamily="18" charset="0"/>
                        <a:cs typeface="Times New Roman" panose="02020603050405020304" pitchFamily="18" charset="0"/>
                      </a:rPr>
                      <m:t>) </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𝑝𝑡</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 </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𝐵</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𝐺</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𝑏𝑔𝑝𝑡</m:t>
                                </m:r>
                              </m:sub>
                              <m:sup>
                                <m:r>
                                  <a:rPr lang="en-US" i="1">
                                    <a:latin typeface="Cambria Math" panose="02040503050406030204" pitchFamily="18" charset="0"/>
                                  </a:rPr>
                                  <m:t>′′</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𝑝𝑡</m:t>
                            </m:r>
                          </m:sub>
                          <m:sup>
                            <m:r>
                              <a:rPr lang="en-US" i="1">
                                <a:latin typeface="Cambria Math" panose="02040503050406030204" pitchFamily="18" charset="0"/>
                              </a:rPr>
                              <m:t>′</m:t>
                            </m:r>
                          </m:sup>
                        </m:sSubSup>
                      </m:e>
                    </m:nary>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(8)</a:t>
                </a: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𝐺</m:t>
                        </m:r>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𝑏𝑔𝑝𝑡</m:t>
                            </m:r>
                          </m:sub>
                          <m:sup>
                            <m:r>
                              <a:rPr lang="en-US" i="1">
                                <a:latin typeface="Cambria Math" panose="02040503050406030204" pitchFamily="18" charset="0"/>
                              </a:rPr>
                              <m:t>′′</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𝑏𝑝</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𝑏</m:t>
                            </m:r>
                          </m:sub>
                        </m:sSub>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𝑏</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𝑏𝑒𝑔𝑝𝑡</m:t>
                                </m:r>
                              </m:sub>
                              <m:sup>
                                <m:r>
                                  <a:rPr lang="en-US" i="1">
                                    <a:latin typeface="Cambria Math" panose="02040503050406030204" pitchFamily="18" charset="0"/>
                                  </a:rPr>
                                  <m:t>′′′</m:t>
                                </m:r>
                              </m:sup>
                            </m:sSubSup>
                          </m:e>
                        </m:nary>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𝑏𝑝𝑡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(9)</a:t>
                </a: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𝐵</m:t>
                        </m:r>
                      </m:sub>
                      <m:sup/>
                      <m:e>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𝑏</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𝑏𝑒𝑔𝑝𝑡</m:t>
                                </m:r>
                              </m:sub>
                              <m:sup>
                                <m:r>
                                  <a:rPr lang="en-US" i="1">
                                    <a:latin typeface="Cambria Math" panose="02040503050406030204" pitchFamily="18" charset="0"/>
                                  </a:rPr>
                                  <m:t>′′′</m:t>
                                </m:r>
                              </m:sup>
                            </m:sSubSup>
                          </m:e>
                        </m:nary>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𝑒𝑝</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𝑏𝑜</m:t>
                        </m:r>
                      </m:e>
                      <m:sub>
                        <m:r>
                          <a:rPr lang="en-US" i="1">
                            <a:latin typeface="Cambria Math" panose="02040503050406030204" pitchFamily="18" charset="0"/>
                          </a:rPr>
                          <m:t>𝑒𝑝𝑡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𝑑𝑒𝑚</m:t>
                        </m:r>
                      </m:e>
                      <m:sub>
                        <m:r>
                          <a:rPr lang="en-US" i="1">
                            <a:latin typeface="Cambria Math" panose="02040503050406030204" pitchFamily="18" charset="0"/>
                          </a:rPr>
                          <m:t>𝑒𝑝𝑡</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𝑒𝑝𝑡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m:t>
                    </m:r>
                    <m:r>
                      <m:rPr>
                        <m:nor/>
                      </m:rPr>
                      <a:rPr lang="en-US" i="1">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P</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(10)</a:t>
                </a: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𝑏𝑓𝑡</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𝑏𝑓𝑡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(11)</a:t>
                </a: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𝑏𝑒𝑔𝑡</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𝐵𝑖𝑔𝑀</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𝑏𝑒𝑔𝑡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E</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g</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G</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(12)</a:t>
                </a: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𝑤𝑏</m:t>
                        </m:r>
                      </m:e>
                      <m:sub>
                        <m:r>
                          <a:rPr lang="en-US" i="1">
                            <a:latin typeface="Cambria Math" panose="02040503050406030204" pitchFamily="18" charset="0"/>
                          </a:rPr>
                          <m:t>𝑒𝑖𝑗𝑡</m:t>
                        </m:r>
                      </m:sub>
                      <m:sup>
                        <m:r>
                          <a:rPr lang="en-US" i="1">
                            <a:latin typeface="Cambria Math" panose="02040503050406030204" pitchFamily="18" charset="0"/>
                          </a:rPr>
                          <m:t> </m:t>
                        </m:r>
                      </m:sup>
                    </m:sSubSup>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𝑥𝑏</m:t>
                        </m:r>
                      </m:e>
                      <m:sub>
                        <m:r>
                          <a:rPr lang="en-US" i="1">
                            <a:latin typeface="Cambria Math" panose="02040503050406030204" pitchFamily="18" charset="0"/>
                          </a:rPr>
                          <m:t>𝑒𝑖𝑗𝑡𝑡</m:t>
                        </m:r>
                      </m:sub>
                      <m:sup>
                        <m:r>
                          <a:rPr lang="en-US" i="1">
                            <a:latin typeface="Cambria Math" panose="02040503050406030204" pitchFamily="18" charset="0"/>
                          </a:rPr>
                          <m:t> </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m:rPr>
                            <m:nor/>
                          </m:rPr>
                          <a:rPr lang="en-US" b="0" i="0" smtClean="0">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i</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i</m:t>
                        </m:r>
                        <m:r>
                          <m:rPr>
                            <m:nor/>
                          </m:rPr>
                          <a:rPr lang="en-US" i="1">
                            <a:latin typeface="Times New Roman" panose="02020603050405020304" pitchFamily="18" charset="0"/>
                            <a:cs typeface="Times New Roman" panose="02020603050405020304" pitchFamily="18" charset="0"/>
                          </a:rPr>
                          <m:t>′</m:t>
                        </m:r>
                      </m:e>
                      <m:sub>
                        <m:r>
                          <m:rPr>
                            <m:nor/>
                          </m:rPr>
                          <a:rPr lang="en-US">
                            <a:latin typeface="Times New Roman" panose="02020603050405020304" pitchFamily="18" charset="0"/>
                            <a:cs typeface="Times New Roman" panose="02020603050405020304" pitchFamily="18" charset="0"/>
                          </a:rPr>
                          <m:t>j</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h</m:t>
                        </m:r>
                      </m:e>
                      <m:sub>
                        <m:r>
                          <m:rPr>
                            <m:nor/>
                          </m:rPr>
                          <a:rPr lang="en-US">
                            <a:latin typeface="Times New Roman" panose="02020603050405020304" pitchFamily="18" charset="0"/>
                            <a:cs typeface="Times New Roman" panose="02020603050405020304" pitchFamily="18" charset="0"/>
                          </a:rPr>
                          <m:t>j</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(13)</a:t>
                </a:r>
              </a:p>
              <a:p>
                <a:endParaRPr lang="en-US" sz="1600" dirty="0">
                  <a:latin typeface="Times New Roman" panose="02020603050405020304" pitchFamily="18" charset="0"/>
                  <a:cs typeface="Times New Roman" panose="02020603050405020304" pitchFamily="18" charset="0"/>
                </a:endParaRPr>
              </a:p>
            </p:txBody>
          </p:sp>
        </mc:Choice>
        <mc:Fallback>
          <p:sp>
            <p:nvSpPr>
              <p:cNvPr id="23" name="Rectangle 22"/>
              <p:cNvSpPr>
                <a:spLocks noRot="1" noChangeAspect="1" noMove="1" noResize="1" noEditPoints="1" noAdjustHandles="1" noChangeArrowheads="1" noChangeShapeType="1" noTextEdit="1"/>
              </p:cNvSpPr>
              <p:nvPr/>
            </p:nvSpPr>
            <p:spPr>
              <a:xfrm>
                <a:off x="603774" y="1265999"/>
                <a:ext cx="10947061" cy="4578561"/>
              </a:xfrm>
              <a:prstGeom prst="rect">
                <a:avLst/>
              </a:prstGeom>
              <a:blipFill>
                <a:blip r:embed="rId2"/>
                <a:stretch>
                  <a:fillRect l="-3062" t="-9188"/>
                </a:stretch>
              </a:blipFill>
            </p:spPr>
            <p:txBody>
              <a:bodyPr/>
              <a:lstStyle/>
              <a:p>
                <a:r>
                  <a:rPr lang="en-US">
                    <a:noFill/>
                  </a:rPr>
                  <a:t> </a:t>
                </a:r>
              </a:p>
            </p:txBody>
          </p:sp>
        </mc:Fallback>
      </mc:AlternateContent>
      <p:sp>
        <p:nvSpPr>
          <p:cNvPr id="12" name="Rectangle 11"/>
          <p:cNvSpPr/>
          <p:nvPr/>
        </p:nvSpPr>
        <p:spPr>
          <a:xfrm>
            <a:off x="152348" y="760206"/>
            <a:ext cx="2433680" cy="430887"/>
          </a:xfrm>
          <a:prstGeom prst="rect">
            <a:avLst/>
          </a:prstGeom>
        </p:spPr>
        <p:txBody>
          <a:bodyPr wrap="none">
            <a:spAutoFit/>
          </a:bodyPr>
          <a:lstStyle/>
          <a:p>
            <a:r>
              <a:rPr lang="en-US" sz="2200" b="1" dirty="0">
                <a:latin typeface="Times New Roman" panose="02020603050405020304" pitchFamily="18" charset="0"/>
                <a:ea typeface="Calibri" panose="020F0502020204030204" pitchFamily="34" charset="0"/>
              </a:rPr>
              <a:t>Model Constraints</a:t>
            </a:r>
            <a:endParaRPr lang="en-US" sz="2200" b="1" dirty="0"/>
          </a:p>
        </p:txBody>
      </p:sp>
      <p:sp>
        <p:nvSpPr>
          <p:cNvPr id="16" name="TextBox 15">
            <a:extLst>
              <a:ext uri="{FF2B5EF4-FFF2-40B4-BE49-F238E27FC236}">
                <a16:creationId xmlns:a16="http://schemas.microsoft.com/office/drawing/2014/main" id="{D341FC71-22EB-42C2-A101-6E10DCF1E071}"/>
              </a:ext>
            </a:extLst>
          </p:cNvPr>
          <p:cNvSpPr txBox="1"/>
          <p:nvPr/>
        </p:nvSpPr>
        <p:spPr>
          <a:xfrm>
            <a:off x="10981700" y="2044726"/>
            <a:ext cx="915636" cy="584775"/>
          </a:xfrm>
          <a:prstGeom prst="rect">
            <a:avLst/>
          </a:prstGeom>
          <a:noFill/>
        </p:spPr>
        <p:txBody>
          <a:bodyPr wrap="none" rtlCol="0">
            <a:spAutoFit/>
          </a:bodyPr>
          <a:lstStyle/>
          <a:p>
            <a:pPr algn="ctr"/>
            <a:r>
              <a:rPr lang="en-GB"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 Factory </a:t>
            </a:r>
          </a:p>
          <a:p>
            <a:pPr algn="ctr"/>
            <a:r>
              <a:rPr lang="en-GB"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Capacity</a:t>
            </a:r>
            <a:endParaRPr lang="en-US" dirty="0">
              <a:solidFill>
                <a:srgbClr val="F85959"/>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C4C4D35B-FA00-45DF-82B2-F2CA9FF94921}"/>
              </a:ext>
            </a:extLst>
          </p:cNvPr>
          <p:cNvSpPr txBox="1"/>
          <p:nvPr/>
        </p:nvSpPr>
        <p:spPr>
          <a:xfrm>
            <a:off x="10981700" y="3554330"/>
            <a:ext cx="1133645" cy="369332"/>
          </a:xfrm>
          <a:prstGeom prst="rect">
            <a:avLst/>
          </a:prstGeom>
          <a:noFill/>
        </p:spPr>
        <p:txBody>
          <a:bodyPr wrap="none" rtlCol="0">
            <a:spAutoFit/>
          </a:bodyPr>
          <a:lstStyle/>
          <a:p>
            <a:pPr algn="ctr"/>
            <a:r>
              <a:rPr lang="en-GB"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Inventory</a:t>
            </a:r>
            <a:r>
              <a:rPr lang="en-GB"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 </a:t>
            </a:r>
            <a:endParaRPr lang="en-US" dirty="0">
              <a:solidFill>
                <a:srgbClr val="F85959"/>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410882BF-1559-4797-9EAF-435707335C93}"/>
              </a:ext>
            </a:extLst>
          </p:cNvPr>
          <p:cNvSpPr txBox="1"/>
          <p:nvPr/>
        </p:nvSpPr>
        <p:spPr>
          <a:xfrm>
            <a:off x="10914198" y="4711767"/>
            <a:ext cx="1051890" cy="584775"/>
          </a:xfrm>
          <a:prstGeom prst="rect">
            <a:avLst/>
          </a:prstGeom>
          <a:noFill/>
        </p:spPr>
        <p:txBody>
          <a:bodyPr wrap="none" rtlCol="0">
            <a:spAutoFit/>
          </a:bodyPr>
          <a:lstStyle/>
          <a:p>
            <a:pPr algn="ctr"/>
            <a:r>
              <a:rPr lang="en-GB"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Vehicle </a:t>
            </a:r>
          </a:p>
          <a:p>
            <a:pPr algn="ctr"/>
            <a:r>
              <a:rPr lang="en-GB"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Frequency</a:t>
            </a:r>
            <a:endParaRPr lang="en-US" sz="16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7DBC170D-2736-4FF2-8B09-946D045E9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100806" y="2073605"/>
            <a:ext cx="1365112" cy="584776"/>
          </a:xfrm>
          <a:prstGeom prst="rect">
            <a:avLst/>
          </a:prstGeom>
        </p:spPr>
      </p:pic>
      <p:pic>
        <p:nvPicPr>
          <p:cNvPr id="26" name="Picture 25">
            <a:extLst>
              <a:ext uri="{FF2B5EF4-FFF2-40B4-BE49-F238E27FC236}">
                <a16:creationId xmlns:a16="http://schemas.microsoft.com/office/drawing/2014/main" id="{9F7B10FB-4EC3-4AA6-9261-FE5E15A4F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0039938" y="2940945"/>
            <a:ext cx="1425979" cy="1596099"/>
          </a:xfrm>
          <a:prstGeom prst="rect">
            <a:avLst/>
          </a:prstGeom>
        </p:spPr>
      </p:pic>
      <p:pic>
        <p:nvPicPr>
          <p:cNvPr id="27" name="Picture 26">
            <a:extLst>
              <a:ext uri="{FF2B5EF4-FFF2-40B4-BE49-F238E27FC236}">
                <a16:creationId xmlns:a16="http://schemas.microsoft.com/office/drawing/2014/main" id="{AF5F8053-27B2-44E9-A3B8-504EFD769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65771" y="4617875"/>
            <a:ext cx="1582751" cy="772559"/>
          </a:xfrm>
          <a:prstGeom prst="rect">
            <a:avLst/>
          </a:prstGeom>
        </p:spPr>
      </p:pic>
    </p:spTree>
    <p:extLst>
      <p:ext uri="{BB962C8B-B14F-4D97-AF65-F5344CB8AC3E}">
        <p14:creationId xmlns:p14="http://schemas.microsoft.com/office/powerpoint/2010/main" val="62127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13</a:t>
              </a: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p:sp>
        <p:nvSpPr>
          <p:cNvPr id="12" name="Rectangle 11"/>
          <p:cNvSpPr/>
          <p:nvPr/>
        </p:nvSpPr>
        <p:spPr>
          <a:xfrm>
            <a:off x="234452" y="794526"/>
            <a:ext cx="2433680" cy="430887"/>
          </a:xfrm>
          <a:prstGeom prst="rect">
            <a:avLst/>
          </a:prstGeom>
        </p:spPr>
        <p:txBody>
          <a:bodyPr wrap="none">
            <a:spAutoFit/>
          </a:bodyPr>
          <a:lstStyle/>
          <a:p>
            <a:r>
              <a:rPr lang="en-US" sz="2200" b="1" dirty="0">
                <a:latin typeface="Times New Roman" panose="02020603050405020304" pitchFamily="18" charset="0"/>
                <a:ea typeface="Calibri" panose="020F0502020204030204" pitchFamily="34" charset="0"/>
              </a:rPr>
              <a:t>Model Constraints</a:t>
            </a:r>
            <a:endParaRPr lang="en-US" sz="2200" b="1" dirty="0"/>
          </a:p>
        </p:txBody>
      </p:sp>
      <p:grpSp>
        <p:nvGrpSpPr>
          <p:cNvPr id="25" name="Group 24"/>
          <p:cNvGrpSpPr/>
          <p:nvPr/>
        </p:nvGrpSpPr>
        <p:grpSpPr>
          <a:xfrm>
            <a:off x="240703" y="1334639"/>
            <a:ext cx="10344168" cy="3507948"/>
            <a:chOff x="240703" y="1334639"/>
            <a:chExt cx="10344168" cy="3507948"/>
          </a:xfrm>
        </p:grpSpPr>
        <p:grpSp>
          <p:nvGrpSpPr>
            <p:cNvPr id="19" name="Group 18"/>
            <p:cNvGrpSpPr/>
            <p:nvPr/>
          </p:nvGrpSpPr>
          <p:grpSpPr>
            <a:xfrm>
              <a:off x="240703" y="1334639"/>
              <a:ext cx="10315323" cy="3507948"/>
              <a:chOff x="234451" y="1334639"/>
              <a:chExt cx="9817951" cy="3507948"/>
            </a:xfrm>
          </p:grpSpPr>
          <mc:AlternateContent xmlns:mc="http://schemas.openxmlformats.org/markup-compatibility/2006" xmlns:a14="http://schemas.microsoft.com/office/drawing/2010/main">
            <mc:Choice Requires="a14">
              <p:sp>
                <p:nvSpPr>
                  <p:cNvPr id="14" name="Rectangle 13"/>
                  <p:cNvSpPr/>
                  <p:nvPr/>
                </p:nvSpPr>
                <p:spPr>
                  <a:xfrm>
                    <a:off x="234451" y="1334639"/>
                    <a:ext cx="9560713" cy="3507948"/>
                  </a:xfrm>
                  <a:prstGeom prst="rect">
                    <a:avLst/>
                  </a:prstGeom>
                </p:spPr>
                <p:txBody>
                  <a:bodyPr wrap="square">
                    <a:spAutoFit/>
                  </a:bodyPr>
                  <a:lstStyle/>
                  <a:p>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w</m:t>
                            </m:r>
                          </m:e>
                          <m:sub>
                            <m:r>
                              <m:rPr>
                                <m:sty m:val="p"/>
                              </m:rPr>
                              <a:rPr lang="en-US">
                                <a:latin typeface="Cambria Math" panose="02040503050406030204" pitchFamily="18" charset="0"/>
                              </a:rPr>
                              <m:t>avt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𝑎</m:t>
                            </m:r>
                          </m:sub>
                        </m:sSub>
                        <m:r>
                          <a:rPr lang="en-US">
                            <a:latin typeface="Cambria Math" panose="02040503050406030204" pitchFamily="18" charset="0"/>
                          </a:rPr>
                          <m:t>≤</m:t>
                        </m:r>
                        <m:r>
                          <m:rPr>
                            <m:sty m:val="p"/>
                          </m:rPr>
                          <a:rPr lang="en-US">
                            <a:latin typeface="Cambria Math" panose="02040503050406030204" pitchFamily="18" charset="0"/>
                          </a:rPr>
                          <m:t>Hd</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𝑎𝑣𝑡</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a</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A</m:t>
                        </m:r>
                        <m:r>
                          <m:rPr>
                            <m:nor/>
                          </m:rPr>
                          <a:rPr lang="en-US">
                            <a:latin typeface="Times New Roman" panose="02020603050405020304" pitchFamily="18" charset="0"/>
                            <a:cs typeface="Times New Roman" panose="02020603050405020304" pitchFamily="18" charset="0"/>
                          </a:rPr>
                          <m:t> , </m:t>
                        </m:r>
                        <m:r>
                          <m:rPr>
                            <m:nor/>
                          </m:rPr>
                          <a:rPr lang="en-US">
                            <a:latin typeface="Times New Roman" panose="02020603050405020304" pitchFamily="18" charset="0"/>
                            <a:cs typeface="Times New Roman" panose="02020603050405020304" pitchFamily="18" charset="0"/>
                          </a:rPr>
                          <m:t>v</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i="1">
                                <a:latin typeface="Times New Roman" panose="02020603050405020304" pitchFamily="18" charset="0"/>
                                <a:cs typeface="Times New Roman" panose="02020603050405020304" pitchFamily="18" charset="0"/>
                              </a:rPr>
                              <m:t>V</m:t>
                            </m:r>
                          </m:e>
                          <m:sub>
                            <m:r>
                              <m:rPr>
                                <m:nor/>
                              </m:rPr>
                              <a:rPr lang="en-US" i="1">
                                <a:latin typeface="Times New Roman" panose="02020603050405020304" pitchFamily="18" charset="0"/>
                                <a:cs typeface="Times New Roman" panose="02020603050405020304" pitchFamily="18" charset="0"/>
                              </a:rPr>
                              <m:t>a</m:t>
                            </m:r>
                            <m:r>
                              <m:rPr>
                                <m:nor/>
                              </m:rPr>
                              <a:rPr lang="en-US" i="1">
                                <a:latin typeface="Times New Roman" panose="02020603050405020304" pitchFamily="18" charset="0"/>
                                <a:cs typeface="Times New Roman" panose="02020603050405020304" pitchFamily="18" charset="0"/>
                              </a:rPr>
                              <m:t> </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r>
                      <a:rPr lang="en-US" dirty="0">
                        <a:latin typeface="Times New Roman" panose="02020603050405020304" pitchFamily="18" charset="0"/>
                        <a:cs typeface="Times New Roman" panose="02020603050405020304" pitchFamily="18" charset="0"/>
                      </a:rPr>
                      <a:t>        </a:t>
                    </a:r>
                    <a:endParaRPr lang="en-US" dirty="0">
                      <a:latin typeface="Cambria Math" panose="02040503050406030204" pitchFamily="18" charset="0"/>
                    </a:endParaRPr>
                  </a:p>
                  <a:p>
                    <a14:m>
                      <m:oMath xmlns:m="http://schemas.openxmlformats.org/officeDocument/2006/math">
                        <m:nary>
                          <m:naryPr>
                            <m:chr m:val="∑"/>
                            <m:limLoc m:val="undOvr"/>
                            <m:supHide m:val="on"/>
                            <m:ctrlPr>
                              <a:rPr lang="en-US" i="1" smtClean="0">
                                <a:latin typeface="Cambria Math" panose="02040503050406030204" pitchFamily="18" charset="0"/>
                              </a:rPr>
                            </m:ctrlPr>
                          </m:naryPr>
                          <m:sub>
                            <m:r>
                              <a:rPr lang="en-US" i="1">
                                <a:latin typeface="Cambria Math" panose="02040503050406030204" pitchFamily="18" charset="0"/>
                              </a:rPr>
                              <m:t>𝑏</m:t>
                            </m:r>
                            <m:r>
                              <a:rPr lang="en-US" i="0">
                                <a:latin typeface="Cambria Math" panose="02040503050406030204" pitchFamily="18" charset="0"/>
                              </a:rPr>
                              <m:t>∈</m:t>
                            </m:r>
                            <m:r>
                              <a:rPr lang="en-US" i="1">
                                <a:latin typeface="Cambria Math" panose="02040503050406030204" pitchFamily="18" charset="0"/>
                              </a:rPr>
                              <m:t>𝐵</m:t>
                            </m:r>
                          </m: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𝑏𝑓𝑡</m:t>
                                </m:r>
                              </m:sub>
                              <m:sup>
                                <m:r>
                                  <a:rPr lang="en-US" i="0">
                                    <a:latin typeface="Cambria Math" panose="02040503050406030204" pitchFamily="18" charset="0"/>
                                  </a:rPr>
                                  <m:t>′</m:t>
                                </m:r>
                              </m:sup>
                            </m:sSubSup>
                            <m:r>
                              <a:rPr lang="en-US" i="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𝑏</m:t>
                                </m:r>
                              </m:sub>
                              <m:sup>
                                <m:r>
                                  <a:rPr lang="en-US" i="0">
                                    <a:latin typeface="Cambria Math" panose="02040503050406030204" pitchFamily="18" charset="0"/>
                                  </a:rPr>
                                  <m:t>′</m:t>
                                </m:r>
                              </m:sup>
                            </m:sSubSup>
                          </m:e>
                        </m:nary>
                        <m:r>
                          <a:rPr lang="en-US" i="0">
                            <a:latin typeface="Cambria Math" panose="02040503050406030204" pitchFamily="18" charset="0"/>
                          </a:rPr>
                          <m:t>≤</m:t>
                        </m:r>
                        <m:r>
                          <m:rPr>
                            <m:sty m:val="p"/>
                          </m:rPr>
                          <a:rPr lang="en-US" i="0">
                            <a:latin typeface="Cambria Math" panose="02040503050406030204" pitchFamily="18" charset="0"/>
                          </a:rPr>
                          <m:t>hd</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𝐸</m:t>
                            </m:r>
                          </m:sub>
                          <m:sup/>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𝑏𝑒𝑔𝑡</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𝑏𝑒</m:t>
                                </m:r>
                              </m:sub>
                              <m:sup>
                                <m:r>
                                  <a:rPr lang="en-US" i="1">
                                    <a:latin typeface="Cambria Math" panose="02040503050406030204" pitchFamily="18" charset="0"/>
                                  </a:rPr>
                                  <m:t>′′</m:t>
                                </m:r>
                              </m:sup>
                            </m:sSubSup>
                          </m:e>
                        </m:nary>
                        <m:r>
                          <a:rPr lang="en-US">
                            <a:latin typeface="Cambria Math" panose="02040503050406030204" pitchFamily="18" charset="0"/>
                          </a:rPr>
                          <m:t>≤</m:t>
                        </m:r>
                        <m:r>
                          <m:rPr>
                            <m:sty m:val="p"/>
                          </m:rPr>
                          <a:rPr lang="en-US">
                            <a:latin typeface="Cambria Math" panose="02040503050406030204" pitchFamily="18" charset="0"/>
                          </a:rPr>
                          <m:t>hd</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g</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G</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h</m:t>
                                </m:r>
                              </m:e>
                              <m:sub>
                                <m:r>
                                  <a:rPr lang="en-US" i="1">
                                    <a:latin typeface="Cambria Math" panose="02040503050406030204" pitchFamily="18" charset="0"/>
                                  </a:rPr>
                                  <m:t>𝑗</m:t>
                                </m:r>
                              </m:sub>
                            </m:sSub>
                          </m:sub>
                          <m:sup/>
                          <m:e>
                            <m:sSubSup>
                              <m:sSubSupPr>
                                <m:ctrlPr>
                                  <a:rPr lang="en-US" i="1">
                                    <a:latin typeface="Cambria Math" panose="02040503050406030204" pitchFamily="18" charset="0"/>
                                  </a:rPr>
                                </m:ctrlPr>
                              </m:sSubSupPr>
                              <m:e>
                                <m:r>
                                  <a:rPr lang="en-US" i="1">
                                    <a:latin typeface="Cambria Math" panose="02040503050406030204" pitchFamily="18" charset="0"/>
                                  </a:rPr>
                                  <m:t>𝑤𝑏</m:t>
                                </m:r>
                              </m:e>
                              <m:sub>
                                <m:r>
                                  <a:rPr lang="en-US" i="1">
                                    <a:latin typeface="Cambria Math" panose="02040503050406030204" pitchFamily="18" charset="0"/>
                                  </a:rPr>
                                  <m:t>𝑒𝑖𝑗𝑡</m:t>
                                </m:r>
                              </m:sub>
                              <m:sup>
                                <m:r>
                                  <a:rPr lang="en-US" i="1">
                                    <a:latin typeface="Cambria Math" panose="02040503050406030204" pitchFamily="18" charset="0"/>
                                  </a:rPr>
                                  <m:t> </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𝑇𝑠</m:t>
                                </m:r>
                              </m:e>
                              <m:sub>
                                <m:r>
                                  <a:rPr lang="en-US" i="1">
                                    <a:latin typeface="Cambria Math" panose="02040503050406030204" pitchFamily="18" charset="0"/>
                                  </a:rPr>
                                  <m:t>𝑒𝑗</m:t>
                                </m:r>
                              </m:sub>
                              <m:sup>
                                <m:r>
                                  <a:rPr lang="en-US" i="1">
                                    <a:latin typeface="Cambria Math" panose="02040503050406030204" pitchFamily="18" charset="0"/>
                                  </a:rPr>
                                  <m:t> </m:t>
                                </m:r>
                              </m:sup>
                            </m:sSubSup>
                          </m:e>
                        </m:nary>
                        <m:r>
                          <a:rPr lang="en-US" i="1">
                            <a:latin typeface="Cambria Math" panose="02040503050406030204" pitchFamily="18" charset="0"/>
                          </a:rPr>
                          <m:t>≤</m:t>
                        </m:r>
                        <m:r>
                          <a:rPr lang="en-US" i="1">
                            <a:latin typeface="Cambria Math" panose="02040503050406030204" pitchFamily="18" charset="0"/>
                          </a:rPr>
                          <m:t>𝐻𝑑</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i</m:t>
                            </m:r>
                            <m:r>
                              <m:rPr>
                                <m:nor/>
                              </m:rPr>
                              <a:rPr lang="en-US">
                                <a:latin typeface="Times New Roman" panose="02020603050405020304" pitchFamily="18" charset="0"/>
                                <a:cs typeface="Times New Roman" panose="02020603050405020304" pitchFamily="18" charset="0"/>
                              </a:rPr>
                              <m:t>∈</m:t>
                            </m:r>
                            <m:r>
                              <m:rPr>
                                <m:nor/>
                              </m:rPr>
                              <a:rPr lang="en-US" i="1">
                                <a:latin typeface="Times New Roman" panose="02020603050405020304" pitchFamily="18" charset="0"/>
                                <a:cs typeface="Times New Roman" panose="02020603050405020304" pitchFamily="18" charset="0"/>
                              </a:rPr>
                              <m:t>i</m:t>
                            </m:r>
                            <m:r>
                              <m:rPr>
                                <m:nor/>
                              </m:rPr>
                              <a:rPr lang="en-US" i="1">
                                <a:latin typeface="Times New Roman" panose="02020603050405020304" pitchFamily="18" charset="0"/>
                                <a:cs typeface="Times New Roman" panose="02020603050405020304" pitchFamily="18" charset="0"/>
                              </a:rPr>
                              <m:t>′</m:t>
                            </m:r>
                          </m:e>
                          <m:sub>
                            <m:r>
                              <m:rPr>
                                <m:nor/>
                              </m:rPr>
                              <a:rPr lang="en-US" i="1">
                                <a:latin typeface="Times New Roman" panose="02020603050405020304" pitchFamily="18" charset="0"/>
                                <a:cs typeface="Times New Roman" panose="02020603050405020304" pitchFamily="18" charset="0"/>
                              </a:rPr>
                              <m:t>j</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𝑤𝑏</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𝑗𝑡</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𝑇𝑠</m:t>
                            </m:r>
                          </m:e>
                          <m:sub>
                            <m:r>
                              <a:rPr lang="en-US" i="1">
                                <a:latin typeface="Cambria Math" panose="02040503050406030204" pitchFamily="18" charset="0"/>
                              </a:rPr>
                              <m:t>𝑗</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𝐻𝑑</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𝑥𝑏</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sSup>
                          <m:sSupPr>
                            <m:ctrlPr>
                              <a:rPr lang="en-US" i="1">
                                <a:latin typeface="Cambria Math" panose="02040503050406030204" pitchFamily="18" charset="0"/>
                              </a:rPr>
                            </m:ctrlPr>
                          </m:sSupPr>
                          <m:e>
                            <m:r>
                              <m:rPr>
                                <m:nor/>
                              </m:rPr>
                              <a:rPr lang="en-US" i="1">
                                <a:latin typeface="Times New Roman" panose="02020603050405020304" pitchFamily="18" charset="0"/>
                                <a:cs typeface="Times New Roman" panose="02020603050405020304" pitchFamily="18" charset="0"/>
                              </a:rPr>
                              <m:t>i</m:t>
                            </m:r>
                          </m:e>
                          <m:sup>
                            <m:r>
                              <m:rPr>
                                <m:nor/>
                              </m:rPr>
                              <a:rPr lang="en-US" i="1">
                                <a:latin typeface="Times New Roman" panose="02020603050405020304" pitchFamily="18" charset="0"/>
                                <a:cs typeface="Times New Roman" panose="02020603050405020304" pitchFamily="18" charset="0"/>
                              </a:rPr>
                              <m:t>′′</m:t>
                            </m:r>
                          </m:sup>
                        </m:sSup>
                        <m:r>
                          <m:rPr>
                            <m:nor/>
                          </m:rPr>
                          <a:rPr lang="en-US">
                            <a:latin typeface="Times New Roman" panose="02020603050405020304" pitchFamily="18" charset="0"/>
                            <a:cs typeface="Times New Roman" panose="02020603050405020304" pitchFamily="18" charset="0"/>
                          </a:rPr>
                          <m:t>∈</m:t>
                        </m:r>
                        <m:sSubSup>
                          <m:sSubSupPr>
                            <m:ctrlPr>
                              <a:rPr lang="en-US" i="1">
                                <a:latin typeface="Cambria Math" panose="02040503050406030204" pitchFamily="18" charset="0"/>
                              </a:rPr>
                            </m:ctrlPr>
                          </m:sSubSupPr>
                          <m:e>
                            <m:r>
                              <m:rPr>
                                <m:nor/>
                              </m:rPr>
                              <a:rPr lang="en-US" i="1">
                                <a:latin typeface="Times New Roman" panose="02020603050405020304" pitchFamily="18" charset="0"/>
                                <a:cs typeface="Times New Roman" panose="02020603050405020304" pitchFamily="18" charset="0"/>
                              </a:rPr>
                              <m:t>i</m:t>
                            </m:r>
                          </m:e>
                          <m:sub>
                            <m:r>
                              <m:rPr>
                                <m:nor/>
                              </m:rPr>
                              <a:rPr lang="en-US">
                                <a:latin typeface="Times New Roman" panose="02020603050405020304" pitchFamily="18" charset="0"/>
                                <a:cs typeface="Times New Roman" panose="02020603050405020304" pitchFamily="18" charset="0"/>
                              </a:rPr>
                              <m:t>j</m:t>
                            </m:r>
                          </m:sub>
                          <m:sup>
                            <m:r>
                              <m:rPr>
                                <m:nor/>
                              </m:rPr>
                              <a:rPr lang="en-US" i="1">
                                <a:latin typeface="Times New Roman" panose="02020603050405020304" pitchFamily="18" charset="0"/>
                                <a:cs typeface="Times New Roman" panose="02020603050405020304" pitchFamily="18" charset="0"/>
                              </a:rPr>
                              <m:t>′</m:t>
                            </m:r>
                          </m:sup>
                        </m:sSubSup>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J</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𝑀</m:t>
                            </m:r>
                          </m:sub>
                          <m:sup/>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𝑎𝑣𝑚𝑡</m:t>
                                </m:r>
                              </m:sub>
                            </m:sSub>
                          </m:e>
                        </m:nary>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Vol</m:t>
                            </m:r>
                          </m:e>
                          <m:sub>
                            <m:r>
                              <m:rPr>
                                <m:sty m:val="p"/>
                              </m:rPr>
                              <a:rPr lang="en-US">
                                <a:latin typeface="Cambria Math" panose="02040503050406030204" pitchFamily="18" charset="0"/>
                              </a:rPr>
                              <m:t>v</m:t>
                            </m:r>
                          </m:sub>
                        </m:sSub>
                        <m:r>
                          <a:rPr lang="en-US">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w</m:t>
                            </m:r>
                          </m:e>
                          <m:sub>
                            <m:r>
                              <m:rPr>
                                <m:sty m:val="p"/>
                              </m:rPr>
                              <a:rPr lang="en-US">
                                <a:latin typeface="Cambria Math" panose="02040503050406030204" pitchFamily="18" charset="0"/>
                              </a:rPr>
                              <m:t>avt</m:t>
                            </m:r>
                          </m:sub>
                        </m:sSub>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a</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A</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v</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V</m:t>
                            </m:r>
                          </m:e>
                          <m:sub>
                            <m:r>
                              <m:rPr>
                                <m:nor/>
                              </m:rPr>
                              <a:rPr lang="en-US">
                                <a:latin typeface="Times New Roman" panose="02020603050405020304" pitchFamily="18" charset="0"/>
                                <a:cs typeface="Times New Roman" panose="02020603050405020304" pitchFamily="18" charset="0"/>
                              </a:rPr>
                              <m:t>a</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P</m:t>
                            </m:r>
                          </m:sub>
                          <m:sup/>
                          <m:e>
                            <m:sSub>
                              <m:sSubPr>
                                <m:ctrlPr>
                                  <a:rPr lang="en-US" i="1">
                                    <a:latin typeface="Cambria Math" panose="02040503050406030204" pitchFamily="18" charset="0"/>
                                  </a:rPr>
                                </m:ctrlPr>
                              </m:sSubPr>
                              <m:e>
                                <m:r>
                                  <a:rPr lang="en-US" i="1">
                                    <a:latin typeface="Cambria Math" panose="02040503050406030204" pitchFamily="18" charset="0"/>
                                  </a:rPr>
                                  <m:t>𝐼</m:t>
                                </m:r>
                                <m:r>
                                  <a:rPr lang="en-US" i="1">
                                    <a:latin typeface="Cambria Math" panose="02040503050406030204" pitchFamily="18" charset="0"/>
                                  </a:rPr>
                                  <m:t>′</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𝑏𝑔𝑝𝑡</m:t>
                                </m:r>
                              </m:sub>
                              <m:sup>
                                <m:r>
                                  <a:rPr lang="en-US" i="1">
                                    <a:latin typeface="Cambria Math" panose="02040503050406030204" pitchFamily="18" charset="0"/>
                                  </a:rPr>
                                  <m:t>′′</m:t>
                                </m:r>
                              </m:sup>
                            </m:sSubSup>
                          </m:e>
                        </m:nary>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𝑣𝑜𝑙</m:t>
                            </m:r>
                            <m:r>
                              <a:rPr lang="en-US" i="1">
                                <a:latin typeface="Cambria Math" panose="02040503050406030204" pitchFamily="18" charset="0"/>
                              </a:rPr>
                              <m:t>′</m:t>
                            </m:r>
                          </m:e>
                          <m:sub>
                            <m:r>
                              <a:rPr lang="en-US" i="1">
                                <a:latin typeface="Cambria Math" panose="02040503050406030204" pitchFamily="18" charset="0"/>
                              </a:rPr>
                              <m:t>𝑓</m:t>
                            </m:r>
                          </m:sub>
                          <m:sup>
                            <m:r>
                              <a:rPr lang="en-US" i="1">
                                <a:latin typeface="Cambria Math" panose="02040503050406030204" pitchFamily="18" charset="0"/>
                              </a:rPr>
                              <m:t> </m:t>
                            </m:r>
                          </m:sup>
                        </m:sSubSup>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𝑏𝑓𝑡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F</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g</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G</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sub>
                          <m:sup/>
                          <m:e>
                            <m:sSub>
                              <m:sSubPr>
                                <m:ctrlPr>
                                  <a:rPr lang="en-US" i="1">
                                    <a:latin typeface="Cambria Math" panose="02040503050406030204" pitchFamily="18" charset="0"/>
                                  </a:rPr>
                                </m:ctrlPr>
                              </m:sSubPr>
                              <m:e>
                                <m:r>
                                  <a:rPr lang="en-US" i="1">
                                    <a:latin typeface="Cambria Math" panose="02040503050406030204" pitchFamily="18" charset="0"/>
                                  </a:rPr>
                                  <m:t>𝐼</m:t>
                                </m:r>
                                <m:r>
                                  <a:rPr lang="en-US" i="1">
                                    <a:latin typeface="Cambria Math" panose="02040503050406030204" pitchFamily="18" charset="0"/>
                                  </a:rPr>
                                  <m:t>′</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m:t>
                                </m:r>
                              </m:e>
                              <m:sub>
                                <m:r>
                                  <a:rPr lang="en-US" i="1">
                                    <a:latin typeface="Cambria Math" panose="02040503050406030204" pitchFamily="18" charset="0"/>
                                  </a:rPr>
                                  <m:t>𝑏𝑒𝑔𝑝𝑡</m:t>
                                </m:r>
                              </m:sub>
                              <m:sup>
                                <m:r>
                                  <a:rPr lang="en-US" i="1">
                                    <a:latin typeface="Cambria Math" panose="02040503050406030204" pitchFamily="18" charset="0"/>
                                  </a:rPr>
                                  <m:t>′′′</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𝑣𝑜𝑙</m:t>
                            </m:r>
                          </m:e>
                          <m:sub>
                            <m:r>
                              <a:rPr lang="en-US" i="1">
                                <a:latin typeface="Cambria Math" panose="02040503050406030204" pitchFamily="18" charset="0"/>
                              </a:rPr>
                              <m:t>𝑔</m:t>
                            </m:r>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𝑏𝑒𝑔𝑡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B</m:t>
                        </m:r>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e</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e</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g</m:t>
                        </m:r>
                        <m:r>
                          <m:rPr>
                            <m:nor/>
                          </m:rPr>
                          <a:rPr lang="en-US">
                            <a:latin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m:rPr>
                                <m:nor/>
                              </m:rPr>
                              <a:rPr lang="en-US">
                                <a:latin typeface="Times New Roman" panose="02020603050405020304" pitchFamily="18" charset="0"/>
                                <a:cs typeface="Times New Roman" panose="02020603050405020304" pitchFamily="18" charset="0"/>
                              </a:rPr>
                              <m:t>G</m:t>
                            </m:r>
                          </m:e>
                          <m:sub>
                            <m:r>
                              <m:rPr>
                                <m:nor/>
                              </m:rPr>
                              <a:rPr lang="en-US">
                                <a:latin typeface="Times New Roman" panose="02020603050405020304" pitchFamily="18" charset="0"/>
                                <a:cs typeface="Times New Roman" panose="02020603050405020304" pitchFamily="18" charset="0"/>
                              </a:rPr>
                              <m:t>b</m:t>
                            </m:r>
                          </m:sub>
                        </m:sSub>
                        <m:r>
                          <m:rPr>
                            <m:nor/>
                          </m:rPr>
                          <a:rPr lang="en-US">
                            <a:latin typeface="Times New Roman" panose="02020603050405020304" pitchFamily="18" charset="0"/>
                            <a:cs typeface="Times New Roman" panose="02020603050405020304" pitchFamily="18" charset="0"/>
                          </a:rPr>
                          <m:t>, </m:t>
                        </m:r>
                        <m:r>
                          <m:rPr>
                            <m:nor/>
                          </m:rPr>
                          <a:rPr lang="en-US">
                            <a:latin typeface="Times New Roman" panose="02020603050405020304" pitchFamily="18" charset="0"/>
                            <a:cs typeface="Times New Roman" panose="02020603050405020304" pitchFamily="18" charset="0"/>
                          </a:rPr>
                          <m:t>t</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𝑃</m:t>
                            </m:r>
                          </m:sub>
                          <m:sup/>
                          <m:e>
                            <m:sSub>
                              <m:sSubPr>
                                <m:ctrlPr>
                                  <a:rPr lang="en-US" i="1">
                                    <a:latin typeface="Cambria Math" panose="02040503050406030204" pitchFamily="18" charset="0"/>
                                  </a:rPr>
                                </m:ctrlPr>
                              </m:sSubPr>
                              <m:e>
                                <m:r>
                                  <a:rPr lang="en-US" i="1">
                                    <a:latin typeface="Cambria Math" panose="02040503050406030204" pitchFamily="18" charset="0"/>
                                  </a:rPr>
                                  <m:t>𝐼</m:t>
                                </m:r>
                                <m:r>
                                  <a:rPr lang="en-US" i="1">
                                    <a:latin typeface="Cambria Math" panose="02040503050406030204" pitchFamily="18" charset="0"/>
                                  </a:rPr>
                                  <m:t>′</m:t>
                                </m:r>
                              </m:e>
                              <m:sub>
                                <m:r>
                                  <a:rPr lang="en-US" i="1">
                                    <a:latin typeface="Cambria Math" panose="02040503050406030204" pitchFamily="18" charset="0"/>
                                  </a:rPr>
                                  <m:t>𝑝</m:t>
                                </m:r>
                              </m:sub>
                            </m:sSub>
                            <m:sSubSup>
                              <m:sSubSupPr>
                                <m:ctrlPr>
                                  <a:rPr lang="en-US" i="1">
                                    <a:latin typeface="Cambria Math" panose="02040503050406030204" pitchFamily="18" charset="0"/>
                                  </a:rPr>
                                </m:ctrlPr>
                              </m:sSubSupPr>
                              <m:e>
                                <m:r>
                                  <a:rPr lang="en-US" i="1">
                                    <a:latin typeface="Cambria Math" panose="02040503050406030204" pitchFamily="18" charset="0"/>
                                  </a:rPr>
                                  <m:t>𝑦𝑏</m:t>
                                </m:r>
                              </m:e>
                              <m:sub>
                                <m:r>
                                  <a:rPr lang="en-US" i="1">
                                    <a:latin typeface="Cambria Math" panose="02040503050406030204" pitchFamily="18" charset="0"/>
                                  </a:rPr>
                                  <m:t>𝑒𝑖𝑗𝑝𝑡</m:t>
                                </m:r>
                              </m:sub>
                              <m:sup>
                                <m:r>
                                  <a:rPr lang="en-US" i="1">
                                    <a:latin typeface="Cambria Math" panose="02040503050406030204" pitchFamily="18" charset="0"/>
                                  </a:rPr>
                                  <m:t> </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𝑆𝑝</m:t>
                            </m:r>
                          </m:e>
                          <m:sub>
                            <m:r>
                              <a:rPr lang="en-US" i="1">
                                <a:latin typeface="Cambria Math" panose="02040503050406030204" pitchFamily="18" charset="0"/>
                              </a:rPr>
                              <m:t>𝑖</m:t>
                            </m:r>
                          </m:sub>
                          <m:sup>
                            <m:r>
                              <a:rPr lang="en-US" i="1">
                                <a:latin typeface="Cambria Math" panose="02040503050406030204" pitchFamily="18" charset="0"/>
                              </a:rPr>
                              <m:t> </m:t>
                            </m:r>
                          </m:sup>
                        </m:sSubSup>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𝑤𝑏</m:t>
                            </m:r>
                          </m:e>
                          <m:sub>
                            <m:r>
                              <a:rPr lang="en-US" i="1">
                                <a:latin typeface="Cambria Math" panose="02040503050406030204" pitchFamily="18" charset="0"/>
                              </a:rPr>
                              <m:t>𝑒𝑖𝑗𝑡</m:t>
                            </m:r>
                          </m:sub>
                          <m:sup>
                            <m:r>
                              <a:rPr lang="en-US" i="1">
                                <a:latin typeface="Cambria Math" panose="02040503050406030204" pitchFamily="18" charset="0"/>
                              </a:rPr>
                              <m:t> </m:t>
                            </m:r>
                          </m:sup>
                        </m:sSubSup>
                        <m:r>
                          <a:rPr 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en-US"/>
                              <m:t>i</m:t>
                            </m:r>
                            <m:r>
                              <m:rPr>
                                <m:nor/>
                              </m:rPr>
                              <a:rPr lang="en-US"/>
                              <m:t>∈</m:t>
                            </m:r>
                            <m:r>
                              <m:rPr>
                                <m:nor/>
                              </m:rPr>
                              <a:rPr lang="en-US" i="1"/>
                              <m:t>i</m:t>
                            </m:r>
                            <m:r>
                              <m:rPr>
                                <m:nor/>
                              </m:rPr>
                              <a:rPr lang="en-US" i="1"/>
                              <m:t>′</m:t>
                            </m:r>
                          </m:e>
                          <m:sub>
                            <m:r>
                              <m:rPr>
                                <m:nor/>
                              </m:rPr>
                              <a:rPr lang="en-US" i="1"/>
                              <m:t>j</m:t>
                            </m:r>
                          </m:sub>
                        </m:sSub>
                        <m:r>
                          <m:rPr>
                            <m:nor/>
                          </m:rPr>
                          <a:rPr lang="en-US"/>
                          <m:t>, </m:t>
                        </m:r>
                        <m:r>
                          <m:rPr>
                            <m:nor/>
                          </m:rPr>
                          <a:rPr lang="en-US"/>
                          <m:t>j</m:t>
                        </m:r>
                        <m:r>
                          <m:rPr>
                            <m:nor/>
                          </m:rPr>
                          <a:rPr lang="en-US"/>
                          <m:t>∈</m:t>
                        </m:r>
                        <m:r>
                          <m:rPr>
                            <m:nor/>
                          </m:rPr>
                          <a:rPr lang="en-US"/>
                          <m:t>J</m:t>
                        </m:r>
                        <m:r>
                          <m:rPr>
                            <m:nor/>
                          </m:rPr>
                          <a:rPr lang="en-US"/>
                          <m:t>, </m:t>
                        </m:r>
                        <m:r>
                          <m:rPr>
                            <m:nor/>
                          </m:rPr>
                          <a:rPr lang="en-US"/>
                          <m:t>t</m:t>
                        </m:r>
                        <m:r>
                          <m:rPr>
                            <m:nor/>
                          </m:rPr>
                          <a:rPr lang="en-US"/>
                          <m:t>∈</m:t>
                        </m:r>
                        <m:r>
                          <m:rPr>
                            <m:nor/>
                          </m:rPr>
                          <a:rPr lang="en-US"/>
                          <m:t>T</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nary>
                          <m:naryPr>
                            <m:chr m:val="∑"/>
                            <m:limLoc m:val="undOvr"/>
                            <m:supHide m:val="on"/>
                            <m:ctrlPr>
                              <a:rPr lang="en-US" i="1">
                                <a:latin typeface="Cambria Math" panose="02040503050406030204" pitchFamily="18" charset="0"/>
                              </a:rPr>
                            </m:ctrlPr>
                          </m:naryPr>
                          <m:sub>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𝑀</m:t>
                            </m:r>
                          </m:sub>
                          <m:sup/>
                          <m:e>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𝑚</m:t>
                                </m:r>
                              </m:sub>
                            </m:sSub>
                            <m:sSubSup>
                              <m:sSubSupPr>
                                <m:ctrlPr>
                                  <a:rPr lang="en-US" i="1">
                                    <a:latin typeface="Cambria Math" panose="02040503050406030204" pitchFamily="18" charset="0"/>
                                  </a:rPr>
                                </m:ctrlPr>
                              </m:sSubSupPr>
                              <m:e>
                                <m:r>
                                  <a:rPr lang="en-US" i="1">
                                    <a:latin typeface="Cambria Math" panose="02040503050406030204" pitchFamily="18" charset="0"/>
                                  </a:rPr>
                                  <m:t>𝑦𝑏</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𝑗𝑚𝑡</m:t>
                                </m:r>
                              </m:sub>
                              <m:sup>
                                <m:r>
                                  <a:rPr lang="en-US" i="1">
                                    <a:latin typeface="Cambria Math" panose="02040503050406030204" pitchFamily="18" charset="0"/>
                                  </a:rPr>
                                  <m:t>′</m:t>
                                </m:r>
                              </m:sup>
                            </m:sSubSup>
                          </m:e>
                        </m:nary>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𝑆𝑝</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sub>
                          <m:sup>
                            <m:r>
                              <a:rPr lang="en-US" i="1">
                                <a:latin typeface="Cambria Math" panose="02040503050406030204" pitchFamily="18" charset="0"/>
                              </a:rPr>
                              <m:t>′</m:t>
                            </m:r>
                          </m:sup>
                        </m:sSubSup>
                        <m:sSubSup>
                          <m:sSubSupPr>
                            <m:ctrlPr>
                              <a:rPr lang="en-US" i="1">
                                <a:latin typeface="Cambria Math" panose="02040503050406030204" pitchFamily="18" charset="0"/>
                              </a:rPr>
                            </m:ctrlPr>
                          </m:sSubSupPr>
                          <m:e>
                            <m:r>
                              <a:rPr lang="en-US" i="1">
                                <a:latin typeface="Cambria Math" panose="02040503050406030204" pitchFamily="18" charset="0"/>
                              </a:rPr>
                              <m:t>𝑤𝑏</m:t>
                            </m:r>
                          </m:e>
                          <m:sub>
                            <m:sSup>
                              <m:sSupPr>
                                <m:ctrlPr>
                                  <a:rPr lang="en-US" i="1">
                                    <a:latin typeface="Cambria Math" panose="02040503050406030204" pitchFamily="18" charset="0"/>
                                  </a:rPr>
                                </m:ctrlPr>
                              </m:sSupPr>
                              <m:e>
                                <m:r>
                                  <a:rPr lang="en-US" i="1">
                                    <a:latin typeface="Cambria Math" panose="02040503050406030204" pitchFamily="18" charset="0"/>
                                  </a:rPr>
                                  <m:t>𝑖</m:t>
                                </m:r>
                              </m:e>
                              <m:sup>
                                <m:r>
                                  <a:rPr lang="en-US" i="1">
                                    <a:latin typeface="Cambria Math" panose="02040503050406030204" pitchFamily="18" charset="0"/>
                                  </a:rPr>
                                  <m:t>′′</m:t>
                                </m:r>
                              </m:sup>
                            </m:sSup>
                            <m:r>
                              <a:rPr lang="en-US" i="1">
                                <a:latin typeface="Cambria Math" panose="02040503050406030204" pitchFamily="18" charset="0"/>
                              </a:rPr>
                              <m:t>𝑗𝑡</m:t>
                            </m:r>
                          </m:sub>
                          <m:sup>
                            <m:r>
                              <a:rPr lang="en-US" i="1">
                                <a:latin typeface="Cambria Math" panose="02040503050406030204" pitchFamily="18" charset="0"/>
                              </a:rPr>
                              <m:t>′</m:t>
                            </m:r>
                          </m:sup>
                        </m:sSub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m:t> ∀  </m:t>
                        </m:r>
                        <m:sSup>
                          <m:sSupPr>
                            <m:ctrlPr>
                              <a:rPr lang="en-US" i="1">
                                <a:latin typeface="Cambria Math" panose="02040503050406030204" pitchFamily="18" charset="0"/>
                              </a:rPr>
                            </m:ctrlPr>
                          </m:sSupPr>
                          <m:e>
                            <m:r>
                              <m:rPr>
                                <m:nor/>
                              </m:rPr>
                              <a:rPr lang="en-US" i="1"/>
                              <m:t>i</m:t>
                            </m:r>
                          </m:e>
                          <m:sup>
                            <m:r>
                              <m:rPr>
                                <m:nor/>
                              </m:rPr>
                              <a:rPr lang="en-US" i="1"/>
                              <m:t>′′</m:t>
                            </m:r>
                          </m:sup>
                        </m:sSup>
                        <m:r>
                          <m:rPr>
                            <m:nor/>
                          </m:rPr>
                          <a:rPr lang="en-US"/>
                          <m:t>∈</m:t>
                        </m:r>
                        <m:sSubSup>
                          <m:sSubSupPr>
                            <m:ctrlPr>
                              <a:rPr lang="en-US" i="1">
                                <a:latin typeface="Cambria Math" panose="02040503050406030204" pitchFamily="18" charset="0"/>
                              </a:rPr>
                            </m:ctrlPr>
                          </m:sSubSupPr>
                          <m:e>
                            <m:r>
                              <m:rPr>
                                <m:nor/>
                              </m:rPr>
                              <a:rPr lang="en-US" i="1"/>
                              <m:t>i</m:t>
                            </m:r>
                          </m:e>
                          <m:sub>
                            <m:r>
                              <m:rPr>
                                <m:nor/>
                              </m:rPr>
                              <a:rPr lang="en-US"/>
                              <m:t>j</m:t>
                            </m:r>
                          </m:sub>
                          <m:sup>
                            <m:r>
                              <m:rPr>
                                <m:nor/>
                              </m:rPr>
                              <a:rPr lang="en-US" i="1"/>
                              <m:t>′ </m:t>
                            </m:r>
                          </m:sup>
                        </m:sSubSup>
                        <m:r>
                          <m:rPr>
                            <m:nor/>
                          </m:rPr>
                          <a:rPr lang="en-US"/>
                          <m:t>, </m:t>
                        </m:r>
                        <m:r>
                          <m:rPr>
                            <m:nor/>
                          </m:rPr>
                          <a:rPr lang="en-US"/>
                          <m:t>j</m:t>
                        </m:r>
                        <m:r>
                          <m:rPr>
                            <m:nor/>
                          </m:rPr>
                          <a:rPr lang="en-US"/>
                          <m:t>∈</m:t>
                        </m:r>
                        <m:r>
                          <m:rPr>
                            <m:nor/>
                          </m:rPr>
                          <a:rPr lang="en-US"/>
                          <m:t>J</m:t>
                        </m:r>
                        <m:r>
                          <m:rPr>
                            <m:nor/>
                          </m:rPr>
                          <a:rPr lang="en-US"/>
                          <m:t>, </m:t>
                        </m:r>
                        <m:r>
                          <m:rPr>
                            <m:nor/>
                          </m:rPr>
                          <a:rPr lang="en-US"/>
                          <m:t>t</m:t>
                        </m:r>
                        <m:r>
                          <m:rPr>
                            <m:nor/>
                          </m:rPr>
                          <a:rPr lang="en-US"/>
                          <m:t>∈</m:t>
                        </m:r>
                        <m:r>
                          <m:rPr>
                            <m:nor/>
                          </m:rPr>
                          <a:rPr lang="en-US"/>
                          <m:t>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4" name="Rectangle 13"/>
                  <p:cNvSpPr>
                    <a:spLocks noRot="1" noChangeAspect="1" noMove="1" noResize="1" noEditPoints="1" noAdjustHandles="1" noChangeArrowheads="1" noChangeShapeType="1" noTextEdit="1"/>
                  </p:cNvSpPr>
                  <p:nvPr/>
                </p:nvSpPr>
                <p:spPr>
                  <a:xfrm>
                    <a:off x="234451" y="1334639"/>
                    <a:ext cx="9560713" cy="3507948"/>
                  </a:xfrm>
                  <a:prstGeom prst="rect">
                    <a:avLst/>
                  </a:prstGeom>
                  <a:blipFill>
                    <a:blip r:embed="rId2"/>
                    <a:stretch>
                      <a:fillRect l="-3337" t="-4696" b="-17217"/>
                    </a:stretch>
                  </a:blipFill>
                </p:spPr>
                <p:txBody>
                  <a:bodyPr/>
                  <a:lstStyle/>
                  <a:p>
                    <a:r>
                      <a:rPr lang="en-US">
                        <a:noFill/>
                      </a:rPr>
                      <a:t> </a:t>
                    </a:r>
                  </a:p>
                </p:txBody>
              </p:sp>
            </mc:Fallback>
          </mc:AlternateContent>
          <p:sp>
            <p:nvSpPr>
              <p:cNvPr id="17" name="Rectangle 16"/>
              <p:cNvSpPr/>
              <p:nvPr/>
            </p:nvSpPr>
            <p:spPr>
              <a:xfrm>
                <a:off x="9510469" y="1334639"/>
                <a:ext cx="541933"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(14)</a:t>
                </a:r>
                <a:endParaRPr lang="en-US" dirty="0"/>
              </a:p>
            </p:txBody>
          </p:sp>
        </p:grpSp>
        <p:sp>
          <p:nvSpPr>
            <p:cNvPr id="21" name="Rectangle 20"/>
            <p:cNvSpPr/>
            <p:nvPr/>
          </p:nvSpPr>
          <p:spPr>
            <a:xfrm>
              <a:off x="9986637" y="1620223"/>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(15)</a:t>
              </a:r>
              <a:endParaRPr lang="en-US" dirty="0"/>
            </a:p>
          </p:txBody>
        </p:sp>
        <p:sp>
          <p:nvSpPr>
            <p:cNvPr id="22" name="Rectangle 21"/>
            <p:cNvSpPr/>
            <p:nvPr/>
          </p:nvSpPr>
          <p:spPr>
            <a:xfrm>
              <a:off x="10015484" y="2277461"/>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(17)</a:t>
              </a:r>
              <a:endParaRPr lang="en-US" dirty="0"/>
            </a:p>
          </p:txBody>
        </p:sp>
        <p:sp>
          <p:nvSpPr>
            <p:cNvPr id="23" name="Rectangle 22"/>
            <p:cNvSpPr/>
            <p:nvPr/>
          </p:nvSpPr>
          <p:spPr>
            <a:xfrm>
              <a:off x="10001060" y="1989555"/>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(16)</a:t>
              </a:r>
              <a:endParaRPr lang="en-US" dirty="0"/>
            </a:p>
          </p:txBody>
        </p:sp>
        <p:sp>
          <p:nvSpPr>
            <p:cNvPr id="24" name="Rectangle 23"/>
            <p:cNvSpPr/>
            <p:nvPr/>
          </p:nvSpPr>
          <p:spPr>
            <a:xfrm>
              <a:off x="9986637" y="2652563"/>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(18)</a:t>
              </a:r>
              <a:endParaRPr lang="en-US" dirty="0"/>
            </a:p>
          </p:txBody>
        </p:sp>
      </p:grpSp>
      <p:sp>
        <p:nvSpPr>
          <p:cNvPr id="26" name="Rectangle 25"/>
          <p:cNvSpPr/>
          <p:nvPr/>
        </p:nvSpPr>
        <p:spPr>
          <a:xfrm>
            <a:off x="9986637" y="3008226"/>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(19)</a:t>
            </a:r>
            <a:endParaRPr lang="en-US" dirty="0"/>
          </a:p>
        </p:txBody>
      </p:sp>
      <p:sp>
        <p:nvSpPr>
          <p:cNvPr id="27" name="Rectangle 26"/>
          <p:cNvSpPr/>
          <p:nvPr/>
        </p:nvSpPr>
        <p:spPr>
          <a:xfrm>
            <a:off x="9986636" y="3319782"/>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(20)</a:t>
            </a:r>
            <a:endParaRPr lang="en-US" dirty="0"/>
          </a:p>
        </p:txBody>
      </p:sp>
      <p:sp>
        <p:nvSpPr>
          <p:cNvPr id="28" name="Rectangle 27"/>
          <p:cNvSpPr/>
          <p:nvPr/>
        </p:nvSpPr>
        <p:spPr>
          <a:xfrm>
            <a:off x="9986635" y="3671234"/>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(21)</a:t>
            </a:r>
            <a:endParaRPr lang="en-US" dirty="0"/>
          </a:p>
        </p:txBody>
      </p:sp>
      <p:sp>
        <p:nvSpPr>
          <p:cNvPr id="29" name="Rectangle 28"/>
          <p:cNvSpPr/>
          <p:nvPr/>
        </p:nvSpPr>
        <p:spPr>
          <a:xfrm>
            <a:off x="9986634" y="3964910"/>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(22)</a:t>
            </a:r>
            <a:endParaRPr lang="en-US" dirty="0"/>
          </a:p>
        </p:txBody>
      </p:sp>
      <p:sp>
        <p:nvSpPr>
          <p:cNvPr id="30" name="Rectangle 29"/>
          <p:cNvSpPr/>
          <p:nvPr/>
        </p:nvSpPr>
        <p:spPr>
          <a:xfrm>
            <a:off x="9986633" y="4270720"/>
            <a:ext cx="569387" cy="369332"/>
          </a:xfrm>
          <a:prstGeom prst="rect">
            <a:avLst/>
          </a:prstGeom>
        </p:spPr>
        <p:txBody>
          <a:bodyPr wrap="none">
            <a:spAutoFit/>
          </a:bodyPr>
          <a:lstStyle/>
          <a:p>
            <a:r>
              <a:rPr lang="en-US" dirty="0">
                <a:latin typeface="Times New Roman" panose="02020603050405020304" pitchFamily="18" charset="0"/>
                <a:ea typeface="Calibri" panose="020F0502020204030204" pitchFamily="34" charset="0"/>
              </a:rPr>
              <a:t>(23)</a:t>
            </a:r>
            <a:endParaRPr lang="en-US" dirty="0"/>
          </a:p>
        </p:txBody>
      </p:sp>
      <p:pic>
        <p:nvPicPr>
          <p:cNvPr id="31" name="Picture 30">
            <a:extLst>
              <a:ext uri="{FF2B5EF4-FFF2-40B4-BE49-F238E27FC236}">
                <a16:creationId xmlns:a16="http://schemas.microsoft.com/office/drawing/2014/main" id="{92E77526-41DC-4177-859A-B36EDB83A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29945" y="1375810"/>
            <a:ext cx="1522540" cy="1606777"/>
          </a:xfrm>
          <a:prstGeom prst="rect">
            <a:avLst/>
          </a:prstGeom>
        </p:spPr>
      </p:pic>
      <p:sp>
        <p:nvSpPr>
          <p:cNvPr id="32" name="TextBox 31">
            <a:extLst>
              <a:ext uri="{FF2B5EF4-FFF2-40B4-BE49-F238E27FC236}">
                <a16:creationId xmlns:a16="http://schemas.microsoft.com/office/drawing/2014/main" id="{D020EA14-0DD0-4F72-8CCF-F72973C9DD50}"/>
              </a:ext>
            </a:extLst>
          </p:cNvPr>
          <p:cNvSpPr txBox="1"/>
          <p:nvPr/>
        </p:nvSpPr>
        <p:spPr>
          <a:xfrm>
            <a:off x="10751529" y="1851055"/>
            <a:ext cx="1070492" cy="646331"/>
          </a:xfrm>
          <a:prstGeom prst="rect">
            <a:avLst/>
          </a:prstGeom>
          <a:noFill/>
        </p:spPr>
        <p:txBody>
          <a:bodyPr wrap="square" rtlCol="0">
            <a:spAutoFit/>
          </a:bodyPr>
          <a:lstStyle/>
          <a:p>
            <a:pPr algn="ctr"/>
            <a:r>
              <a:rPr lang="en-GB"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Number </a:t>
            </a:r>
          </a:p>
          <a:p>
            <a:pPr algn="ctr"/>
            <a:r>
              <a:rPr lang="en-GB"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of Trips </a:t>
            </a:r>
            <a:endParaRPr lang="en-US" sz="20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33" name="Picture 32">
            <a:extLst>
              <a:ext uri="{FF2B5EF4-FFF2-40B4-BE49-F238E27FC236}">
                <a16:creationId xmlns:a16="http://schemas.microsoft.com/office/drawing/2014/main" id="{B9B02C28-E36B-4969-A519-BAED45CB5E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959105" y="3047534"/>
            <a:ext cx="1522540" cy="1606777"/>
          </a:xfrm>
          <a:prstGeom prst="rect">
            <a:avLst/>
          </a:prstGeom>
        </p:spPr>
      </p:pic>
      <p:sp>
        <p:nvSpPr>
          <p:cNvPr id="34" name="TextBox 33">
            <a:extLst>
              <a:ext uri="{FF2B5EF4-FFF2-40B4-BE49-F238E27FC236}">
                <a16:creationId xmlns:a16="http://schemas.microsoft.com/office/drawing/2014/main" id="{46BEE203-7D03-4EBC-B002-5449674F8AE6}"/>
              </a:ext>
            </a:extLst>
          </p:cNvPr>
          <p:cNvSpPr txBox="1"/>
          <p:nvPr/>
        </p:nvSpPr>
        <p:spPr>
          <a:xfrm>
            <a:off x="10822251" y="3482014"/>
            <a:ext cx="1070492" cy="646331"/>
          </a:xfrm>
          <a:prstGeom prst="rect">
            <a:avLst/>
          </a:prstGeom>
          <a:noFill/>
        </p:spPr>
        <p:txBody>
          <a:bodyPr wrap="square" rtlCol="0">
            <a:spAutoFit/>
          </a:bodyPr>
          <a:lstStyle/>
          <a:p>
            <a:pPr algn="ctr"/>
            <a:r>
              <a:rPr lang="en-GB" dirty="0">
                <a:solidFill>
                  <a:srgbClr val="F85959"/>
                </a:solidFill>
                <a:latin typeface="Times New Roman" panose="02020603050405020304" pitchFamily="18" charset="0"/>
                <a:ea typeface="Tahoma" panose="020B0604030504040204" pitchFamily="34" charset="0"/>
                <a:cs typeface="Times New Roman" panose="02020603050405020304" pitchFamily="18" charset="0"/>
              </a:rPr>
              <a:t>Vehicle Capacity</a:t>
            </a:r>
            <a:endParaRPr lang="en-US" sz="2000" dirty="0">
              <a:solidFill>
                <a:srgbClr val="F85959"/>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9902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p:cTn id="20" dur="500" fill="hold"/>
                                        <p:tgtEl>
                                          <p:spTgt spid="34"/>
                                        </p:tgtEl>
                                        <p:attrNameLst>
                                          <p:attrName>ppt_w</p:attrName>
                                        </p:attrNameLst>
                                      </p:cBhvr>
                                      <p:tavLst>
                                        <p:tav tm="0">
                                          <p:val>
                                            <p:fltVal val="0"/>
                                          </p:val>
                                        </p:tav>
                                        <p:tav tm="100000">
                                          <p:val>
                                            <p:strVal val="#ppt_w"/>
                                          </p:val>
                                        </p:tav>
                                      </p:tavLst>
                                    </p:anim>
                                    <p:anim calcmode="lin" valueType="num">
                                      <p:cBhvr>
                                        <p:cTn id="21" dur="500" fill="hold"/>
                                        <p:tgtEl>
                                          <p:spTgt spid="34"/>
                                        </p:tgtEl>
                                        <p:attrNameLst>
                                          <p:attrName>ppt_h</p:attrName>
                                        </p:attrNameLst>
                                      </p:cBhvr>
                                      <p:tavLst>
                                        <p:tav tm="0">
                                          <p:val>
                                            <p:fltVal val="0"/>
                                          </p:val>
                                        </p:tav>
                                        <p:tav tm="100000">
                                          <p:val>
                                            <p:strVal val="#ppt_h"/>
                                          </p:val>
                                        </p:tav>
                                      </p:tavLst>
                                    </p:anim>
                                    <p:animEffect transition="in" filter="fade">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14</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graphicFrame>
        <p:nvGraphicFramePr>
          <p:cNvPr id="18" name="Diagram 17">
            <a:extLst>
              <a:ext uri="{FF2B5EF4-FFF2-40B4-BE49-F238E27FC236}">
                <a16:creationId xmlns:a16="http://schemas.microsoft.com/office/drawing/2014/main" id="{20D32CDA-5441-490B-904E-222178985F97}"/>
              </a:ext>
            </a:extLst>
          </p:cNvPr>
          <p:cNvGraphicFramePr/>
          <p:nvPr>
            <p:extLst>
              <p:ext uri="{D42A27DB-BD31-4B8C-83A1-F6EECF244321}">
                <p14:modId xmlns:p14="http://schemas.microsoft.com/office/powerpoint/2010/main" val="1649324777"/>
              </p:ext>
            </p:extLst>
          </p:nvPr>
        </p:nvGraphicFramePr>
        <p:xfrm>
          <a:off x="593847" y="1698922"/>
          <a:ext cx="6790124" cy="3038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extBox 19">
            <a:extLst>
              <a:ext uri="{FF2B5EF4-FFF2-40B4-BE49-F238E27FC236}">
                <a16:creationId xmlns:a16="http://schemas.microsoft.com/office/drawing/2014/main" id="{9C47E6FA-38E3-4B69-BB8C-AF1B4EE9DD21}"/>
              </a:ext>
            </a:extLst>
          </p:cNvPr>
          <p:cNvSpPr txBox="1"/>
          <p:nvPr/>
        </p:nvSpPr>
        <p:spPr>
          <a:xfrm>
            <a:off x="1581754" y="4819141"/>
            <a:ext cx="1996333" cy="58477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General Algebraic</a:t>
            </a:r>
          </a:p>
          <a:p>
            <a:r>
              <a:rPr lang="en-US" sz="1600" b="1" dirty="0">
                <a:latin typeface="Arial" panose="020B0604020202020204" pitchFamily="34" charset="0"/>
                <a:cs typeface="Arial" panose="020B0604020202020204" pitchFamily="34" charset="0"/>
              </a:rPr>
              <a:t> Modeling System</a:t>
            </a:r>
          </a:p>
        </p:txBody>
      </p:sp>
      <p:pic>
        <p:nvPicPr>
          <p:cNvPr id="14" name="Picture 13">
            <a:extLst>
              <a:ext uri="{FF2B5EF4-FFF2-40B4-BE49-F238E27FC236}">
                <a16:creationId xmlns:a16="http://schemas.microsoft.com/office/drawing/2014/main" id="{2B4BC091-2182-4027-AF5C-CBEF7B9D36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17922" y="1698922"/>
            <a:ext cx="3424839" cy="2380836"/>
          </a:xfrm>
          <a:prstGeom prst="rect">
            <a:avLst/>
          </a:prstGeom>
        </p:spPr>
      </p:pic>
      <p:sp>
        <p:nvSpPr>
          <p:cNvPr id="15" name="TextBox 14">
            <a:extLst>
              <a:ext uri="{FF2B5EF4-FFF2-40B4-BE49-F238E27FC236}">
                <a16:creationId xmlns:a16="http://schemas.microsoft.com/office/drawing/2014/main" id="{8A9369CD-07E5-4AAD-8966-156B7B0826CA}"/>
              </a:ext>
            </a:extLst>
          </p:cNvPr>
          <p:cNvSpPr txBox="1"/>
          <p:nvPr/>
        </p:nvSpPr>
        <p:spPr>
          <a:xfrm>
            <a:off x="8070158" y="4097706"/>
            <a:ext cx="3395061"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Local and Global Optimization</a:t>
            </a:r>
          </a:p>
        </p:txBody>
      </p:sp>
      <p:sp>
        <p:nvSpPr>
          <p:cNvPr id="16" name="Rectangle 15">
            <a:extLst>
              <a:ext uri="{FF2B5EF4-FFF2-40B4-BE49-F238E27FC236}">
                <a16:creationId xmlns:a16="http://schemas.microsoft.com/office/drawing/2014/main" id="{3B100157-4CAE-40A0-9336-88B551D16E60}"/>
              </a:ext>
            </a:extLst>
          </p:cNvPr>
          <p:cNvSpPr/>
          <p:nvPr/>
        </p:nvSpPr>
        <p:spPr>
          <a:xfrm>
            <a:off x="4742415" y="4827743"/>
            <a:ext cx="1957972" cy="338554"/>
          </a:xfrm>
          <a:prstGeom prst="rect">
            <a:avLst/>
          </a:prstGeom>
        </p:spPr>
        <p:txBody>
          <a:bodyPr wrap="none">
            <a:spAutoFit/>
          </a:bodyPr>
          <a:lstStyle/>
          <a:p>
            <a:r>
              <a:rPr lang="en-US" sz="1600" b="1" dirty="0">
                <a:latin typeface="Arial" panose="020B0604020202020204" pitchFamily="34" charset="0"/>
                <a:cs typeface="Arial" panose="020B0604020202020204" pitchFamily="34" charset="0"/>
              </a:rPr>
              <a:t>Genetic Algorithm</a:t>
            </a:r>
          </a:p>
        </p:txBody>
      </p:sp>
    </p:spTree>
    <p:extLst>
      <p:ext uri="{BB962C8B-B14F-4D97-AF65-F5344CB8AC3E}">
        <p14:creationId xmlns:p14="http://schemas.microsoft.com/office/powerpoint/2010/main" val="25642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27950" y="-304021"/>
            <a:ext cx="15239775" cy="7241157"/>
            <a:chOff x="-699889" y="-285819"/>
            <a:chExt cx="15239775" cy="7241157"/>
          </a:xfrm>
        </p:grpSpPr>
        <p:grpSp>
          <p:nvGrpSpPr>
            <p:cNvPr id="3" name="Group 2">
              <a:extLst>
                <a:ext uri="{FF2B5EF4-FFF2-40B4-BE49-F238E27FC236}">
                  <a16:creationId xmlns:a16="http://schemas.microsoft.com/office/drawing/2014/main" id="{5896E5CB-C88C-40D6-A36C-1D0EA4545316}"/>
                </a:ext>
              </a:extLst>
            </p:cNvPr>
            <p:cNvGrpSpPr/>
            <p:nvPr/>
          </p:nvGrpSpPr>
          <p:grpSpPr>
            <a:xfrm>
              <a:off x="-699889" y="-285819"/>
              <a:ext cx="9729389" cy="1160948"/>
              <a:chOff x="-699889" y="-285819"/>
              <a:chExt cx="9729389"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356978" y="103991"/>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409105" y="-285819"/>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699889" y="246238"/>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646855" y="6350852"/>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15</a:t>
              </a:r>
            </a:p>
          </p:txBody>
        </p:sp>
      </p:grpSp>
      <p:sp>
        <p:nvSpPr>
          <p:cNvPr id="13" name="Rectangle 12"/>
          <p:cNvSpPr/>
          <p:nvPr/>
        </p:nvSpPr>
        <p:spPr>
          <a:xfrm>
            <a:off x="24208" y="196356"/>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723967" y="1894804"/>
            <a:ext cx="5581935"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General Algebraic Modeling System (GAMS)</a:t>
            </a:r>
          </a:p>
        </p:txBody>
      </p:sp>
      <p:sp>
        <p:nvSpPr>
          <p:cNvPr id="16" name="TextBox 15">
            <a:extLst>
              <a:ext uri="{FF2B5EF4-FFF2-40B4-BE49-F238E27FC236}">
                <a16:creationId xmlns:a16="http://schemas.microsoft.com/office/drawing/2014/main" id="{9E6C2DD9-E562-4D22-B201-9C191139CE26}"/>
              </a:ext>
            </a:extLst>
          </p:cNvPr>
          <p:cNvSpPr txBox="1"/>
          <p:nvPr/>
        </p:nvSpPr>
        <p:spPr>
          <a:xfrm>
            <a:off x="754539" y="2413855"/>
            <a:ext cx="4446809"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GAMS is a high-level model specially designed for modeling linear, nonlinear and mixed integer optimization problems.</a:t>
            </a:r>
          </a:p>
        </p:txBody>
      </p:sp>
      <p:grpSp>
        <p:nvGrpSpPr>
          <p:cNvPr id="51" name="Group 50">
            <a:extLst>
              <a:ext uri="{FF2B5EF4-FFF2-40B4-BE49-F238E27FC236}">
                <a16:creationId xmlns:a16="http://schemas.microsoft.com/office/drawing/2014/main" id="{7F6AF031-9811-4DC0-8861-F6C921F8F6BE}"/>
              </a:ext>
            </a:extLst>
          </p:cNvPr>
          <p:cNvGrpSpPr/>
          <p:nvPr/>
        </p:nvGrpSpPr>
        <p:grpSpPr bwMode="auto">
          <a:xfrm>
            <a:off x="4183354" y="1668292"/>
            <a:ext cx="7254107" cy="4295169"/>
            <a:chOff x="0" y="115"/>
            <a:chExt cx="45258" cy="18327"/>
          </a:xfrm>
        </p:grpSpPr>
        <p:sp>
          <p:nvSpPr>
            <p:cNvPr id="52" name="Rectangle 51">
              <a:extLst>
                <a:ext uri="{FF2B5EF4-FFF2-40B4-BE49-F238E27FC236}">
                  <a16:creationId xmlns:a16="http://schemas.microsoft.com/office/drawing/2014/main" id="{7B2CBE7F-4140-4E8B-A116-9E1260F66001}"/>
                </a:ext>
              </a:extLst>
            </p:cNvPr>
            <p:cNvSpPr>
              <a:spLocks noChangeArrowheads="1"/>
            </p:cNvSpPr>
            <p:nvPr/>
          </p:nvSpPr>
          <p:spPr bwMode="auto">
            <a:xfrm>
              <a:off x="1828" y="1008"/>
              <a:ext cx="507" cy="1825"/>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3" name="Rectangle 52">
              <a:extLst>
                <a:ext uri="{FF2B5EF4-FFF2-40B4-BE49-F238E27FC236}">
                  <a16:creationId xmlns:a16="http://schemas.microsoft.com/office/drawing/2014/main" id="{E87AF87E-EC2E-4A75-89AC-8358B9C93C9B}"/>
                </a:ext>
              </a:extLst>
            </p:cNvPr>
            <p:cNvSpPr>
              <a:spLocks noChangeArrowheads="1"/>
            </p:cNvSpPr>
            <p:nvPr/>
          </p:nvSpPr>
          <p:spPr bwMode="auto">
            <a:xfrm>
              <a:off x="1828" y="3493"/>
              <a:ext cx="507" cy="1824"/>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4" name="Rectangle 53">
              <a:extLst>
                <a:ext uri="{FF2B5EF4-FFF2-40B4-BE49-F238E27FC236}">
                  <a16:creationId xmlns:a16="http://schemas.microsoft.com/office/drawing/2014/main" id="{1F95475F-1745-46B7-AF6F-C2EF8FDCFC10}"/>
                </a:ext>
              </a:extLst>
            </p:cNvPr>
            <p:cNvSpPr>
              <a:spLocks noChangeArrowheads="1"/>
            </p:cNvSpPr>
            <p:nvPr/>
          </p:nvSpPr>
          <p:spPr bwMode="auto">
            <a:xfrm>
              <a:off x="1828" y="6007"/>
              <a:ext cx="507" cy="1824"/>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5" name="Rectangle 54">
              <a:extLst>
                <a:ext uri="{FF2B5EF4-FFF2-40B4-BE49-F238E27FC236}">
                  <a16:creationId xmlns:a16="http://schemas.microsoft.com/office/drawing/2014/main" id="{0A444BBB-4280-43ED-9A13-0EC7D5E3F789}"/>
                </a:ext>
              </a:extLst>
            </p:cNvPr>
            <p:cNvSpPr>
              <a:spLocks noChangeArrowheads="1"/>
            </p:cNvSpPr>
            <p:nvPr/>
          </p:nvSpPr>
          <p:spPr bwMode="auto">
            <a:xfrm>
              <a:off x="1828" y="8522"/>
              <a:ext cx="507" cy="1824"/>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6" name="Rectangle 55">
              <a:extLst>
                <a:ext uri="{FF2B5EF4-FFF2-40B4-BE49-F238E27FC236}">
                  <a16:creationId xmlns:a16="http://schemas.microsoft.com/office/drawing/2014/main" id="{156B61C5-6AF7-4BF0-B6E3-81FE71088840}"/>
                </a:ext>
              </a:extLst>
            </p:cNvPr>
            <p:cNvSpPr>
              <a:spLocks noChangeArrowheads="1"/>
            </p:cNvSpPr>
            <p:nvPr/>
          </p:nvSpPr>
          <p:spPr bwMode="auto">
            <a:xfrm>
              <a:off x="1828" y="11036"/>
              <a:ext cx="507" cy="1825"/>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7" name="Rectangle 56">
              <a:extLst>
                <a:ext uri="{FF2B5EF4-FFF2-40B4-BE49-F238E27FC236}">
                  <a16:creationId xmlns:a16="http://schemas.microsoft.com/office/drawing/2014/main" id="{3EEEA8BB-BF98-4BDB-9E0F-470F9D39B622}"/>
                </a:ext>
              </a:extLst>
            </p:cNvPr>
            <p:cNvSpPr>
              <a:spLocks noChangeArrowheads="1"/>
            </p:cNvSpPr>
            <p:nvPr/>
          </p:nvSpPr>
          <p:spPr bwMode="auto">
            <a:xfrm>
              <a:off x="1828" y="13551"/>
              <a:ext cx="507" cy="1824"/>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58" name="Rectangle 57">
              <a:extLst>
                <a:ext uri="{FF2B5EF4-FFF2-40B4-BE49-F238E27FC236}">
                  <a16:creationId xmlns:a16="http://schemas.microsoft.com/office/drawing/2014/main" id="{E16ABEB0-FAD5-43A6-AFEF-BB610C7D676F}"/>
                </a:ext>
              </a:extLst>
            </p:cNvPr>
            <p:cNvSpPr>
              <a:spLocks noChangeArrowheads="1"/>
            </p:cNvSpPr>
            <p:nvPr/>
          </p:nvSpPr>
          <p:spPr bwMode="auto">
            <a:xfrm>
              <a:off x="0" y="16042"/>
              <a:ext cx="466" cy="1678"/>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a:effectLst/>
                  <a:latin typeface="Arial" panose="020B0604020202020204" pitchFamily="34" charset="0"/>
                  <a:ea typeface="Calibri" panose="020F0502020204030204" pitchFamily="34" charset="0"/>
                  <a:cs typeface="Arial" panose="020B0604020202020204" pitchFamily="34" charset="0"/>
                </a:rPr>
                <a:t> </a:t>
              </a:r>
            </a:p>
          </p:txBody>
        </p:sp>
        <p:sp>
          <p:nvSpPr>
            <p:cNvPr id="61" name="Freeform: Shape 60">
              <a:extLst>
                <a:ext uri="{FF2B5EF4-FFF2-40B4-BE49-F238E27FC236}">
                  <a16:creationId xmlns:a16="http://schemas.microsoft.com/office/drawing/2014/main" id="{ACB9F12B-6E10-416A-8A87-B4A8D279A633}"/>
                </a:ext>
              </a:extLst>
            </p:cNvPr>
            <p:cNvSpPr>
              <a:spLocks/>
            </p:cNvSpPr>
            <p:nvPr/>
          </p:nvSpPr>
          <p:spPr bwMode="auto">
            <a:xfrm>
              <a:off x="11765" y="14338"/>
              <a:ext cx="33493" cy="3348"/>
            </a:xfrm>
            <a:custGeom>
              <a:avLst/>
              <a:gdLst>
                <a:gd name="T0" fmla="*/ 0 w 3264535"/>
                <a:gd name="T1" fmla="*/ 225425 h 225425"/>
                <a:gd name="T2" fmla="*/ 3264535 w 3264535"/>
                <a:gd name="T3" fmla="*/ 225425 h 225425"/>
                <a:gd name="T4" fmla="*/ 3264535 w 3264535"/>
                <a:gd name="T5" fmla="*/ 0 h 225425"/>
                <a:gd name="T6" fmla="*/ 0 w 3264535"/>
                <a:gd name="T7" fmla="*/ 0 h 225425"/>
                <a:gd name="T8" fmla="*/ 0 w 3264535"/>
                <a:gd name="T9" fmla="*/ 225425 h 225425"/>
                <a:gd name="T10" fmla="*/ 0 w 3264535"/>
                <a:gd name="T11" fmla="*/ 0 h 225425"/>
                <a:gd name="T12" fmla="*/ 3264535 w 3264535"/>
                <a:gd name="T13" fmla="*/ 225425 h 225425"/>
              </a:gdLst>
              <a:ahLst/>
              <a:cxnLst>
                <a:cxn ang="0">
                  <a:pos x="T0" y="T1"/>
                </a:cxn>
                <a:cxn ang="0">
                  <a:pos x="T2" y="T3"/>
                </a:cxn>
                <a:cxn ang="0">
                  <a:pos x="T4" y="T5"/>
                </a:cxn>
                <a:cxn ang="0">
                  <a:pos x="T6" y="T7"/>
                </a:cxn>
                <a:cxn ang="0">
                  <a:pos x="T8" y="T9"/>
                </a:cxn>
              </a:cxnLst>
              <a:rect l="T10" t="T11" r="T12" b="T13"/>
              <a:pathLst>
                <a:path w="3264535" h="225425">
                  <a:moveTo>
                    <a:pt x="0" y="225425"/>
                  </a:moveTo>
                  <a:lnTo>
                    <a:pt x="3264535" y="225425"/>
                  </a:lnTo>
                  <a:lnTo>
                    <a:pt x="3264535" y="0"/>
                  </a:lnTo>
                  <a:lnTo>
                    <a:pt x="0" y="0"/>
                  </a:lnTo>
                  <a:lnTo>
                    <a:pt x="0" y="225425"/>
                  </a:lnTo>
                  <a:close/>
                </a:path>
              </a:pathLst>
            </a:custGeom>
            <a:solidFill>
              <a:schemeClr val="accent5">
                <a:lumMod val="40000"/>
                <a:lumOff val="60000"/>
              </a:schemeClr>
            </a:solidFill>
            <a:ln w="12700" cap="rnd">
              <a:noFill/>
              <a:miter lim="127000"/>
              <a:headEnd/>
              <a:tailEnd/>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72047E67-9957-4EE0-821B-DF8606C9AB53}"/>
                </a:ext>
              </a:extLst>
            </p:cNvPr>
            <p:cNvSpPr>
              <a:spLocks noChangeArrowheads="1"/>
            </p:cNvSpPr>
            <p:nvPr/>
          </p:nvSpPr>
          <p:spPr bwMode="auto">
            <a:xfrm>
              <a:off x="14392" y="15443"/>
              <a:ext cx="29576" cy="2999"/>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Optional calls for other solvers and external Programs </a:t>
              </a:r>
            </a:p>
          </p:txBody>
        </p:sp>
        <p:sp>
          <p:nvSpPr>
            <p:cNvPr id="65" name="Freeform: Shape 64">
              <a:extLst>
                <a:ext uri="{FF2B5EF4-FFF2-40B4-BE49-F238E27FC236}">
                  <a16:creationId xmlns:a16="http://schemas.microsoft.com/office/drawing/2014/main" id="{C7A44A22-36A2-4EBD-8AD5-6F0F2411F0FD}"/>
                </a:ext>
              </a:extLst>
            </p:cNvPr>
            <p:cNvSpPr>
              <a:spLocks/>
            </p:cNvSpPr>
            <p:nvPr/>
          </p:nvSpPr>
          <p:spPr bwMode="auto">
            <a:xfrm>
              <a:off x="11578" y="115"/>
              <a:ext cx="33261" cy="2178"/>
            </a:xfrm>
            <a:custGeom>
              <a:avLst/>
              <a:gdLst>
                <a:gd name="T0" fmla="*/ 0 w 3326130"/>
                <a:gd name="T1" fmla="*/ 217805 h 217805"/>
                <a:gd name="T2" fmla="*/ 3326130 w 3326130"/>
                <a:gd name="T3" fmla="*/ 217805 h 217805"/>
                <a:gd name="T4" fmla="*/ 3326130 w 3326130"/>
                <a:gd name="T5" fmla="*/ 0 h 217805"/>
                <a:gd name="T6" fmla="*/ 0 w 3326130"/>
                <a:gd name="T7" fmla="*/ 0 h 217805"/>
                <a:gd name="T8" fmla="*/ 0 w 3326130"/>
                <a:gd name="T9" fmla="*/ 217805 h 217805"/>
                <a:gd name="T10" fmla="*/ 0 w 3326130"/>
                <a:gd name="T11" fmla="*/ 0 h 217805"/>
                <a:gd name="T12" fmla="*/ 3326130 w 3326130"/>
                <a:gd name="T13" fmla="*/ 217805 h 217805"/>
              </a:gdLst>
              <a:ahLst/>
              <a:cxnLst>
                <a:cxn ang="0">
                  <a:pos x="T0" y="T1"/>
                </a:cxn>
                <a:cxn ang="0">
                  <a:pos x="T2" y="T3"/>
                </a:cxn>
                <a:cxn ang="0">
                  <a:pos x="T4" y="T5"/>
                </a:cxn>
                <a:cxn ang="0">
                  <a:pos x="T6" y="T7"/>
                </a:cxn>
                <a:cxn ang="0">
                  <a:pos x="T8" y="T9"/>
                </a:cxn>
              </a:cxnLst>
              <a:rect l="T10" t="T11" r="T12" b="T13"/>
              <a:pathLst>
                <a:path w="3326130" h="217805">
                  <a:moveTo>
                    <a:pt x="0" y="217805"/>
                  </a:moveTo>
                  <a:lnTo>
                    <a:pt x="3326130" y="217805"/>
                  </a:lnTo>
                  <a:lnTo>
                    <a:pt x="3326130" y="0"/>
                  </a:lnTo>
                  <a:lnTo>
                    <a:pt x="0" y="0"/>
                  </a:lnTo>
                  <a:lnTo>
                    <a:pt x="0" y="217805"/>
                  </a:lnTo>
                  <a:close/>
                </a:path>
              </a:pathLst>
            </a:custGeom>
            <a:solidFill>
              <a:schemeClr val="accent5">
                <a:lumMod val="40000"/>
                <a:lumOff val="60000"/>
              </a:schemeClr>
            </a:solidFill>
            <a:ln w="12700" cap="rnd">
              <a:noFill/>
              <a:miter lim="127000"/>
              <a:headEnd/>
              <a:tailEnd/>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E3646EDB-6859-4EA2-9D75-2FAB2EA16E5A}"/>
                </a:ext>
              </a:extLst>
            </p:cNvPr>
            <p:cNvSpPr>
              <a:spLocks noChangeArrowheads="1"/>
            </p:cNvSpPr>
            <p:nvPr/>
          </p:nvSpPr>
          <p:spPr bwMode="auto">
            <a:xfrm>
              <a:off x="15965" y="613"/>
              <a:ext cx="24179" cy="2386"/>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Optimization Model Formulation in GAMS </a:t>
              </a:r>
            </a:p>
          </p:txBody>
        </p:sp>
        <p:sp>
          <p:nvSpPr>
            <p:cNvPr id="69" name="Freeform: Shape 68">
              <a:extLst>
                <a:ext uri="{FF2B5EF4-FFF2-40B4-BE49-F238E27FC236}">
                  <a16:creationId xmlns:a16="http://schemas.microsoft.com/office/drawing/2014/main" id="{79AD1663-9B95-40DE-9FE2-F384D0AD243C}"/>
                </a:ext>
              </a:extLst>
            </p:cNvPr>
            <p:cNvSpPr>
              <a:spLocks/>
            </p:cNvSpPr>
            <p:nvPr/>
          </p:nvSpPr>
          <p:spPr bwMode="auto">
            <a:xfrm>
              <a:off x="11578" y="3917"/>
              <a:ext cx="16815" cy="3772"/>
            </a:xfrm>
            <a:custGeom>
              <a:avLst/>
              <a:gdLst>
                <a:gd name="T0" fmla="*/ 0 w 1681480"/>
                <a:gd name="T1" fmla="*/ 377189 h 377189"/>
                <a:gd name="T2" fmla="*/ 1681480 w 1681480"/>
                <a:gd name="T3" fmla="*/ 377189 h 377189"/>
                <a:gd name="T4" fmla="*/ 1681480 w 1681480"/>
                <a:gd name="T5" fmla="*/ 0 h 377189"/>
                <a:gd name="T6" fmla="*/ 0 w 1681480"/>
                <a:gd name="T7" fmla="*/ 0 h 377189"/>
                <a:gd name="T8" fmla="*/ 0 w 1681480"/>
                <a:gd name="T9" fmla="*/ 377189 h 377189"/>
                <a:gd name="T10" fmla="*/ 0 w 1681480"/>
                <a:gd name="T11" fmla="*/ 0 h 377189"/>
                <a:gd name="T12" fmla="*/ 1681480 w 1681480"/>
                <a:gd name="T13" fmla="*/ 377189 h 377189"/>
              </a:gdLst>
              <a:ahLst/>
              <a:cxnLst>
                <a:cxn ang="0">
                  <a:pos x="T0" y="T1"/>
                </a:cxn>
                <a:cxn ang="0">
                  <a:pos x="T2" y="T3"/>
                </a:cxn>
                <a:cxn ang="0">
                  <a:pos x="T4" y="T5"/>
                </a:cxn>
                <a:cxn ang="0">
                  <a:pos x="T6" y="T7"/>
                </a:cxn>
                <a:cxn ang="0">
                  <a:pos x="T8" y="T9"/>
                </a:cxn>
              </a:cxnLst>
              <a:rect l="T10" t="T11" r="T12" b="T13"/>
              <a:pathLst>
                <a:path w="1681480" h="377189">
                  <a:moveTo>
                    <a:pt x="0" y="377189"/>
                  </a:moveTo>
                  <a:lnTo>
                    <a:pt x="1681480" y="377189"/>
                  </a:lnTo>
                  <a:lnTo>
                    <a:pt x="1681480" y="0"/>
                  </a:lnTo>
                  <a:lnTo>
                    <a:pt x="0" y="0"/>
                  </a:lnTo>
                  <a:lnTo>
                    <a:pt x="0" y="377189"/>
                  </a:lnTo>
                  <a:close/>
                </a:path>
              </a:pathLst>
            </a:custGeom>
            <a:solidFill>
              <a:schemeClr val="accent5">
                <a:lumMod val="40000"/>
                <a:lumOff val="60000"/>
              </a:schemeClr>
            </a:solidFill>
            <a:ln w="12700" cap="rnd">
              <a:noFill/>
              <a:miter lim="127000"/>
              <a:headEnd/>
              <a:tailEnd/>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73C7B56A-DC49-460E-8C3E-26ABF3E0EC75}"/>
                </a:ext>
              </a:extLst>
            </p:cNvPr>
            <p:cNvSpPr>
              <a:spLocks noChangeArrowheads="1"/>
            </p:cNvSpPr>
            <p:nvPr/>
          </p:nvSpPr>
          <p:spPr bwMode="auto">
            <a:xfrm>
              <a:off x="13878" y="4357"/>
              <a:ext cx="13828" cy="3282"/>
            </a:xfrm>
            <a:prstGeom prst="rect">
              <a:avLst/>
            </a:prstGeom>
            <a:noFill/>
            <a:ln>
              <a:noFill/>
            </a:ln>
            <a:extLst/>
          </p:spPr>
          <p:txBody>
            <a:bodyPr rot="0" vert="horz" wrap="square" lIns="0" tIns="0" rIns="0" bIns="0" anchor="t" anchorCtr="0" upright="1">
              <a:noAutofit/>
            </a:bodyPr>
            <a:lstStyle/>
            <a:p>
              <a:pPr marL="0" marR="0" algn="just">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Model description, </a:t>
              </a:r>
            </a:p>
            <a:p>
              <a:pPr marL="0" marR="0" algn="just">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preprocessing, solver</a:t>
              </a:r>
            </a:p>
          </p:txBody>
        </p:sp>
        <p:sp>
          <p:nvSpPr>
            <p:cNvPr id="71" name="Freeform: Shape 70">
              <a:extLst>
                <a:ext uri="{FF2B5EF4-FFF2-40B4-BE49-F238E27FC236}">
                  <a16:creationId xmlns:a16="http://schemas.microsoft.com/office/drawing/2014/main" id="{D5DDE8F6-8707-4C85-BBBE-F87E27DFF2F5}"/>
                </a:ext>
              </a:extLst>
            </p:cNvPr>
            <p:cNvSpPr>
              <a:spLocks/>
            </p:cNvSpPr>
            <p:nvPr/>
          </p:nvSpPr>
          <p:spPr bwMode="auto">
            <a:xfrm>
              <a:off x="17410" y="2640"/>
              <a:ext cx="857" cy="1207"/>
            </a:xfrm>
            <a:custGeom>
              <a:avLst/>
              <a:gdLst>
                <a:gd name="T0" fmla="*/ 28575 w 85725"/>
                <a:gd name="T1" fmla="*/ 0 h 120650"/>
                <a:gd name="T2" fmla="*/ 57150 w 85725"/>
                <a:gd name="T3" fmla="*/ 0 h 120650"/>
                <a:gd name="T4" fmla="*/ 57150 w 85725"/>
                <a:gd name="T5" fmla="*/ 34925 h 120650"/>
                <a:gd name="T6" fmla="*/ 85725 w 85725"/>
                <a:gd name="T7" fmla="*/ 34925 h 120650"/>
                <a:gd name="T8" fmla="*/ 42926 w 85725"/>
                <a:gd name="T9" fmla="*/ 120650 h 120650"/>
                <a:gd name="T10" fmla="*/ 0 w 85725"/>
                <a:gd name="T11" fmla="*/ 34925 h 120650"/>
                <a:gd name="T12" fmla="*/ 28575 w 85725"/>
                <a:gd name="T13" fmla="*/ 34925 h 120650"/>
                <a:gd name="T14" fmla="*/ 28575 w 85725"/>
                <a:gd name="T15" fmla="*/ 0 h 120650"/>
                <a:gd name="T16" fmla="*/ 0 w 85725"/>
                <a:gd name="T17" fmla="*/ 0 h 120650"/>
                <a:gd name="T18" fmla="*/ 85725 w 85725"/>
                <a:gd name="T19" fmla="*/ 120650 h 12065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20650">
                  <a:moveTo>
                    <a:pt x="28575" y="0"/>
                  </a:moveTo>
                  <a:lnTo>
                    <a:pt x="57150" y="0"/>
                  </a:lnTo>
                  <a:lnTo>
                    <a:pt x="57150" y="34925"/>
                  </a:lnTo>
                  <a:lnTo>
                    <a:pt x="85725" y="34925"/>
                  </a:lnTo>
                  <a:lnTo>
                    <a:pt x="42926" y="120650"/>
                  </a:lnTo>
                  <a:lnTo>
                    <a:pt x="0" y="34925"/>
                  </a:lnTo>
                  <a:lnTo>
                    <a:pt x="28575" y="34925"/>
                  </a:lnTo>
                  <a:lnTo>
                    <a:pt x="28575"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74" name="Freeform: Shape 73">
              <a:extLst>
                <a:ext uri="{FF2B5EF4-FFF2-40B4-BE49-F238E27FC236}">
                  <a16:creationId xmlns:a16="http://schemas.microsoft.com/office/drawing/2014/main" id="{66713561-B260-46B9-8169-6D63FC5AAC5D}"/>
                </a:ext>
              </a:extLst>
            </p:cNvPr>
            <p:cNvSpPr>
              <a:spLocks/>
            </p:cNvSpPr>
            <p:nvPr/>
          </p:nvSpPr>
          <p:spPr bwMode="auto">
            <a:xfrm>
              <a:off x="31077" y="3930"/>
              <a:ext cx="13729" cy="3709"/>
            </a:xfrm>
            <a:custGeom>
              <a:avLst/>
              <a:gdLst>
                <a:gd name="T0" fmla="*/ 0 w 1350010"/>
                <a:gd name="T1" fmla="*/ 370839 h 370839"/>
                <a:gd name="T2" fmla="*/ 1350010 w 1350010"/>
                <a:gd name="T3" fmla="*/ 370839 h 370839"/>
                <a:gd name="T4" fmla="*/ 1350010 w 1350010"/>
                <a:gd name="T5" fmla="*/ 0 h 370839"/>
                <a:gd name="T6" fmla="*/ 0 w 1350010"/>
                <a:gd name="T7" fmla="*/ 0 h 370839"/>
                <a:gd name="T8" fmla="*/ 0 w 1350010"/>
                <a:gd name="T9" fmla="*/ 370839 h 370839"/>
                <a:gd name="T10" fmla="*/ 0 w 1350010"/>
                <a:gd name="T11" fmla="*/ 0 h 370839"/>
                <a:gd name="T12" fmla="*/ 1350010 w 1350010"/>
                <a:gd name="T13" fmla="*/ 370839 h 370839"/>
              </a:gdLst>
              <a:ahLst/>
              <a:cxnLst>
                <a:cxn ang="0">
                  <a:pos x="T0" y="T1"/>
                </a:cxn>
                <a:cxn ang="0">
                  <a:pos x="T2" y="T3"/>
                </a:cxn>
                <a:cxn ang="0">
                  <a:pos x="T4" y="T5"/>
                </a:cxn>
                <a:cxn ang="0">
                  <a:pos x="T6" y="T7"/>
                </a:cxn>
                <a:cxn ang="0">
                  <a:pos x="T8" y="T9"/>
                </a:cxn>
              </a:cxnLst>
              <a:rect l="T10" t="T11" r="T12" b="T13"/>
              <a:pathLst>
                <a:path w="1350010" h="370839">
                  <a:moveTo>
                    <a:pt x="0" y="370839"/>
                  </a:moveTo>
                  <a:lnTo>
                    <a:pt x="1350010" y="370839"/>
                  </a:lnTo>
                  <a:lnTo>
                    <a:pt x="1350010" y="0"/>
                  </a:lnTo>
                  <a:lnTo>
                    <a:pt x="0" y="0"/>
                  </a:lnTo>
                  <a:lnTo>
                    <a:pt x="0" y="370839"/>
                  </a:lnTo>
                  <a:close/>
                </a:path>
              </a:pathLst>
            </a:custGeom>
            <a:solidFill>
              <a:schemeClr val="accent5">
                <a:lumMod val="40000"/>
                <a:lumOff val="60000"/>
              </a:schemeClr>
            </a:solidFill>
            <a:ln w="12700" cap="rnd">
              <a:noFill/>
              <a:miter lim="127000"/>
              <a:headEnd/>
              <a:tailEnd/>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71AC574E-94C1-4DEB-A095-52A1DEF9DE82}"/>
                </a:ext>
              </a:extLst>
            </p:cNvPr>
            <p:cNvSpPr>
              <a:spLocks noChangeArrowheads="1"/>
            </p:cNvSpPr>
            <p:nvPr/>
          </p:nvSpPr>
          <p:spPr bwMode="auto">
            <a:xfrm>
              <a:off x="32296" y="5173"/>
              <a:ext cx="12501" cy="1222"/>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GAMS solution report </a:t>
              </a:r>
            </a:p>
          </p:txBody>
        </p:sp>
        <p:sp>
          <p:nvSpPr>
            <p:cNvPr id="76" name="Freeform: Shape 75">
              <a:extLst>
                <a:ext uri="{FF2B5EF4-FFF2-40B4-BE49-F238E27FC236}">
                  <a16:creationId xmlns:a16="http://schemas.microsoft.com/office/drawing/2014/main" id="{D0AC2A09-998B-4ABE-9446-A738A18FE85D}"/>
                </a:ext>
              </a:extLst>
            </p:cNvPr>
            <p:cNvSpPr>
              <a:spLocks/>
            </p:cNvSpPr>
            <p:nvPr/>
          </p:nvSpPr>
          <p:spPr bwMode="auto">
            <a:xfrm>
              <a:off x="37415" y="2640"/>
              <a:ext cx="857" cy="1278"/>
            </a:xfrm>
            <a:custGeom>
              <a:avLst/>
              <a:gdLst>
                <a:gd name="T0" fmla="*/ 43307 w 85725"/>
                <a:gd name="T1" fmla="*/ 0 h 127762"/>
                <a:gd name="T2" fmla="*/ 85725 w 85725"/>
                <a:gd name="T3" fmla="*/ 85979 h 127762"/>
                <a:gd name="T4" fmla="*/ 57180 w 85725"/>
                <a:gd name="T5" fmla="*/ 85810 h 127762"/>
                <a:gd name="T6" fmla="*/ 56896 w 85725"/>
                <a:gd name="T7" fmla="*/ 127762 h 127762"/>
                <a:gd name="T8" fmla="*/ 28321 w 85725"/>
                <a:gd name="T9" fmla="*/ 127509 h 127762"/>
                <a:gd name="T10" fmla="*/ 28605 w 85725"/>
                <a:gd name="T11" fmla="*/ 85641 h 127762"/>
                <a:gd name="T12" fmla="*/ 0 w 85725"/>
                <a:gd name="T13" fmla="*/ 85471 h 127762"/>
                <a:gd name="T14" fmla="*/ 43307 w 85725"/>
                <a:gd name="T15" fmla="*/ 0 h 127762"/>
                <a:gd name="T16" fmla="*/ 0 w 85725"/>
                <a:gd name="T17" fmla="*/ 0 h 127762"/>
                <a:gd name="T18" fmla="*/ 85725 w 85725"/>
                <a:gd name="T19" fmla="*/ 127762 h 127762"/>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27762">
                  <a:moveTo>
                    <a:pt x="43307" y="0"/>
                  </a:moveTo>
                  <a:lnTo>
                    <a:pt x="85725" y="85979"/>
                  </a:lnTo>
                  <a:lnTo>
                    <a:pt x="57180" y="85810"/>
                  </a:lnTo>
                  <a:lnTo>
                    <a:pt x="56896" y="127762"/>
                  </a:lnTo>
                  <a:lnTo>
                    <a:pt x="28321" y="127509"/>
                  </a:lnTo>
                  <a:lnTo>
                    <a:pt x="28605" y="85641"/>
                  </a:lnTo>
                  <a:lnTo>
                    <a:pt x="0" y="85471"/>
                  </a:lnTo>
                  <a:lnTo>
                    <a:pt x="43307"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79" name="Freeform: Shape 78">
              <a:extLst>
                <a:ext uri="{FF2B5EF4-FFF2-40B4-BE49-F238E27FC236}">
                  <a16:creationId xmlns:a16="http://schemas.microsoft.com/office/drawing/2014/main" id="{46F9B390-D2ED-4739-A177-BF9EF3F1749C}"/>
                </a:ext>
              </a:extLst>
            </p:cNvPr>
            <p:cNvSpPr>
              <a:spLocks/>
            </p:cNvSpPr>
            <p:nvPr/>
          </p:nvSpPr>
          <p:spPr bwMode="auto">
            <a:xfrm>
              <a:off x="11699" y="9213"/>
              <a:ext cx="33261" cy="3689"/>
            </a:xfrm>
            <a:custGeom>
              <a:avLst/>
              <a:gdLst>
                <a:gd name="T0" fmla="*/ 0 w 3326130"/>
                <a:gd name="T1" fmla="*/ 368936 h 368936"/>
                <a:gd name="T2" fmla="*/ 3326130 w 3326130"/>
                <a:gd name="T3" fmla="*/ 368936 h 368936"/>
                <a:gd name="T4" fmla="*/ 3326130 w 3326130"/>
                <a:gd name="T5" fmla="*/ 0 h 368936"/>
                <a:gd name="T6" fmla="*/ 0 w 3326130"/>
                <a:gd name="T7" fmla="*/ 0 h 368936"/>
                <a:gd name="T8" fmla="*/ 0 w 3326130"/>
                <a:gd name="T9" fmla="*/ 368936 h 368936"/>
                <a:gd name="T10" fmla="*/ 0 w 3326130"/>
                <a:gd name="T11" fmla="*/ 0 h 368936"/>
                <a:gd name="T12" fmla="*/ 3326130 w 3326130"/>
                <a:gd name="T13" fmla="*/ 368936 h 368936"/>
              </a:gdLst>
              <a:ahLst/>
              <a:cxnLst>
                <a:cxn ang="0">
                  <a:pos x="T0" y="T1"/>
                </a:cxn>
                <a:cxn ang="0">
                  <a:pos x="T2" y="T3"/>
                </a:cxn>
                <a:cxn ang="0">
                  <a:pos x="T4" y="T5"/>
                </a:cxn>
                <a:cxn ang="0">
                  <a:pos x="T6" y="T7"/>
                </a:cxn>
                <a:cxn ang="0">
                  <a:pos x="T8" y="T9"/>
                </a:cxn>
              </a:cxnLst>
              <a:rect l="T10" t="T11" r="T12" b="T13"/>
              <a:pathLst>
                <a:path w="3326130" h="368936">
                  <a:moveTo>
                    <a:pt x="0" y="368936"/>
                  </a:moveTo>
                  <a:lnTo>
                    <a:pt x="3326130" y="368936"/>
                  </a:lnTo>
                  <a:lnTo>
                    <a:pt x="3326130" y="0"/>
                  </a:lnTo>
                  <a:lnTo>
                    <a:pt x="0" y="0"/>
                  </a:lnTo>
                  <a:lnTo>
                    <a:pt x="0" y="368936"/>
                  </a:lnTo>
                  <a:close/>
                </a:path>
              </a:pathLst>
            </a:custGeom>
            <a:solidFill>
              <a:schemeClr val="accent5">
                <a:lumMod val="20000"/>
                <a:lumOff val="80000"/>
              </a:schemeClr>
            </a:solidFill>
            <a:ln w="12700" cap="rnd">
              <a:noFill/>
              <a:miter lim="127000"/>
              <a:headEnd/>
              <a:tailEnd/>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79233515-07EA-4D33-982A-172E3E22A4A4}"/>
                </a:ext>
              </a:extLst>
            </p:cNvPr>
            <p:cNvSpPr>
              <a:spLocks noChangeArrowheads="1"/>
            </p:cNvSpPr>
            <p:nvPr/>
          </p:nvSpPr>
          <p:spPr bwMode="auto">
            <a:xfrm>
              <a:off x="12283" y="10665"/>
              <a:ext cx="32434" cy="1223"/>
            </a:xfrm>
            <a:prstGeom prst="rect">
              <a:avLst/>
            </a:prstGeom>
            <a:noFill/>
            <a:ln>
              <a:noFill/>
            </a:ln>
            <a:extLst/>
          </p:spPr>
          <p:txBody>
            <a:bodyPr rot="0" vert="horz" wrap="square" lIns="0" tIns="0" rIns="0" bIns="0" anchor="t" anchorCtr="0" upright="1">
              <a:noAutofit/>
            </a:bodyPr>
            <a:lstStyle/>
            <a:p>
              <a:pPr marL="0" marR="0" algn="just">
                <a:lnSpc>
                  <a:spcPct val="105000"/>
                </a:lnSpc>
                <a:spcBef>
                  <a:spcPts val="0"/>
                </a:spcBef>
                <a:spcAft>
                  <a:spcPts val="800"/>
                </a:spcAft>
              </a:pPr>
              <a:r>
                <a:rPr lang="en-US" sz="1500" dirty="0">
                  <a:effectLst/>
                  <a:latin typeface="Arial" panose="020B0604020202020204" pitchFamily="34" charset="0"/>
                  <a:ea typeface="Calibri" panose="020F0502020204030204" pitchFamily="34" charset="0"/>
                  <a:cs typeface="Arial" panose="020B0604020202020204" pitchFamily="34" charset="0"/>
                </a:rPr>
                <a:t>Global and Local search method for nonlinear optimization </a:t>
              </a:r>
            </a:p>
          </p:txBody>
        </p:sp>
        <p:sp>
          <p:nvSpPr>
            <p:cNvPr id="81" name="Freeform: Shape 80">
              <a:extLst>
                <a:ext uri="{FF2B5EF4-FFF2-40B4-BE49-F238E27FC236}">
                  <a16:creationId xmlns:a16="http://schemas.microsoft.com/office/drawing/2014/main" id="{2A439352-F739-4F21-9997-E83741831202}"/>
                </a:ext>
              </a:extLst>
            </p:cNvPr>
            <p:cNvSpPr>
              <a:spLocks/>
            </p:cNvSpPr>
            <p:nvPr/>
          </p:nvSpPr>
          <p:spPr bwMode="auto">
            <a:xfrm>
              <a:off x="17530" y="7968"/>
              <a:ext cx="858" cy="1213"/>
            </a:xfrm>
            <a:custGeom>
              <a:avLst/>
              <a:gdLst>
                <a:gd name="T0" fmla="*/ 28575 w 85725"/>
                <a:gd name="T1" fmla="*/ 0 h 121285"/>
                <a:gd name="T2" fmla="*/ 57150 w 85725"/>
                <a:gd name="T3" fmla="*/ 0 h 121285"/>
                <a:gd name="T4" fmla="*/ 57150 w 85725"/>
                <a:gd name="T5" fmla="*/ 35560 h 121285"/>
                <a:gd name="T6" fmla="*/ 85725 w 85725"/>
                <a:gd name="T7" fmla="*/ 35560 h 121285"/>
                <a:gd name="T8" fmla="*/ 42926 w 85725"/>
                <a:gd name="T9" fmla="*/ 121285 h 121285"/>
                <a:gd name="T10" fmla="*/ 0 w 85725"/>
                <a:gd name="T11" fmla="*/ 35560 h 121285"/>
                <a:gd name="T12" fmla="*/ 28575 w 85725"/>
                <a:gd name="T13" fmla="*/ 35560 h 121285"/>
                <a:gd name="T14" fmla="*/ 28575 w 85725"/>
                <a:gd name="T15" fmla="*/ 0 h 121285"/>
                <a:gd name="T16" fmla="*/ 0 w 85725"/>
                <a:gd name="T17" fmla="*/ 0 h 121285"/>
                <a:gd name="T18" fmla="*/ 85725 w 85725"/>
                <a:gd name="T19" fmla="*/ 121285 h 12128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21285">
                  <a:moveTo>
                    <a:pt x="28575" y="0"/>
                  </a:moveTo>
                  <a:lnTo>
                    <a:pt x="57150" y="0"/>
                  </a:lnTo>
                  <a:lnTo>
                    <a:pt x="57150" y="35560"/>
                  </a:lnTo>
                  <a:lnTo>
                    <a:pt x="85725" y="35560"/>
                  </a:lnTo>
                  <a:lnTo>
                    <a:pt x="42926" y="121285"/>
                  </a:lnTo>
                  <a:lnTo>
                    <a:pt x="0" y="35560"/>
                  </a:lnTo>
                  <a:lnTo>
                    <a:pt x="28575" y="35560"/>
                  </a:lnTo>
                  <a:lnTo>
                    <a:pt x="28575"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82" name="Freeform: Shape 81">
              <a:extLst>
                <a:ext uri="{FF2B5EF4-FFF2-40B4-BE49-F238E27FC236}">
                  <a16:creationId xmlns:a16="http://schemas.microsoft.com/office/drawing/2014/main" id="{4B8937C6-0A44-4787-9121-74DA3741760F}"/>
                </a:ext>
              </a:extLst>
            </p:cNvPr>
            <p:cNvSpPr>
              <a:spLocks/>
            </p:cNvSpPr>
            <p:nvPr/>
          </p:nvSpPr>
          <p:spPr bwMode="auto">
            <a:xfrm>
              <a:off x="37392" y="7943"/>
              <a:ext cx="857" cy="1188"/>
            </a:xfrm>
            <a:custGeom>
              <a:avLst/>
              <a:gdLst>
                <a:gd name="T0" fmla="*/ 42926 w 85725"/>
                <a:gd name="T1" fmla="*/ 0 h 118745"/>
                <a:gd name="T2" fmla="*/ 85725 w 85725"/>
                <a:gd name="T3" fmla="*/ 85725 h 118745"/>
                <a:gd name="T4" fmla="*/ 57150 w 85725"/>
                <a:gd name="T5" fmla="*/ 85725 h 118745"/>
                <a:gd name="T6" fmla="*/ 57150 w 85725"/>
                <a:gd name="T7" fmla="*/ 118745 h 118745"/>
                <a:gd name="T8" fmla="*/ 28575 w 85725"/>
                <a:gd name="T9" fmla="*/ 118745 h 118745"/>
                <a:gd name="T10" fmla="*/ 28575 w 85725"/>
                <a:gd name="T11" fmla="*/ 85725 h 118745"/>
                <a:gd name="T12" fmla="*/ 0 w 85725"/>
                <a:gd name="T13" fmla="*/ 85725 h 118745"/>
                <a:gd name="T14" fmla="*/ 42926 w 85725"/>
                <a:gd name="T15" fmla="*/ 0 h 118745"/>
                <a:gd name="T16" fmla="*/ 0 w 85725"/>
                <a:gd name="T17" fmla="*/ 0 h 118745"/>
                <a:gd name="T18" fmla="*/ 85725 w 85725"/>
                <a:gd name="T19" fmla="*/ 118745 h 11874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18745">
                  <a:moveTo>
                    <a:pt x="42926" y="0"/>
                  </a:moveTo>
                  <a:lnTo>
                    <a:pt x="85725" y="85725"/>
                  </a:lnTo>
                  <a:lnTo>
                    <a:pt x="57150" y="85725"/>
                  </a:lnTo>
                  <a:lnTo>
                    <a:pt x="57150" y="118745"/>
                  </a:lnTo>
                  <a:lnTo>
                    <a:pt x="28575" y="118745"/>
                  </a:lnTo>
                  <a:lnTo>
                    <a:pt x="28575" y="85725"/>
                  </a:lnTo>
                  <a:lnTo>
                    <a:pt x="0" y="85725"/>
                  </a:lnTo>
                  <a:lnTo>
                    <a:pt x="42926"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83" name="Freeform: Shape 82">
              <a:extLst>
                <a:ext uri="{FF2B5EF4-FFF2-40B4-BE49-F238E27FC236}">
                  <a16:creationId xmlns:a16="http://schemas.microsoft.com/office/drawing/2014/main" id="{1156B483-E389-4CFE-967B-B13A0D0F060E}"/>
                </a:ext>
              </a:extLst>
            </p:cNvPr>
            <p:cNvSpPr>
              <a:spLocks/>
            </p:cNvSpPr>
            <p:nvPr/>
          </p:nvSpPr>
          <p:spPr bwMode="auto">
            <a:xfrm>
              <a:off x="17530" y="13264"/>
              <a:ext cx="858" cy="1073"/>
            </a:xfrm>
            <a:custGeom>
              <a:avLst/>
              <a:gdLst>
                <a:gd name="T0" fmla="*/ 28575 w 85725"/>
                <a:gd name="T1" fmla="*/ 0 h 107315"/>
                <a:gd name="T2" fmla="*/ 57150 w 85725"/>
                <a:gd name="T3" fmla="*/ 0 h 107315"/>
                <a:gd name="T4" fmla="*/ 57150 w 85725"/>
                <a:gd name="T5" fmla="*/ 21590 h 107315"/>
                <a:gd name="T6" fmla="*/ 85725 w 85725"/>
                <a:gd name="T7" fmla="*/ 21590 h 107315"/>
                <a:gd name="T8" fmla="*/ 42926 w 85725"/>
                <a:gd name="T9" fmla="*/ 107315 h 107315"/>
                <a:gd name="T10" fmla="*/ 0 w 85725"/>
                <a:gd name="T11" fmla="*/ 21590 h 107315"/>
                <a:gd name="T12" fmla="*/ 28575 w 85725"/>
                <a:gd name="T13" fmla="*/ 21590 h 107315"/>
                <a:gd name="T14" fmla="*/ 28575 w 85725"/>
                <a:gd name="T15" fmla="*/ 0 h 107315"/>
                <a:gd name="T16" fmla="*/ 0 w 85725"/>
                <a:gd name="T17" fmla="*/ 0 h 107315"/>
                <a:gd name="T18" fmla="*/ 85725 w 85725"/>
                <a:gd name="T19" fmla="*/ 107315 h 107315"/>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07315">
                  <a:moveTo>
                    <a:pt x="28575" y="0"/>
                  </a:moveTo>
                  <a:lnTo>
                    <a:pt x="57150" y="0"/>
                  </a:lnTo>
                  <a:lnTo>
                    <a:pt x="57150" y="21590"/>
                  </a:lnTo>
                  <a:lnTo>
                    <a:pt x="85725" y="21590"/>
                  </a:lnTo>
                  <a:lnTo>
                    <a:pt x="42926" y="107315"/>
                  </a:lnTo>
                  <a:lnTo>
                    <a:pt x="0" y="21590"/>
                  </a:lnTo>
                  <a:lnTo>
                    <a:pt x="28575" y="21590"/>
                  </a:lnTo>
                  <a:lnTo>
                    <a:pt x="28575"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sp>
          <p:nvSpPr>
            <p:cNvPr id="84" name="Freeform: Shape 83">
              <a:extLst>
                <a:ext uri="{FF2B5EF4-FFF2-40B4-BE49-F238E27FC236}">
                  <a16:creationId xmlns:a16="http://schemas.microsoft.com/office/drawing/2014/main" id="{BD2DCD61-046C-4A36-A412-D2F6CA6936D2}"/>
                </a:ext>
              </a:extLst>
            </p:cNvPr>
            <p:cNvSpPr>
              <a:spLocks/>
            </p:cNvSpPr>
            <p:nvPr/>
          </p:nvSpPr>
          <p:spPr bwMode="auto">
            <a:xfrm>
              <a:off x="37662" y="13200"/>
              <a:ext cx="858" cy="1138"/>
            </a:xfrm>
            <a:custGeom>
              <a:avLst/>
              <a:gdLst>
                <a:gd name="T0" fmla="*/ 43307 w 85725"/>
                <a:gd name="T1" fmla="*/ 0 h 113792"/>
                <a:gd name="T2" fmla="*/ 85725 w 85725"/>
                <a:gd name="T3" fmla="*/ 85979 h 113792"/>
                <a:gd name="T4" fmla="*/ 57064 w 85725"/>
                <a:gd name="T5" fmla="*/ 85809 h 113792"/>
                <a:gd name="T6" fmla="*/ 56896 w 85725"/>
                <a:gd name="T7" fmla="*/ 113792 h 113792"/>
                <a:gd name="T8" fmla="*/ 28321 w 85725"/>
                <a:gd name="T9" fmla="*/ 113538 h 113792"/>
                <a:gd name="T10" fmla="*/ 28489 w 85725"/>
                <a:gd name="T11" fmla="*/ 85640 h 113792"/>
                <a:gd name="T12" fmla="*/ 0 w 85725"/>
                <a:gd name="T13" fmla="*/ 85471 h 113792"/>
                <a:gd name="T14" fmla="*/ 43307 w 85725"/>
                <a:gd name="T15" fmla="*/ 0 h 113792"/>
                <a:gd name="T16" fmla="*/ 0 w 85725"/>
                <a:gd name="T17" fmla="*/ 0 h 113792"/>
                <a:gd name="T18" fmla="*/ 85725 w 85725"/>
                <a:gd name="T19" fmla="*/ 113792 h 113792"/>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85725" h="113792">
                  <a:moveTo>
                    <a:pt x="43307" y="0"/>
                  </a:moveTo>
                  <a:lnTo>
                    <a:pt x="85725" y="85979"/>
                  </a:lnTo>
                  <a:lnTo>
                    <a:pt x="57064" y="85809"/>
                  </a:lnTo>
                  <a:lnTo>
                    <a:pt x="56896" y="113792"/>
                  </a:lnTo>
                  <a:lnTo>
                    <a:pt x="28321" y="113538"/>
                  </a:lnTo>
                  <a:lnTo>
                    <a:pt x="28489" y="85640"/>
                  </a:lnTo>
                  <a:lnTo>
                    <a:pt x="0" y="85471"/>
                  </a:lnTo>
                  <a:lnTo>
                    <a:pt x="43307" y="0"/>
                  </a:lnTo>
                  <a:close/>
                </a:path>
              </a:pathLst>
            </a:custGeom>
            <a:solidFill>
              <a:srgbClr val="000000"/>
            </a:solidFill>
            <a:ln>
              <a:noFill/>
            </a:ln>
            <a:extLst/>
          </p:spPr>
          <p:txBody>
            <a:bodyPr rot="0" vert="horz" wrap="square" lIns="91440" tIns="45720" rIns="91440" bIns="45720" anchor="t" anchorCtr="0" upright="1">
              <a:noAutofit/>
            </a:bodyPr>
            <a:lstStyle/>
            <a:p>
              <a:endParaRPr lang="en-US" sz="1500">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CA37E6EE-A816-49ED-941A-9FCC10DA0910}"/>
              </a:ext>
            </a:extLst>
          </p:cNvPr>
          <p:cNvGrpSpPr/>
          <p:nvPr/>
        </p:nvGrpSpPr>
        <p:grpSpPr>
          <a:xfrm>
            <a:off x="650782" y="3953713"/>
            <a:ext cx="4970315" cy="1227335"/>
            <a:chOff x="741604" y="3915111"/>
            <a:chExt cx="4970315" cy="1227335"/>
          </a:xfrm>
        </p:grpSpPr>
        <p:grpSp>
          <p:nvGrpSpPr>
            <p:cNvPr id="14" name="Group 13">
              <a:extLst>
                <a:ext uri="{FF2B5EF4-FFF2-40B4-BE49-F238E27FC236}">
                  <a16:creationId xmlns:a16="http://schemas.microsoft.com/office/drawing/2014/main" id="{34C0BBF9-AA1E-454D-9903-32E12D94E00C}"/>
                </a:ext>
              </a:extLst>
            </p:cNvPr>
            <p:cNvGrpSpPr/>
            <p:nvPr/>
          </p:nvGrpSpPr>
          <p:grpSpPr>
            <a:xfrm>
              <a:off x="741604" y="3915111"/>
              <a:ext cx="4644659" cy="1227335"/>
              <a:chOff x="741604" y="3915111"/>
              <a:chExt cx="4644659" cy="1227335"/>
            </a:xfrm>
          </p:grpSpPr>
          <p:pic>
            <p:nvPicPr>
              <p:cNvPr id="20" name="Graphic 19" descr="Document">
                <a:extLst>
                  <a:ext uri="{FF2B5EF4-FFF2-40B4-BE49-F238E27FC236}">
                    <a16:creationId xmlns:a16="http://schemas.microsoft.com/office/drawing/2014/main" id="{10DB5648-DA3F-45AB-82F0-28354426F2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370" y="3915111"/>
                <a:ext cx="914400" cy="914400"/>
              </a:xfrm>
              <a:prstGeom prst="rect">
                <a:avLst/>
              </a:prstGeom>
            </p:spPr>
          </p:pic>
          <p:pic>
            <p:nvPicPr>
              <p:cNvPr id="22" name="Graphic 21" descr="Table">
                <a:extLst>
                  <a:ext uri="{FF2B5EF4-FFF2-40B4-BE49-F238E27FC236}">
                    <a16:creationId xmlns:a16="http://schemas.microsoft.com/office/drawing/2014/main" id="{33628515-C178-4BB7-8BDD-C25B192C82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89234" y="4222153"/>
                <a:ext cx="470637" cy="470637"/>
              </a:xfrm>
              <a:prstGeom prst="rect">
                <a:avLst/>
              </a:prstGeom>
            </p:spPr>
          </p:pic>
          <p:pic>
            <p:nvPicPr>
              <p:cNvPr id="24" name="Graphic 23" descr="Paper">
                <a:extLst>
                  <a:ext uri="{FF2B5EF4-FFF2-40B4-BE49-F238E27FC236}">
                    <a16:creationId xmlns:a16="http://schemas.microsoft.com/office/drawing/2014/main" id="{658909D9-0DB8-4C19-85A8-736BA8B63C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71863" y="3922241"/>
                <a:ext cx="914400" cy="914400"/>
              </a:xfrm>
              <a:prstGeom prst="rect">
                <a:avLst/>
              </a:prstGeom>
            </p:spPr>
          </p:pic>
          <p:sp>
            <p:nvSpPr>
              <p:cNvPr id="27" name="TextBox 26">
                <a:extLst>
                  <a:ext uri="{FF2B5EF4-FFF2-40B4-BE49-F238E27FC236}">
                    <a16:creationId xmlns:a16="http://schemas.microsoft.com/office/drawing/2014/main" id="{506C98DD-459D-4665-86BB-8C44BC84F798}"/>
                  </a:ext>
                </a:extLst>
              </p:cNvPr>
              <p:cNvSpPr txBox="1"/>
              <p:nvPr/>
            </p:nvSpPr>
            <p:spPr>
              <a:xfrm>
                <a:off x="2967130" y="4230250"/>
                <a:ext cx="782587" cy="369332"/>
              </a:xfrm>
              <a:prstGeom prst="rect">
                <a:avLst/>
              </a:prstGeom>
              <a:noFill/>
            </p:spPr>
            <p:txBody>
              <a:bodyPr wrap="none" rtlCol="0">
                <a:spAutoFit/>
              </a:bodyPr>
              <a:lstStyle/>
              <a:p>
                <a:r>
                  <a:rPr lang="en-GB" b="1" dirty="0"/>
                  <a:t>GAMS</a:t>
                </a:r>
                <a:endParaRPr lang="en-US" b="1" dirty="0"/>
              </a:p>
            </p:txBody>
          </p:sp>
          <p:sp>
            <p:nvSpPr>
              <p:cNvPr id="30" name="TextBox 29">
                <a:extLst>
                  <a:ext uri="{FF2B5EF4-FFF2-40B4-BE49-F238E27FC236}">
                    <a16:creationId xmlns:a16="http://schemas.microsoft.com/office/drawing/2014/main" id="{60E8341C-03FE-408A-9E67-93228E106F83}"/>
                  </a:ext>
                </a:extLst>
              </p:cNvPr>
              <p:cNvSpPr txBox="1"/>
              <p:nvPr/>
            </p:nvSpPr>
            <p:spPr>
              <a:xfrm>
                <a:off x="1807213" y="4025305"/>
                <a:ext cx="1093884" cy="307777"/>
              </a:xfrm>
              <a:prstGeom prst="rect">
                <a:avLst/>
              </a:prstGeom>
              <a:noFill/>
            </p:spPr>
            <p:txBody>
              <a:bodyPr wrap="square" rtlCol="0">
                <a:spAutoFit/>
              </a:bodyPr>
              <a:lstStyle/>
              <a:p>
                <a:r>
                  <a:rPr lang="en-GB" sz="1400" dirty="0"/>
                  <a:t>Input file</a:t>
                </a:r>
                <a:endParaRPr lang="en-US" sz="1400" dirty="0"/>
              </a:p>
            </p:txBody>
          </p:sp>
          <p:sp>
            <p:nvSpPr>
              <p:cNvPr id="85" name="TextBox 84">
                <a:extLst>
                  <a:ext uri="{FF2B5EF4-FFF2-40B4-BE49-F238E27FC236}">
                    <a16:creationId xmlns:a16="http://schemas.microsoft.com/office/drawing/2014/main" id="{A9E8079D-7914-40CE-A00D-46BA3F1DFC38}"/>
                  </a:ext>
                </a:extLst>
              </p:cNvPr>
              <p:cNvSpPr txBox="1"/>
              <p:nvPr/>
            </p:nvSpPr>
            <p:spPr>
              <a:xfrm>
                <a:off x="1720758" y="4534402"/>
                <a:ext cx="1407830" cy="307777"/>
              </a:xfrm>
              <a:prstGeom prst="rect">
                <a:avLst/>
              </a:prstGeom>
              <a:noFill/>
            </p:spPr>
            <p:txBody>
              <a:bodyPr wrap="square" rtlCol="0">
                <a:spAutoFit/>
              </a:bodyPr>
              <a:lstStyle/>
              <a:p>
                <a:r>
                  <a:rPr lang="en-GB" sz="1400" dirty="0"/>
                  <a:t>Select Solver</a:t>
                </a:r>
                <a:endParaRPr lang="en-US" sz="1400" dirty="0"/>
              </a:p>
            </p:txBody>
          </p:sp>
          <p:cxnSp>
            <p:nvCxnSpPr>
              <p:cNvPr id="35" name="Straight Arrow Connector 34">
                <a:extLst>
                  <a:ext uri="{FF2B5EF4-FFF2-40B4-BE49-F238E27FC236}">
                    <a16:creationId xmlns:a16="http://schemas.microsoft.com/office/drawing/2014/main" id="{D7049248-32F6-40DF-A899-B12E10302A14}"/>
                  </a:ext>
                </a:extLst>
              </p:cNvPr>
              <p:cNvCxnSpPr/>
              <p:nvPr/>
            </p:nvCxnSpPr>
            <p:spPr>
              <a:xfrm>
                <a:off x="1805781" y="4430367"/>
                <a:ext cx="109388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70D9D34-AA3B-4901-9C89-8059612A98C6}"/>
                  </a:ext>
                </a:extLst>
              </p:cNvPr>
              <p:cNvCxnSpPr>
                <a:cxnSpLocks/>
              </p:cNvCxnSpPr>
              <p:nvPr/>
            </p:nvCxnSpPr>
            <p:spPr>
              <a:xfrm>
                <a:off x="3813801" y="4401339"/>
                <a:ext cx="62790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86EC92EE-8C13-4F5E-ABE2-453A5057FCAC}"/>
                  </a:ext>
                </a:extLst>
              </p:cNvPr>
              <p:cNvSpPr txBox="1"/>
              <p:nvPr/>
            </p:nvSpPr>
            <p:spPr>
              <a:xfrm>
                <a:off x="741604" y="4834669"/>
                <a:ext cx="1138378" cy="307777"/>
              </a:xfrm>
              <a:prstGeom prst="rect">
                <a:avLst/>
              </a:prstGeom>
              <a:noFill/>
            </p:spPr>
            <p:txBody>
              <a:bodyPr wrap="square" rtlCol="0">
                <a:spAutoFit/>
              </a:bodyPr>
              <a:lstStyle/>
              <a:p>
                <a:r>
                  <a:rPr lang="en-GB" sz="1400" dirty="0"/>
                  <a:t>Input File</a:t>
                </a:r>
                <a:endParaRPr lang="en-US" sz="1400" dirty="0"/>
              </a:p>
            </p:txBody>
          </p:sp>
        </p:grpSp>
        <p:sp>
          <p:nvSpPr>
            <p:cNvPr id="89" name="TextBox 88">
              <a:extLst>
                <a:ext uri="{FF2B5EF4-FFF2-40B4-BE49-F238E27FC236}">
                  <a16:creationId xmlns:a16="http://schemas.microsoft.com/office/drawing/2014/main" id="{BBDF9D05-7A8E-448F-8C97-BD184E00085F}"/>
                </a:ext>
              </a:extLst>
            </p:cNvPr>
            <p:cNvSpPr txBox="1"/>
            <p:nvPr/>
          </p:nvSpPr>
          <p:spPr>
            <a:xfrm>
              <a:off x="4468057" y="4832825"/>
              <a:ext cx="1243862" cy="307777"/>
            </a:xfrm>
            <a:prstGeom prst="rect">
              <a:avLst/>
            </a:prstGeom>
            <a:noFill/>
          </p:spPr>
          <p:txBody>
            <a:bodyPr wrap="square" rtlCol="0">
              <a:spAutoFit/>
            </a:bodyPr>
            <a:lstStyle/>
            <a:p>
              <a:r>
                <a:rPr lang="en-GB" sz="1400" dirty="0"/>
                <a:t>Output File</a:t>
              </a:r>
              <a:endParaRPr lang="en-US" sz="1400" dirty="0"/>
            </a:p>
          </p:txBody>
        </p:sp>
      </p:grpSp>
    </p:spTree>
    <p:extLst>
      <p:ext uri="{BB962C8B-B14F-4D97-AF65-F5344CB8AC3E}">
        <p14:creationId xmlns:p14="http://schemas.microsoft.com/office/powerpoint/2010/main" val="6787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0852"/>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16</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595040" y="1125513"/>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Genetic Algorithm (GA)</a:t>
            </a:r>
          </a:p>
        </p:txBody>
      </p:sp>
      <p:sp>
        <p:nvSpPr>
          <p:cNvPr id="16" name="TextBox 15">
            <a:extLst>
              <a:ext uri="{FF2B5EF4-FFF2-40B4-BE49-F238E27FC236}">
                <a16:creationId xmlns:a16="http://schemas.microsoft.com/office/drawing/2014/main" id="{9E6C2DD9-E562-4D22-B201-9C191139CE26}"/>
              </a:ext>
            </a:extLst>
          </p:cNvPr>
          <p:cNvSpPr txBox="1"/>
          <p:nvPr/>
        </p:nvSpPr>
        <p:spPr>
          <a:xfrm>
            <a:off x="595040" y="1524754"/>
            <a:ext cx="10747721" cy="646331"/>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A genetic algorithm is a metaheuristic inspired by the process of natural selection that belongs to the larger class of evolutionary algorithms.</a:t>
            </a:r>
            <a:endParaRPr lang="en-US"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DD43ADF6-5FC4-461E-A076-6123F6425367}"/>
              </a:ext>
            </a:extLst>
          </p:cNvPr>
          <p:cNvGrpSpPr/>
          <p:nvPr/>
        </p:nvGrpSpPr>
        <p:grpSpPr>
          <a:xfrm>
            <a:off x="2911484" y="2568574"/>
            <a:ext cx="6114832" cy="3412570"/>
            <a:chOff x="2260694" y="2657465"/>
            <a:chExt cx="6114832" cy="3412570"/>
          </a:xfrm>
        </p:grpSpPr>
        <p:pic>
          <p:nvPicPr>
            <p:cNvPr id="67" name="Picture 66">
              <a:extLst>
                <a:ext uri="{FF2B5EF4-FFF2-40B4-BE49-F238E27FC236}">
                  <a16:creationId xmlns:a16="http://schemas.microsoft.com/office/drawing/2014/main" id="{7287BBD2-ADAB-4088-ACBA-4BC6B8EFC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694" y="2657465"/>
              <a:ext cx="6114832" cy="3412570"/>
            </a:xfrm>
            <a:prstGeom prst="rect">
              <a:avLst/>
            </a:prstGeom>
          </p:spPr>
        </p:pic>
        <p:pic>
          <p:nvPicPr>
            <p:cNvPr id="68" name="Picture 67">
              <a:extLst>
                <a:ext uri="{FF2B5EF4-FFF2-40B4-BE49-F238E27FC236}">
                  <a16:creationId xmlns:a16="http://schemas.microsoft.com/office/drawing/2014/main" id="{1506A7D6-D438-44BE-B19F-EA972F70C182}"/>
                </a:ext>
              </a:extLst>
            </p:cNvPr>
            <p:cNvPicPr>
              <a:picLocks noChangeAspect="1"/>
            </p:cNvPicPr>
            <p:nvPr/>
          </p:nvPicPr>
          <p:blipFill rotWithShape="1">
            <a:blip r:embed="rId2">
              <a:extLst>
                <a:ext uri="{28A0092B-C50C-407E-A947-70E740481C1C}">
                  <a14:useLocalDpi xmlns:a14="http://schemas.microsoft.com/office/drawing/2010/main" val="0"/>
                </a:ext>
              </a:extLst>
            </a:blip>
            <a:srcRect l="60843" t="93283" r="18391" b="2465"/>
            <a:stretch/>
          </p:blipFill>
          <p:spPr>
            <a:xfrm>
              <a:off x="7105713" y="5805714"/>
              <a:ext cx="1269813" cy="264321"/>
            </a:xfrm>
            <a:prstGeom prst="rect">
              <a:avLst/>
            </a:prstGeom>
          </p:spPr>
        </p:pic>
      </p:grpSp>
    </p:spTree>
    <p:extLst>
      <p:ext uri="{BB962C8B-B14F-4D97-AF65-F5344CB8AC3E}">
        <p14:creationId xmlns:p14="http://schemas.microsoft.com/office/powerpoint/2010/main" val="36394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65570"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17</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605705" y="1082432"/>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Initial Population</a:t>
            </a:r>
          </a:p>
        </p:txBody>
      </p:sp>
      <p:sp>
        <p:nvSpPr>
          <p:cNvPr id="16" name="TextBox 15">
            <a:extLst>
              <a:ext uri="{FF2B5EF4-FFF2-40B4-BE49-F238E27FC236}">
                <a16:creationId xmlns:a16="http://schemas.microsoft.com/office/drawing/2014/main" id="{9E6C2DD9-E562-4D22-B201-9C191139CE26}"/>
              </a:ext>
            </a:extLst>
          </p:cNvPr>
          <p:cNvSpPr txBox="1"/>
          <p:nvPr/>
        </p:nvSpPr>
        <p:spPr>
          <a:xfrm>
            <a:off x="626864" y="1513966"/>
            <a:ext cx="5508327" cy="1477328"/>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The first step of any genetic algorithm is to generate a set of possible solutions randomly as an initial generation or population to the problem. For that case assume we are generating 100 random population.</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dirty="0">
                <a:solidFill>
                  <a:schemeClr val="bg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pic>
        <p:nvPicPr>
          <p:cNvPr id="67" name="Picture 66">
            <a:extLst>
              <a:ext uri="{FF2B5EF4-FFF2-40B4-BE49-F238E27FC236}">
                <a16:creationId xmlns:a16="http://schemas.microsoft.com/office/drawing/2014/main" id="{8406281A-6490-498D-9054-68C9ECF73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591" y="3109155"/>
            <a:ext cx="3858163" cy="2819794"/>
          </a:xfrm>
          <a:prstGeom prst="rect">
            <a:avLst/>
          </a:prstGeom>
        </p:spPr>
      </p:pic>
    </p:spTree>
    <p:extLst>
      <p:ext uri="{BB962C8B-B14F-4D97-AF65-F5344CB8AC3E}">
        <p14:creationId xmlns:p14="http://schemas.microsoft.com/office/powerpoint/2010/main" val="128191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18</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748" y="6505"/>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E78CF810-B2D3-40C5-BF81-874FD2401740}"/>
              </a:ext>
            </a:extLst>
          </p:cNvPr>
          <p:cNvGrpSpPr/>
          <p:nvPr/>
        </p:nvGrpSpPr>
        <p:grpSpPr>
          <a:xfrm>
            <a:off x="744779" y="1134359"/>
            <a:ext cx="5581935" cy="5312173"/>
            <a:chOff x="744779" y="1134359"/>
            <a:chExt cx="5581935" cy="5312173"/>
          </a:xfrm>
        </p:grpSpPr>
        <p:sp>
          <p:nvSpPr>
            <p:cNvPr id="12" name="TextBox 11">
              <a:extLst>
                <a:ext uri="{FF2B5EF4-FFF2-40B4-BE49-F238E27FC236}">
                  <a16:creationId xmlns:a16="http://schemas.microsoft.com/office/drawing/2014/main" id="{AF397BA3-DC9E-4A01-A3B8-51DB983E5337}"/>
                </a:ext>
              </a:extLst>
            </p:cNvPr>
            <p:cNvSpPr txBox="1"/>
            <p:nvPr/>
          </p:nvSpPr>
          <p:spPr>
            <a:xfrm>
              <a:off x="744779" y="1134359"/>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Tournament Selection</a:t>
              </a:r>
            </a:p>
          </p:txBody>
        </p:sp>
        <p:sp>
          <p:nvSpPr>
            <p:cNvPr id="16" name="TextBox 15">
              <a:extLst>
                <a:ext uri="{FF2B5EF4-FFF2-40B4-BE49-F238E27FC236}">
                  <a16:creationId xmlns:a16="http://schemas.microsoft.com/office/drawing/2014/main" id="{9E6C2DD9-E562-4D22-B201-9C191139CE26}"/>
                </a:ext>
              </a:extLst>
            </p:cNvPr>
            <p:cNvSpPr txBox="1"/>
            <p:nvPr/>
          </p:nvSpPr>
          <p:spPr>
            <a:xfrm>
              <a:off x="775663" y="1572844"/>
              <a:ext cx="5114086" cy="2031325"/>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Tournament selection is a method of selecting an individual from a population of individuals in a genetic algorithm. Tournament selection involves running several "tournaments" among a few individuals chosen at random from the population. The winner of each tournament is selected for crossover. </a:t>
              </a:r>
              <a:endParaRPr lang="en-US"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F5AB8A8-5202-45C5-9BA2-39B918044C5B}"/>
                </a:ext>
              </a:extLst>
            </p:cNvPr>
            <p:cNvGrpSpPr/>
            <p:nvPr/>
          </p:nvGrpSpPr>
          <p:grpSpPr>
            <a:xfrm>
              <a:off x="775663" y="3703685"/>
              <a:ext cx="5106113" cy="2742847"/>
              <a:chOff x="1212627" y="3539640"/>
              <a:chExt cx="5106113" cy="2742847"/>
            </a:xfrm>
          </p:grpSpPr>
          <p:pic>
            <p:nvPicPr>
              <p:cNvPr id="59" name="Picture 58">
                <a:extLst>
                  <a:ext uri="{FF2B5EF4-FFF2-40B4-BE49-F238E27FC236}">
                    <a16:creationId xmlns:a16="http://schemas.microsoft.com/office/drawing/2014/main" id="{1C02FD1C-3F7C-4011-A482-A8E971CD3C0E}"/>
                  </a:ext>
                </a:extLst>
              </p:cNvPr>
              <p:cNvPicPr>
                <a:picLocks noChangeAspect="1"/>
              </p:cNvPicPr>
              <p:nvPr/>
            </p:nvPicPr>
            <p:blipFill rotWithShape="1">
              <a:blip r:embed="rId2">
                <a:extLst>
                  <a:ext uri="{28A0092B-C50C-407E-A947-70E740481C1C}">
                    <a14:useLocalDpi xmlns:a14="http://schemas.microsoft.com/office/drawing/2010/main" val="0"/>
                  </a:ext>
                </a:extLst>
              </a:blip>
              <a:srcRect t="7308" b="33030"/>
              <a:stretch/>
            </p:blipFill>
            <p:spPr>
              <a:xfrm>
                <a:off x="1212627" y="3539640"/>
                <a:ext cx="5106113" cy="1489106"/>
              </a:xfrm>
              <a:prstGeom prst="rect">
                <a:avLst/>
              </a:prstGeom>
            </p:spPr>
          </p:pic>
          <p:pic>
            <p:nvPicPr>
              <p:cNvPr id="61" name="Picture 60">
                <a:extLst>
                  <a:ext uri="{FF2B5EF4-FFF2-40B4-BE49-F238E27FC236}">
                    <a16:creationId xmlns:a16="http://schemas.microsoft.com/office/drawing/2014/main" id="{80E8DE93-879D-451E-9ECE-438B1E8B1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630" y="5548960"/>
                <a:ext cx="1114581" cy="733527"/>
              </a:xfrm>
              <a:prstGeom prst="rect">
                <a:avLst/>
              </a:prstGeom>
            </p:spPr>
          </p:pic>
          <p:cxnSp>
            <p:nvCxnSpPr>
              <p:cNvPr id="63" name="Straight Arrow Connector 62">
                <a:extLst>
                  <a:ext uri="{FF2B5EF4-FFF2-40B4-BE49-F238E27FC236}">
                    <a16:creationId xmlns:a16="http://schemas.microsoft.com/office/drawing/2014/main" id="{044FBAF6-4DAA-4C18-BA6E-3D9590B5563F}"/>
                  </a:ext>
                </a:extLst>
              </p:cNvPr>
              <p:cNvCxnSpPr>
                <a:cxnSpLocks/>
                <a:stCxn id="59" idx="2"/>
              </p:cNvCxnSpPr>
              <p:nvPr/>
            </p:nvCxnSpPr>
            <p:spPr>
              <a:xfrm>
                <a:off x="3765684" y="5028746"/>
                <a:ext cx="0" cy="42358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8344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19</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450062" y="1135988"/>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Fitness Test</a:t>
            </a:r>
          </a:p>
        </p:txBody>
      </p:sp>
      <p:sp>
        <p:nvSpPr>
          <p:cNvPr id="16" name="TextBox 15">
            <a:extLst>
              <a:ext uri="{FF2B5EF4-FFF2-40B4-BE49-F238E27FC236}">
                <a16:creationId xmlns:a16="http://schemas.microsoft.com/office/drawing/2014/main" id="{9E6C2DD9-E562-4D22-B201-9C191139CE26}"/>
              </a:ext>
            </a:extLst>
          </p:cNvPr>
          <p:cNvSpPr txBox="1"/>
          <p:nvPr/>
        </p:nvSpPr>
        <p:spPr>
          <a:xfrm>
            <a:off x="473324" y="1571246"/>
            <a:ext cx="4860820"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Now we will test the score of each three individual population and we will select the first and second top scorer for next generation parents.</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dirty="0">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2C4BE790-F49B-48CD-806D-CBB5102016BC}"/>
              </a:ext>
            </a:extLst>
          </p:cNvPr>
          <p:cNvGrpSpPr/>
          <p:nvPr/>
        </p:nvGrpSpPr>
        <p:grpSpPr>
          <a:xfrm>
            <a:off x="1685243" y="2771575"/>
            <a:ext cx="2436982" cy="2431896"/>
            <a:chOff x="2116008" y="3037997"/>
            <a:chExt cx="2436982" cy="2431896"/>
          </a:xfrm>
        </p:grpSpPr>
        <p:pic>
          <p:nvPicPr>
            <p:cNvPr id="67" name="Picture 66">
              <a:extLst>
                <a:ext uri="{FF2B5EF4-FFF2-40B4-BE49-F238E27FC236}">
                  <a16:creationId xmlns:a16="http://schemas.microsoft.com/office/drawing/2014/main" id="{0D36C552-15F3-461C-8C9E-C0780D1A1480}"/>
                </a:ext>
              </a:extLst>
            </p:cNvPr>
            <p:cNvPicPr>
              <a:picLocks noChangeAspect="1"/>
            </p:cNvPicPr>
            <p:nvPr/>
          </p:nvPicPr>
          <p:blipFill rotWithShape="1">
            <a:blip r:embed="rId2">
              <a:extLst>
                <a:ext uri="{28A0092B-C50C-407E-A947-70E740481C1C}">
                  <a14:useLocalDpi xmlns:a14="http://schemas.microsoft.com/office/drawing/2010/main" val="0"/>
                </a:ext>
              </a:extLst>
            </a:blip>
            <a:srcRect l="37162" r="34178"/>
            <a:stretch/>
          </p:blipFill>
          <p:spPr>
            <a:xfrm>
              <a:off x="2172657" y="3316841"/>
              <a:ext cx="491053" cy="1127643"/>
            </a:xfrm>
            <a:prstGeom prst="rect">
              <a:avLst/>
            </a:prstGeom>
          </p:spPr>
        </p:pic>
        <p:pic>
          <p:nvPicPr>
            <p:cNvPr id="68" name="Picture 67">
              <a:extLst>
                <a:ext uri="{FF2B5EF4-FFF2-40B4-BE49-F238E27FC236}">
                  <a16:creationId xmlns:a16="http://schemas.microsoft.com/office/drawing/2014/main" id="{C9FC4F4D-77DE-46E3-A2FB-88450F17FBBD}"/>
                </a:ext>
              </a:extLst>
            </p:cNvPr>
            <p:cNvPicPr>
              <a:picLocks noChangeAspect="1"/>
            </p:cNvPicPr>
            <p:nvPr/>
          </p:nvPicPr>
          <p:blipFill rotWithShape="1">
            <a:blip r:embed="rId2">
              <a:extLst>
                <a:ext uri="{28A0092B-C50C-407E-A947-70E740481C1C}">
                  <a14:useLocalDpi xmlns:a14="http://schemas.microsoft.com/office/drawing/2010/main" val="0"/>
                </a:ext>
              </a:extLst>
            </a:blip>
            <a:srcRect r="65237"/>
            <a:stretch/>
          </p:blipFill>
          <p:spPr>
            <a:xfrm>
              <a:off x="3785086" y="3608592"/>
              <a:ext cx="630003" cy="1192685"/>
            </a:xfrm>
            <a:prstGeom prst="rect">
              <a:avLst/>
            </a:prstGeom>
          </p:spPr>
        </p:pic>
        <p:sp>
          <p:nvSpPr>
            <p:cNvPr id="69" name="Rectangle 68">
              <a:extLst>
                <a:ext uri="{FF2B5EF4-FFF2-40B4-BE49-F238E27FC236}">
                  <a16:creationId xmlns:a16="http://schemas.microsoft.com/office/drawing/2014/main" id="{19EFB7E9-645A-40E0-811E-3EF618461DAD}"/>
                </a:ext>
              </a:extLst>
            </p:cNvPr>
            <p:cNvSpPr/>
            <p:nvPr/>
          </p:nvSpPr>
          <p:spPr>
            <a:xfrm>
              <a:off x="2116008" y="4533059"/>
              <a:ext cx="922846" cy="50437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B382087-D743-43BB-8829-71C9B727CF75}"/>
                </a:ext>
              </a:extLst>
            </p:cNvPr>
            <p:cNvSpPr/>
            <p:nvPr/>
          </p:nvSpPr>
          <p:spPr>
            <a:xfrm>
              <a:off x="3038854" y="4267200"/>
              <a:ext cx="797260" cy="7702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FA160003-6699-44AE-BDDC-AB050B649164}"/>
                </a:ext>
              </a:extLst>
            </p:cNvPr>
            <p:cNvSpPr/>
            <p:nvPr/>
          </p:nvSpPr>
          <p:spPr>
            <a:xfrm>
              <a:off x="3836114" y="4748006"/>
              <a:ext cx="716876" cy="2894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41B98AFF-E131-4622-AD09-0688EB401350}"/>
                </a:ext>
              </a:extLst>
            </p:cNvPr>
            <p:cNvPicPr>
              <a:picLocks noChangeAspect="1"/>
            </p:cNvPicPr>
            <p:nvPr/>
          </p:nvPicPr>
          <p:blipFill rotWithShape="1">
            <a:blip r:embed="rId2">
              <a:extLst>
                <a:ext uri="{28A0092B-C50C-407E-A947-70E740481C1C}">
                  <a14:useLocalDpi xmlns:a14="http://schemas.microsoft.com/office/drawing/2010/main" val="0"/>
                </a:ext>
              </a:extLst>
            </a:blip>
            <a:srcRect r="65237"/>
            <a:stretch/>
          </p:blipFill>
          <p:spPr>
            <a:xfrm>
              <a:off x="2997536" y="3037997"/>
              <a:ext cx="630003" cy="1192685"/>
            </a:xfrm>
            <a:prstGeom prst="rect">
              <a:avLst/>
            </a:prstGeom>
          </p:spPr>
        </p:pic>
        <p:sp>
          <p:nvSpPr>
            <p:cNvPr id="73" name="TextBox 72">
              <a:extLst>
                <a:ext uri="{FF2B5EF4-FFF2-40B4-BE49-F238E27FC236}">
                  <a16:creationId xmlns:a16="http://schemas.microsoft.com/office/drawing/2014/main" id="{234C9AFB-B2F1-4F30-BFF0-4720D6F16F0F}"/>
                </a:ext>
              </a:extLst>
            </p:cNvPr>
            <p:cNvSpPr txBox="1"/>
            <p:nvPr/>
          </p:nvSpPr>
          <p:spPr>
            <a:xfrm>
              <a:off x="3168731" y="5092416"/>
              <a:ext cx="472060" cy="369332"/>
            </a:xfrm>
            <a:prstGeom prst="rect">
              <a:avLst/>
            </a:prstGeom>
            <a:noFill/>
          </p:spPr>
          <p:txBody>
            <a:bodyPr wrap="square" rtlCol="0">
              <a:spAutoFit/>
            </a:bodyPr>
            <a:lstStyle/>
            <a:p>
              <a:r>
                <a:rPr lang="en-GB" dirty="0"/>
                <a:t>1st</a:t>
              </a:r>
              <a:endParaRPr lang="en-US" dirty="0"/>
            </a:p>
          </p:txBody>
        </p:sp>
        <p:sp>
          <p:nvSpPr>
            <p:cNvPr id="74" name="TextBox 73">
              <a:extLst>
                <a:ext uri="{FF2B5EF4-FFF2-40B4-BE49-F238E27FC236}">
                  <a16:creationId xmlns:a16="http://schemas.microsoft.com/office/drawing/2014/main" id="{B8F239B9-A695-4D17-AF65-78A8844DAF32}"/>
                </a:ext>
              </a:extLst>
            </p:cNvPr>
            <p:cNvSpPr txBox="1"/>
            <p:nvPr/>
          </p:nvSpPr>
          <p:spPr>
            <a:xfrm>
              <a:off x="2224341" y="5100561"/>
              <a:ext cx="614819" cy="369332"/>
            </a:xfrm>
            <a:prstGeom prst="rect">
              <a:avLst/>
            </a:prstGeom>
            <a:noFill/>
          </p:spPr>
          <p:txBody>
            <a:bodyPr wrap="square" rtlCol="0">
              <a:spAutoFit/>
            </a:bodyPr>
            <a:lstStyle/>
            <a:p>
              <a:r>
                <a:rPr lang="en-GB" dirty="0"/>
                <a:t>2nd</a:t>
              </a:r>
              <a:endParaRPr lang="en-US" dirty="0"/>
            </a:p>
          </p:txBody>
        </p:sp>
        <p:sp>
          <p:nvSpPr>
            <p:cNvPr id="75" name="TextBox 74">
              <a:extLst>
                <a:ext uri="{FF2B5EF4-FFF2-40B4-BE49-F238E27FC236}">
                  <a16:creationId xmlns:a16="http://schemas.microsoft.com/office/drawing/2014/main" id="{6730521A-FC40-4833-8D22-0AC4676E90C4}"/>
                </a:ext>
              </a:extLst>
            </p:cNvPr>
            <p:cNvSpPr txBox="1"/>
            <p:nvPr/>
          </p:nvSpPr>
          <p:spPr>
            <a:xfrm>
              <a:off x="3927913" y="5082996"/>
              <a:ext cx="614820" cy="369332"/>
            </a:xfrm>
            <a:prstGeom prst="rect">
              <a:avLst/>
            </a:prstGeom>
            <a:noFill/>
          </p:spPr>
          <p:txBody>
            <a:bodyPr wrap="square" rtlCol="0">
              <a:spAutoFit/>
            </a:bodyPr>
            <a:lstStyle/>
            <a:p>
              <a:r>
                <a:rPr lang="en-GB" dirty="0"/>
                <a:t>3rd</a:t>
              </a:r>
              <a:endParaRPr lang="en-US" dirty="0"/>
            </a:p>
          </p:txBody>
        </p:sp>
      </p:grpSp>
    </p:spTree>
    <p:extLst>
      <p:ext uri="{BB962C8B-B14F-4D97-AF65-F5344CB8AC3E}">
        <p14:creationId xmlns:p14="http://schemas.microsoft.com/office/powerpoint/2010/main" val="5969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461946"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2</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212910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Introduction</a:t>
            </a:r>
            <a:endParaRPr lang="en-US" sz="26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802EC90-7A13-41D7-889A-94E9418D6222}"/>
              </a:ext>
            </a:extLst>
          </p:cNvPr>
          <p:cNvSpPr txBox="1"/>
          <p:nvPr/>
        </p:nvSpPr>
        <p:spPr>
          <a:xfrm>
            <a:off x="667919" y="1413387"/>
            <a:ext cx="6002703" cy="1631216"/>
          </a:xfrm>
          <a:prstGeom prst="rect">
            <a:avLst/>
          </a:prstGeom>
          <a:noFill/>
        </p:spPr>
        <p:txBody>
          <a:bodyPr wrap="square" rtlCol="0">
            <a:spAutoFit/>
          </a:bodyPr>
          <a:lstStyle/>
          <a:p>
            <a:pPr algn="just"/>
            <a:r>
              <a:rPr lang="en-GB" sz="2000" dirty="0">
                <a:latin typeface="Arial" panose="020B0604020202020204" pitchFamily="34" charset="0"/>
                <a:cs typeface="Arial" panose="020B0604020202020204" pitchFamily="34" charset="0"/>
              </a:rPr>
              <a:t>The wood industry or lumber industry is the industry concerned with forestry, logging, timber trade, and the production of primary forest products and wood products (e.g. furniture) and secondary products like wood pulp for the pulp and paper industry</a:t>
            </a:r>
            <a:r>
              <a:rPr lang="en-GB" sz="2000" dirty="0"/>
              <a:t>.</a:t>
            </a:r>
            <a:endParaRPr lang="en-US" sz="2000" dirty="0"/>
          </a:p>
        </p:txBody>
      </p:sp>
      <p:grpSp>
        <p:nvGrpSpPr>
          <p:cNvPr id="15" name="Group 14">
            <a:extLst>
              <a:ext uri="{FF2B5EF4-FFF2-40B4-BE49-F238E27FC236}">
                <a16:creationId xmlns:a16="http://schemas.microsoft.com/office/drawing/2014/main" id="{2445D979-53ED-4EB9-A6DA-FB9D61393BC5}"/>
              </a:ext>
            </a:extLst>
          </p:cNvPr>
          <p:cNvGrpSpPr/>
          <p:nvPr/>
        </p:nvGrpSpPr>
        <p:grpSpPr>
          <a:xfrm>
            <a:off x="2292625" y="1167418"/>
            <a:ext cx="8341982" cy="5039721"/>
            <a:chOff x="2292625" y="1167418"/>
            <a:chExt cx="8341982" cy="5039721"/>
          </a:xfrm>
        </p:grpSpPr>
        <p:pic>
          <p:nvPicPr>
            <p:cNvPr id="16" name="Picture 15">
              <a:extLst>
                <a:ext uri="{FF2B5EF4-FFF2-40B4-BE49-F238E27FC236}">
                  <a16:creationId xmlns:a16="http://schemas.microsoft.com/office/drawing/2014/main" id="{6EFC011D-639D-44CA-9F9E-825A9F165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827" y="3619177"/>
              <a:ext cx="3312780" cy="2109136"/>
            </a:xfrm>
            <a:prstGeom prst="rect">
              <a:avLst/>
            </a:prstGeom>
          </p:spPr>
        </p:pic>
        <p:pic>
          <p:nvPicPr>
            <p:cNvPr id="18" name="Picture 17">
              <a:extLst>
                <a:ext uri="{FF2B5EF4-FFF2-40B4-BE49-F238E27FC236}">
                  <a16:creationId xmlns:a16="http://schemas.microsoft.com/office/drawing/2014/main" id="{A3E43552-28C6-42DB-AE0A-A5FA03A99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1826" y="1167418"/>
              <a:ext cx="3312781" cy="1863439"/>
            </a:xfrm>
            <a:prstGeom prst="rect">
              <a:avLst/>
            </a:prstGeom>
          </p:spPr>
        </p:pic>
        <p:pic>
          <p:nvPicPr>
            <p:cNvPr id="20" name="Picture 19">
              <a:extLst>
                <a:ext uri="{FF2B5EF4-FFF2-40B4-BE49-F238E27FC236}">
                  <a16:creationId xmlns:a16="http://schemas.microsoft.com/office/drawing/2014/main" id="{83A880B0-B299-4CF5-9FA0-10DCD7B2B2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625" y="3570626"/>
              <a:ext cx="3000533" cy="2157687"/>
            </a:xfrm>
            <a:prstGeom prst="rect">
              <a:avLst/>
            </a:prstGeom>
          </p:spPr>
        </p:pic>
        <p:sp>
          <p:nvSpPr>
            <p:cNvPr id="21" name="TextBox 20">
              <a:extLst>
                <a:ext uri="{FF2B5EF4-FFF2-40B4-BE49-F238E27FC236}">
                  <a16:creationId xmlns:a16="http://schemas.microsoft.com/office/drawing/2014/main" id="{B7E2315A-B945-48EE-A1BC-F00B27C0A1AB}"/>
                </a:ext>
              </a:extLst>
            </p:cNvPr>
            <p:cNvSpPr txBox="1"/>
            <p:nvPr/>
          </p:nvSpPr>
          <p:spPr>
            <a:xfrm>
              <a:off x="8720307" y="3140351"/>
              <a:ext cx="754997"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Log</a:t>
              </a:r>
              <a:endParaRPr lang="en-US"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3AE2B634-D548-41C3-987B-5BD41A4897EE}"/>
                </a:ext>
              </a:extLst>
            </p:cNvPr>
            <p:cNvSpPr txBox="1"/>
            <p:nvPr/>
          </p:nvSpPr>
          <p:spPr>
            <a:xfrm>
              <a:off x="8457372" y="5837807"/>
              <a:ext cx="1179291"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Furniture</a:t>
              </a:r>
              <a:endParaRPr lang="en-US"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A8B3C005-8BF4-4804-9002-B0FC9D7757EE}"/>
                </a:ext>
              </a:extLst>
            </p:cNvPr>
            <p:cNvSpPr txBox="1"/>
            <p:nvPr/>
          </p:nvSpPr>
          <p:spPr>
            <a:xfrm>
              <a:off x="3475191" y="5831405"/>
              <a:ext cx="792009" cy="369332"/>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Pulp</a:t>
              </a: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961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2</a:t>
              </a:r>
              <a:r>
                <a:rPr lang="en-US" sz="2000" b="1" dirty="0">
                  <a:solidFill>
                    <a:srgbClr val="B4C7E7"/>
                  </a:solidFill>
                  <a:latin typeface="Century Gothic" panose="020B0502020202020204" pitchFamily="34" charset="0"/>
                </a:rPr>
                <a:t>0</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pSp>
        <p:nvGrpSpPr>
          <p:cNvPr id="59" name="Group 58">
            <a:extLst>
              <a:ext uri="{FF2B5EF4-FFF2-40B4-BE49-F238E27FC236}">
                <a16:creationId xmlns:a16="http://schemas.microsoft.com/office/drawing/2014/main" id="{865760F0-C3B0-4D02-9324-145F6F42E5F8}"/>
              </a:ext>
            </a:extLst>
          </p:cNvPr>
          <p:cNvGrpSpPr/>
          <p:nvPr/>
        </p:nvGrpSpPr>
        <p:grpSpPr>
          <a:xfrm>
            <a:off x="514065" y="1148818"/>
            <a:ext cx="5581935" cy="4528565"/>
            <a:chOff x="514065" y="1148818"/>
            <a:chExt cx="5581935" cy="4528565"/>
          </a:xfrm>
        </p:grpSpPr>
        <p:sp>
          <p:nvSpPr>
            <p:cNvPr id="12" name="TextBox 11">
              <a:extLst>
                <a:ext uri="{FF2B5EF4-FFF2-40B4-BE49-F238E27FC236}">
                  <a16:creationId xmlns:a16="http://schemas.microsoft.com/office/drawing/2014/main" id="{AF397BA3-DC9E-4A01-A3B8-51DB983E5337}"/>
                </a:ext>
              </a:extLst>
            </p:cNvPr>
            <p:cNvSpPr txBox="1"/>
            <p:nvPr/>
          </p:nvSpPr>
          <p:spPr>
            <a:xfrm>
              <a:off x="514065" y="1148818"/>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Crossover</a:t>
              </a:r>
            </a:p>
          </p:txBody>
        </p:sp>
        <p:sp>
          <p:nvSpPr>
            <p:cNvPr id="16" name="TextBox 15">
              <a:extLst>
                <a:ext uri="{FF2B5EF4-FFF2-40B4-BE49-F238E27FC236}">
                  <a16:creationId xmlns:a16="http://schemas.microsoft.com/office/drawing/2014/main" id="{9E6C2DD9-E562-4D22-B201-9C191139CE26}"/>
                </a:ext>
              </a:extLst>
            </p:cNvPr>
            <p:cNvSpPr txBox="1"/>
            <p:nvPr/>
          </p:nvSpPr>
          <p:spPr>
            <a:xfrm>
              <a:off x="549620" y="1533037"/>
              <a:ext cx="5361904" cy="1477328"/>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In genetic algorithms and evolutionary computation, crossover, also called recombination, is a genetic operator used to combine the genetic information of two parents to generate new offspring</a:t>
              </a:r>
              <a:endParaRPr lang="en-US" dirty="0">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5A68D21F-31C4-4D15-84D5-B32FDF8D5A8A}"/>
                </a:ext>
              </a:extLst>
            </p:cNvPr>
            <p:cNvGrpSpPr/>
            <p:nvPr/>
          </p:nvGrpSpPr>
          <p:grpSpPr>
            <a:xfrm>
              <a:off x="830678" y="3309784"/>
              <a:ext cx="5084380" cy="2367599"/>
              <a:chOff x="1253136" y="3359455"/>
              <a:chExt cx="5084380" cy="2367599"/>
            </a:xfrm>
          </p:grpSpPr>
          <p:pic>
            <p:nvPicPr>
              <p:cNvPr id="15" name="Picture 14">
                <a:extLst>
                  <a:ext uri="{FF2B5EF4-FFF2-40B4-BE49-F238E27FC236}">
                    <a16:creationId xmlns:a16="http://schemas.microsoft.com/office/drawing/2014/main" id="{368C0D5E-47DF-4DAE-925A-54F44FC4C0C5}"/>
                  </a:ext>
                </a:extLst>
              </p:cNvPr>
              <p:cNvPicPr>
                <a:picLocks noChangeAspect="1"/>
              </p:cNvPicPr>
              <p:nvPr/>
            </p:nvPicPr>
            <p:blipFill rotWithShape="1">
              <a:blip r:embed="rId2">
                <a:extLst>
                  <a:ext uri="{28A0092B-C50C-407E-A947-70E740481C1C}">
                    <a14:useLocalDpi xmlns:a14="http://schemas.microsoft.com/office/drawing/2010/main" val="0"/>
                  </a:ext>
                </a:extLst>
              </a:blip>
              <a:srcRect l="3472" t="42482" r="2811" b="18693"/>
              <a:stretch/>
            </p:blipFill>
            <p:spPr>
              <a:xfrm>
                <a:off x="1253136" y="3716420"/>
                <a:ext cx="5022080" cy="1664433"/>
              </a:xfrm>
              <a:prstGeom prst="rect">
                <a:avLst/>
              </a:prstGeom>
            </p:spPr>
          </p:pic>
          <p:sp>
            <p:nvSpPr>
              <p:cNvPr id="60" name="TextBox 59">
                <a:extLst>
                  <a:ext uri="{FF2B5EF4-FFF2-40B4-BE49-F238E27FC236}">
                    <a16:creationId xmlns:a16="http://schemas.microsoft.com/office/drawing/2014/main" id="{6E4A9332-4253-4414-9558-F612FC1A83FF}"/>
                  </a:ext>
                </a:extLst>
              </p:cNvPr>
              <p:cNvSpPr txBox="1"/>
              <p:nvPr/>
            </p:nvSpPr>
            <p:spPr>
              <a:xfrm>
                <a:off x="1454562" y="3365567"/>
                <a:ext cx="904324" cy="369332"/>
              </a:xfrm>
              <a:prstGeom prst="rect">
                <a:avLst/>
              </a:prstGeom>
              <a:noFill/>
            </p:spPr>
            <p:txBody>
              <a:bodyPr wrap="square" rtlCol="0">
                <a:spAutoFit/>
              </a:bodyPr>
              <a:lstStyle/>
              <a:p>
                <a:r>
                  <a:rPr lang="en-GB" dirty="0"/>
                  <a:t>Parents</a:t>
                </a:r>
                <a:endParaRPr lang="en-US" dirty="0"/>
              </a:p>
            </p:txBody>
          </p:sp>
          <p:sp>
            <p:nvSpPr>
              <p:cNvPr id="61" name="TextBox 60">
                <a:extLst>
                  <a:ext uri="{FF2B5EF4-FFF2-40B4-BE49-F238E27FC236}">
                    <a16:creationId xmlns:a16="http://schemas.microsoft.com/office/drawing/2014/main" id="{D2C93719-839E-47FF-ADC3-39224A781110}"/>
                  </a:ext>
                </a:extLst>
              </p:cNvPr>
              <p:cNvSpPr txBox="1"/>
              <p:nvPr/>
            </p:nvSpPr>
            <p:spPr>
              <a:xfrm>
                <a:off x="1431758" y="5354873"/>
                <a:ext cx="500716" cy="369332"/>
              </a:xfrm>
              <a:prstGeom prst="rect">
                <a:avLst/>
              </a:prstGeom>
              <a:noFill/>
            </p:spPr>
            <p:txBody>
              <a:bodyPr wrap="square" rtlCol="0">
                <a:spAutoFit/>
              </a:bodyPr>
              <a:lstStyle/>
              <a:p>
                <a:r>
                  <a:rPr lang="en-GB" dirty="0"/>
                  <a:t>P1</a:t>
                </a:r>
                <a:endParaRPr lang="en-US" dirty="0"/>
              </a:p>
            </p:txBody>
          </p:sp>
          <p:sp>
            <p:nvSpPr>
              <p:cNvPr id="62" name="TextBox 61">
                <a:extLst>
                  <a:ext uri="{FF2B5EF4-FFF2-40B4-BE49-F238E27FC236}">
                    <a16:creationId xmlns:a16="http://schemas.microsoft.com/office/drawing/2014/main" id="{692973D0-25C9-4E02-85A8-895934294589}"/>
                  </a:ext>
                </a:extLst>
              </p:cNvPr>
              <p:cNvSpPr txBox="1"/>
              <p:nvPr/>
            </p:nvSpPr>
            <p:spPr>
              <a:xfrm>
                <a:off x="2027117" y="5357722"/>
                <a:ext cx="500716" cy="369332"/>
              </a:xfrm>
              <a:prstGeom prst="rect">
                <a:avLst/>
              </a:prstGeom>
              <a:noFill/>
            </p:spPr>
            <p:txBody>
              <a:bodyPr wrap="square" rtlCol="0">
                <a:spAutoFit/>
              </a:bodyPr>
              <a:lstStyle/>
              <a:p>
                <a:r>
                  <a:rPr lang="en-GB" dirty="0"/>
                  <a:t>P2</a:t>
                </a:r>
                <a:endParaRPr lang="en-US" dirty="0"/>
              </a:p>
            </p:txBody>
          </p:sp>
          <p:sp>
            <p:nvSpPr>
              <p:cNvPr id="63" name="TextBox 62">
                <a:extLst>
                  <a:ext uri="{FF2B5EF4-FFF2-40B4-BE49-F238E27FC236}">
                    <a16:creationId xmlns:a16="http://schemas.microsoft.com/office/drawing/2014/main" id="{3632D72E-CA0C-4A41-B1E1-E3C0DC5D78F9}"/>
                  </a:ext>
                </a:extLst>
              </p:cNvPr>
              <p:cNvSpPr txBox="1"/>
              <p:nvPr/>
            </p:nvSpPr>
            <p:spPr>
              <a:xfrm>
                <a:off x="3058440" y="5354873"/>
                <a:ext cx="1473803" cy="369332"/>
              </a:xfrm>
              <a:prstGeom prst="rect">
                <a:avLst/>
              </a:prstGeom>
              <a:noFill/>
            </p:spPr>
            <p:txBody>
              <a:bodyPr wrap="square" rtlCol="0">
                <a:spAutoFit/>
              </a:bodyPr>
              <a:lstStyle/>
              <a:p>
                <a:r>
                  <a:rPr lang="en-GB" dirty="0"/>
                  <a:t>Crossing Over</a:t>
                </a:r>
                <a:endParaRPr lang="en-US" dirty="0"/>
              </a:p>
            </p:txBody>
          </p:sp>
          <p:sp>
            <p:nvSpPr>
              <p:cNvPr id="64" name="TextBox 63">
                <a:extLst>
                  <a:ext uri="{FF2B5EF4-FFF2-40B4-BE49-F238E27FC236}">
                    <a16:creationId xmlns:a16="http://schemas.microsoft.com/office/drawing/2014/main" id="{6D3A6AD3-DC58-4855-BC64-CFBBCC698A62}"/>
                  </a:ext>
                </a:extLst>
              </p:cNvPr>
              <p:cNvSpPr txBox="1"/>
              <p:nvPr/>
            </p:nvSpPr>
            <p:spPr>
              <a:xfrm>
                <a:off x="4937483" y="3359455"/>
                <a:ext cx="1081687" cy="369332"/>
              </a:xfrm>
              <a:prstGeom prst="rect">
                <a:avLst/>
              </a:prstGeom>
              <a:noFill/>
            </p:spPr>
            <p:txBody>
              <a:bodyPr wrap="square" rtlCol="0">
                <a:spAutoFit/>
              </a:bodyPr>
              <a:lstStyle/>
              <a:p>
                <a:r>
                  <a:rPr lang="en-GB" dirty="0"/>
                  <a:t>Offspring</a:t>
                </a:r>
                <a:endParaRPr lang="en-US" dirty="0"/>
              </a:p>
            </p:txBody>
          </p:sp>
          <p:sp>
            <p:nvSpPr>
              <p:cNvPr id="66" name="TextBox 65">
                <a:extLst>
                  <a:ext uri="{FF2B5EF4-FFF2-40B4-BE49-F238E27FC236}">
                    <a16:creationId xmlns:a16="http://schemas.microsoft.com/office/drawing/2014/main" id="{34EB7733-B45D-4ABB-A90D-953E10148790}"/>
                  </a:ext>
                </a:extLst>
              </p:cNvPr>
              <p:cNvSpPr txBox="1"/>
              <p:nvPr/>
            </p:nvSpPr>
            <p:spPr>
              <a:xfrm>
                <a:off x="4693091" y="5352904"/>
                <a:ext cx="1644425" cy="369332"/>
              </a:xfrm>
              <a:prstGeom prst="rect">
                <a:avLst/>
              </a:prstGeom>
              <a:noFill/>
            </p:spPr>
            <p:txBody>
              <a:bodyPr wrap="square" rtlCol="0">
                <a:spAutoFit/>
              </a:bodyPr>
              <a:lstStyle/>
              <a:p>
                <a:r>
                  <a:rPr lang="en-GB" dirty="0"/>
                  <a:t>Crossover Point</a:t>
                </a:r>
                <a:endParaRPr lang="en-US" dirty="0"/>
              </a:p>
            </p:txBody>
          </p:sp>
        </p:grpSp>
      </p:grpSp>
    </p:spTree>
    <p:extLst>
      <p:ext uri="{BB962C8B-B14F-4D97-AF65-F5344CB8AC3E}">
        <p14:creationId xmlns:p14="http://schemas.microsoft.com/office/powerpoint/2010/main" val="314814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21</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585802" y="1163325"/>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Mutation</a:t>
            </a:r>
          </a:p>
        </p:txBody>
      </p:sp>
      <p:sp>
        <p:nvSpPr>
          <p:cNvPr id="16" name="TextBox 15">
            <a:extLst>
              <a:ext uri="{FF2B5EF4-FFF2-40B4-BE49-F238E27FC236}">
                <a16:creationId xmlns:a16="http://schemas.microsoft.com/office/drawing/2014/main" id="{9E6C2DD9-E562-4D22-B201-9C191139CE26}"/>
              </a:ext>
            </a:extLst>
          </p:cNvPr>
          <p:cNvSpPr txBox="1"/>
          <p:nvPr/>
        </p:nvSpPr>
        <p:spPr>
          <a:xfrm>
            <a:off x="588986" y="1545650"/>
            <a:ext cx="5546205" cy="1200329"/>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Mutation is a genetic operator used to maintain genetic diversity from one generation of a population of genetic algorithm chromosomes to the next. It is analogous to biological mutation.</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aphicFrame>
        <p:nvGraphicFramePr>
          <p:cNvPr id="59" name="Table 58">
            <a:extLst>
              <a:ext uri="{FF2B5EF4-FFF2-40B4-BE49-F238E27FC236}">
                <a16:creationId xmlns:a16="http://schemas.microsoft.com/office/drawing/2014/main" id="{3F78BF81-DE07-4CE3-BAF4-9CC57920633D}"/>
              </a:ext>
            </a:extLst>
          </p:cNvPr>
          <p:cNvGraphicFramePr>
            <a:graphicFrameLocks noGrp="1"/>
          </p:cNvGraphicFramePr>
          <p:nvPr>
            <p:extLst>
              <p:ext uri="{D42A27DB-BD31-4B8C-83A1-F6EECF244321}">
                <p14:modId xmlns:p14="http://schemas.microsoft.com/office/powerpoint/2010/main" val="4022912455"/>
              </p:ext>
            </p:extLst>
          </p:nvPr>
        </p:nvGraphicFramePr>
        <p:xfrm>
          <a:off x="920469" y="3442750"/>
          <a:ext cx="4831524" cy="386843"/>
        </p:xfrm>
        <a:graphic>
          <a:graphicData uri="http://schemas.openxmlformats.org/drawingml/2006/table">
            <a:tbl>
              <a:tblPr firstRow="1" bandRow="1">
                <a:tableStyleId>{5C22544A-7EE6-4342-B048-85BDC9FD1C3A}</a:tableStyleId>
              </a:tblPr>
              <a:tblGrid>
                <a:gridCol w="536836">
                  <a:extLst>
                    <a:ext uri="{9D8B030D-6E8A-4147-A177-3AD203B41FA5}">
                      <a16:colId xmlns:a16="http://schemas.microsoft.com/office/drawing/2014/main" val="959841266"/>
                    </a:ext>
                  </a:extLst>
                </a:gridCol>
                <a:gridCol w="536836">
                  <a:extLst>
                    <a:ext uri="{9D8B030D-6E8A-4147-A177-3AD203B41FA5}">
                      <a16:colId xmlns:a16="http://schemas.microsoft.com/office/drawing/2014/main" val="460709395"/>
                    </a:ext>
                  </a:extLst>
                </a:gridCol>
                <a:gridCol w="536836">
                  <a:extLst>
                    <a:ext uri="{9D8B030D-6E8A-4147-A177-3AD203B41FA5}">
                      <a16:colId xmlns:a16="http://schemas.microsoft.com/office/drawing/2014/main" val="295953335"/>
                    </a:ext>
                  </a:extLst>
                </a:gridCol>
                <a:gridCol w="536836">
                  <a:extLst>
                    <a:ext uri="{9D8B030D-6E8A-4147-A177-3AD203B41FA5}">
                      <a16:colId xmlns:a16="http://schemas.microsoft.com/office/drawing/2014/main" val="1021482916"/>
                    </a:ext>
                  </a:extLst>
                </a:gridCol>
                <a:gridCol w="536836">
                  <a:extLst>
                    <a:ext uri="{9D8B030D-6E8A-4147-A177-3AD203B41FA5}">
                      <a16:colId xmlns:a16="http://schemas.microsoft.com/office/drawing/2014/main" val="230440915"/>
                    </a:ext>
                  </a:extLst>
                </a:gridCol>
                <a:gridCol w="536836">
                  <a:extLst>
                    <a:ext uri="{9D8B030D-6E8A-4147-A177-3AD203B41FA5}">
                      <a16:colId xmlns:a16="http://schemas.microsoft.com/office/drawing/2014/main" val="365123397"/>
                    </a:ext>
                  </a:extLst>
                </a:gridCol>
                <a:gridCol w="536836">
                  <a:extLst>
                    <a:ext uri="{9D8B030D-6E8A-4147-A177-3AD203B41FA5}">
                      <a16:colId xmlns:a16="http://schemas.microsoft.com/office/drawing/2014/main" val="527056336"/>
                    </a:ext>
                  </a:extLst>
                </a:gridCol>
                <a:gridCol w="536836">
                  <a:extLst>
                    <a:ext uri="{9D8B030D-6E8A-4147-A177-3AD203B41FA5}">
                      <a16:colId xmlns:a16="http://schemas.microsoft.com/office/drawing/2014/main" val="3735569926"/>
                    </a:ext>
                  </a:extLst>
                </a:gridCol>
                <a:gridCol w="536836">
                  <a:extLst>
                    <a:ext uri="{9D8B030D-6E8A-4147-A177-3AD203B41FA5}">
                      <a16:colId xmlns:a16="http://schemas.microsoft.com/office/drawing/2014/main" val="3533819412"/>
                    </a:ext>
                  </a:extLst>
                </a:gridCol>
              </a:tblGrid>
              <a:tr h="386843">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085248604"/>
                  </a:ext>
                </a:extLst>
              </a:tr>
            </a:tbl>
          </a:graphicData>
        </a:graphic>
      </p:graphicFrame>
      <p:graphicFrame>
        <p:nvGraphicFramePr>
          <p:cNvPr id="60" name="Table 59">
            <a:extLst>
              <a:ext uri="{FF2B5EF4-FFF2-40B4-BE49-F238E27FC236}">
                <a16:creationId xmlns:a16="http://schemas.microsoft.com/office/drawing/2014/main" id="{2B0AE39A-CCFD-4143-98BF-606F6E8DA480}"/>
              </a:ext>
            </a:extLst>
          </p:cNvPr>
          <p:cNvGraphicFramePr>
            <a:graphicFrameLocks noGrp="1"/>
          </p:cNvGraphicFramePr>
          <p:nvPr>
            <p:extLst>
              <p:ext uri="{D42A27DB-BD31-4B8C-83A1-F6EECF244321}">
                <p14:modId xmlns:p14="http://schemas.microsoft.com/office/powerpoint/2010/main" val="3902687379"/>
              </p:ext>
            </p:extLst>
          </p:nvPr>
        </p:nvGraphicFramePr>
        <p:xfrm>
          <a:off x="920469" y="5037231"/>
          <a:ext cx="4831524" cy="386843"/>
        </p:xfrm>
        <a:graphic>
          <a:graphicData uri="http://schemas.openxmlformats.org/drawingml/2006/table">
            <a:tbl>
              <a:tblPr firstRow="1" bandRow="1">
                <a:tableStyleId>{5C22544A-7EE6-4342-B048-85BDC9FD1C3A}</a:tableStyleId>
              </a:tblPr>
              <a:tblGrid>
                <a:gridCol w="536836">
                  <a:extLst>
                    <a:ext uri="{9D8B030D-6E8A-4147-A177-3AD203B41FA5}">
                      <a16:colId xmlns:a16="http://schemas.microsoft.com/office/drawing/2014/main" val="959841266"/>
                    </a:ext>
                  </a:extLst>
                </a:gridCol>
                <a:gridCol w="536836">
                  <a:extLst>
                    <a:ext uri="{9D8B030D-6E8A-4147-A177-3AD203B41FA5}">
                      <a16:colId xmlns:a16="http://schemas.microsoft.com/office/drawing/2014/main" val="460709395"/>
                    </a:ext>
                  </a:extLst>
                </a:gridCol>
                <a:gridCol w="536836">
                  <a:extLst>
                    <a:ext uri="{9D8B030D-6E8A-4147-A177-3AD203B41FA5}">
                      <a16:colId xmlns:a16="http://schemas.microsoft.com/office/drawing/2014/main" val="295953335"/>
                    </a:ext>
                  </a:extLst>
                </a:gridCol>
                <a:gridCol w="536836">
                  <a:extLst>
                    <a:ext uri="{9D8B030D-6E8A-4147-A177-3AD203B41FA5}">
                      <a16:colId xmlns:a16="http://schemas.microsoft.com/office/drawing/2014/main" val="1021482916"/>
                    </a:ext>
                  </a:extLst>
                </a:gridCol>
                <a:gridCol w="536836">
                  <a:extLst>
                    <a:ext uri="{9D8B030D-6E8A-4147-A177-3AD203B41FA5}">
                      <a16:colId xmlns:a16="http://schemas.microsoft.com/office/drawing/2014/main" val="230440915"/>
                    </a:ext>
                  </a:extLst>
                </a:gridCol>
                <a:gridCol w="536836">
                  <a:extLst>
                    <a:ext uri="{9D8B030D-6E8A-4147-A177-3AD203B41FA5}">
                      <a16:colId xmlns:a16="http://schemas.microsoft.com/office/drawing/2014/main" val="365123397"/>
                    </a:ext>
                  </a:extLst>
                </a:gridCol>
                <a:gridCol w="536836">
                  <a:extLst>
                    <a:ext uri="{9D8B030D-6E8A-4147-A177-3AD203B41FA5}">
                      <a16:colId xmlns:a16="http://schemas.microsoft.com/office/drawing/2014/main" val="527056336"/>
                    </a:ext>
                  </a:extLst>
                </a:gridCol>
                <a:gridCol w="536836">
                  <a:extLst>
                    <a:ext uri="{9D8B030D-6E8A-4147-A177-3AD203B41FA5}">
                      <a16:colId xmlns:a16="http://schemas.microsoft.com/office/drawing/2014/main" val="3735569926"/>
                    </a:ext>
                  </a:extLst>
                </a:gridCol>
                <a:gridCol w="536836">
                  <a:extLst>
                    <a:ext uri="{9D8B030D-6E8A-4147-A177-3AD203B41FA5}">
                      <a16:colId xmlns:a16="http://schemas.microsoft.com/office/drawing/2014/main" val="3533819412"/>
                    </a:ext>
                  </a:extLst>
                </a:gridCol>
              </a:tblGrid>
              <a:tr h="386843">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1</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GB" sz="1800" b="0" dirty="0">
                          <a:solidFill>
                            <a:schemeClr val="tx1"/>
                          </a:solidFill>
                        </a:rPr>
                        <a:t>0</a:t>
                      </a:r>
                      <a:endParaRPr 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85248604"/>
                  </a:ext>
                </a:extLst>
              </a:tr>
            </a:tbl>
          </a:graphicData>
        </a:graphic>
      </p:graphicFrame>
      <p:cxnSp>
        <p:nvCxnSpPr>
          <p:cNvPr id="62" name="Straight Arrow Connector 61">
            <a:extLst>
              <a:ext uri="{FF2B5EF4-FFF2-40B4-BE49-F238E27FC236}">
                <a16:creationId xmlns:a16="http://schemas.microsoft.com/office/drawing/2014/main" id="{772A1B2C-2B94-4F10-9CFE-747A87C0500A}"/>
              </a:ext>
            </a:extLst>
          </p:cNvPr>
          <p:cNvCxnSpPr/>
          <p:nvPr/>
        </p:nvCxnSpPr>
        <p:spPr>
          <a:xfrm>
            <a:off x="1674669" y="3958883"/>
            <a:ext cx="0" cy="9432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957A8B3F-5B9B-4631-A343-01EBD4473D97}"/>
              </a:ext>
            </a:extLst>
          </p:cNvPr>
          <p:cNvCxnSpPr/>
          <p:nvPr/>
        </p:nvCxnSpPr>
        <p:spPr>
          <a:xfrm>
            <a:off x="3860787" y="3958883"/>
            <a:ext cx="0" cy="9432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5B6C5A6-435E-40D2-8FBB-43C65E3EB4B0}"/>
              </a:ext>
            </a:extLst>
          </p:cNvPr>
          <p:cNvCxnSpPr/>
          <p:nvPr/>
        </p:nvCxnSpPr>
        <p:spPr>
          <a:xfrm>
            <a:off x="5499183" y="3958883"/>
            <a:ext cx="0" cy="9432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70AD2412-E10E-4767-9974-447DC3D5566E}"/>
              </a:ext>
            </a:extLst>
          </p:cNvPr>
          <p:cNvSpPr txBox="1"/>
          <p:nvPr/>
        </p:nvSpPr>
        <p:spPr>
          <a:xfrm>
            <a:off x="831835" y="3017298"/>
            <a:ext cx="1789737" cy="369332"/>
          </a:xfrm>
          <a:prstGeom prst="rect">
            <a:avLst/>
          </a:prstGeom>
          <a:noFill/>
        </p:spPr>
        <p:txBody>
          <a:bodyPr wrap="square" rtlCol="0">
            <a:spAutoFit/>
          </a:bodyPr>
          <a:lstStyle/>
          <a:p>
            <a:r>
              <a:rPr lang="en-GB" dirty="0"/>
              <a:t>Before Mutation</a:t>
            </a:r>
            <a:endParaRPr lang="en-US" dirty="0"/>
          </a:p>
        </p:txBody>
      </p:sp>
      <p:sp>
        <p:nvSpPr>
          <p:cNvPr id="66" name="TextBox 65">
            <a:extLst>
              <a:ext uri="{FF2B5EF4-FFF2-40B4-BE49-F238E27FC236}">
                <a16:creationId xmlns:a16="http://schemas.microsoft.com/office/drawing/2014/main" id="{91CFECCB-6586-4A26-91A8-1F18A237646D}"/>
              </a:ext>
            </a:extLst>
          </p:cNvPr>
          <p:cNvSpPr txBox="1"/>
          <p:nvPr/>
        </p:nvSpPr>
        <p:spPr>
          <a:xfrm>
            <a:off x="809312" y="5424074"/>
            <a:ext cx="1631424" cy="369332"/>
          </a:xfrm>
          <a:prstGeom prst="rect">
            <a:avLst/>
          </a:prstGeom>
          <a:noFill/>
        </p:spPr>
        <p:txBody>
          <a:bodyPr wrap="square" rtlCol="0">
            <a:spAutoFit/>
          </a:bodyPr>
          <a:lstStyle/>
          <a:p>
            <a:r>
              <a:rPr lang="en-GB" dirty="0"/>
              <a:t>After Mutation</a:t>
            </a:r>
            <a:endParaRPr lang="en-US" dirty="0"/>
          </a:p>
        </p:txBody>
      </p:sp>
      <p:sp>
        <p:nvSpPr>
          <p:cNvPr id="67" name="TextBox 66">
            <a:extLst>
              <a:ext uri="{FF2B5EF4-FFF2-40B4-BE49-F238E27FC236}">
                <a16:creationId xmlns:a16="http://schemas.microsoft.com/office/drawing/2014/main" id="{95FBD978-A8FC-4A5E-BE3F-21DCF8B34DF9}"/>
              </a:ext>
            </a:extLst>
          </p:cNvPr>
          <p:cNvSpPr txBox="1"/>
          <p:nvPr/>
        </p:nvSpPr>
        <p:spPr>
          <a:xfrm>
            <a:off x="1700976" y="4214029"/>
            <a:ext cx="1663720" cy="338554"/>
          </a:xfrm>
          <a:prstGeom prst="rect">
            <a:avLst/>
          </a:prstGeom>
          <a:noFill/>
        </p:spPr>
        <p:txBody>
          <a:bodyPr wrap="square" rtlCol="0">
            <a:spAutoFit/>
          </a:bodyPr>
          <a:lstStyle/>
          <a:p>
            <a:r>
              <a:rPr lang="en-GB" sz="1600" dirty="0"/>
              <a:t>Random bit flip</a:t>
            </a:r>
          </a:p>
        </p:txBody>
      </p:sp>
    </p:spTree>
    <p:extLst>
      <p:ext uri="{BB962C8B-B14F-4D97-AF65-F5344CB8AC3E}">
        <p14:creationId xmlns:p14="http://schemas.microsoft.com/office/powerpoint/2010/main" val="313471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1000"/>
                                        <p:tgtEl>
                                          <p:spTgt spid="59"/>
                                        </p:tgtEl>
                                      </p:cBhvr>
                                    </p:animEffect>
                                    <p:anim calcmode="lin" valueType="num">
                                      <p:cBhvr>
                                        <p:cTn id="18" dur="1000" fill="hold"/>
                                        <p:tgtEl>
                                          <p:spTgt spid="59"/>
                                        </p:tgtEl>
                                        <p:attrNameLst>
                                          <p:attrName>ppt_x</p:attrName>
                                        </p:attrNameLst>
                                      </p:cBhvr>
                                      <p:tavLst>
                                        <p:tav tm="0">
                                          <p:val>
                                            <p:strVal val="#ppt_x"/>
                                          </p:val>
                                        </p:tav>
                                        <p:tav tm="100000">
                                          <p:val>
                                            <p:strVal val="#ppt_x"/>
                                          </p:val>
                                        </p:tav>
                                      </p:tavLst>
                                    </p:anim>
                                    <p:anim calcmode="lin" valueType="num">
                                      <p:cBhvr>
                                        <p:cTn id="19" dur="1000" fill="hold"/>
                                        <p:tgtEl>
                                          <p:spTgt spid="5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1000"/>
                                        <p:tgtEl>
                                          <p:spTgt spid="60"/>
                                        </p:tgtEl>
                                      </p:cBhvr>
                                    </p:animEffect>
                                    <p:anim calcmode="lin" valueType="num">
                                      <p:cBhvr>
                                        <p:cTn id="23" dur="1000" fill="hold"/>
                                        <p:tgtEl>
                                          <p:spTgt spid="60"/>
                                        </p:tgtEl>
                                        <p:attrNameLst>
                                          <p:attrName>ppt_x</p:attrName>
                                        </p:attrNameLst>
                                      </p:cBhvr>
                                      <p:tavLst>
                                        <p:tav tm="0">
                                          <p:val>
                                            <p:strVal val="#ppt_x"/>
                                          </p:val>
                                        </p:tav>
                                        <p:tav tm="100000">
                                          <p:val>
                                            <p:strVal val="#ppt_x"/>
                                          </p:val>
                                        </p:tav>
                                      </p:tavLst>
                                    </p:anim>
                                    <p:anim calcmode="lin" valueType="num">
                                      <p:cBhvr>
                                        <p:cTn id="24" dur="1000" fill="hold"/>
                                        <p:tgtEl>
                                          <p:spTgt spid="6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anim calcmode="lin" valueType="num">
                                      <p:cBhvr>
                                        <p:cTn id="28" dur="1000" fill="hold"/>
                                        <p:tgtEl>
                                          <p:spTgt spid="62"/>
                                        </p:tgtEl>
                                        <p:attrNameLst>
                                          <p:attrName>ppt_x</p:attrName>
                                        </p:attrNameLst>
                                      </p:cBhvr>
                                      <p:tavLst>
                                        <p:tav tm="0">
                                          <p:val>
                                            <p:strVal val="#ppt_x"/>
                                          </p:val>
                                        </p:tav>
                                        <p:tav tm="100000">
                                          <p:val>
                                            <p:strVal val="#ppt_x"/>
                                          </p:val>
                                        </p:tav>
                                      </p:tavLst>
                                    </p:anim>
                                    <p:anim calcmode="lin" valueType="num">
                                      <p:cBhvr>
                                        <p:cTn id="29" dur="1000" fill="hold"/>
                                        <p:tgtEl>
                                          <p:spTgt spid="6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1000"/>
                                        <p:tgtEl>
                                          <p:spTgt spid="63"/>
                                        </p:tgtEl>
                                      </p:cBhvr>
                                    </p:animEffect>
                                    <p:anim calcmode="lin" valueType="num">
                                      <p:cBhvr>
                                        <p:cTn id="33" dur="1000" fill="hold"/>
                                        <p:tgtEl>
                                          <p:spTgt spid="63"/>
                                        </p:tgtEl>
                                        <p:attrNameLst>
                                          <p:attrName>ppt_x</p:attrName>
                                        </p:attrNameLst>
                                      </p:cBhvr>
                                      <p:tavLst>
                                        <p:tav tm="0">
                                          <p:val>
                                            <p:strVal val="#ppt_x"/>
                                          </p:val>
                                        </p:tav>
                                        <p:tav tm="100000">
                                          <p:val>
                                            <p:strVal val="#ppt_x"/>
                                          </p:val>
                                        </p:tav>
                                      </p:tavLst>
                                    </p:anim>
                                    <p:anim calcmode="lin" valueType="num">
                                      <p:cBhvr>
                                        <p:cTn id="34" dur="1000" fill="hold"/>
                                        <p:tgtEl>
                                          <p:spTgt spid="6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anim calcmode="lin" valueType="num">
                                      <p:cBhvr>
                                        <p:cTn id="38" dur="1000" fill="hold"/>
                                        <p:tgtEl>
                                          <p:spTgt spid="64"/>
                                        </p:tgtEl>
                                        <p:attrNameLst>
                                          <p:attrName>ppt_x</p:attrName>
                                        </p:attrNameLst>
                                      </p:cBhvr>
                                      <p:tavLst>
                                        <p:tav tm="0">
                                          <p:val>
                                            <p:strVal val="#ppt_x"/>
                                          </p:val>
                                        </p:tav>
                                        <p:tav tm="100000">
                                          <p:val>
                                            <p:strVal val="#ppt_x"/>
                                          </p:val>
                                        </p:tav>
                                      </p:tavLst>
                                    </p:anim>
                                    <p:anim calcmode="lin" valueType="num">
                                      <p:cBhvr>
                                        <p:cTn id="39" dur="1000" fill="hold"/>
                                        <p:tgtEl>
                                          <p:spTgt spid="6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1000"/>
                                        <p:tgtEl>
                                          <p:spTgt spid="66"/>
                                        </p:tgtEl>
                                      </p:cBhvr>
                                    </p:animEffect>
                                    <p:anim calcmode="lin" valueType="num">
                                      <p:cBhvr>
                                        <p:cTn id="48" dur="1000" fill="hold"/>
                                        <p:tgtEl>
                                          <p:spTgt spid="66"/>
                                        </p:tgtEl>
                                        <p:attrNameLst>
                                          <p:attrName>ppt_x</p:attrName>
                                        </p:attrNameLst>
                                      </p:cBhvr>
                                      <p:tavLst>
                                        <p:tav tm="0">
                                          <p:val>
                                            <p:strVal val="#ppt_x"/>
                                          </p:val>
                                        </p:tav>
                                        <p:tav tm="100000">
                                          <p:val>
                                            <p:strVal val="#ppt_x"/>
                                          </p:val>
                                        </p:tav>
                                      </p:tavLst>
                                    </p:anim>
                                    <p:anim calcmode="lin" valueType="num">
                                      <p:cBhvr>
                                        <p:cTn id="49" dur="1000" fill="hold"/>
                                        <p:tgtEl>
                                          <p:spTgt spid="6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fade">
                                      <p:cBhvr>
                                        <p:cTn id="52" dur="1000"/>
                                        <p:tgtEl>
                                          <p:spTgt spid="67"/>
                                        </p:tgtEl>
                                      </p:cBhvr>
                                    </p:animEffect>
                                    <p:anim calcmode="lin" valueType="num">
                                      <p:cBhvr>
                                        <p:cTn id="53" dur="1000" fill="hold"/>
                                        <p:tgtEl>
                                          <p:spTgt spid="67"/>
                                        </p:tgtEl>
                                        <p:attrNameLst>
                                          <p:attrName>ppt_x</p:attrName>
                                        </p:attrNameLst>
                                      </p:cBhvr>
                                      <p:tavLst>
                                        <p:tav tm="0">
                                          <p:val>
                                            <p:strVal val="#ppt_x"/>
                                          </p:val>
                                        </p:tav>
                                        <p:tav tm="100000">
                                          <p:val>
                                            <p:strVal val="#ppt_x"/>
                                          </p:val>
                                        </p:tav>
                                      </p:tavLst>
                                    </p:anim>
                                    <p:anim calcmode="lin" valueType="num">
                                      <p:cBhvr>
                                        <p:cTn id="5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65" grpId="0"/>
      <p:bldP spid="66" grpId="0"/>
      <p:bldP spid="6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41620"/>
              <a:ext cx="47320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2</a:t>
              </a:r>
              <a:r>
                <a:rPr lang="en-US" sz="2000" b="1" dirty="0">
                  <a:solidFill>
                    <a:srgbClr val="B4C7E7"/>
                  </a:solidFill>
                  <a:latin typeface="Century Gothic" panose="020B0502020202020204" pitchFamily="34" charset="0"/>
                </a:rPr>
                <a:t>2</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450062" y="1055983"/>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Terminating Condition</a:t>
            </a:r>
          </a:p>
        </p:txBody>
      </p:sp>
      <p:sp>
        <p:nvSpPr>
          <p:cNvPr id="16" name="TextBox 15">
            <a:extLst>
              <a:ext uri="{FF2B5EF4-FFF2-40B4-BE49-F238E27FC236}">
                <a16:creationId xmlns:a16="http://schemas.microsoft.com/office/drawing/2014/main" id="{9E6C2DD9-E562-4D22-B201-9C191139CE26}"/>
              </a:ext>
            </a:extLst>
          </p:cNvPr>
          <p:cNvSpPr txBox="1"/>
          <p:nvPr/>
        </p:nvSpPr>
        <p:spPr>
          <a:xfrm>
            <a:off x="523146" y="1474838"/>
            <a:ext cx="5074843" cy="923330"/>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The termination condition of a Genetic Algorithm is important in determining when a GA run will end.</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33185"/>
            <a:chOff x="0" y="0"/>
            <a:chExt cx="44607" cy="42115"/>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8846"/>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50000"/>
              </a:schemeClr>
            </a:solidFill>
            <a:ln w="9525" cap="rnd">
              <a:solidFill>
                <a:srgbClr val="C00000"/>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13D920D5-E28D-462B-8BF8-DE68B3D2ED72}"/>
              </a:ext>
            </a:extLst>
          </p:cNvPr>
          <p:cNvGrpSpPr/>
          <p:nvPr/>
        </p:nvGrpSpPr>
        <p:grpSpPr>
          <a:xfrm>
            <a:off x="781211" y="2714942"/>
            <a:ext cx="5029200" cy="2647950"/>
            <a:chOff x="1311358" y="2872733"/>
            <a:chExt cx="5029200" cy="2647950"/>
          </a:xfrm>
        </p:grpSpPr>
        <p:pic>
          <p:nvPicPr>
            <p:cNvPr id="15" name="Picture 14">
              <a:extLst>
                <a:ext uri="{FF2B5EF4-FFF2-40B4-BE49-F238E27FC236}">
                  <a16:creationId xmlns:a16="http://schemas.microsoft.com/office/drawing/2014/main" id="{6773973F-1E42-4F5B-A2BE-2583A1418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358" y="2872733"/>
              <a:ext cx="5029200" cy="2647950"/>
            </a:xfrm>
            <a:prstGeom prst="rect">
              <a:avLst/>
            </a:prstGeom>
          </p:spPr>
        </p:pic>
        <p:sp>
          <p:nvSpPr>
            <p:cNvPr id="59" name="Oval 58">
              <a:extLst>
                <a:ext uri="{FF2B5EF4-FFF2-40B4-BE49-F238E27FC236}">
                  <a16:creationId xmlns:a16="http://schemas.microsoft.com/office/drawing/2014/main" id="{5BBEF642-AB9B-47E1-9689-7392537B26D1}"/>
                </a:ext>
              </a:extLst>
            </p:cNvPr>
            <p:cNvSpPr/>
            <p:nvPr/>
          </p:nvSpPr>
          <p:spPr>
            <a:xfrm>
              <a:off x="2836814" y="3716926"/>
              <a:ext cx="1191566" cy="10424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010D076-0735-4BA6-B804-1801251B6E24}"/>
                </a:ext>
              </a:extLst>
            </p:cNvPr>
            <p:cNvSpPr txBox="1"/>
            <p:nvPr/>
          </p:nvSpPr>
          <p:spPr>
            <a:xfrm>
              <a:off x="2593375" y="3919099"/>
              <a:ext cx="1589979" cy="646331"/>
            </a:xfrm>
            <a:prstGeom prst="rect">
              <a:avLst/>
            </a:prstGeom>
            <a:noFill/>
          </p:spPr>
          <p:txBody>
            <a:bodyPr wrap="square" rtlCol="0">
              <a:spAutoFit/>
            </a:bodyPr>
            <a:lstStyle/>
            <a:p>
              <a:pPr algn="ctr"/>
              <a:r>
                <a:rPr lang="en-GB" b="1" dirty="0">
                  <a:latin typeface="Microsoft JhengHei" panose="020B0604030504040204" pitchFamily="34" charset="-120"/>
                  <a:ea typeface="Microsoft JhengHei" panose="020B0604030504040204" pitchFamily="34" charset="-120"/>
                </a:rPr>
                <a:t>Generation Count</a:t>
              </a:r>
              <a:endParaRPr lang="en-US" b="1" dirty="0">
                <a:latin typeface="Microsoft JhengHei" panose="020B0604030504040204" pitchFamily="34" charset="-120"/>
                <a:ea typeface="Microsoft JhengHei" panose="020B0604030504040204" pitchFamily="34" charset="-120"/>
              </a:endParaRPr>
            </a:p>
          </p:txBody>
        </p:sp>
      </p:grpSp>
    </p:spTree>
    <p:extLst>
      <p:ext uri="{BB962C8B-B14F-4D97-AF65-F5344CB8AC3E}">
        <p14:creationId xmlns:p14="http://schemas.microsoft.com/office/powerpoint/2010/main" val="218385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2</a:t>
              </a:r>
              <a:r>
                <a:rPr lang="en-US" sz="2000" b="1" dirty="0">
                  <a:solidFill>
                    <a:srgbClr val="B4C7E7"/>
                  </a:solidFill>
                  <a:latin typeface="Century Gothic" panose="020B0502020202020204" pitchFamily="34" charset="0"/>
                </a:rPr>
                <a:t>3</a:t>
              </a:r>
            </a:p>
          </p:txBody>
        </p:sp>
      </p:grpSp>
      <p:sp>
        <p:nvSpPr>
          <p:cNvPr id="13" name="Rectangle 12"/>
          <p:cNvSpPr/>
          <p:nvPr/>
        </p:nvSpPr>
        <p:spPr>
          <a:xfrm>
            <a:off x="0" y="64465"/>
            <a:ext cx="315547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S</a:t>
            </a:r>
            <a:r>
              <a:rPr lang="en-US" sz="2600" b="1" dirty="0" err="1">
                <a:solidFill>
                  <a:schemeClr val="bg1"/>
                </a:solidFill>
                <a:latin typeface="Arial" panose="020B0604020202020204" pitchFamily="34" charset="0"/>
                <a:cs typeface="Arial" panose="020B0604020202020204" pitchFamily="34" charset="0"/>
              </a:rPr>
              <a:t>olution</a:t>
            </a:r>
            <a:r>
              <a:rPr lang="en-US" sz="2600" b="1" dirty="0">
                <a:solidFill>
                  <a:schemeClr val="bg1"/>
                </a:solidFill>
                <a:latin typeface="Arial" panose="020B0604020202020204" pitchFamily="34" charset="0"/>
                <a:cs typeface="Arial" panose="020B0604020202020204" pitchFamily="34" charset="0"/>
              </a:rPr>
              <a:t> Approach</a:t>
            </a:r>
          </a:p>
        </p:txBody>
      </p:sp>
      <p:sp>
        <p:nvSpPr>
          <p:cNvPr id="12" name="TextBox 11">
            <a:extLst>
              <a:ext uri="{FF2B5EF4-FFF2-40B4-BE49-F238E27FC236}">
                <a16:creationId xmlns:a16="http://schemas.microsoft.com/office/drawing/2014/main" id="{AF397BA3-DC9E-4A01-A3B8-51DB983E5337}"/>
              </a:ext>
            </a:extLst>
          </p:cNvPr>
          <p:cNvSpPr txBox="1"/>
          <p:nvPr/>
        </p:nvSpPr>
        <p:spPr>
          <a:xfrm>
            <a:off x="489972" y="1069193"/>
            <a:ext cx="5581935"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Optimization Result</a:t>
            </a:r>
          </a:p>
        </p:txBody>
      </p:sp>
      <p:sp>
        <p:nvSpPr>
          <p:cNvPr id="16" name="TextBox 15">
            <a:extLst>
              <a:ext uri="{FF2B5EF4-FFF2-40B4-BE49-F238E27FC236}">
                <a16:creationId xmlns:a16="http://schemas.microsoft.com/office/drawing/2014/main" id="{9E6C2DD9-E562-4D22-B201-9C191139CE26}"/>
              </a:ext>
            </a:extLst>
          </p:cNvPr>
          <p:cNvSpPr txBox="1"/>
          <p:nvPr/>
        </p:nvSpPr>
        <p:spPr>
          <a:xfrm>
            <a:off x="640472" y="1530737"/>
            <a:ext cx="4860820" cy="646331"/>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Finally we get our optimum result for the 100 generation. </a:t>
            </a:r>
            <a:endParaRPr lang="en-US" dirty="0">
              <a:latin typeface="Arial" panose="020B0604020202020204" pitchFamily="34" charset="0"/>
              <a:cs typeface="Arial" panose="020B0604020202020204" pitchFamily="34" charset="0"/>
            </a:endParaRPr>
          </a:p>
        </p:txBody>
      </p:sp>
      <p:grpSp>
        <p:nvGrpSpPr>
          <p:cNvPr id="17" name="Group 16">
            <a:extLst>
              <a:ext uri="{FF2B5EF4-FFF2-40B4-BE49-F238E27FC236}">
                <a16:creationId xmlns:a16="http://schemas.microsoft.com/office/drawing/2014/main" id="{CE4E212E-5457-4387-8B62-A89529F6F254}"/>
              </a:ext>
            </a:extLst>
          </p:cNvPr>
          <p:cNvGrpSpPr>
            <a:grpSpLocks/>
          </p:cNvGrpSpPr>
          <p:nvPr/>
        </p:nvGrpSpPr>
        <p:grpSpPr bwMode="auto">
          <a:xfrm>
            <a:off x="5170479" y="1212407"/>
            <a:ext cx="5974307" cy="4461711"/>
            <a:chOff x="0" y="0"/>
            <a:chExt cx="44607" cy="42386"/>
          </a:xfrm>
        </p:grpSpPr>
        <p:sp>
          <p:nvSpPr>
            <p:cNvPr id="18" name="Rectangle 17">
              <a:extLst>
                <a:ext uri="{FF2B5EF4-FFF2-40B4-BE49-F238E27FC236}">
                  <a16:creationId xmlns:a16="http://schemas.microsoft.com/office/drawing/2014/main" id="{BCEB562E-6EEC-4381-AB03-B845C8DEBA8A}"/>
                </a:ext>
              </a:extLst>
            </p:cNvPr>
            <p:cNvSpPr>
              <a:spLocks noChangeArrowheads="1"/>
            </p:cNvSpPr>
            <p:nvPr/>
          </p:nvSpPr>
          <p:spPr bwMode="auto">
            <a:xfrm>
              <a:off x="0" y="0"/>
              <a:ext cx="506" cy="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8162082-0091-4C50-BC09-6229D44EB9C2}"/>
                </a:ext>
              </a:extLst>
            </p:cNvPr>
            <p:cNvSpPr>
              <a:spLocks noChangeArrowheads="1"/>
            </p:cNvSpPr>
            <p:nvPr/>
          </p:nvSpPr>
          <p:spPr bwMode="auto">
            <a:xfrm>
              <a:off x="0" y="263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0" name="Rectangle 19">
              <a:extLst>
                <a:ext uri="{FF2B5EF4-FFF2-40B4-BE49-F238E27FC236}">
                  <a16:creationId xmlns:a16="http://schemas.microsoft.com/office/drawing/2014/main" id="{D9DD94E9-F152-4783-9169-B013758A4863}"/>
                </a:ext>
              </a:extLst>
            </p:cNvPr>
            <p:cNvSpPr>
              <a:spLocks noChangeArrowheads="1"/>
            </p:cNvSpPr>
            <p:nvPr/>
          </p:nvSpPr>
          <p:spPr bwMode="auto">
            <a:xfrm>
              <a:off x="0" y="525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1" name="Rectangle 20">
              <a:extLst>
                <a:ext uri="{FF2B5EF4-FFF2-40B4-BE49-F238E27FC236}">
                  <a16:creationId xmlns:a16="http://schemas.microsoft.com/office/drawing/2014/main" id="{9E84A423-4F02-470B-996A-C0D46C5E515A}"/>
                </a:ext>
              </a:extLst>
            </p:cNvPr>
            <p:cNvSpPr>
              <a:spLocks noChangeArrowheads="1"/>
            </p:cNvSpPr>
            <p:nvPr/>
          </p:nvSpPr>
          <p:spPr bwMode="auto">
            <a:xfrm>
              <a:off x="0" y="7894"/>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2" name="Rectangle 21">
              <a:extLst>
                <a:ext uri="{FF2B5EF4-FFF2-40B4-BE49-F238E27FC236}">
                  <a16:creationId xmlns:a16="http://schemas.microsoft.com/office/drawing/2014/main" id="{62729F9C-A3A8-4E34-A5BA-8D702034406C}"/>
                </a:ext>
              </a:extLst>
            </p:cNvPr>
            <p:cNvSpPr>
              <a:spLocks noChangeArrowheads="1"/>
            </p:cNvSpPr>
            <p:nvPr/>
          </p:nvSpPr>
          <p:spPr bwMode="auto">
            <a:xfrm>
              <a:off x="0" y="1051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3" name="Rectangle 22">
              <a:extLst>
                <a:ext uri="{FF2B5EF4-FFF2-40B4-BE49-F238E27FC236}">
                  <a16:creationId xmlns:a16="http://schemas.microsoft.com/office/drawing/2014/main" id="{DB37E24E-CD3E-4E08-91BB-78A30758E881}"/>
                </a:ext>
              </a:extLst>
            </p:cNvPr>
            <p:cNvSpPr>
              <a:spLocks noChangeArrowheads="1"/>
            </p:cNvSpPr>
            <p:nvPr/>
          </p:nvSpPr>
          <p:spPr bwMode="auto">
            <a:xfrm>
              <a:off x="27432" y="13151"/>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4" name="Rectangle 23">
              <a:extLst>
                <a:ext uri="{FF2B5EF4-FFF2-40B4-BE49-F238E27FC236}">
                  <a16:creationId xmlns:a16="http://schemas.microsoft.com/office/drawing/2014/main" id="{B2435168-F3BE-406E-BC6A-96027FE4925F}"/>
                </a:ext>
              </a:extLst>
            </p:cNvPr>
            <p:cNvSpPr>
              <a:spLocks noChangeArrowheads="1"/>
            </p:cNvSpPr>
            <p:nvPr/>
          </p:nvSpPr>
          <p:spPr bwMode="auto">
            <a:xfrm>
              <a:off x="27432" y="15773"/>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5" name="Rectangle 24">
              <a:extLst>
                <a:ext uri="{FF2B5EF4-FFF2-40B4-BE49-F238E27FC236}">
                  <a16:creationId xmlns:a16="http://schemas.microsoft.com/office/drawing/2014/main" id="{12905BF5-F918-4DDF-984A-3B61D8846BC5}"/>
                </a:ext>
              </a:extLst>
            </p:cNvPr>
            <p:cNvSpPr>
              <a:spLocks noChangeArrowheads="1"/>
            </p:cNvSpPr>
            <p:nvPr/>
          </p:nvSpPr>
          <p:spPr bwMode="auto">
            <a:xfrm>
              <a:off x="27432" y="18409"/>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6" name="Rectangle 25">
              <a:extLst>
                <a:ext uri="{FF2B5EF4-FFF2-40B4-BE49-F238E27FC236}">
                  <a16:creationId xmlns:a16="http://schemas.microsoft.com/office/drawing/2014/main" id="{918277E5-8387-4C1E-9D27-71CA3999D5C0}"/>
                </a:ext>
              </a:extLst>
            </p:cNvPr>
            <p:cNvSpPr>
              <a:spLocks noChangeArrowheads="1"/>
            </p:cNvSpPr>
            <p:nvPr/>
          </p:nvSpPr>
          <p:spPr bwMode="auto">
            <a:xfrm>
              <a:off x="27432" y="21030"/>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7" name="Rectangle 26">
              <a:extLst>
                <a:ext uri="{FF2B5EF4-FFF2-40B4-BE49-F238E27FC236}">
                  <a16:creationId xmlns:a16="http://schemas.microsoft.com/office/drawing/2014/main" id="{5D318D90-CEBE-4F3E-B897-0752B53C18E1}"/>
                </a:ext>
              </a:extLst>
            </p:cNvPr>
            <p:cNvSpPr>
              <a:spLocks noChangeArrowheads="1"/>
            </p:cNvSpPr>
            <p:nvPr/>
          </p:nvSpPr>
          <p:spPr bwMode="auto">
            <a:xfrm>
              <a:off x="27432" y="23667"/>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8" name="Rectangle 27">
              <a:extLst>
                <a:ext uri="{FF2B5EF4-FFF2-40B4-BE49-F238E27FC236}">
                  <a16:creationId xmlns:a16="http://schemas.microsoft.com/office/drawing/2014/main" id="{9255FAB5-3FBB-471E-92F6-C67E2A5D54E4}"/>
                </a:ext>
              </a:extLst>
            </p:cNvPr>
            <p:cNvSpPr>
              <a:spLocks noChangeArrowheads="1"/>
            </p:cNvSpPr>
            <p:nvPr/>
          </p:nvSpPr>
          <p:spPr bwMode="auto">
            <a:xfrm>
              <a:off x="27432" y="26288"/>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29" name="Rectangle 28">
              <a:extLst>
                <a:ext uri="{FF2B5EF4-FFF2-40B4-BE49-F238E27FC236}">
                  <a16:creationId xmlns:a16="http://schemas.microsoft.com/office/drawing/2014/main" id="{BF32ED74-B82D-4066-81DB-16CAD07EA5E0}"/>
                </a:ext>
              </a:extLst>
            </p:cNvPr>
            <p:cNvSpPr>
              <a:spLocks noChangeArrowheads="1"/>
            </p:cNvSpPr>
            <p:nvPr/>
          </p:nvSpPr>
          <p:spPr bwMode="auto">
            <a:xfrm>
              <a:off x="27432" y="28925"/>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0" name="Rectangle 29">
              <a:extLst>
                <a:ext uri="{FF2B5EF4-FFF2-40B4-BE49-F238E27FC236}">
                  <a16:creationId xmlns:a16="http://schemas.microsoft.com/office/drawing/2014/main" id="{F811AB68-D2CD-4E23-BD0D-B2CA10893343}"/>
                </a:ext>
              </a:extLst>
            </p:cNvPr>
            <p:cNvSpPr>
              <a:spLocks noChangeArrowheads="1"/>
            </p:cNvSpPr>
            <p:nvPr/>
          </p:nvSpPr>
          <p:spPr bwMode="auto">
            <a:xfrm>
              <a:off x="27432" y="31546"/>
              <a:ext cx="506" cy="2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Rectangle 30">
              <a:extLst>
                <a:ext uri="{FF2B5EF4-FFF2-40B4-BE49-F238E27FC236}">
                  <a16:creationId xmlns:a16="http://schemas.microsoft.com/office/drawing/2014/main" id="{F1E783A3-21C8-4C77-B9B3-A8F9CDFBAE43}"/>
                </a:ext>
              </a:extLst>
            </p:cNvPr>
            <p:cNvSpPr>
              <a:spLocks noChangeArrowheads="1"/>
            </p:cNvSpPr>
            <p:nvPr/>
          </p:nvSpPr>
          <p:spPr bwMode="auto">
            <a:xfrm>
              <a:off x="27432" y="35249"/>
              <a:ext cx="506" cy="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E2A5CCA-54C7-43F1-83B5-C0DFD55E3BA9}"/>
                </a:ext>
              </a:extLst>
            </p:cNvPr>
            <p:cNvSpPr>
              <a:spLocks noChangeArrowheads="1"/>
            </p:cNvSpPr>
            <p:nvPr/>
          </p:nvSpPr>
          <p:spPr bwMode="auto">
            <a:xfrm>
              <a:off x="27432" y="37764"/>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D65E6D4-5D84-4AD6-91B8-7AECD7C307FB}"/>
                </a:ext>
              </a:extLst>
            </p:cNvPr>
            <p:cNvSpPr>
              <a:spLocks noChangeArrowheads="1"/>
            </p:cNvSpPr>
            <p:nvPr/>
          </p:nvSpPr>
          <p:spPr bwMode="auto">
            <a:xfrm>
              <a:off x="27432" y="40279"/>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34" name="Freeform: Shape 33">
              <a:extLst>
                <a:ext uri="{FF2B5EF4-FFF2-40B4-BE49-F238E27FC236}">
                  <a16:creationId xmlns:a16="http://schemas.microsoft.com/office/drawing/2014/main" id="{D27724D3-C340-4951-886B-B61354FC2F9A}"/>
                </a:ext>
              </a:extLst>
            </p:cNvPr>
            <p:cNvSpPr>
              <a:spLocks/>
            </p:cNvSpPr>
            <p:nvPr/>
          </p:nvSpPr>
          <p:spPr bwMode="auto">
            <a:xfrm>
              <a:off x="14386" y="806"/>
              <a:ext cx="24109" cy="3018"/>
            </a:xfrm>
            <a:custGeom>
              <a:avLst/>
              <a:gdLst>
                <a:gd name="T0" fmla="*/ 0 w 2410968"/>
                <a:gd name="T1" fmla="*/ 301774 h 301774"/>
                <a:gd name="T2" fmla="*/ 2410968 w 2410968"/>
                <a:gd name="T3" fmla="*/ 301774 h 301774"/>
                <a:gd name="T4" fmla="*/ 2410968 w 2410968"/>
                <a:gd name="T5" fmla="*/ 0 h 301774"/>
                <a:gd name="T6" fmla="*/ 0 w 2410968"/>
                <a:gd name="T7" fmla="*/ 0 h 301774"/>
                <a:gd name="T8" fmla="*/ 0 w 2410968"/>
                <a:gd name="T9" fmla="*/ 301774 h 301774"/>
                <a:gd name="T10" fmla="*/ 0 w 2410968"/>
                <a:gd name="T11" fmla="*/ 0 h 301774"/>
                <a:gd name="T12" fmla="*/ 2410968 w 2410968"/>
                <a:gd name="T13" fmla="*/ 301774 h 301774"/>
              </a:gdLst>
              <a:ahLst/>
              <a:cxnLst>
                <a:cxn ang="0">
                  <a:pos x="T0" y="T1"/>
                </a:cxn>
                <a:cxn ang="0">
                  <a:pos x="T2" y="T3"/>
                </a:cxn>
                <a:cxn ang="0">
                  <a:pos x="T4" y="T5"/>
                </a:cxn>
                <a:cxn ang="0">
                  <a:pos x="T6" y="T7"/>
                </a:cxn>
                <a:cxn ang="0">
                  <a:pos x="T8" y="T9"/>
                </a:cxn>
              </a:cxnLst>
              <a:rect l="T10" t="T11" r="T12" b="T13"/>
              <a:pathLst>
                <a:path w="2410968" h="301774">
                  <a:moveTo>
                    <a:pt x="0" y="301774"/>
                  </a:moveTo>
                  <a:lnTo>
                    <a:pt x="2410968" y="301774"/>
                  </a:lnTo>
                  <a:lnTo>
                    <a:pt x="2410968" y="0"/>
                  </a:lnTo>
                  <a:lnTo>
                    <a:pt x="0" y="0"/>
                  </a:lnTo>
                  <a:lnTo>
                    <a:pt x="0" y="30177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solidFill>
                  <a:schemeClr val="accent1">
                    <a:lumMod val="40000"/>
                    <a:lumOff val="6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8ED1A5F4-057C-49F0-8E8C-5923CF053AA2}"/>
                </a:ext>
              </a:extLst>
            </p:cNvPr>
            <p:cNvSpPr>
              <a:spLocks noChangeArrowheads="1"/>
            </p:cNvSpPr>
            <p:nvPr/>
          </p:nvSpPr>
          <p:spPr bwMode="auto">
            <a:xfrm>
              <a:off x="20367" y="726"/>
              <a:ext cx="22519" cy="2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INITIAL POPULATION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6" name="Freeform: Shape 35">
              <a:extLst>
                <a:ext uri="{FF2B5EF4-FFF2-40B4-BE49-F238E27FC236}">
                  <a16:creationId xmlns:a16="http://schemas.microsoft.com/office/drawing/2014/main" id="{5F96D994-753E-4B0C-AA9C-607660E18749}"/>
                </a:ext>
              </a:extLst>
            </p:cNvPr>
            <p:cNvSpPr>
              <a:spLocks/>
            </p:cNvSpPr>
            <p:nvPr/>
          </p:nvSpPr>
          <p:spPr bwMode="auto">
            <a:xfrm>
              <a:off x="14295" y="6339"/>
              <a:ext cx="24109" cy="3018"/>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0AAB76A3-9D16-4765-8CCB-B28BCD0D0D82}"/>
                </a:ext>
              </a:extLst>
            </p:cNvPr>
            <p:cNvSpPr>
              <a:spLocks noChangeArrowheads="1"/>
            </p:cNvSpPr>
            <p:nvPr/>
          </p:nvSpPr>
          <p:spPr bwMode="auto">
            <a:xfrm>
              <a:off x="22649" y="6766"/>
              <a:ext cx="12343" cy="2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SELECTION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38" name="Freeform: Shape 37">
              <a:extLst>
                <a:ext uri="{FF2B5EF4-FFF2-40B4-BE49-F238E27FC236}">
                  <a16:creationId xmlns:a16="http://schemas.microsoft.com/office/drawing/2014/main" id="{E2AF1A8D-146E-4021-94AF-7B8F22757A95}"/>
                </a:ext>
              </a:extLst>
            </p:cNvPr>
            <p:cNvSpPr>
              <a:spLocks/>
            </p:cNvSpPr>
            <p:nvPr/>
          </p:nvSpPr>
          <p:spPr bwMode="auto">
            <a:xfrm>
              <a:off x="14295" y="11780"/>
              <a:ext cx="24109" cy="3032"/>
            </a:xfrm>
            <a:custGeom>
              <a:avLst/>
              <a:gdLst>
                <a:gd name="T0" fmla="*/ 0 w 2410968"/>
                <a:gd name="T1" fmla="*/ 303262 h 303262"/>
                <a:gd name="T2" fmla="*/ 2410968 w 2410968"/>
                <a:gd name="T3" fmla="*/ 303262 h 303262"/>
                <a:gd name="T4" fmla="*/ 2410968 w 2410968"/>
                <a:gd name="T5" fmla="*/ 0 h 303262"/>
                <a:gd name="T6" fmla="*/ 0 w 2410968"/>
                <a:gd name="T7" fmla="*/ 0 h 303262"/>
                <a:gd name="T8" fmla="*/ 0 w 2410968"/>
                <a:gd name="T9" fmla="*/ 303262 h 303262"/>
                <a:gd name="T10" fmla="*/ 0 w 2410968"/>
                <a:gd name="T11" fmla="*/ 0 h 303262"/>
                <a:gd name="T12" fmla="*/ 2410968 w 2410968"/>
                <a:gd name="T13" fmla="*/ 303262 h 303262"/>
              </a:gdLst>
              <a:ahLst/>
              <a:cxnLst>
                <a:cxn ang="0">
                  <a:pos x="T0" y="T1"/>
                </a:cxn>
                <a:cxn ang="0">
                  <a:pos x="T2" y="T3"/>
                </a:cxn>
                <a:cxn ang="0">
                  <a:pos x="T4" y="T5"/>
                </a:cxn>
                <a:cxn ang="0">
                  <a:pos x="T6" y="T7"/>
                </a:cxn>
                <a:cxn ang="0">
                  <a:pos x="T8" y="T9"/>
                </a:cxn>
              </a:cxnLst>
              <a:rect l="T10" t="T11" r="T12" b="T13"/>
              <a:pathLst>
                <a:path w="2410968" h="303262">
                  <a:moveTo>
                    <a:pt x="0" y="303262"/>
                  </a:moveTo>
                  <a:lnTo>
                    <a:pt x="2410968" y="303262"/>
                  </a:lnTo>
                  <a:lnTo>
                    <a:pt x="2410968" y="0"/>
                  </a:lnTo>
                  <a:lnTo>
                    <a:pt x="0" y="0"/>
                  </a:lnTo>
                  <a:lnTo>
                    <a:pt x="0" y="303262"/>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8F8478-D41B-4822-9769-12A6F1FF938C}"/>
                </a:ext>
              </a:extLst>
            </p:cNvPr>
            <p:cNvSpPr>
              <a:spLocks noChangeArrowheads="1"/>
            </p:cNvSpPr>
            <p:nvPr/>
          </p:nvSpPr>
          <p:spPr bwMode="auto">
            <a:xfrm>
              <a:off x="20367" y="11903"/>
              <a:ext cx="20735" cy="2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EVALUATE FITNESS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0" name="Freeform: Shape 39">
              <a:extLst>
                <a:ext uri="{FF2B5EF4-FFF2-40B4-BE49-F238E27FC236}">
                  <a16:creationId xmlns:a16="http://schemas.microsoft.com/office/drawing/2014/main" id="{F02D8874-7167-48E6-8E18-76E3CE4E9B97}"/>
                </a:ext>
              </a:extLst>
            </p:cNvPr>
            <p:cNvSpPr>
              <a:spLocks/>
            </p:cNvSpPr>
            <p:nvPr/>
          </p:nvSpPr>
          <p:spPr bwMode="auto">
            <a:xfrm>
              <a:off x="14386" y="17358"/>
              <a:ext cx="24095" cy="3017"/>
            </a:xfrm>
            <a:custGeom>
              <a:avLst/>
              <a:gdLst>
                <a:gd name="T0" fmla="*/ 0 w 2409431"/>
                <a:gd name="T1" fmla="*/ 301724 h 301724"/>
                <a:gd name="T2" fmla="*/ 2409431 w 2409431"/>
                <a:gd name="T3" fmla="*/ 301724 h 301724"/>
                <a:gd name="T4" fmla="*/ 2409431 w 2409431"/>
                <a:gd name="T5" fmla="*/ 0 h 301724"/>
                <a:gd name="T6" fmla="*/ 0 w 2409431"/>
                <a:gd name="T7" fmla="*/ 0 h 301724"/>
                <a:gd name="T8" fmla="*/ 0 w 2409431"/>
                <a:gd name="T9" fmla="*/ 301724 h 301724"/>
                <a:gd name="T10" fmla="*/ 0 w 2409431"/>
                <a:gd name="T11" fmla="*/ 0 h 301724"/>
                <a:gd name="T12" fmla="*/ 2409431 w 2409431"/>
                <a:gd name="T13" fmla="*/ 301724 h 301724"/>
              </a:gdLst>
              <a:ahLst/>
              <a:cxnLst>
                <a:cxn ang="0">
                  <a:pos x="T0" y="T1"/>
                </a:cxn>
                <a:cxn ang="0">
                  <a:pos x="T2" y="T3"/>
                </a:cxn>
                <a:cxn ang="0">
                  <a:pos x="T4" y="T5"/>
                </a:cxn>
                <a:cxn ang="0">
                  <a:pos x="T6" y="T7"/>
                </a:cxn>
                <a:cxn ang="0">
                  <a:pos x="T8" y="T9"/>
                </a:cxn>
              </a:cxnLst>
              <a:rect l="T10" t="T11" r="T12" b="T13"/>
              <a:pathLst>
                <a:path w="2409431" h="301724">
                  <a:moveTo>
                    <a:pt x="0" y="301724"/>
                  </a:moveTo>
                  <a:lnTo>
                    <a:pt x="2409431" y="301724"/>
                  </a:lnTo>
                  <a:lnTo>
                    <a:pt x="2409431" y="0"/>
                  </a:lnTo>
                  <a:lnTo>
                    <a:pt x="0" y="0"/>
                  </a:lnTo>
                  <a:lnTo>
                    <a:pt x="0" y="301724"/>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33E70D23-7F41-4932-AF7C-34C753CA5B87}"/>
                </a:ext>
              </a:extLst>
            </p:cNvPr>
            <p:cNvSpPr>
              <a:spLocks noChangeArrowheads="1"/>
            </p:cNvSpPr>
            <p:nvPr/>
          </p:nvSpPr>
          <p:spPr bwMode="auto">
            <a:xfrm>
              <a:off x="23017" y="17356"/>
              <a:ext cx="13114" cy="2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CROSSOVER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2" name="Freeform: Shape 41">
              <a:extLst>
                <a:ext uri="{FF2B5EF4-FFF2-40B4-BE49-F238E27FC236}">
                  <a16:creationId xmlns:a16="http://schemas.microsoft.com/office/drawing/2014/main" id="{1A32DD37-B276-4909-AF83-6E422E894561}"/>
                </a:ext>
              </a:extLst>
            </p:cNvPr>
            <p:cNvSpPr>
              <a:spLocks/>
            </p:cNvSpPr>
            <p:nvPr/>
          </p:nvSpPr>
          <p:spPr bwMode="auto">
            <a:xfrm>
              <a:off x="14264" y="23027"/>
              <a:ext cx="24095" cy="3017"/>
            </a:xfrm>
            <a:custGeom>
              <a:avLst/>
              <a:gdLst>
                <a:gd name="T0" fmla="*/ 0 w 2409431"/>
                <a:gd name="T1" fmla="*/ 301773 h 301773"/>
                <a:gd name="T2" fmla="*/ 2409431 w 2409431"/>
                <a:gd name="T3" fmla="*/ 301773 h 301773"/>
                <a:gd name="T4" fmla="*/ 2409431 w 2409431"/>
                <a:gd name="T5" fmla="*/ 0 h 301773"/>
                <a:gd name="T6" fmla="*/ 0 w 2409431"/>
                <a:gd name="T7" fmla="*/ 0 h 301773"/>
                <a:gd name="T8" fmla="*/ 0 w 2409431"/>
                <a:gd name="T9" fmla="*/ 301773 h 301773"/>
                <a:gd name="T10" fmla="*/ 0 w 2409431"/>
                <a:gd name="T11" fmla="*/ 0 h 301773"/>
                <a:gd name="T12" fmla="*/ 2409431 w 2409431"/>
                <a:gd name="T13" fmla="*/ 301773 h 301773"/>
              </a:gdLst>
              <a:ahLst/>
              <a:cxnLst>
                <a:cxn ang="0">
                  <a:pos x="T0" y="T1"/>
                </a:cxn>
                <a:cxn ang="0">
                  <a:pos x="T2" y="T3"/>
                </a:cxn>
                <a:cxn ang="0">
                  <a:pos x="T4" y="T5"/>
                </a:cxn>
                <a:cxn ang="0">
                  <a:pos x="T6" y="T7"/>
                </a:cxn>
                <a:cxn ang="0">
                  <a:pos x="T8" y="T9"/>
                </a:cxn>
              </a:cxnLst>
              <a:rect l="T10" t="T11" r="T12" b="T13"/>
              <a:pathLst>
                <a:path w="2409431" h="301773">
                  <a:moveTo>
                    <a:pt x="0" y="301773"/>
                  </a:moveTo>
                  <a:lnTo>
                    <a:pt x="2409431" y="301773"/>
                  </a:lnTo>
                  <a:lnTo>
                    <a:pt x="2409431" y="0"/>
                  </a:lnTo>
                  <a:lnTo>
                    <a:pt x="0" y="0"/>
                  </a:lnTo>
                  <a:lnTo>
                    <a:pt x="0" y="301773"/>
                  </a:lnTo>
                  <a:close/>
                </a:path>
              </a:pathLst>
            </a:custGeom>
            <a:solidFill>
              <a:srgbClr val="B4C7E7"/>
            </a:solidFill>
            <a:ln w="9525" cap="rnd">
              <a:solidFill>
                <a:schemeClr val="tx2">
                  <a:lumMod val="60000"/>
                  <a:lumOff val="40000"/>
                </a:schemeClr>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C0DD6F2-25EB-4307-B0A7-3873B0A32C5C}"/>
                </a:ext>
              </a:extLst>
            </p:cNvPr>
            <p:cNvSpPr>
              <a:spLocks noChangeArrowheads="1"/>
            </p:cNvSpPr>
            <p:nvPr/>
          </p:nvSpPr>
          <p:spPr bwMode="auto">
            <a:xfrm>
              <a:off x="23286" y="23276"/>
              <a:ext cx="11877" cy="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MUTATION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4" name="Freeform: Shape 43">
              <a:extLst>
                <a:ext uri="{FF2B5EF4-FFF2-40B4-BE49-F238E27FC236}">
                  <a16:creationId xmlns:a16="http://schemas.microsoft.com/office/drawing/2014/main" id="{E20997BB-2AE3-4D0A-A894-2CFECA2917B1}"/>
                </a:ext>
              </a:extLst>
            </p:cNvPr>
            <p:cNvSpPr>
              <a:spLocks/>
            </p:cNvSpPr>
            <p:nvPr/>
          </p:nvSpPr>
          <p:spPr bwMode="auto">
            <a:xfrm>
              <a:off x="15057" y="38765"/>
              <a:ext cx="24109" cy="3345"/>
            </a:xfrm>
            <a:custGeom>
              <a:avLst/>
              <a:gdLst>
                <a:gd name="T0" fmla="*/ 0 w 2410968"/>
                <a:gd name="T1" fmla="*/ 301773 h 301773"/>
                <a:gd name="T2" fmla="*/ 2410968 w 2410968"/>
                <a:gd name="T3" fmla="*/ 301773 h 301773"/>
                <a:gd name="T4" fmla="*/ 2410968 w 2410968"/>
                <a:gd name="T5" fmla="*/ 0 h 301773"/>
                <a:gd name="T6" fmla="*/ 0 w 2410968"/>
                <a:gd name="T7" fmla="*/ 0 h 301773"/>
                <a:gd name="T8" fmla="*/ 0 w 2410968"/>
                <a:gd name="T9" fmla="*/ 301773 h 301773"/>
                <a:gd name="T10" fmla="*/ 0 w 2410968"/>
                <a:gd name="T11" fmla="*/ 0 h 301773"/>
                <a:gd name="T12" fmla="*/ 2410968 w 2410968"/>
                <a:gd name="T13" fmla="*/ 301773 h 301773"/>
              </a:gdLst>
              <a:ahLst/>
              <a:cxnLst>
                <a:cxn ang="0">
                  <a:pos x="T0" y="T1"/>
                </a:cxn>
                <a:cxn ang="0">
                  <a:pos x="T2" y="T3"/>
                </a:cxn>
                <a:cxn ang="0">
                  <a:pos x="T4" y="T5"/>
                </a:cxn>
                <a:cxn ang="0">
                  <a:pos x="T6" y="T7"/>
                </a:cxn>
                <a:cxn ang="0">
                  <a:pos x="T8" y="T9"/>
                </a:cxn>
              </a:cxnLst>
              <a:rect l="T10" t="T11" r="T12" b="T13"/>
              <a:pathLst>
                <a:path w="2410968" h="301773">
                  <a:moveTo>
                    <a:pt x="0" y="301773"/>
                  </a:moveTo>
                  <a:lnTo>
                    <a:pt x="2410968" y="301773"/>
                  </a:lnTo>
                  <a:lnTo>
                    <a:pt x="2410968" y="0"/>
                  </a:lnTo>
                  <a:lnTo>
                    <a:pt x="0" y="0"/>
                  </a:lnTo>
                  <a:lnTo>
                    <a:pt x="0" y="301773"/>
                  </a:lnTo>
                  <a:close/>
                </a:path>
              </a:pathLst>
            </a:custGeom>
            <a:solidFill>
              <a:schemeClr val="accent5">
                <a:lumMod val="50000"/>
              </a:schemeClr>
            </a:solidFill>
            <a:ln w="9525" cap="rnd">
              <a:solidFill>
                <a:srgbClr val="C00000"/>
              </a:solidFill>
              <a:miter lim="101601"/>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A74A148-A2AD-487B-B289-6E9BC89AE582}"/>
                </a:ext>
              </a:extLst>
            </p:cNvPr>
            <p:cNvSpPr>
              <a:spLocks noChangeArrowheads="1"/>
            </p:cNvSpPr>
            <p:nvPr/>
          </p:nvSpPr>
          <p:spPr bwMode="auto">
            <a:xfrm>
              <a:off x="21754" y="39122"/>
              <a:ext cx="16560" cy="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PRINT RESULTS </a:t>
              </a:r>
              <a:endParaRPr lang="en-US" sz="12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46" name="Freeform: Shape 45">
              <a:extLst>
                <a:ext uri="{FF2B5EF4-FFF2-40B4-BE49-F238E27FC236}">
                  <a16:creationId xmlns:a16="http://schemas.microsoft.com/office/drawing/2014/main" id="{5419D824-C7B5-47CD-8A81-C42A7E82F332}"/>
                </a:ext>
              </a:extLst>
            </p:cNvPr>
            <p:cNvSpPr>
              <a:spLocks/>
            </p:cNvSpPr>
            <p:nvPr/>
          </p:nvSpPr>
          <p:spPr bwMode="auto">
            <a:xfrm>
              <a:off x="13655" y="28589"/>
              <a:ext cx="25176" cy="7712"/>
            </a:xfrm>
            <a:custGeom>
              <a:avLst/>
              <a:gdLst>
                <a:gd name="T0" fmla="*/ 1258837 w 2517673"/>
                <a:gd name="T1" fmla="*/ 0 h 771182"/>
                <a:gd name="T2" fmla="*/ 0 w 2517673"/>
                <a:gd name="T3" fmla="*/ 385572 h 771182"/>
                <a:gd name="T4" fmla="*/ 1258837 w 2517673"/>
                <a:gd name="T5" fmla="*/ 771182 h 771182"/>
                <a:gd name="T6" fmla="*/ 2517673 w 2517673"/>
                <a:gd name="T7" fmla="*/ 385572 h 771182"/>
                <a:gd name="T8" fmla="*/ 1258837 w 2517673"/>
                <a:gd name="T9" fmla="*/ 0 h 771182"/>
                <a:gd name="T10" fmla="*/ 0 w 2517673"/>
                <a:gd name="T11" fmla="*/ 0 h 771182"/>
                <a:gd name="T12" fmla="*/ 2517673 w 2517673"/>
                <a:gd name="T13" fmla="*/ 771182 h 771182"/>
              </a:gdLst>
              <a:ahLst/>
              <a:cxnLst>
                <a:cxn ang="0">
                  <a:pos x="T0" y="T1"/>
                </a:cxn>
                <a:cxn ang="0">
                  <a:pos x="T2" y="T3"/>
                </a:cxn>
                <a:cxn ang="0">
                  <a:pos x="T4" y="T5"/>
                </a:cxn>
                <a:cxn ang="0">
                  <a:pos x="T6" y="T7"/>
                </a:cxn>
                <a:cxn ang="0">
                  <a:pos x="T8" y="T9"/>
                </a:cxn>
              </a:cxnLst>
              <a:rect l="T10" t="T11" r="T12" b="T13"/>
              <a:pathLst>
                <a:path w="2517673" h="771182">
                  <a:moveTo>
                    <a:pt x="1258837" y="0"/>
                  </a:moveTo>
                  <a:lnTo>
                    <a:pt x="0" y="385572"/>
                  </a:lnTo>
                  <a:lnTo>
                    <a:pt x="1258837" y="771182"/>
                  </a:lnTo>
                  <a:lnTo>
                    <a:pt x="2517673" y="385572"/>
                  </a:lnTo>
                  <a:lnTo>
                    <a:pt x="1258837" y="0"/>
                  </a:lnTo>
                  <a:close/>
                </a:path>
              </a:pathLst>
            </a:custGeom>
            <a:solidFill>
              <a:schemeClr val="accent5">
                <a:lumMod val="20000"/>
                <a:lumOff val="80000"/>
              </a:schemeClr>
            </a:solidFill>
            <a:ln w="9525" cap="rnd">
              <a:solidFill>
                <a:schemeClr val="accent5">
                  <a:lumMod val="60000"/>
                  <a:lumOff val="40000"/>
                </a:schemeClr>
              </a:solidFill>
              <a:round/>
              <a:headEnd/>
              <a:tailEnd/>
            </a:ln>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2AF0E694-2C87-474E-997D-E18DBC267618}"/>
                </a:ext>
              </a:extLst>
            </p:cNvPr>
            <p:cNvSpPr>
              <a:spLocks noChangeArrowheads="1"/>
            </p:cNvSpPr>
            <p:nvPr/>
          </p:nvSpPr>
          <p:spPr bwMode="auto">
            <a:xfrm>
              <a:off x="22447" y="30320"/>
              <a:ext cx="1546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TERMINATING </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254EA1B-A156-4E47-9A69-28566AB8C190}"/>
                </a:ext>
              </a:extLst>
            </p:cNvPr>
            <p:cNvSpPr>
              <a:spLocks noChangeArrowheads="1"/>
            </p:cNvSpPr>
            <p:nvPr/>
          </p:nvSpPr>
          <p:spPr bwMode="auto">
            <a:xfrm>
              <a:off x="22894" y="32535"/>
              <a:ext cx="11943" cy="2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dirty="0">
                  <a:effectLst/>
                  <a:latin typeface="Arial" panose="020B0604020202020204" pitchFamily="34" charset="0"/>
                  <a:ea typeface="Times New Roman" panose="02020603050405020304" pitchFamily="18" charset="0"/>
                  <a:cs typeface="Arial" panose="020B0604020202020204" pitchFamily="34" charset="0"/>
                </a:rPr>
                <a:t>CONDITION</a:t>
              </a:r>
              <a:endParaRPr lang="en-US" sz="1200" dirty="0">
                <a:effectLst/>
                <a:latin typeface="Arial" panose="020B0604020202020204" pitchFamily="34" charset="0"/>
                <a:ea typeface="Calibri" panose="020F050202020403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19DA00E1-EA36-483C-A830-1047B2CF4504}"/>
                </a:ext>
              </a:extLst>
            </p:cNvPr>
            <p:cNvSpPr>
              <a:spLocks noChangeArrowheads="1"/>
            </p:cNvSpPr>
            <p:nvPr/>
          </p:nvSpPr>
          <p:spPr bwMode="auto">
            <a:xfrm>
              <a:off x="30739" y="32857"/>
              <a:ext cx="506" cy="1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0" marR="0" algn="just">
                <a:lnSpc>
                  <a:spcPct val="150000"/>
                </a:lnSpc>
                <a:spcBef>
                  <a:spcPts val="0"/>
                </a:spcBef>
                <a:spcAft>
                  <a:spcPts val="800"/>
                </a:spcAft>
              </a:pPr>
              <a:r>
                <a:rPr lang="en-US" sz="1200" b="1">
                  <a:effectLst/>
                  <a:latin typeface="Arial" panose="020B0604020202020204" pitchFamily="34" charset="0"/>
                  <a:ea typeface="Times New Roman" panose="02020603050405020304" pitchFamily="18" charset="0"/>
                  <a:cs typeface="Arial" panose="020B0604020202020204" pitchFamily="34" charset="0"/>
                </a:rPr>
                <a:t> </a:t>
              </a:r>
              <a:endParaRPr lang="en-US" sz="1200">
                <a:effectLst/>
                <a:latin typeface="Arial" panose="020B0604020202020204" pitchFamily="34" charset="0"/>
                <a:ea typeface="Calibri" panose="020F0502020204030204" pitchFamily="34" charset="0"/>
                <a:cs typeface="Arial" panose="020B0604020202020204" pitchFamily="34" charset="0"/>
              </a:endParaRPr>
            </a:p>
          </p:txBody>
        </p:sp>
        <p:sp>
          <p:nvSpPr>
            <p:cNvPr id="50" name="Freeform: Shape 49">
              <a:extLst>
                <a:ext uri="{FF2B5EF4-FFF2-40B4-BE49-F238E27FC236}">
                  <a16:creationId xmlns:a16="http://schemas.microsoft.com/office/drawing/2014/main" id="{1A3013F4-F551-4C04-9880-80545C5E6C71}"/>
                </a:ext>
              </a:extLst>
            </p:cNvPr>
            <p:cNvSpPr>
              <a:spLocks/>
            </p:cNvSpPr>
            <p:nvPr/>
          </p:nvSpPr>
          <p:spPr bwMode="auto">
            <a:xfrm>
              <a:off x="25908" y="3749"/>
              <a:ext cx="762" cy="2590"/>
            </a:xfrm>
            <a:custGeom>
              <a:avLst/>
              <a:gdLst>
                <a:gd name="T0" fmla="*/ 38100 w 76200"/>
                <a:gd name="T1" fmla="*/ 0 h 259055"/>
                <a:gd name="T2" fmla="*/ 42659 w 76200"/>
                <a:gd name="T3" fmla="*/ 1486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486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486"/>
                  </a:lnTo>
                  <a:lnTo>
                    <a:pt x="44196" y="4559"/>
                  </a:lnTo>
                  <a:lnTo>
                    <a:pt x="44196" y="182855"/>
                  </a:lnTo>
                  <a:lnTo>
                    <a:pt x="76200" y="182855"/>
                  </a:lnTo>
                  <a:lnTo>
                    <a:pt x="38100" y="259055"/>
                  </a:lnTo>
                  <a:lnTo>
                    <a:pt x="0" y="182855"/>
                  </a:lnTo>
                  <a:lnTo>
                    <a:pt x="33541" y="182855"/>
                  </a:lnTo>
                  <a:lnTo>
                    <a:pt x="33541" y="4559"/>
                  </a:lnTo>
                  <a:lnTo>
                    <a:pt x="35077" y="1486"/>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1" name="Freeform: Shape 50">
              <a:extLst>
                <a:ext uri="{FF2B5EF4-FFF2-40B4-BE49-F238E27FC236}">
                  <a16:creationId xmlns:a16="http://schemas.microsoft.com/office/drawing/2014/main" id="{937C9792-104A-4506-A405-3EAE39BB31D1}"/>
                </a:ext>
              </a:extLst>
            </p:cNvPr>
            <p:cNvSpPr>
              <a:spLocks/>
            </p:cNvSpPr>
            <p:nvPr/>
          </p:nvSpPr>
          <p:spPr bwMode="auto">
            <a:xfrm>
              <a:off x="25908" y="9311"/>
              <a:ext cx="762" cy="2591"/>
            </a:xfrm>
            <a:custGeom>
              <a:avLst/>
              <a:gdLst>
                <a:gd name="T0" fmla="*/ 38100 w 76200"/>
                <a:gd name="T1" fmla="*/ 0 h 259118"/>
                <a:gd name="T2" fmla="*/ 42659 w 76200"/>
                <a:gd name="T3" fmla="*/ 1549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49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49"/>
                  </a:lnTo>
                  <a:lnTo>
                    <a:pt x="44196" y="4623"/>
                  </a:lnTo>
                  <a:lnTo>
                    <a:pt x="44196" y="182918"/>
                  </a:lnTo>
                  <a:lnTo>
                    <a:pt x="76200" y="182918"/>
                  </a:lnTo>
                  <a:lnTo>
                    <a:pt x="38100" y="259118"/>
                  </a:lnTo>
                  <a:lnTo>
                    <a:pt x="0" y="182918"/>
                  </a:lnTo>
                  <a:lnTo>
                    <a:pt x="33541" y="182918"/>
                  </a:lnTo>
                  <a:lnTo>
                    <a:pt x="33541" y="4623"/>
                  </a:lnTo>
                  <a:lnTo>
                    <a:pt x="35077" y="1549"/>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2" name="Freeform: Shape 51">
              <a:extLst>
                <a:ext uri="{FF2B5EF4-FFF2-40B4-BE49-F238E27FC236}">
                  <a16:creationId xmlns:a16="http://schemas.microsoft.com/office/drawing/2014/main" id="{4A04C781-61FC-496D-9E3C-BFFF85E8D531}"/>
                </a:ext>
              </a:extLst>
            </p:cNvPr>
            <p:cNvSpPr>
              <a:spLocks/>
            </p:cNvSpPr>
            <p:nvPr/>
          </p:nvSpPr>
          <p:spPr bwMode="auto">
            <a:xfrm>
              <a:off x="25908" y="14751"/>
              <a:ext cx="762" cy="2592"/>
            </a:xfrm>
            <a:custGeom>
              <a:avLst/>
              <a:gdLst>
                <a:gd name="T0" fmla="*/ 38100 w 76200"/>
                <a:gd name="T1" fmla="*/ 0 h 259118"/>
                <a:gd name="T2" fmla="*/ 42659 w 76200"/>
                <a:gd name="T3" fmla="*/ 1537 h 259118"/>
                <a:gd name="T4" fmla="*/ 44196 w 76200"/>
                <a:gd name="T5" fmla="*/ 4623 h 259118"/>
                <a:gd name="T6" fmla="*/ 44196 w 76200"/>
                <a:gd name="T7" fmla="*/ 182918 h 259118"/>
                <a:gd name="T8" fmla="*/ 76200 w 76200"/>
                <a:gd name="T9" fmla="*/ 182918 h 259118"/>
                <a:gd name="T10" fmla="*/ 38100 w 76200"/>
                <a:gd name="T11" fmla="*/ 259118 h 259118"/>
                <a:gd name="T12" fmla="*/ 0 w 76200"/>
                <a:gd name="T13" fmla="*/ 182918 h 259118"/>
                <a:gd name="T14" fmla="*/ 33541 w 76200"/>
                <a:gd name="T15" fmla="*/ 182918 h 259118"/>
                <a:gd name="T16" fmla="*/ 33541 w 76200"/>
                <a:gd name="T17" fmla="*/ 4623 h 259118"/>
                <a:gd name="T18" fmla="*/ 35077 w 76200"/>
                <a:gd name="T19" fmla="*/ 1537 h 259118"/>
                <a:gd name="T20" fmla="*/ 38100 w 76200"/>
                <a:gd name="T21" fmla="*/ 0 h 259118"/>
                <a:gd name="T22" fmla="*/ 0 w 76200"/>
                <a:gd name="T23" fmla="*/ 0 h 259118"/>
                <a:gd name="T24" fmla="*/ 76200 w 76200"/>
                <a:gd name="T25" fmla="*/ 259118 h 259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18">
                  <a:moveTo>
                    <a:pt x="38100" y="0"/>
                  </a:moveTo>
                  <a:lnTo>
                    <a:pt x="42659" y="1537"/>
                  </a:lnTo>
                  <a:lnTo>
                    <a:pt x="44196" y="4623"/>
                  </a:lnTo>
                  <a:lnTo>
                    <a:pt x="44196" y="182918"/>
                  </a:lnTo>
                  <a:lnTo>
                    <a:pt x="76200" y="182918"/>
                  </a:lnTo>
                  <a:lnTo>
                    <a:pt x="38100" y="259118"/>
                  </a:lnTo>
                  <a:lnTo>
                    <a:pt x="0" y="182918"/>
                  </a:lnTo>
                  <a:lnTo>
                    <a:pt x="33541" y="182918"/>
                  </a:lnTo>
                  <a:lnTo>
                    <a:pt x="33541" y="4623"/>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3" name="Freeform: Shape 52">
              <a:extLst>
                <a:ext uri="{FF2B5EF4-FFF2-40B4-BE49-F238E27FC236}">
                  <a16:creationId xmlns:a16="http://schemas.microsoft.com/office/drawing/2014/main" id="{7D2F8BAE-3763-466C-A40C-8346671D01C4}"/>
                </a:ext>
              </a:extLst>
            </p:cNvPr>
            <p:cNvSpPr>
              <a:spLocks/>
            </p:cNvSpPr>
            <p:nvPr/>
          </p:nvSpPr>
          <p:spPr bwMode="auto">
            <a:xfrm>
              <a:off x="25908" y="20329"/>
              <a:ext cx="762" cy="2591"/>
            </a:xfrm>
            <a:custGeom>
              <a:avLst/>
              <a:gdLst>
                <a:gd name="T0" fmla="*/ 38100 w 76200"/>
                <a:gd name="T1" fmla="*/ 0 h 259067"/>
                <a:gd name="T2" fmla="*/ 42659 w 76200"/>
                <a:gd name="T3" fmla="*/ 1537 h 259067"/>
                <a:gd name="T4" fmla="*/ 44196 w 76200"/>
                <a:gd name="T5" fmla="*/ 4572 h 259067"/>
                <a:gd name="T6" fmla="*/ 44196 w 76200"/>
                <a:gd name="T7" fmla="*/ 182867 h 259067"/>
                <a:gd name="T8" fmla="*/ 76200 w 76200"/>
                <a:gd name="T9" fmla="*/ 182867 h 259067"/>
                <a:gd name="T10" fmla="*/ 38100 w 76200"/>
                <a:gd name="T11" fmla="*/ 259067 h 259067"/>
                <a:gd name="T12" fmla="*/ 0 w 76200"/>
                <a:gd name="T13" fmla="*/ 182867 h 259067"/>
                <a:gd name="T14" fmla="*/ 33541 w 76200"/>
                <a:gd name="T15" fmla="*/ 182867 h 259067"/>
                <a:gd name="T16" fmla="*/ 33541 w 76200"/>
                <a:gd name="T17" fmla="*/ 4572 h 259067"/>
                <a:gd name="T18" fmla="*/ 35077 w 76200"/>
                <a:gd name="T19" fmla="*/ 1537 h 259067"/>
                <a:gd name="T20" fmla="*/ 38100 w 76200"/>
                <a:gd name="T21" fmla="*/ 0 h 259067"/>
                <a:gd name="T22" fmla="*/ 0 w 76200"/>
                <a:gd name="T23" fmla="*/ 0 h 259067"/>
                <a:gd name="T24" fmla="*/ 76200 w 76200"/>
                <a:gd name="T25" fmla="*/ 259067 h 259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67">
                  <a:moveTo>
                    <a:pt x="38100" y="0"/>
                  </a:moveTo>
                  <a:lnTo>
                    <a:pt x="42659" y="1537"/>
                  </a:lnTo>
                  <a:lnTo>
                    <a:pt x="44196" y="4572"/>
                  </a:lnTo>
                  <a:lnTo>
                    <a:pt x="44196" y="182867"/>
                  </a:lnTo>
                  <a:lnTo>
                    <a:pt x="76200" y="182867"/>
                  </a:lnTo>
                  <a:lnTo>
                    <a:pt x="38100" y="259067"/>
                  </a:lnTo>
                  <a:lnTo>
                    <a:pt x="0" y="182867"/>
                  </a:lnTo>
                  <a:lnTo>
                    <a:pt x="33541" y="182867"/>
                  </a:lnTo>
                  <a:lnTo>
                    <a:pt x="33541" y="4572"/>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4" name="Freeform: Shape 53">
              <a:extLst>
                <a:ext uri="{FF2B5EF4-FFF2-40B4-BE49-F238E27FC236}">
                  <a16:creationId xmlns:a16="http://schemas.microsoft.com/office/drawing/2014/main" id="{FBD58DB7-6E94-4097-850F-117B4F859E83}"/>
                </a:ext>
              </a:extLst>
            </p:cNvPr>
            <p:cNvSpPr>
              <a:spLocks/>
            </p:cNvSpPr>
            <p:nvPr/>
          </p:nvSpPr>
          <p:spPr bwMode="auto">
            <a:xfrm>
              <a:off x="25908" y="25999"/>
              <a:ext cx="762" cy="2590"/>
            </a:xfrm>
            <a:custGeom>
              <a:avLst/>
              <a:gdLst>
                <a:gd name="T0" fmla="*/ 38100 w 76200"/>
                <a:gd name="T1" fmla="*/ 0 h 259055"/>
                <a:gd name="T2" fmla="*/ 42659 w 76200"/>
                <a:gd name="T3" fmla="*/ 1537 h 259055"/>
                <a:gd name="T4" fmla="*/ 44196 w 76200"/>
                <a:gd name="T5" fmla="*/ 4559 h 259055"/>
                <a:gd name="T6" fmla="*/ 44196 w 76200"/>
                <a:gd name="T7" fmla="*/ 182855 h 259055"/>
                <a:gd name="T8" fmla="*/ 76200 w 76200"/>
                <a:gd name="T9" fmla="*/ 182855 h 259055"/>
                <a:gd name="T10" fmla="*/ 38100 w 76200"/>
                <a:gd name="T11" fmla="*/ 259055 h 259055"/>
                <a:gd name="T12" fmla="*/ 0 w 76200"/>
                <a:gd name="T13" fmla="*/ 182855 h 259055"/>
                <a:gd name="T14" fmla="*/ 33541 w 76200"/>
                <a:gd name="T15" fmla="*/ 182855 h 259055"/>
                <a:gd name="T16" fmla="*/ 33541 w 76200"/>
                <a:gd name="T17" fmla="*/ 4559 h 259055"/>
                <a:gd name="T18" fmla="*/ 35077 w 76200"/>
                <a:gd name="T19" fmla="*/ 1537 h 259055"/>
                <a:gd name="T20" fmla="*/ 38100 w 76200"/>
                <a:gd name="T21" fmla="*/ 0 h 259055"/>
                <a:gd name="T22" fmla="*/ 0 w 76200"/>
                <a:gd name="T23" fmla="*/ 0 h 259055"/>
                <a:gd name="T24" fmla="*/ 76200 w 76200"/>
                <a:gd name="T25" fmla="*/ 259055 h 259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055">
                  <a:moveTo>
                    <a:pt x="38100" y="0"/>
                  </a:moveTo>
                  <a:lnTo>
                    <a:pt x="42659" y="1537"/>
                  </a:lnTo>
                  <a:lnTo>
                    <a:pt x="44196" y="4559"/>
                  </a:lnTo>
                  <a:lnTo>
                    <a:pt x="44196" y="182855"/>
                  </a:lnTo>
                  <a:lnTo>
                    <a:pt x="76200" y="182855"/>
                  </a:lnTo>
                  <a:lnTo>
                    <a:pt x="38100" y="259055"/>
                  </a:lnTo>
                  <a:lnTo>
                    <a:pt x="0" y="182855"/>
                  </a:lnTo>
                  <a:lnTo>
                    <a:pt x="33541" y="182855"/>
                  </a:lnTo>
                  <a:lnTo>
                    <a:pt x="33541" y="4559"/>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5" name="Freeform: Shape 54">
              <a:extLst>
                <a:ext uri="{FF2B5EF4-FFF2-40B4-BE49-F238E27FC236}">
                  <a16:creationId xmlns:a16="http://schemas.microsoft.com/office/drawing/2014/main" id="{3565530A-E251-4C92-A942-969F86351F50}"/>
                </a:ext>
              </a:extLst>
            </p:cNvPr>
            <p:cNvSpPr>
              <a:spLocks/>
            </p:cNvSpPr>
            <p:nvPr/>
          </p:nvSpPr>
          <p:spPr bwMode="auto">
            <a:xfrm>
              <a:off x="25908" y="36255"/>
              <a:ext cx="762" cy="2591"/>
            </a:xfrm>
            <a:custGeom>
              <a:avLst/>
              <a:gdLst>
                <a:gd name="T0" fmla="*/ 38100 w 76200"/>
                <a:gd name="T1" fmla="*/ 0 h 259106"/>
                <a:gd name="T2" fmla="*/ 42659 w 76200"/>
                <a:gd name="T3" fmla="*/ 1537 h 259106"/>
                <a:gd name="T4" fmla="*/ 44196 w 76200"/>
                <a:gd name="T5" fmla="*/ 4610 h 259106"/>
                <a:gd name="T6" fmla="*/ 44196 w 76200"/>
                <a:gd name="T7" fmla="*/ 182906 h 259106"/>
                <a:gd name="T8" fmla="*/ 76200 w 76200"/>
                <a:gd name="T9" fmla="*/ 182906 h 259106"/>
                <a:gd name="T10" fmla="*/ 38100 w 76200"/>
                <a:gd name="T11" fmla="*/ 259106 h 259106"/>
                <a:gd name="T12" fmla="*/ 0 w 76200"/>
                <a:gd name="T13" fmla="*/ 182906 h 259106"/>
                <a:gd name="T14" fmla="*/ 33541 w 76200"/>
                <a:gd name="T15" fmla="*/ 182906 h 259106"/>
                <a:gd name="T16" fmla="*/ 33541 w 76200"/>
                <a:gd name="T17" fmla="*/ 4610 h 259106"/>
                <a:gd name="T18" fmla="*/ 35077 w 76200"/>
                <a:gd name="T19" fmla="*/ 1537 h 259106"/>
                <a:gd name="T20" fmla="*/ 38100 w 76200"/>
                <a:gd name="T21" fmla="*/ 0 h 259106"/>
                <a:gd name="T22" fmla="*/ 0 w 76200"/>
                <a:gd name="T23" fmla="*/ 0 h 259106"/>
                <a:gd name="T24" fmla="*/ 76200 w 76200"/>
                <a:gd name="T25" fmla="*/ 259106 h 259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59106">
                  <a:moveTo>
                    <a:pt x="38100" y="0"/>
                  </a:moveTo>
                  <a:lnTo>
                    <a:pt x="42659" y="1537"/>
                  </a:lnTo>
                  <a:lnTo>
                    <a:pt x="44196" y="4610"/>
                  </a:lnTo>
                  <a:lnTo>
                    <a:pt x="44196" y="182906"/>
                  </a:lnTo>
                  <a:lnTo>
                    <a:pt x="76200" y="182906"/>
                  </a:lnTo>
                  <a:lnTo>
                    <a:pt x="38100" y="259106"/>
                  </a:lnTo>
                  <a:lnTo>
                    <a:pt x="0" y="182906"/>
                  </a:lnTo>
                  <a:lnTo>
                    <a:pt x="33541" y="182906"/>
                  </a:lnTo>
                  <a:lnTo>
                    <a:pt x="33541" y="4610"/>
                  </a:lnTo>
                  <a:lnTo>
                    <a:pt x="35077" y="1537"/>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6" name="Freeform: Shape 55">
              <a:extLst>
                <a:ext uri="{FF2B5EF4-FFF2-40B4-BE49-F238E27FC236}">
                  <a16:creationId xmlns:a16="http://schemas.microsoft.com/office/drawing/2014/main" id="{E247BCF0-ACBE-443B-AD03-4FB0572CEBF8}"/>
                </a:ext>
              </a:extLst>
            </p:cNvPr>
            <p:cNvSpPr>
              <a:spLocks/>
            </p:cNvSpPr>
            <p:nvPr/>
          </p:nvSpPr>
          <p:spPr bwMode="auto">
            <a:xfrm>
              <a:off x="38785" y="32156"/>
              <a:ext cx="5441" cy="762"/>
            </a:xfrm>
            <a:custGeom>
              <a:avLst/>
              <a:gdLst>
                <a:gd name="T0" fmla="*/ 467868 w 544068"/>
                <a:gd name="T1" fmla="*/ 0 h 76200"/>
                <a:gd name="T2" fmla="*/ 544068 w 544068"/>
                <a:gd name="T3" fmla="*/ 38100 h 76200"/>
                <a:gd name="T4" fmla="*/ 467868 w 544068"/>
                <a:gd name="T5" fmla="*/ 76200 h 76200"/>
                <a:gd name="T6" fmla="*/ 467868 w 544068"/>
                <a:gd name="T7" fmla="*/ 42672 h 76200"/>
                <a:gd name="T8" fmla="*/ 4623 w 544068"/>
                <a:gd name="T9" fmla="*/ 42672 h 76200"/>
                <a:gd name="T10" fmla="*/ 1549 w 544068"/>
                <a:gd name="T11" fmla="*/ 41135 h 76200"/>
                <a:gd name="T12" fmla="*/ 0 w 544068"/>
                <a:gd name="T13" fmla="*/ 38100 h 76200"/>
                <a:gd name="T14" fmla="*/ 1549 w 544068"/>
                <a:gd name="T15" fmla="*/ 35027 h 76200"/>
                <a:gd name="T16" fmla="*/ 4623 w 544068"/>
                <a:gd name="T17" fmla="*/ 33541 h 76200"/>
                <a:gd name="T18" fmla="*/ 467868 w 544068"/>
                <a:gd name="T19" fmla="*/ 33541 h 76200"/>
                <a:gd name="T20" fmla="*/ 467868 w 544068"/>
                <a:gd name="T21" fmla="*/ 0 h 76200"/>
                <a:gd name="T22" fmla="*/ 0 w 544068"/>
                <a:gd name="T23" fmla="*/ 0 h 76200"/>
                <a:gd name="T24" fmla="*/ 544068 w 544068"/>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544068" h="76200">
                  <a:moveTo>
                    <a:pt x="467868" y="0"/>
                  </a:moveTo>
                  <a:lnTo>
                    <a:pt x="544068" y="38100"/>
                  </a:lnTo>
                  <a:lnTo>
                    <a:pt x="467868" y="76200"/>
                  </a:lnTo>
                  <a:lnTo>
                    <a:pt x="467868" y="42672"/>
                  </a:lnTo>
                  <a:lnTo>
                    <a:pt x="4623" y="42672"/>
                  </a:lnTo>
                  <a:lnTo>
                    <a:pt x="1549" y="41135"/>
                  </a:lnTo>
                  <a:lnTo>
                    <a:pt x="0" y="38100"/>
                  </a:lnTo>
                  <a:lnTo>
                    <a:pt x="1549" y="35027"/>
                  </a:lnTo>
                  <a:lnTo>
                    <a:pt x="4623" y="33541"/>
                  </a:lnTo>
                  <a:lnTo>
                    <a:pt x="467868" y="33541"/>
                  </a:lnTo>
                  <a:lnTo>
                    <a:pt x="467868"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7" name="Freeform: Shape 56">
              <a:extLst>
                <a:ext uri="{FF2B5EF4-FFF2-40B4-BE49-F238E27FC236}">
                  <a16:creationId xmlns:a16="http://schemas.microsoft.com/office/drawing/2014/main" id="{05300D63-E3FC-448E-9DB0-E59271D6E359}"/>
                </a:ext>
              </a:extLst>
            </p:cNvPr>
            <p:cNvSpPr>
              <a:spLocks/>
            </p:cNvSpPr>
            <p:nvPr/>
          </p:nvSpPr>
          <p:spPr bwMode="auto">
            <a:xfrm>
              <a:off x="43845" y="4952"/>
              <a:ext cx="762" cy="27631"/>
            </a:xfrm>
            <a:custGeom>
              <a:avLst/>
              <a:gdLst>
                <a:gd name="T0" fmla="*/ 38100 w 76200"/>
                <a:gd name="T1" fmla="*/ 0 h 2763050"/>
                <a:gd name="T2" fmla="*/ 76200 w 76200"/>
                <a:gd name="T3" fmla="*/ 76200 h 2763050"/>
                <a:gd name="T4" fmla="*/ 42723 w 76200"/>
                <a:gd name="T5" fmla="*/ 76200 h 2763050"/>
                <a:gd name="T6" fmla="*/ 42723 w 76200"/>
                <a:gd name="T7" fmla="*/ 2758478 h 2763050"/>
                <a:gd name="T8" fmla="*/ 41173 w 76200"/>
                <a:gd name="T9" fmla="*/ 2761513 h 2763050"/>
                <a:gd name="T10" fmla="*/ 38100 w 76200"/>
                <a:gd name="T11" fmla="*/ 2763050 h 2763050"/>
                <a:gd name="T12" fmla="*/ 33541 w 76200"/>
                <a:gd name="T13" fmla="*/ 2761513 h 2763050"/>
                <a:gd name="T14" fmla="*/ 33541 w 76200"/>
                <a:gd name="T15" fmla="*/ 2758478 h 2763050"/>
                <a:gd name="T16" fmla="*/ 33541 w 76200"/>
                <a:gd name="T17" fmla="*/ 76200 h 2763050"/>
                <a:gd name="T18" fmla="*/ 0 w 76200"/>
                <a:gd name="T19" fmla="*/ 76200 h 2763050"/>
                <a:gd name="T20" fmla="*/ 38100 w 76200"/>
                <a:gd name="T21" fmla="*/ 0 h 2763050"/>
                <a:gd name="T22" fmla="*/ 0 w 76200"/>
                <a:gd name="T23" fmla="*/ 0 h 2763050"/>
                <a:gd name="T24" fmla="*/ 76200 w 76200"/>
                <a:gd name="T25" fmla="*/ 2763050 h 2763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76200" h="2763050">
                  <a:moveTo>
                    <a:pt x="38100" y="0"/>
                  </a:moveTo>
                  <a:lnTo>
                    <a:pt x="76200" y="76200"/>
                  </a:lnTo>
                  <a:lnTo>
                    <a:pt x="42723" y="76200"/>
                  </a:lnTo>
                  <a:lnTo>
                    <a:pt x="42723" y="2758478"/>
                  </a:lnTo>
                  <a:lnTo>
                    <a:pt x="41173" y="2761513"/>
                  </a:lnTo>
                  <a:lnTo>
                    <a:pt x="38100" y="2763050"/>
                  </a:lnTo>
                  <a:lnTo>
                    <a:pt x="33541" y="2761513"/>
                  </a:lnTo>
                  <a:lnTo>
                    <a:pt x="33541" y="2758478"/>
                  </a:lnTo>
                  <a:lnTo>
                    <a:pt x="33541" y="76200"/>
                  </a:lnTo>
                  <a:lnTo>
                    <a:pt x="0" y="76200"/>
                  </a:lnTo>
                  <a:lnTo>
                    <a:pt x="381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sp>
          <p:nvSpPr>
            <p:cNvPr id="58" name="Freeform: Shape 57">
              <a:extLst>
                <a:ext uri="{FF2B5EF4-FFF2-40B4-BE49-F238E27FC236}">
                  <a16:creationId xmlns:a16="http://schemas.microsoft.com/office/drawing/2014/main" id="{2B9CCA78-4C99-425B-AA21-2C73C63F4728}"/>
                </a:ext>
              </a:extLst>
            </p:cNvPr>
            <p:cNvSpPr>
              <a:spLocks/>
            </p:cNvSpPr>
            <p:nvPr/>
          </p:nvSpPr>
          <p:spPr bwMode="auto">
            <a:xfrm>
              <a:off x="26289" y="4571"/>
              <a:ext cx="17983" cy="762"/>
            </a:xfrm>
            <a:custGeom>
              <a:avLst/>
              <a:gdLst>
                <a:gd name="T0" fmla="*/ 76200 w 1798345"/>
                <a:gd name="T1" fmla="*/ 0 h 76200"/>
                <a:gd name="T2" fmla="*/ 76200 w 1798345"/>
                <a:gd name="T3" fmla="*/ 33541 h 76200"/>
                <a:gd name="T4" fmla="*/ 1793723 w 1798345"/>
                <a:gd name="T5" fmla="*/ 33541 h 76200"/>
                <a:gd name="T6" fmla="*/ 1796796 w 1798345"/>
                <a:gd name="T7" fmla="*/ 35078 h 76200"/>
                <a:gd name="T8" fmla="*/ 1798345 w 1798345"/>
                <a:gd name="T9" fmla="*/ 38100 h 76200"/>
                <a:gd name="T10" fmla="*/ 1796796 w 1798345"/>
                <a:gd name="T11" fmla="*/ 41173 h 76200"/>
                <a:gd name="T12" fmla="*/ 1793723 w 1798345"/>
                <a:gd name="T13" fmla="*/ 42710 h 76200"/>
                <a:gd name="T14" fmla="*/ 76200 w 1798345"/>
                <a:gd name="T15" fmla="*/ 42710 h 76200"/>
                <a:gd name="T16" fmla="*/ 76200 w 1798345"/>
                <a:gd name="T17" fmla="*/ 76200 h 76200"/>
                <a:gd name="T18" fmla="*/ 0 w 1798345"/>
                <a:gd name="T19" fmla="*/ 38100 h 76200"/>
                <a:gd name="T20" fmla="*/ 76200 w 1798345"/>
                <a:gd name="T21" fmla="*/ 0 h 76200"/>
                <a:gd name="T22" fmla="*/ 0 w 1798345"/>
                <a:gd name="T23" fmla="*/ 0 h 76200"/>
                <a:gd name="T24" fmla="*/ 1798345 w 1798345"/>
                <a:gd name="T25" fmla="*/ 76200 h 76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1798345" h="76200">
                  <a:moveTo>
                    <a:pt x="76200" y="0"/>
                  </a:moveTo>
                  <a:lnTo>
                    <a:pt x="76200" y="33541"/>
                  </a:lnTo>
                  <a:lnTo>
                    <a:pt x="1793723" y="33541"/>
                  </a:lnTo>
                  <a:lnTo>
                    <a:pt x="1796796" y="35078"/>
                  </a:lnTo>
                  <a:lnTo>
                    <a:pt x="1798345" y="38100"/>
                  </a:lnTo>
                  <a:lnTo>
                    <a:pt x="1796796" y="41173"/>
                  </a:lnTo>
                  <a:lnTo>
                    <a:pt x="1793723" y="42710"/>
                  </a:lnTo>
                  <a:lnTo>
                    <a:pt x="76200" y="42710"/>
                  </a:lnTo>
                  <a:lnTo>
                    <a:pt x="76200" y="76200"/>
                  </a:lnTo>
                  <a:lnTo>
                    <a:pt x="0" y="38100"/>
                  </a:lnTo>
                  <a:lnTo>
                    <a:pt x="76200" y="0"/>
                  </a:lnTo>
                  <a:close/>
                </a:path>
              </a:pathLst>
            </a:custGeom>
            <a:solidFill>
              <a:srgbClr val="000000"/>
            </a:solidFill>
            <a:ln>
              <a:noFill/>
            </a:ln>
            <a:extLst>
              <a:ext uri="{91240B29-F687-4F45-9708-019B960494DF}">
                <a14:hiddenLine xmlns:a14="http://schemas.microsoft.com/office/drawing/2010/main" w="9525" cap="rnd">
                  <a:solidFill>
                    <a:srgbClr val="000000"/>
                  </a:solidFill>
                  <a:round/>
                  <a:headEnd/>
                  <a:tailEnd/>
                </a14:hiddenLine>
              </a:ext>
            </a:extLst>
          </p:spPr>
          <p:txBody>
            <a:bodyPr rot="0" vert="horz" wrap="square" lIns="91440" tIns="45720" rIns="91440" bIns="45720" anchor="t" anchorCtr="0" upright="1">
              <a:noAutofit/>
            </a:bodyPr>
            <a:lstStyle/>
            <a:p>
              <a:endParaRPr lang="en-US">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94FE8AF6-34DA-4758-9457-9BA91F1D5CD1}"/>
              </a:ext>
            </a:extLst>
          </p:cNvPr>
          <p:cNvGrpSpPr/>
          <p:nvPr/>
        </p:nvGrpSpPr>
        <p:grpSpPr>
          <a:xfrm>
            <a:off x="654523" y="2328887"/>
            <a:ext cx="4885820" cy="3274500"/>
            <a:chOff x="1186087" y="2460543"/>
            <a:chExt cx="4885820" cy="3274500"/>
          </a:xfrm>
        </p:grpSpPr>
        <p:pic>
          <p:nvPicPr>
            <p:cNvPr id="15" name="Picture 14">
              <a:extLst>
                <a:ext uri="{FF2B5EF4-FFF2-40B4-BE49-F238E27FC236}">
                  <a16:creationId xmlns:a16="http://schemas.microsoft.com/office/drawing/2014/main" id="{A5B2217B-E8CD-4198-A0E8-E7114443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087" y="2460543"/>
              <a:ext cx="4710377" cy="3274500"/>
            </a:xfrm>
            <a:prstGeom prst="rect">
              <a:avLst/>
            </a:prstGeom>
          </p:spPr>
        </p:pic>
        <p:cxnSp>
          <p:nvCxnSpPr>
            <p:cNvPr id="61" name="Straight Arrow Connector 60">
              <a:extLst>
                <a:ext uri="{FF2B5EF4-FFF2-40B4-BE49-F238E27FC236}">
                  <a16:creationId xmlns:a16="http://schemas.microsoft.com/office/drawing/2014/main" id="{3E0C7801-4728-46CC-A6C5-A9A206A816CC}"/>
                </a:ext>
              </a:extLst>
            </p:cNvPr>
            <p:cNvCxnSpPr>
              <a:cxnSpLocks/>
            </p:cNvCxnSpPr>
            <p:nvPr/>
          </p:nvCxnSpPr>
          <p:spPr>
            <a:xfrm flipH="1" flipV="1">
              <a:off x="4392571" y="4792326"/>
              <a:ext cx="777908" cy="37770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CF9A5E3-9197-46D1-83C9-C016C53CB1EA}"/>
                </a:ext>
              </a:extLst>
            </p:cNvPr>
            <p:cNvSpPr txBox="1"/>
            <p:nvPr/>
          </p:nvSpPr>
          <p:spPr>
            <a:xfrm>
              <a:off x="5143015" y="5028746"/>
              <a:ext cx="928892" cy="646331"/>
            </a:xfrm>
            <a:prstGeom prst="rect">
              <a:avLst/>
            </a:prstGeom>
            <a:noFill/>
          </p:spPr>
          <p:txBody>
            <a:bodyPr wrap="square" rtlCol="0">
              <a:spAutoFit/>
            </a:bodyPr>
            <a:lstStyle/>
            <a:p>
              <a:r>
                <a:rPr lang="en-GB" dirty="0"/>
                <a:t>Global Minima</a:t>
              </a:r>
              <a:endParaRPr lang="en-US" dirty="0"/>
            </a:p>
          </p:txBody>
        </p:sp>
      </p:grpSp>
    </p:spTree>
    <p:extLst>
      <p:ext uri="{BB962C8B-B14F-4D97-AF65-F5344CB8AC3E}">
        <p14:creationId xmlns:p14="http://schemas.microsoft.com/office/powerpoint/2010/main" val="238118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473206" cy="400110"/>
            </a:xfrm>
            <a:prstGeom prst="rect">
              <a:avLst/>
            </a:prstGeom>
            <a:noFill/>
          </p:spPr>
          <p:txBody>
            <a:bodyPr wrap="none" rtlCol="0">
              <a:spAutoFit/>
            </a:bodyPr>
            <a:lstStyle/>
            <a:p>
              <a:r>
                <a:rPr lang="en-US" sz="2000" b="1" dirty="0">
                  <a:solidFill>
                    <a:srgbClr val="B4C7E7"/>
                  </a:solidFill>
                  <a:latin typeface="Century Gothic" panose="020B0502020202020204" pitchFamily="34" charset="0"/>
                </a:rPr>
                <a:t>14</a:t>
              </a:r>
            </a:p>
          </p:txBody>
        </p:sp>
      </p:grpSp>
      <p:sp>
        <p:nvSpPr>
          <p:cNvPr id="13" name="Rectangle 12"/>
          <p:cNvSpPr/>
          <p:nvPr/>
        </p:nvSpPr>
        <p:spPr>
          <a:xfrm>
            <a:off x="0" y="64465"/>
            <a:ext cx="1843790" cy="892552"/>
          </a:xfrm>
          <a:prstGeom prst="rect">
            <a:avLst/>
          </a:prstGeom>
        </p:spPr>
        <p:txBody>
          <a:bodyPr wrap="square">
            <a:spAutoFit/>
          </a:bodyPr>
          <a:lstStyle/>
          <a:p>
            <a:r>
              <a:rPr lang="en-GB" sz="2600" b="1" dirty="0">
                <a:solidFill>
                  <a:schemeClr val="bg1"/>
                </a:solidFill>
                <a:latin typeface="Arial" panose="020B0604020202020204" pitchFamily="34" charset="0"/>
                <a:cs typeface="Arial" panose="020B0604020202020204" pitchFamily="34" charset="0"/>
              </a:rPr>
              <a:t>Result</a:t>
            </a:r>
          </a:p>
          <a:p>
            <a:endParaRPr lang="en-US" sz="2600" b="1" dirty="0">
              <a:solidFill>
                <a:schemeClr val="bg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C7DDF0CE-217E-47E5-A4B5-FC46D64A1848}"/>
              </a:ext>
            </a:extLst>
          </p:cNvPr>
          <p:cNvGrpSpPr/>
          <p:nvPr/>
        </p:nvGrpSpPr>
        <p:grpSpPr>
          <a:xfrm>
            <a:off x="1922544" y="882990"/>
            <a:ext cx="7954950" cy="5034108"/>
            <a:chOff x="1843790" y="1723340"/>
            <a:chExt cx="7954950" cy="5034108"/>
          </a:xfrm>
        </p:grpSpPr>
        <p:sp>
          <p:nvSpPr>
            <p:cNvPr id="19" name="TextBox 18">
              <a:extLst>
                <a:ext uri="{FF2B5EF4-FFF2-40B4-BE49-F238E27FC236}">
                  <a16:creationId xmlns:a16="http://schemas.microsoft.com/office/drawing/2014/main" id="{56E8AE9F-8D04-4E86-90C8-886DEF34CCC0}"/>
                </a:ext>
              </a:extLst>
            </p:cNvPr>
            <p:cNvSpPr txBox="1"/>
            <p:nvPr/>
          </p:nvSpPr>
          <p:spPr>
            <a:xfrm>
              <a:off x="1843790" y="1795737"/>
              <a:ext cx="2092600" cy="769441"/>
            </a:xfrm>
            <a:prstGeom prst="rect">
              <a:avLst/>
            </a:prstGeom>
            <a:noFill/>
          </p:spPr>
          <p:txBody>
            <a:bodyPr wrap="square" rtlCol="0">
              <a:spAutoFit/>
            </a:bodyPr>
            <a:lstStyle/>
            <a:p>
              <a:r>
                <a:rPr lang="en-GB" sz="4400" b="1" dirty="0">
                  <a:latin typeface="Arial" panose="020B0604020202020204" pitchFamily="34" charset="0"/>
                  <a:cs typeface="Arial" panose="020B0604020202020204" pitchFamily="34" charset="0"/>
                </a:rPr>
                <a:t>GAMS</a:t>
              </a:r>
              <a:endParaRPr lang="en-US" sz="4400"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D5A61526-6324-400F-BCD6-7C39FB7E8F5D}"/>
                </a:ext>
              </a:extLst>
            </p:cNvPr>
            <p:cNvSpPr txBox="1"/>
            <p:nvPr/>
          </p:nvSpPr>
          <p:spPr>
            <a:xfrm>
              <a:off x="7706140" y="1737212"/>
              <a:ext cx="2092600" cy="769441"/>
            </a:xfrm>
            <a:prstGeom prst="rect">
              <a:avLst/>
            </a:prstGeom>
            <a:noFill/>
          </p:spPr>
          <p:txBody>
            <a:bodyPr wrap="square" rtlCol="0">
              <a:spAutoFit/>
            </a:bodyPr>
            <a:lstStyle/>
            <a:p>
              <a:r>
                <a:rPr lang="en-GB" sz="4400" b="1" dirty="0">
                  <a:latin typeface="Arial" panose="020B0604020202020204" pitchFamily="34" charset="0"/>
                  <a:cs typeface="Arial" panose="020B0604020202020204" pitchFamily="34" charset="0"/>
                </a:rPr>
                <a:t>GA</a:t>
              </a:r>
              <a:endParaRPr lang="en-US" sz="4400" b="1"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ECBE6048-0589-4322-8F14-C4B45EBB30E2}"/>
                </a:ext>
              </a:extLst>
            </p:cNvPr>
            <p:cNvSpPr txBox="1"/>
            <p:nvPr/>
          </p:nvSpPr>
          <p:spPr>
            <a:xfrm>
              <a:off x="5135838" y="1723340"/>
              <a:ext cx="2092600" cy="769441"/>
            </a:xfrm>
            <a:prstGeom prst="rect">
              <a:avLst/>
            </a:prstGeom>
            <a:noFill/>
          </p:spPr>
          <p:txBody>
            <a:bodyPr wrap="square" rtlCol="0">
              <a:spAutoFit/>
            </a:bodyPr>
            <a:lstStyle/>
            <a:p>
              <a:r>
                <a:rPr lang="en-GB" sz="4400" b="1" dirty="0">
                  <a:latin typeface="Arial" panose="020B0604020202020204" pitchFamily="34" charset="0"/>
                  <a:cs typeface="Arial" panose="020B0604020202020204" pitchFamily="34" charset="0"/>
                </a:rPr>
                <a:t>vs</a:t>
              </a:r>
              <a:endParaRPr lang="en-US" sz="4400" b="1" dirty="0">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AE40A047-70B2-4424-9936-7ED944049002}"/>
                </a:ext>
              </a:extLst>
            </p:cNvPr>
            <p:cNvSpPr txBox="1"/>
            <p:nvPr/>
          </p:nvSpPr>
          <p:spPr>
            <a:xfrm>
              <a:off x="4283670" y="6357338"/>
              <a:ext cx="5242521"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Fig : Comparing results </a:t>
              </a:r>
              <a:endParaRPr lang="en-US" sz="2000" dirty="0">
                <a:latin typeface="Arial" panose="020B0604020202020204" pitchFamily="34" charset="0"/>
                <a:cs typeface="Arial" panose="020B0604020202020204" pitchFamily="34" charset="0"/>
              </a:endParaRPr>
            </a:p>
          </p:txBody>
        </p:sp>
      </p:grpSp>
      <p:pic>
        <p:nvPicPr>
          <p:cNvPr id="23" name="Picture 22">
            <a:extLst>
              <a:ext uri="{FF2B5EF4-FFF2-40B4-BE49-F238E27FC236}">
                <a16:creationId xmlns:a16="http://schemas.microsoft.com/office/drawing/2014/main" id="{A9F68970-81DF-4D2B-9D3E-4BF9DC95DBE0}"/>
              </a:ext>
            </a:extLst>
          </p:cNvPr>
          <p:cNvPicPr>
            <a:picLocks noChangeAspect="1"/>
          </p:cNvPicPr>
          <p:nvPr/>
        </p:nvPicPr>
        <p:blipFill rotWithShape="1">
          <a:blip r:embed="rId2">
            <a:extLst>
              <a:ext uri="{28A0092B-C50C-407E-A947-70E740481C1C}">
                <a14:useLocalDpi xmlns:a14="http://schemas.microsoft.com/office/drawing/2010/main" val="0"/>
              </a:ext>
            </a:extLst>
          </a:blip>
          <a:srcRect t="24526" r="71155" b="20315"/>
          <a:stretch/>
        </p:blipFill>
        <p:spPr>
          <a:xfrm>
            <a:off x="2080852" y="2108405"/>
            <a:ext cx="2102502" cy="3138152"/>
          </a:xfrm>
          <a:prstGeom prst="rect">
            <a:avLst/>
          </a:prstGeom>
        </p:spPr>
      </p:pic>
      <p:pic>
        <p:nvPicPr>
          <p:cNvPr id="29" name="Picture 28">
            <a:extLst>
              <a:ext uri="{FF2B5EF4-FFF2-40B4-BE49-F238E27FC236}">
                <a16:creationId xmlns:a16="http://schemas.microsoft.com/office/drawing/2014/main" id="{D55577C4-02D4-46EB-A09F-00BF82BB7582}"/>
              </a:ext>
            </a:extLst>
          </p:cNvPr>
          <p:cNvPicPr>
            <a:picLocks noChangeAspect="1"/>
          </p:cNvPicPr>
          <p:nvPr/>
        </p:nvPicPr>
        <p:blipFill rotWithShape="1">
          <a:blip r:embed="rId2">
            <a:extLst>
              <a:ext uri="{28A0092B-C50C-407E-A947-70E740481C1C}">
                <a14:useLocalDpi xmlns:a14="http://schemas.microsoft.com/office/drawing/2010/main" val="0"/>
              </a:ext>
            </a:extLst>
          </a:blip>
          <a:srcRect l="70715" t="24526" b="20315"/>
          <a:stretch/>
        </p:blipFill>
        <p:spPr>
          <a:xfrm>
            <a:off x="7470350" y="2108404"/>
            <a:ext cx="2134595" cy="3138154"/>
          </a:xfrm>
          <a:prstGeom prst="rect">
            <a:avLst/>
          </a:prstGeom>
        </p:spPr>
      </p:pic>
      <p:cxnSp>
        <p:nvCxnSpPr>
          <p:cNvPr id="31" name="Straight Connector 30">
            <a:extLst>
              <a:ext uri="{FF2B5EF4-FFF2-40B4-BE49-F238E27FC236}">
                <a16:creationId xmlns:a16="http://schemas.microsoft.com/office/drawing/2014/main" id="{A8F446AB-00ED-4267-9730-F8A671CA4969}"/>
              </a:ext>
            </a:extLst>
          </p:cNvPr>
          <p:cNvCxnSpPr>
            <a:cxnSpLocks/>
          </p:cNvCxnSpPr>
          <p:nvPr/>
        </p:nvCxnSpPr>
        <p:spPr>
          <a:xfrm>
            <a:off x="5681272" y="2670221"/>
            <a:ext cx="0" cy="2576336"/>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82A6F2D-62DF-476A-8491-F5A02C4F989F}"/>
              </a:ext>
            </a:extLst>
          </p:cNvPr>
          <p:cNvCxnSpPr>
            <a:cxnSpLocks/>
          </p:cNvCxnSpPr>
          <p:nvPr/>
        </p:nvCxnSpPr>
        <p:spPr>
          <a:xfrm>
            <a:off x="1975922" y="1816364"/>
            <a:ext cx="712447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4059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4">
            <a:extLst>
              <a:ext uri="{FF2B5EF4-FFF2-40B4-BE49-F238E27FC236}">
                <a16:creationId xmlns:a16="http://schemas.microsoft.com/office/drawing/2014/main" id="{915DA098-B8F8-45EC-B61B-57C2AB7D577C}"/>
              </a:ext>
            </a:extLst>
          </p:cNvPr>
          <p:cNvSpPr/>
          <p:nvPr/>
        </p:nvSpPr>
        <p:spPr>
          <a:xfrm>
            <a:off x="9142632" y="740131"/>
            <a:ext cx="3076159" cy="1122566"/>
          </a:xfrm>
          <a:prstGeom prst="triangle">
            <a:avLst>
              <a:gd name="adj" fmla="val 2761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Freeform: Shape 12">
            <a:extLst>
              <a:ext uri="{FF2B5EF4-FFF2-40B4-BE49-F238E27FC236}">
                <a16:creationId xmlns:a16="http://schemas.microsoft.com/office/drawing/2014/main" id="{0D3ABD86-C841-484B-8759-B6F8760BDEC9}"/>
              </a:ext>
            </a:extLst>
          </p:cNvPr>
          <p:cNvSpPr/>
          <p:nvPr/>
        </p:nvSpPr>
        <p:spPr>
          <a:xfrm>
            <a:off x="-271558" y="-30480"/>
            <a:ext cx="12689883" cy="6888480"/>
          </a:xfrm>
          <a:custGeom>
            <a:avLst/>
            <a:gdLst>
              <a:gd name="connsiteX0" fmla="*/ 0 w 12689883"/>
              <a:gd name="connsiteY0" fmla="*/ 0 h 6888480"/>
              <a:gd name="connsiteX1" fmla="*/ 12689883 w 12689883"/>
              <a:gd name="connsiteY1" fmla="*/ 0 h 6888480"/>
              <a:gd name="connsiteX2" fmla="*/ 7116271 w 12689883"/>
              <a:gd name="connsiteY2" fmla="*/ 6888480 h 6888480"/>
              <a:gd name="connsiteX3" fmla="*/ 0 w 12689883"/>
              <a:gd name="connsiteY3" fmla="*/ 6888480 h 6888480"/>
            </a:gdLst>
            <a:ahLst/>
            <a:cxnLst>
              <a:cxn ang="0">
                <a:pos x="connsiteX0" y="connsiteY0"/>
              </a:cxn>
              <a:cxn ang="0">
                <a:pos x="connsiteX1" y="connsiteY1"/>
              </a:cxn>
              <a:cxn ang="0">
                <a:pos x="connsiteX2" y="connsiteY2"/>
              </a:cxn>
              <a:cxn ang="0">
                <a:pos x="connsiteX3" y="connsiteY3"/>
              </a:cxn>
            </a:cxnLst>
            <a:rect l="l" t="t" r="r" b="b"/>
            <a:pathLst>
              <a:path w="12689883" h="6888480">
                <a:moveTo>
                  <a:pt x="0" y="0"/>
                </a:moveTo>
                <a:lnTo>
                  <a:pt x="12689883" y="0"/>
                </a:lnTo>
                <a:lnTo>
                  <a:pt x="7116271" y="6888480"/>
                </a:lnTo>
                <a:lnTo>
                  <a:pt x="0" y="68884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Freeform: Shape 15">
            <a:extLst>
              <a:ext uri="{FF2B5EF4-FFF2-40B4-BE49-F238E27FC236}">
                <a16:creationId xmlns:a16="http://schemas.microsoft.com/office/drawing/2014/main" id="{E8906921-4A3F-4E24-A9E7-5439E48543E0}"/>
              </a:ext>
            </a:extLst>
          </p:cNvPr>
          <p:cNvSpPr/>
          <p:nvPr/>
        </p:nvSpPr>
        <p:spPr>
          <a:xfrm>
            <a:off x="-463771" y="1862697"/>
            <a:ext cx="12655771" cy="3163599"/>
          </a:xfrm>
          <a:custGeom>
            <a:avLst/>
            <a:gdLst>
              <a:gd name="connsiteX0" fmla="*/ 0 w 12655771"/>
              <a:gd name="connsiteY0" fmla="*/ 0 h 3163599"/>
              <a:gd name="connsiteX1" fmla="*/ 12655771 w 12655771"/>
              <a:gd name="connsiteY1" fmla="*/ 0 h 3163599"/>
              <a:gd name="connsiteX2" fmla="*/ 10027931 w 12655771"/>
              <a:gd name="connsiteY2" fmla="*/ 3163599 h 3163599"/>
              <a:gd name="connsiteX3" fmla="*/ 0 w 12655771"/>
              <a:gd name="connsiteY3" fmla="*/ 3163599 h 3163599"/>
            </a:gdLst>
            <a:ahLst/>
            <a:cxnLst>
              <a:cxn ang="0">
                <a:pos x="connsiteX0" y="connsiteY0"/>
              </a:cxn>
              <a:cxn ang="0">
                <a:pos x="connsiteX1" y="connsiteY1"/>
              </a:cxn>
              <a:cxn ang="0">
                <a:pos x="connsiteX2" y="connsiteY2"/>
              </a:cxn>
              <a:cxn ang="0">
                <a:pos x="connsiteX3" y="connsiteY3"/>
              </a:cxn>
            </a:cxnLst>
            <a:rect l="l" t="t" r="r" b="b"/>
            <a:pathLst>
              <a:path w="12655771" h="3163599">
                <a:moveTo>
                  <a:pt x="0" y="0"/>
                </a:moveTo>
                <a:lnTo>
                  <a:pt x="12655771" y="0"/>
                </a:lnTo>
                <a:lnTo>
                  <a:pt x="10027931" y="3163599"/>
                </a:lnTo>
                <a:lnTo>
                  <a:pt x="0" y="31635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96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Thank You</a:t>
            </a:r>
            <a:endParaRPr lang="en-US" sz="9600" b="1" dirty="0">
              <a:solidFill>
                <a:schemeClr val="bg1"/>
              </a:solidFill>
            </a:endParaRPr>
          </a:p>
        </p:txBody>
      </p:sp>
      <p:grpSp>
        <p:nvGrpSpPr>
          <p:cNvPr id="8" name="Group 7">
            <a:extLst>
              <a:ext uri="{FF2B5EF4-FFF2-40B4-BE49-F238E27FC236}">
                <a16:creationId xmlns:a16="http://schemas.microsoft.com/office/drawing/2014/main" id="{1455542E-A00F-4A9A-9463-A864124F6FFE}"/>
              </a:ext>
            </a:extLst>
          </p:cNvPr>
          <p:cNvGrpSpPr/>
          <p:nvPr/>
        </p:nvGrpSpPr>
        <p:grpSpPr>
          <a:xfrm flipH="1" flipV="1">
            <a:off x="6794627" y="6117869"/>
            <a:ext cx="8525728" cy="429691"/>
            <a:chOff x="-1064629" y="121926"/>
            <a:chExt cx="9667980" cy="853434"/>
          </a:xfrm>
          <a:solidFill>
            <a:schemeClr val="accent1"/>
          </a:solidFill>
        </p:grpSpPr>
        <p:sp>
          <p:nvSpPr>
            <p:cNvPr id="9" name="Isosceles Triangle 8">
              <a:extLst>
                <a:ext uri="{FF2B5EF4-FFF2-40B4-BE49-F238E27FC236}">
                  <a16:creationId xmlns:a16="http://schemas.microsoft.com/office/drawing/2014/main" id="{49F79F6B-BA94-47AC-BEC1-30931D55C49D}"/>
                </a:ext>
              </a:extLst>
            </p:cNvPr>
            <p:cNvSpPr/>
            <p:nvPr/>
          </p:nvSpPr>
          <p:spPr>
            <a:xfrm>
              <a:off x="8170486" y="121926"/>
              <a:ext cx="425509" cy="223520"/>
            </a:xfrm>
            <a:prstGeom prst="triangle">
              <a:avLst>
                <a:gd name="adj" fmla="val 2438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Parallelogram 9">
              <a:extLst>
                <a:ext uri="{FF2B5EF4-FFF2-40B4-BE49-F238E27FC236}">
                  <a16:creationId xmlns:a16="http://schemas.microsoft.com/office/drawing/2014/main" id="{E88022FD-3B22-4CE9-9E06-731C6B30EC5F}"/>
                </a:ext>
              </a:extLst>
            </p:cNvPr>
            <p:cNvSpPr/>
            <p:nvPr/>
          </p:nvSpPr>
          <p:spPr>
            <a:xfrm>
              <a:off x="-1064629" y="345440"/>
              <a:ext cx="9667980" cy="629920"/>
            </a:xfrm>
            <a:prstGeom prst="parallelogram">
              <a:avLst>
                <a:gd name="adj" fmla="val 8306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1" name="Isosceles Triangle 10">
            <a:extLst>
              <a:ext uri="{FF2B5EF4-FFF2-40B4-BE49-F238E27FC236}">
                <a16:creationId xmlns:a16="http://schemas.microsoft.com/office/drawing/2014/main" id="{49F79F6B-BA94-47AC-BEC1-30931D55C49D}"/>
              </a:ext>
            </a:extLst>
          </p:cNvPr>
          <p:cNvSpPr/>
          <p:nvPr/>
        </p:nvSpPr>
        <p:spPr>
          <a:xfrm flipH="1" flipV="1">
            <a:off x="6807601" y="6435020"/>
            <a:ext cx="375236" cy="112540"/>
          </a:xfrm>
          <a:prstGeom prst="triangle">
            <a:avLst>
              <a:gd name="adj" fmla="val 2438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089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3</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1851789"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Motivation</a:t>
            </a:r>
            <a:endParaRPr lang="en-US" sz="2600" b="1" dirty="0">
              <a:solidFill>
                <a:schemeClr val="bg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E7F3CA1-4B76-46F9-998B-1901C5BD33A9}"/>
              </a:ext>
            </a:extLst>
          </p:cNvPr>
          <p:cNvSpPr txBox="1"/>
          <p:nvPr/>
        </p:nvSpPr>
        <p:spPr>
          <a:xfrm>
            <a:off x="609600" y="1097021"/>
            <a:ext cx="5936974" cy="954107"/>
          </a:xfrm>
          <a:prstGeom prst="rect">
            <a:avLst/>
          </a:prstGeom>
          <a:noFill/>
          <a:ln>
            <a:noFill/>
          </a:ln>
        </p:spPr>
        <p:txBody>
          <a:bodyPr wrap="square" rtlCol="0">
            <a:spAutoFit/>
          </a:bodyPr>
          <a:lstStyle/>
          <a:p>
            <a:r>
              <a:rPr lang="en-GB" sz="2800" b="1" dirty="0">
                <a:latin typeface="Arial" panose="020B0604020202020204" pitchFamily="34" charset="0"/>
                <a:cs typeface="Arial" panose="020B0604020202020204" pitchFamily="34" charset="0"/>
              </a:rPr>
              <a:t>Why have we chosen wooden product supply chain?</a:t>
            </a:r>
            <a:endParaRPr lang="en-US" sz="28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802EC90-7A13-41D7-889A-94E9418D6222}"/>
              </a:ext>
            </a:extLst>
          </p:cNvPr>
          <p:cNvSpPr txBox="1"/>
          <p:nvPr/>
        </p:nvSpPr>
        <p:spPr>
          <a:xfrm>
            <a:off x="609600" y="2382018"/>
            <a:ext cx="5632524" cy="3385542"/>
          </a:xfrm>
          <a:prstGeom prst="rect">
            <a:avLst/>
          </a:prstGeom>
          <a:noFill/>
        </p:spPr>
        <p:txBody>
          <a:bodyPr wrap="square" rtlCol="0">
            <a:spAutoFit/>
          </a:bodyPr>
          <a:lstStyle/>
          <a:p>
            <a:pPr algn="just"/>
            <a:r>
              <a:rPr lang="en-GB" dirty="0">
                <a:latin typeface="Arial" panose="020B0604020202020204" pitchFamily="34" charset="0"/>
                <a:cs typeface="Arial" panose="020B0604020202020204" pitchFamily="34" charset="0"/>
              </a:rPr>
              <a:t>The global wood products market size is expected to grow from </a:t>
            </a:r>
            <a:r>
              <a:rPr lang="en-GB" b="1" dirty="0">
                <a:solidFill>
                  <a:srgbClr val="FF0000"/>
                </a:solidFill>
                <a:latin typeface="Arial" panose="020B0604020202020204" pitchFamily="34" charset="0"/>
                <a:cs typeface="Arial" panose="020B0604020202020204" pitchFamily="34" charset="0"/>
              </a:rPr>
              <a:t>$631.11 billion in 2021 to $684.26 billion in 2022 </a:t>
            </a:r>
            <a:r>
              <a:rPr lang="en-GB" dirty="0">
                <a:latin typeface="Arial" panose="020B0604020202020204" pitchFamily="34" charset="0"/>
                <a:cs typeface="Arial" panose="020B0604020202020204" pitchFamily="34" charset="0"/>
              </a:rPr>
              <a:t>at a compound annual growth rate (CAGR) of </a:t>
            </a:r>
            <a:r>
              <a:rPr lang="en-GB" b="1" dirty="0">
                <a:solidFill>
                  <a:srgbClr val="FF0000"/>
                </a:solidFill>
                <a:latin typeface="Arial" panose="020B0604020202020204" pitchFamily="34" charset="0"/>
                <a:cs typeface="Arial" panose="020B0604020202020204" pitchFamily="34" charset="0"/>
              </a:rPr>
              <a:t>8.4%. </a:t>
            </a:r>
            <a:r>
              <a:rPr lang="en-GB" dirty="0">
                <a:latin typeface="Arial" panose="020B0604020202020204" pitchFamily="34" charset="0"/>
                <a:cs typeface="Arial" panose="020B0604020202020204" pitchFamily="34" charset="0"/>
              </a:rPr>
              <a:t>The wood products market is expected to grow to </a:t>
            </a:r>
            <a:r>
              <a:rPr lang="en-GB" b="1" dirty="0">
                <a:solidFill>
                  <a:srgbClr val="FF0000"/>
                </a:solidFill>
                <a:latin typeface="Arial" panose="020B0604020202020204" pitchFamily="34" charset="0"/>
                <a:cs typeface="Arial" panose="020B0604020202020204" pitchFamily="34" charset="0"/>
              </a:rPr>
              <a:t>$903.33 billion in 2026 at a CAGR of 7.2%.</a:t>
            </a:r>
          </a:p>
          <a:p>
            <a:pPr algn="just"/>
            <a:endParaRPr lang="en-GB"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dirty="0">
                <a:latin typeface="Arial" panose="020B0604020202020204" pitchFamily="34" charset="0"/>
                <a:cs typeface="Arial" panose="020B0604020202020204" pitchFamily="34" charset="0"/>
              </a:rPr>
              <a:t>Huge Market but not that much research work.</a:t>
            </a:r>
          </a:p>
          <a:p>
            <a:pPr marL="285750" indent="-285750" algn="just">
              <a:buFont typeface="Arial" panose="020B0604020202020204" pitchFamily="34" charset="0"/>
              <a:buChar char="•"/>
            </a:pPr>
            <a:r>
              <a:rPr lang="en-GB" dirty="0">
                <a:latin typeface="Arial" panose="020B0604020202020204" pitchFamily="34" charset="0"/>
                <a:cs typeface="Arial" panose="020B0604020202020204" pitchFamily="34" charset="0"/>
              </a:rPr>
              <a:t>Maximum utilization of natural resource and optimization of the supply chain network.</a:t>
            </a:r>
          </a:p>
          <a:p>
            <a:pPr marL="285750" indent="-285750" algn="just">
              <a:buFont typeface="Arial" panose="020B0604020202020204" pitchFamily="34" charset="0"/>
              <a:buChar char="•"/>
            </a:pPr>
            <a:r>
              <a:rPr lang="en-GB" dirty="0">
                <a:latin typeface="Arial" panose="020B0604020202020204" pitchFamily="34" charset="0"/>
                <a:cs typeface="Arial" panose="020B0604020202020204" pitchFamily="34" charset="0"/>
              </a:rPr>
              <a:t>Recycle the wooden waste to make it Environment friendly.</a:t>
            </a:r>
          </a:p>
          <a:p>
            <a:pPr algn="just"/>
            <a:endParaRPr lang="en-US" sz="16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BC34C362-7237-4C22-AA41-B3E8A0C79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7074" y="993443"/>
            <a:ext cx="4115118" cy="2615930"/>
          </a:xfrm>
          <a:prstGeom prst="rect">
            <a:avLst/>
          </a:prstGeom>
        </p:spPr>
      </p:pic>
      <p:pic>
        <p:nvPicPr>
          <p:cNvPr id="24" name="Picture 23">
            <a:extLst>
              <a:ext uri="{FF2B5EF4-FFF2-40B4-BE49-F238E27FC236}">
                <a16:creationId xmlns:a16="http://schemas.microsoft.com/office/drawing/2014/main" id="{A7A5ABE6-CF9E-4672-AA7C-B1CE5818A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7074" y="3674680"/>
            <a:ext cx="4115118" cy="2703953"/>
          </a:xfrm>
          <a:prstGeom prst="rect">
            <a:avLst/>
          </a:prstGeom>
        </p:spPr>
      </p:pic>
    </p:spTree>
    <p:extLst>
      <p:ext uri="{BB962C8B-B14F-4D97-AF65-F5344CB8AC3E}">
        <p14:creationId xmlns:p14="http://schemas.microsoft.com/office/powerpoint/2010/main" val="325467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4</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1688283" cy="492443"/>
          </a:xfrm>
          <a:prstGeom prst="rect">
            <a:avLst/>
          </a:prstGeom>
        </p:spPr>
        <p:txBody>
          <a:bodyPr wrap="none">
            <a:spAutoFit/>
          </a:bodyPr>
          <a:lstStyle/>
          <a:p>
            <a:r>
              <a:rPr lang="en-GB" sz="2600" b="1" dirty="0">
                <a:solidFill>
                  <a:schemeClr val="bg1"/>
                </a:solidFill>
                <a:latin typeface="Arial" panose="020B0604020202020204" pitchFamily="34" charset="0"/>
                <a:cs typeface="Arial" panose="020B0604020202020204" pitchFamily="34" charset="0"/>
              </a:rPr>
              <a:t>Objective</a:t>
            </a:r>
            <a:endParaRPr lang="en-US" sz="2600" b="1" dirty="0">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802EC90-7A13-41D7-889A-94E9418D6222}"/>
              </a:ext>
            </a:extLst>
          </p:cNvPr>
          <p:cNvSpPr txBox="1"/>
          <p:nvPr/>
        </p:nvSpPr>
        <p:spPr>
          <a:xfrm>
            <a:off x="783900" y="1281852"/>
            <a:ext cx="6576270" cy="2246769"/>
          </a:xfrm>
          <a:prstGeom prst="rect">
            <a:avLst/>
          </a:prstGeom>
          <a:noFill/>
        </p:spPr>
        <p:txBody>
          <a:bodyPr wrap="square" rtlCol="0">
            <a:spAutoFit/>
          </a:bodyPr>
          <a:lstStyle/>
          <a:p>
            <a:pPr marL="285750" indent="-285750" algn="just">
              <a:buFont typeface="Arial" panose="020B0604020202020204" pitchFamily="34" charset="0"/>
              <a:buChar char="•"/>
            </a:pPr>
            <a:r>
              <a:rPr lang="en-GB" sz="2000" dirty="0">
                <a:latin typeface="Arial" panose="020B0604020202020204" pitchFamily="34" charset="0"/>
                <a:cs typeface="Arial" panose="020B0604020202020204" pitchFamily="34" charset="0"/>
              </a:rPr>
              <a:t>Optimization of five echelon close loop wooden product supply chain.</a:t>
            </a:r>
          </a:p>
          <a:p>
            <a:pPr marL="285750" indent="-285750" algn="just">
              <a:buFont typeface="Arial" panose="020B0604020202020204" pitchFamily="34" charset="0"/>
              <a:buChar char="•"/>
            </a:pPr>
            <a:r>
              <a:rPr lang="en-GB" sz="2000" dirty="0">
                <a:latin typeface="Arial" panose="020B0604020202020204" pitchFamily="34" charset="0"/>
                <a:cs typeface="Arial" panose="020B0604020202020204" pitchFamily="34" charset="0"/>
              </a:rPr>
              <a:t>Environmental effect consideration.</a:t>
            </a:r>
          </a:p>
          <a:p>
            <a:pPr marL="285750" indent="-285750" algn="just">
              <a:buFont typeface="Arial" panose="020B0604020202020204" pitchFamily="34" charset="0"/>
              <a:buChar char="•"/>
            </a:pPr>
            <a:r>
              <a:rPr lang="en-GB" sz="2000" dirty="0">
                <a:latin typeface="Arial" panose="020B0604020202020204" pitchFamily="34" charset="0"/>
                <a:cs typeface="Arial" panose="020B0604020202020204" pitchFamily="34" charset="0"/>
              </a:rPr>
              <a:t>Finding out the best solution comparing the results between a genetic algorithm developed by us and optimization software GAMS.</a:t>
            </a:r>
          </a:p>
          <a:p>
            <a:pPr marL="285750" indent="-285750" algn="just">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D0E0D531-48F3-4300-A45F-36A00BF46649}"/>
              </a:ext>
            </a:extLst>
          </p:cNvPr>
          <p:cNvGrpSpPr/>
          <p:nvPr/>
        </p:nvGrpSpPr>
        <p:grpSpPr>
          <a:xfrm>
            <a:off x="958536" y="3173329"/>
            <a:ext cx="6970878" cy="2725337"/>
            <a:chOff x="958536" y="3173329"/>
            <a:chExt cx="6970878" cy="2725337"/>
          </a:xfrm>
        </p:grpSpPr>
        <p:pic>
          <p:nvPicPr>
            <p:cNvPr id="28" name="Graphic 27" descr="Home">
              <a:extLst>
                <a:ext uri="{FF2B5EF4-FFF2-40B4-BE49-F238E27FC236}">
                  <a16:creationId xmlns:a16="http://schemas.microsoft.com/office/drawing/2014/main" id="{E70409C3-C6DB-44E8-9448-F16303D19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7664" y="3173329"/>
              <a:ext cx="892622" cy="892622"/>
            </a:xfrm>
            <a:prstGeom prst="rect">
              <a:avLst/>
            </a:prstGeom>
          </p:spPr>
        </p:pic>
        <p:grpSp>
          <p:nvGrpSpPr>
            <p:cNvPr id="18" name="Group 17">
              <a:extLst>
                <a:ext uri="{FF2B5EF4-FFF2-40B4-BE49-F238E27FC236}">
                  <a16:creationId xmlns:a16="http://schemas.microsoft.com/office/drawing/2014/main" id="{B3C37C2C-D3D1-40AC-A076-A965885B1416}"/>
                </a:ext>
              </a:extLst>
            </p:cNvPr>
            <p:cNvGrpSpPr/>
            <p:nvPr/>
          </p:nvGrpSpPr>
          <p:grpSpPr>
            <a:xfrm>
              <a:off x="958536" y="3619640"/>
              <a:ext cx="6970878" cy="2279026"/>
              <a:chOff x="958536" y="3619640"/>
              <a:chExt cx="6970878" cy="2279026"/>
            </a:xfrm>
          </p:grpSpPr>
          <p:pic>
            <p:nvPicPr>
              <p:cNvPr id="16" name="Graphic 15" descr="Suburban scene">
                <a:extLst>
                  <a:ext uri="{FF2B5EF4-FFF2-40B4-BE49-F238E27FC236}">
                    <a16:creationId xmlns:a16="http://schemas.microsoft.com/office/drawing/2014/main" id="{65262FF0-157B-492F-B2CA-D2B96662C6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536" y="4650656"/>
                <a:ext cx="892622" cy="892622"/>
              </a:xfrm>
              <a:prstGeom prst="rect">
                <a:avLst/>
              </a:prstGeom>
            </p:spPr>
          </p:pic>
          <p:pic>
            <p:nvPicPr>
              <p:cNvPr id="19" name="Graphic 18" descr="Factory">
                <a:extLst>
                  <a:ext uri="{FF2B5EF4-FFF2-40B4-BE49-F238E27FC236}">
                    <a16:creationId xmlns:a16="http://schemas.microsoft.com/office/drawing/2014/main" id="{9F105F04-8B33-4225-B629-AD17BE9BEE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499878" y="4650656"/>
                <a:ext cx="892622" cy="892622"/>
              </a:xfrm>
              <a:prstGeom prst="rect">
                <a:avLst/>
              </a:prstGeom>
            </p:spPr>
          </p:pic>
          <p:pic>
            <p:nvPicPr>
              <p:cNvPr id="21" name="Graphic 20" descr="House">
                <a:extLst>
                  <a:ext uri="{FF2B5EF4-FFF2-40B4-BE49-F238E27FC236}">
                    <a16:creationId xmlns:a16="http://schemas.microsoft.com/office/drawing/2014/main" id="{F5D7522D-D0A7-4B27-94B7-CE1F343DAF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997664" y="4650656"/>
                <a:ext cx="892622" cy="892622"/>
              </a:xfrm>
              <a:prstGeom prst="rect">
                <a:avLst/>
              </a:prstGeom>
            </p:spPr>
          </p:pic>
          <p:pic>
            <p:nvPicPr>
              <p:cNvPr id="23" name="Graphic 22" descr="Store">
                <a:extLst>
                  <a:ext uri="{FF2B5EF4-FFF2-40B4-BE49-F238E27FC236}">
                    <a16:creationId xmlns:a16="http://schemas.microsoft.com/office/drawing/2014/main" id="{CCF6E520-AD02-4773-86C0-3479BD762F9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17228" y="4650656"/>
                <a:ext cx="892622" cy="892622"/>
              </a:xfrm>
              <a:prstGeom prst="rect">
                <a:avLst/>
              </a:prstGeom>
            </p:spPr>
          </p:pic>
          <p:pic>
            <p:nvPicPr>
              <p:cNvPr id="26" name="Graphic 25" descr="Customer review">
                <a:extLst>
                  <a:ext uri="{FF2B5EF4-FFF2-40B4-BE49-F238E27FC236}">
                    <a16:creationId xmlns:a16="http://schemas.microsoft.com/office/drawing/2014/main" id="{3A089A44-D7C0-484A-BE9C-652772A8AE2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36792" y="4650656"/>
                <a:ext cx="892622" cy="892622"/>
              </a:xfrm>
              <a:prstGeom prst="rect">
                <a:avLst/>
              </a:prstGeom>
            </p:spPr>
          </p:pic>
          <p:cxnSp>
            <p:nvCxnSpPr>
              <p:cNvPr id="30" name="Straight Arrow Connector 29">
                <a:extLst>
                  <a:ext uri="{FF2B5EF4-FFF2-40B4-BE49-F238E27FC236}">
                    <a16:creationId xmlns:a16="http://schemas.microsoft.com/office/drawing/2014/main" id="{22ECD94F-4689-4254-95CA-5906CB49A9AF}"/>
                  </a:ext>
                </a:extLst>
              </p:cNvPr>
              <p:cNvCxnSpPr>
                <a:stCxn id="16" idx="3"/>
                <a:endCxn id="19" idx="1"/>
              </p:cNvCxnSpPr>
              <p:nvPr/>
            </p:nvCxnSpPr>
            <p:spPr>
              <a:xfrm>
                <a:off x="1851158" y="5096967"/>
                <a:ext cx="648720"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15D928BE-CB13-4DD7-8614-4F7FCB26B9C3}"/>
                  </a:ext>
                </a:extLst>
              </p:cNvPr>
              <p:cNvCxnSpPr>
                <a:cxnSpLocks/>
              </p:cNvCxnSpPr>
              <p:nvPr/>
            </p:nvCxnSpPr>
            <p:spPr>
              <a:xfrm>
                <a:off x="3392500" y="5049452"/>
                <a:ext cx="54384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E61C5992-B668-443A-9420-4B473248C62A}"/>
                  </a:ext>
                </a:extLst>
              </p:cNvPr>
              <p:cNvCxnSpPr>
                <a:cxnSpLocks/>
              </p:cNvCxnSpPr>
              <p:nvPr/>
            </p:nvCxnSpPr>
            <p:spPr>
              <a:xfrm>
                <a:off x="4912064" y="5049452"/>
                <a:ext cx="543845"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401414CE-B02C-47CC-BCE9-344EB8B3DBB4}"/>
                  </a:ext>
                </a:extLst>
              </p:cNvPr>
              <p:cNvCxnSpPr>
                <a:stCxn id="23" idx="3"/>
                <a:endCxn id="26" idx="1"/>
              </p:cNvCxnSpPr>
              <p:nvPr/>
            </p:nvCxnSpPr>
            <p:spPr>
              <a:xfrm>
                <a:off x="6409850" y="5096967"/>
                <a:ext cx="626942" cy="0"/>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cxnSp>
            <p:nvCxnSpPr>
              <p:cNvPr id="37" name="Connector: Elbow 36">
                <a:extLst>
                  <a:ext uri="{FF2B5EF4-FFF2-40B4-BE49-F238E27FC236}">
                    <a16:creationId xmlns:a16="http://schemas.microsoft.com/office/drawing/2014/main" id="{1812E469-616A-471D-88F5-82B526B988EC}"/>
                  </a:ext>
                </a:extLst>
              </p:cNvPr>
              <p:cNvCxnSpPr>
                <a:cxnSpLocks/>
                <a:stCxn id="23" idx="0"/>
                <a:endCxn id="28" idx="3"/>
              </p:cNvCxnSpPr>
              <p:nvPr/>
            </p:nvCxnSpPr>
            <p:spPr>
              <a:xfrm rot="16200000" flipV="1">
                <a:off x="4911405" y="3598521"/>
                <a:ext cx="1031016" cy="1073253"/>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2DF8A9DC-8476-477A-B952-B77B9EE6061A}"/>
                  </a:ext>
                </a:extLst>
              </p:cNvPr>
              <p:cNvCxnSpPr>
                <a:stCxn id="28" idx="1"/>
                <a:endCxn id="19" idx="0"/>
              </p:cNvCxnSpPr>
              <p:nvPr/>
            </p:nvCxnSpPr>
            <p:spPr>
              <a:xfrm rot="10800000" flipV="1">
                <a:off x="2946190" y="3619640"/>
                <a:ext cx="1051475" cy="1031016"/>
              </a:xfrm>
              <a:prstGeom prst="bentConnector2">
                <a:avLst/>
              </a:prstGeom>
              <a:ln w="28575">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EEC44526-F464-4E35-AAEF-1E1833CD7A48}"/>
                  </a:ext>
                </a:extLst>
              </p:cNvPr>
              <p:cNvSpPr txBox="1"/>
              <p:nvPr/>
            </p:nvSpPr>
            <p:spPr>
              <a:xfrm>
                <a:off x="3557547" y="3955208"/>
                <a:ext cx="1769827" cy="369332"/>
              </a:xfrm>
              <a:prstGeom prst="rect">
                <a:avLst/>
              </a:prstGeom>
              <a:noFill/>
            </p:spPr>
            <p:txBody>
              <a:bodyPr wrap="square" rtlCol="0">
                <a:spAutoFit/>
              </a:bodyPr>
              <a:lstStyle/>
              <a:p>
                <a:r>
                  <a:rPr lang="en-GB" dirty="0"/>
                  <a:t>Collection centre</a:t>
                </a:r>
                <a:endParaRPr lang="en-US" dirty="0"/>
              </a:p>
            </p:txBody>
          </p:sp>
          <p:sp>
            <p:nvSpPr>
              <p:cNvPr id="48" name="TextBox 47">
                <a:extLst>
                  <a:ext uri="{FF2B5EF4-FFF2-40B4-BE49-F238E27FC236}">
                    <a16:creationId xmlns:a16="http://schemas.microsoft.com/office/drawing/2014/main" id="{E2FDC025-78A2-47D8-A2DC-7A2AF5B22779}"/>
                  </a:ext>
                </a:extLst>
              </p:cNvPr>
              <p:cNvSpPr txBox="1"/>
              <p:nvPr/>
            </p:nvSpPr>
            <p:spPr>
              <a:xfrm>
                <a:off x="958536" y="5529334"/>
                <a:ext cx="969973" cy="369332"/>
              </a:xfrm>
              <a:prstGeom prst="rect">
                <a:avLst/>
              </a:prstGeom>
              <a:noFill/>
            </p:spPr>
            <p:txBody>
              <a:bodyPr wrap="square" rtlCol="0">
                <a:spAutoFit/>
              </a:bodyPr>
              <a:lstStyle/>
              <a:p>
                <a:r>
                  <a:rPr lang="en-GB" dirty="0"/>
                  <a:t>Supplier</a:t>
                </a:r>
                <a:endParaRPr lang="en-US" dirty="0"/>
              </a:p>
            </p:txBody>
          </p:sp>
          <p:sp>
            <p:nvSpPr>
              <p:cNvPr id="49" name="TextBox 48">
                <a:extLst>
                  <a:ext uri="{FF2B5EF4-FFF2-40B4-BE49-F238E27FC236}">
                    <a16:creationId xmlns:a16="http://schemas.microsoft.com/office/drawing/2014/main" id="{2BDF0855-8FC5-4699-9085-7029840DC688}"/>
                  </a:ext>
                </a:extLst>
              </p:cNvPr>
              <p:cNvSpPr txBox="1"/>
              <p:nvPr/>
            </p:nvSpPr>
            <p:spPr>
              <a:xfrm>
                <a:off x="2400749" y="5529334"/>
                <a:ext cx="891261" cy="369332"/>
              </a:xfrm>
              <a:prstGeom prst="rect">
                <a:avLst/>
              </a:prstGeom>
              <a:noFill/>
            </p:spPr>
            <p:txBody>
              <a:bodyPr wrap="square" rtlCol="0">
                <a:spAutoFit/>
              </a:bodyPr>
              <a:lstStyle/>
              <a:p>
                <a:r>
                  <a:rPr lang="en-GB" dirty="0"/>
                  <a:t>Factory</a:t>
                </a:r>
                <a:endParaRPr lang="en-US" dirty="0"/>
              </a:p>
            </p:txBody>
          </p:sp>
          <p:sp>
            <p:nvSpPr>
              <p:cNvPr id="50" name="TextBox 49">
                <a:extLst>
                  <a:ext uri="{FF2B5EF4-FFF2-40B4-BE49-F238E27FC236}">
                    <a16:creationId xmlns:a16="http://schemas.microsoft.com/office/drawing/2014/main" id="{15935D13-BA78-4537-8DF3-C56CB7797CE2}"/>
                  </a:ext>
                </a:extLst>
              </p:cNvPr>
              <p:cNvSpPr txBox="1"/>
              <p:nvPr/>
            </p:nvSpPr>
            <p:spPr>
              <a:xfrm>
                <a:off x="3842962" y="5498907"/>
                <a:ext cx="1245611" cy="369332"/>
              </a:xfrm>
              <a:prstGeom prst="rect">
                <a:avLst/>
              </a:prstGeom>
              <a:noFill/>
            </p:spPr>
            <p:txBody>
              <a:bodyPr wrap="square" rtlCol="0">
                <a:spAutoFit/>
              </a:bodyPr>
              <a:lstStyle/>
              <a:p>
                <a:r>
                  <a:rPr lang="en-GB" dirty="0"/>
                  <a:t>Wholesaler</a:t>
                </a:r>
                <a:endParaRPr lang="en-US" dirty="0"/>
              </a:p>
            </p:txBody>
          </p:sp>
          <p:sp>
            <p:nvSpPr>
              <p:cNvPr id="51" name="TextBox 50">
                <a:extLst>
                  <a:ext uri="{FF2B5EF4-FFF2-40B4-BE49-F238E27FC236}">
                    <a16:creationId xmlns:a16="http://schemas.microsoft.com/office/drawing/2014/main" id="{81DEB289-93D0-4007-AD19-19309B16BDCF}"/>
                  </a:ext>
                </a:extLst>
              </p:cNvPr>
              <p:cNvSpPr txBox="1"/>
              <p:nvPr/>
            </p:nvSpPr>
            <p:spPr>
              <a:xfrm>
                <a:off x="5527709" y="5515822"/>
                <a:ext cx="1018783" cy="369332"/>
              </a:xfrm>
              <a:prstGeom prst="rect">
                <a:avLst/>
              </a:prstGeom>
              <a:noFill/>
            </p:spPr>
            <p:txBody>
              <a:bodyPr wrap="square" rtlCol="0">
                <a:spAutoFit/>
              </a:bodyPr>
              <a:lstStyle/>
              <a:p>
                <a:r>
                  <a:rPr lang="en-GB" dirty="0"/>
                  <a:t>Retailer</a:t>
                </a:r>
                <a:endParaRPr lang="en-US" dirty="0"/>
              </a:p>
            </p:txBody>
          </p:sp>
          <p:sp>
            <p:nvSpPr>
              <p:cNvPr id="52" name="TextBox 51">
                <a:extLst>
                  <a:ext uri="{FF2B5EF4-FFF2-40B4-BE49-F238E27FC236}">
                    <a16:creationId xmlns:a16="http://schemas.microsoft.com/office/drawing/2014/main" id="{5774CA23-0F08-4958-8D25-D4DF921B4EBD}"/>
                  </a:ext>
                </a:extLst>
              </p:cNvPr>
              <p:cNvSpPr txBox="1"/>
              <p:nvPr/>
            </p:nvSpPr>
            <p:spPr>
              <a:xfrm>
                <a:off x="6838505" y="5524922"/>
                <a:ext cx="1090909" cy="369332"/>
              </a:xfrm>
              <a:prstGeom prst="rect">
                <a:avLst/>
              </a:prstGeom>
              <a:noFill/>
            </p:spPr>
            <p:txBody>
              <a:bodyPr wrap="square" rtlCol="0">
                <a:spAutoFit/>
              </a:bodyPr>
              <a:lstStyle/>
              <a:p>
                <a:r>
                  <a:rPr lang="en-GB" dirty="0"/>
                  <a:t>Customer</a:t>
                </a:r>
                <a:endParaRPr lang="en-US" dirty="0"/>
              </a:p>
            </p:txBody>
          </p:sp>
        </p:grpSp>
      </p:grpSp>
      <p:pic>
        <p:nvPicPr>
          <p:cNvPr id="54" name="Picture 53">
            <a:extLst>
              <a:ext uri="{FF2B5EF4-FFF2-40B4-BE49-F238E27FC236}">
                <a16:creationId xmlns:a16="http://schemas.microsoft.com/office/drawing/2014/main" id="{7D8A574A-DFEF-489E-BD62-69C6D5FBBE6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97269" y="1810592"/>
            <a:ext cx="3933825" cy="1162050"/>
          </a:xfrm>
          <a:prstGeom prst="rect">
            <a:avLst/>
          </a:prstGeom>
        </p:spPr>
      </p:pic>
      <p:grpSp>
        <p:nvGrpSpPr>
          <p:cNvPr id="22" name="Group 21">
            <a:extLst>
              <a:ext uri="{FF2B5EF4-FFF2-40B4-BE49-F238E27FC236}">
                <a16:creationId xmlns:a16="http://schemas.microsoft.com/office/drawing/2014/main" id="{A5B85668-C444-4251-96AA-F410BB92B4D1}"/>
              </a:ext>
            </a:extLst>
          </p:cNvPr>
          <p:cNvGrpSpPr/>
          <p:nvPr/>
        </p:nvGrpSpPr>
        <p:grpSpPr>
          <a:xfrm>
            <a:off x="8872012" y="3794357"/>
            <a:ext cx="2168665" cy="2117896"/>
            <a:chOff x="8872012" y="3794357"/>
            <a:chExt cx="2168665" cy="2117896"/>
          </a:xfrm>
        </p:grpSpPr>
        <p:pic>
          <p:nvPicPr>
            <p:cNvPr id="56" name="Picture 55">
              <a:extLst>
                <a:ext uri="{FF2B5EF4-FFF2-40B4-BE49-F238E27FC236}">
                  <a16:creationId xmlns:a16="http://schemas.microsoft.com/office/drawing/2014/main" id="{0AC291E4-5737-4DAB-A8EC-0A08709CBE5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872012" y="3794357"/>
              <a:ext cx="2168665" cy="1553671"/>
            </a:xfrm>
            <a:prstGeom prst="rect">
              <a:avLst/>
            </a:prstGeom>
          </p:spPr>
        </p:pic>
        <p:sp>
          <p:nvSpPr>
            <p:cNvPr id="61" name="TextBox 60">
              <a:extLst>
                <a:ext uri="{FF2B5EF4-FFF2-40B4-BE49-F238E27FC236}">
                  <a16:creationId xmlns:a16="http://schemas.microsoft.com/office/drawing/2014/main" id="{1417AD0F-5EFE-49B1-9A74-3A892AAA4BDF}"/>
                </a:ext>
              </a:extLst>
            </p:cNvPr>
            <p:cNvSpPr txBox="1"/>
            <p:nvPr/>
          </p:nvSpPr>
          <p:spPr>
            <a:xfrm>
              <a:off x="9238328" y="5542921"/>
              <a:ext cx="1436034" cy="369332"/>
            </a:xfrm>
            <a:prstGeom prst="rect">
              <a:avLst/>
            </a:prstGeom>
            <a:noFill/>
          </p:spPr>
          <p:txBody>
            <a:bodyPr wrap="none" rtlCol="0">
              <a:spAutoFit/>
            </a:bodyPr>
            <a:lstStyle/>
            <a:p>
              <a:r>
                <a:rPr lang="en-GB" dirty="0"/>
                <a:t>GA Crossover</a:t>
              </a:r>
              <a:endParaRPr lang="en-US" dirty="0"/>
            </a:p>
          </p:txBody>
        </p:sp>
      </p:grpSp>
    </p:spTree>
    <p:extLst>
      <p:ext uri="{BB962C8B-B14F-4D97-AF65-F5344CB8AC3E}">
        <p14:creationId xmlns:p14="http://schemas.microsoft.com/office/powerpoint/2010/main" val="20724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barn(inVertical)">
                                      <p:cBhvr>
                                        <p:cTn id="1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896E5CB-C88C-40D6-A36C-1D0EA4545316}"/>
              </a:ext>
            </a:extLst>
          </p:cNvPr>
          <p:cNvGrpSpPr/>
          <p:nvPr/>
        </p:nvGrpSpPr>
        <p:grpSpPr>
          <a:xfrm>
            <a:off x="-478674" y="-800900"/>
            <a:ext cx="9714378" cy="1284006"/>
            <a:chOff x="-409887" y="-703562"/>
            <a:chExt cx="9714378" cy="1284006"/>
          </a:xfrm>
        </p:grpSpPr>
        <p:sp>
          <p:nvSpPr>
            <p:cNvPr id="9" name="Isosceles Triangle 8">
              <a:extLst>
                <a:ext uri="{FF2B5EF4-FFF2-40B4-BE49-F238E27FC236}">
                  <a16:creationId xmlns:a16="http://schemas.microsoft.com/office/drawing/2014/main" id="{F8497806-54BB-4E54-8A4B-1144CEB89BE6}"/>
                </a:ext>
              </a:extLst>
            </p:cNvPr>
            <p:cNvSpPr/>
            <p:nvPr/>
          </p:nvSpPr>
          <p:spPr>
            <a:xfrm>
              <a:off x="8357226" y="-18664"/>
              <a:ext cx="671492" cy="159292"/>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134114" y="-703562"/>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409887" y="135451"/>
              <a:ext cx="9438605"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sp>
        <p:nvSpPr>
          <p:cNvPr id="13" name="Rectangle 12"/>
          <p:cNvSpPr/>
          <p:nvPr/>
        </p:nvSpPr>
        <p:spPr>
          <a:xfrm>
            <a:off x="0" y="23599"/>
            <a:ext cx="3098800" cy="492443"/>
          </a:xfrm>
          <a:prstGeom prst="rect">
            <a:avLst/>
          </a:prstGeom>
        </p:spPr>
        <p:txBody>
          <a:bodyPr wrap="square">
            <a:spAutoFit/>
          </a:bodyPr>
          <a:lstStyle/>
          <a:p>
            <a:r>
              <a:rPr lang="en-US" sz="2600" b="1" dirty="0">
                <a:solidFill>
                  <a:srgbClr val="B4C7E7"/>
                </a:solidFill>
                <a:latin typeface="Arial" panose="020B0604020202020204" pitchFamily="34" charset="0"/>
                <a:cs typeface="Arial" panose="020B0604020202020204" pitchFamily="34" charset="0"/>
              </a:rPr>
              <a:t> </a:t>
            </a:r>
            <a:r>
              <a:rPr lang="en-US" sz="2600" b="1" dirty="0">
                <a:solidFill>
                  <a:schemeClr val="bg1"/>
                </a:solidFill>
                <a:latin typeface="Arial" panose="020B0604020202020204" pitchFamily="34" charset="0"/>
                <a:cs typeface="Arial" panose="020B0604020202020204" pitchFamily="34" charset="0"/>
              </a:rPr>
              <a:t>Literature Review</a:t>
            </a:r>
          </a:p>
        </p:txBody>
      </p:sp>
      <p:graphicFrame>
        <p:nvGraphicFramePr>
          <p:cNvPr id="34" name="Table 33"/>
          <p:cNvGraphicFramePr>
            <a:graphicFrameLocks noGrp="1"/>
          </p:cNvGraphicFramePr>
          <p:nvPr>
            <p:extLst>
              <p:ext uri="{D42A27DB-BD31-4B8C-83A1-F6EECF244321}">
                <p14:modId xmlns:p14="http://schemas.microsoft.com/office/powerpoint/2010/main" val="1034056964"/>
              </p:ext>
            </p:extLst>
          </p:nvPr>
        </p:nvGraphicFramePr>
        <p:xfrm>
          <a:off x="-13648" y="497620"/>
          <a:ext cx="12205648" cy="6632122"/>
        </p:xfrm>
        <a:graphic>
          <a:graphicData uri="http://schemas.openxmlformats.org/drawingml/2006/table">
            <a:tbl>
              <a:tblPr firstRow="1" bandRow="1">
                <a:tableStyleId>{5C22544A-7EE6-4342-B048-85BDC9FD1C3A}</a:tableStyleId>
              </a:tblPr>
              <a:tblGrid>
                <a:gridCol w="1755362">
                  <a:extLst>
                    <a:ext uri="{9D8B030D-6E8A-4147-A177-3AD203B41FA5}">
                      <a16:colId xmlns:a16="http://schemas.microsoft.com/office/drawing/2014/main" val="3873652709"/>
                    </a:ext>
                  </a:extLst>
                </a:gridCol>
                <a:gridCol w="1857830">
                  <a:extLst>
                    <a:ext uri="{9D8B030D-6E8A-4147-A177-3AD203B41FA5}">
                      <a16:colId xmlns:a16="http://schemas.microsoft.com/office/drawing/2014/main" val="75638249"/>
                    </a:ext>
                  </a:extLst>
                </a:gridCol>
                <a:gridCol w="1727200">
                  <a:extLst>
                    <a:ext uri="{9D8B030D-6E8A-4147-A177-3AD203B41FA5}">
                      <a16:colId xmlns:a16="http://schemas.microsoft.com/office/drawing/2014/main" val="750463770"/>
                    </a:ext>
                  </a:extLst>
                </a:gridCol>
                <a:gridCol w="1103086">
                  <a:extLst>
                    <a:ext uri="{9D8B030D-6E8A-4147-A177-3AD203B41FA5}">
                      <a16:colId xmlns:a16="http://schemas.microsoft.com/office/drawing/2014/main" val="3594225824"/>
                    </a:ext>
                  </a:extLst>
                </a:gridCol>
                <a:gridCol w="2278742">
                  <a:extLst>
                    <a:ext uri="{9D8B030D-6E8A-4147-A177-3AD203B41FA5}">
                      <a16:colId xmlns:a16="http://schemas.microsoft.com/office/drawing/2014/main" val="1579487048"/>
                    </a:ext>
                  </a:extLst>
                </a:gridCol>
                <a:gridCol w="1480459">
                  <a:extLst>
                    <a:ext uri="{9D8B030D-6E8A-4147-A177-3AD203B41FA5}">
                      <a16:colId xmlns:a16="http://schemas.microsoft.com/office/drawing/2014/main" val="1313299601"/>
                    </a:ext>
                  </a:extLst>
                </a:gridCol>
                <a:gridCol w="2002969">
                  <a:extLst>
                    <a:ext uri="{9D8B030D-6E8A-4147-A177-3AD203B41FA5}">
                      <a16:colId xmlns:a16="http://schemas.microsoft.com/office/drawing/2014/main" val="903057078"/>
                    </a:ext>
                  </a:extLst>
                </a:gridCol>
              </a:tblGrid>
              <a:tr h="424350">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Article</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Network Type</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Uncertainty</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Period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Sustainability</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Industries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b="1" kern="1200" dirty="0">
                          <a:solidFill>
                            <a:schemeClr val="lt1"/>
                          </a:solidFill>
                          <a:effectLst/>
                          <a:latin typeface="Arial" panose="020B0604020202020204" pitchFamily="34" charset="0"/>
                          <a:ea typeface="+mn-ea"/>
                          <a:cs typeface="Arial" panose="020B0604020202020204" pitchFamily="34" charset="0"/>
                        </a:rPr>
                        <a:t>Approach</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03721367"/>
                  </a:ext>
                </a:extLst>
              </a:tr>
              <a:tr h="749494">
                <a:tc>
                  <a:txBody>
                    <a:bodyPr/>
                    <a:lstStyle/>
                    <a:p>
                      <a:pPr marL="0" marR="0" algn="ctr">
                        <a:lnSpc>
                          <a:spcPct val="150000"/>
                        </a:lnSpc>
                        <a:spcBef>
                          <a:spcPts val="0"/>
                        </a:spcBef>
                        <a:spcAft>
                          <a:spcPts val="0"/>
                        </a:spcAft>
                      </a:pPr>
                      <a:r>
                        <a:rPr lang="en-US" sz="1400" dirty="0">
                          <a:effectLst/>
                          <a:latin typeface="Arial" panose="020B0604020202020204" pitchFamily="34" charset="0"/>
                          <a:ea typeface="Times New Roman" panose="02020603050405020304" pitchFamily="18" charset="0"/>
                          <a:cs typeface="Arial" panose="020B0604020202020204" pitchFamily="34" charset="0"/>
                        </a:rPr>
                        <a:t>(Bandyopadhyay, </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et al. </a:t>
                      </a:r>
                      <a:r>
                        <a:rPr lang="en-US" sz="1400" dirty="0">
                          <a:effectLst/>
                          <a:latin typeface="Arial" panose="020B0604020202020204" pitchFamily="34" charset="0"/>
                          <a:ea typeface="Times New Roman" panose="02020603050405020304" pitchFamily="18" charset="0"/>
                          <a:cs typeface="Arial" panose="020B0604020202020204" pitchFamily="34" charset="0"/>
                        </a:rPr>
                        <a:t>2014)</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No</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Single Period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No</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General</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Modified  NSGA-II</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51503685"/>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Meng</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et al., 2016)</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Returned</a:t>
                      </a:r>
                      <a:r>
                        <a:rPr lang="en-US" sz="1400" kern="1200" baseline="0" dirty="0">
                          <a:solidFill>
                            <a:schemeClr val="dk1"/>
                          </a:solidFill>
                          <a:effectLst/>
                          <a:latin typeface="Arial" panose="020B0604020202020204" pitchFamily="34" charset="0"/>
                          <a:ea typeface="+mn-ea"/>
                          <a:cs typeface="Arial" panose="020B0604020202020204" pitchFamily="34" charset="0"/>
                        </a:rPr>
                        <a:t> </a:t>
                      </a:r>
                      <a:r>
                        <a:rPr lang="en-US" sz="1400" kern="1200" dirty="0">
                          <a:solidFill>
                            <a:schemeClr val="dk1"/>
                          </a:solidFill>
                          <a:effectLst/>
                          <a:latin typeface="Arial" panose="020B0604020202020204" pitchFamily="34" charset="0"/>
                          <a:ea typeface="+mn-ea"/>
                          <a:cs typeface="Arial" panose="020B0604020202020204" pitchFamily="34" charset="0"/>
                        </a:rPr>
                        <a:t>products, demand,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Single Period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Considered Sustainable planning</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 General</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Hierarchical genetic algorithms</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97254531"/>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García-Durañona</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et al., 2016)</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Demand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Two period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Considered environmental effects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Multi-products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Fuzzy linear programming</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11547086"/>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(Li et al., 2017)</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Demand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Single Period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No</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Multi-products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Genetic Algorithm</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07922711"/>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Pedram</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et al., 2017)</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r>
                        <a:rPr lang="en-US" sz="1400" kern="1200" dirty="0">
                          <a:solidFill>
                            <a:schemeClr val="dk1"/>
                          </a:solidFill>
                          <a:effectLst/>
                          <a:latin typeface="Arial" panose="020B0604020202020204" pitchFamily="34" charset="0"/>
                          <a:ea typeface="+mn-ea"/>
                          <a:cs typeface="Arial" panose="020B0604020202020204" pitchFamily="34" charset="0"/>
                        </a:rPr>
                        <a:t>Close-loop  (forward and 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Demand, return</a:t>
                      </a:r>
                      <a:br>
                        <a:rPr lang="en-US" sz="1400" kern="1200" dirty="0">
                          <a:solidFill>
                            <a:schemeClr val="dk1"/>
                          </a:solidFill>
                          <a:effectLst/>
                          <a:latin typeface="Arial" panose="020B0604020202020204" pitchFamily="34" charset="0"/>
                          <a:ea typeface="+mn-ea"/>
                          <a:cs typeface="Arial" panose="020B0604020202020204" pitchFamily="34" charset="0"/>
                        </a:rPr>
                      </a:br>
                      <a:r>
                        <a:rPr lang="en-US" sz="1400" kern="1200" dirty="0">
                          <a:solidFill>
                            <a:schemeClr val="dk1"/>
                          </a:solidFill>
                          <a:effectLst/>
                          <a:latin typeface="Arial" panose="020B0604020202020204" pitchFamily="34" charset="0"/>
                          <a:ea typeface="+mn-ea"/>
                          <a:cs typeface="Arial" panose="020B0604020202020204" pitchFamily="34" charset="0"/>
                        </a:rPr>
                        <a:t>products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Multi-period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No</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 Multi-products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Linear programming</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5538511"/>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(Heydari et al., 2018)</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Capacity</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Single Period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Considered Sustainable planning</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 General</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Game Theory</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42886229"/>
                  </a:ext>
                </a:extLst>
              </a:tr>
              <a:tr h="749494">
                <a:tc>
                  <a:txBody>
                    <a:bodyPr/>
                    <a:lstStyle/>
                    <a:p>
                      <a:pPr marL="0" marR="0" algn="ctr">
                        <a:lnSpc>
                          <a:spcPct val="150000"/>
                        </a:lnSpc>
                        <a:spcBef>
                          <a:spcPts val="0"/>
                        </a:spcBef>
                        <a:spcAft>
                          <a:spcPts val="0"/>
                        </a:spcAft>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r>
                        <a:rPr lang="en-US" sz="1400" kern="1200" dirty="0">
                          <a:solidFill>
                            <a:schemeClr val="dk1"/>
                          </a:solidFill>
                          <a:effectLst/>
                          <a:latin typeface="Arial" panose="020B0604020202020204" pitchFamily="34" charset="0"/>
                          <a:ea typeface="+mn-ea"/>
                          <a:cs typeface="Arial" panose="020B0604020202020204" pitchFamily="34" charset="0"/>
                        </a:rPr>
                        <a:t>Salehi-</a:t>
                      </a:r>
                      <a:r>
                        <a:rPr lang="en-US" sz="1400" kern="1200" dirty="0" err="1">
                          <a:solidFill>
                            <a:schemeClr val="dk1"/>
                          </a:solidFill>
                          <a:effectLst/>
                          <a:latin typeface="Arial" panose="020B0604020202020204" pitchFamily="34" charset="0"/>
                          <a:ea typeface="+mn-ea"/>
                          <a:cs typeface="Arial" panose="020B0604020202020204" pitchFamily="34" charset="0"/>
                        </a:rPr>
                        <a:t>Amiri</a:t>
                      </a:r>
                      <a:r>
                        <a:rPr lang="en-US" sz="1400" kern="1200" dirty="0">
                          <a:solidFill>
                            <a:schemeClr val="dk1"/>
                          </a:solidFill>
                          <a:effectLst/>
                          <a:latin typeface="Arial" panose="020B0604020202020204" pitchFamily="34" charset="0"/>
                          <a:ea typeface="+mn-ea"/>
                          <a:cs typeface="Arial" panose="020B0604020202020204" pitchFamily="34" charset="0"/>
                        </a:rPr>
                        <a:t> et al.,2021</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tc>
                <a:tc>
                  <a:txBody>
                    <a:bodyPr/>
                    <a:lstStyle/>
                    <a:p>
                      <a:pPr algn="ctr"/>
                      <a:r>
                        <a:rPr lang="en-US" sz="1400" kern="1200" dirty="0">
                          <a:solidFill>
                            <a:schemeClr val="dk1"/>
                          </a:solidFill>
                          <a:effectLst/>
                          <a:latin typeface="Arial" panose="020B0604020202020204" pitchFamily="34" charset="0"/>
                          <a:ea typeface="+mn-ea"/>
                          <a:cs typeface="Arial" panose="020B0604020202020204" pitchFamily="34" charset="0"/>
                        </a:rPr>
                        <a:t>Close-loop  (forward and reverse network)</a:t>
                      </a:r>
                      <a:endParaRPr lang="en-US" sz="1400" dirty="0">
                        <a:latin typeface="Arial" panose="020B0604020202020204" pitchFamily="34" charset="0"/>
                        <a:cs typeface="Arial" panose="020B0604020202020204" pitchFamily="34" charset="0"/>
                      </a:endParaRPr>
                    </a:p>
                  </a:txBody>
                  <a:tcPr/>
                </a:tc>
                <a:tc>
                  <a:txBody>
                    <a:bodyPr/>
                    <a:lstStyle/>
                    <a:p>
                      <a:pPr algn="ctr"/>
                      <a:r>
                        <a:rPr lang="en-GB" sz="1400" dirty="0">
                          <a:latin typeface="Arial" panose="020B0604020202020204" pitchFamily="34" charset="0"/>
                          <a:cs typeface="Arial" panose="020B0604020202020204" pitchFamily="34" charset="0"/>
                        </a:rPr>
                        <a:t>Demand and Capacity</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kern="1200" dirty="0">
                          <a:solidFill>
                            <a:schemeClr val="dk1"/>
                          </a:solidFill>
                          <a:effectLst/>
                          <a:latin typeface="Arial" panose="020B0604020202020204" pitchFamily="34" charset="0"/>
                          <a:ea typeface="+mn-ea"/>
                          <a:cs typeface="Arial" panose="020B0604020202020204" pitchFamily="34" charset="0"/>
                        </a:rPr>
                        <a:t>Multi- Period </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kern="1200" dirty="0">
                          <a:solidFill>
                            <a:schemeClr val="dk1"/>
                          </a:solidFill>
                          <a:effectLst/>
                          <a:latin typeface="Arial" panose="020B0604020202020204" pitchFamily="34" charset="0"/>
                          <a:ea typeface="+mn-ea"/>
                          <a:cs typeface="Arial" panose="020B0604020202020204" pitchFamily="34" charset="0"/>
                        </a:rPr>
                        <a:t>No</a:t>
                      </a:r>
                      <a:endParaRPr lang="en-US" sz="1400" dirty="0">
                        <a:latin typeface="Arial" panose="020B0604020202020204" pitchFamily="34" charset="0"/>
                        <a:cs typeface="Arial" panose="020B0604020202020204" pitchFamily="34" charset="0"/>
                      </a:endParaRPr>
                    </a:p>
                  </a:txBody>
                  <a:tcPr/>
                </a:tc>
                <a:tc>
                  <a:txBody>
                    <a:bodyPr/>
                    <a:lstStyle/>
                    <a:p>
                      <a:pPr algn="ctr"/>
                      <a:r>
                        <a:rPr lang="en-US" sz="1400" kern="1200" dirty="0">
                          <a:solidFill>
                            <a:schemeClr val="dk1"/>
                          </a:solidFill>
                          <a:effectLst/>
                          <a:latin typeface="Arial" panose="020B0604020202020204" pitchFamily="34" charset="0"/>
                          <a:ea typeface="+mn-ea"/>
                          <a:cs typeface="Arial" panose="020B0604020202020204" pitchFamily="34" charset="0"/>
                        </a:rPr>
                        <a:t>Walnut industry</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latin typeface="Arial" panose="020B0604020202020204" pitchFamily="34" charset="0"/>
                          <a:cs typeface="Arial" panose="020B0604020202020204" pitchFamily="34" charset="0"/>
                        </a:rPr>
                        <a:t>Mixed Integer </a:t>
                      </a:r>
                      <a:r>
                        <a:rPr lang="en-US" sz="1400" kern="1200" dirty="0">
                          <a:solidFill>
                            <a:schemeClr val="dk1"/>
                          </a:solidFill>
                          <a:effectLst/>
                          <a:latin typeface="Arial" panose="020B0604020202020204" pitchFamily="34" charset="0"/>
                          <a:ea typeface="+mn-ea"/>
                          <a:cs typeface="Arial" panose="020B0604020202020204" pitchFamily="34" charset="0"/>
                        </a:rPr>
                        <a:t>Linear programming</a:t>
                      </a:r>
                      <a:endParaRPr lang="en-US" sz="1400" dirty="0">
                        <a:latin typeface="Arial" panose="020B0604020202020204" pitchFamily="34" charset="0"/>
                        <a:cs typeface="Arial" panose="020B0604020202020204" pitchFamily="34" charset="0"/>
                      </a:endParaRPr>
                    </a:p>
                    <a:p>
                      <a:pPr algn="ct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13940709"/>
                  </a:ext>
                </a:extLst>
              </a:tr>
              <a:tr h="961314">
                <a:tc>
                  <a:txBody>
                    <a:bodyPr/>
                    <a:lstStyle/>
                    <a:p>
                      <a:pPr algn="ctr">
                        <a:lnSpc>
                          <a:spcPct val="150000"/>
                        </a:lnSpc>
                      </a:pPr>
                      <a:r>
                        <a:rPr lang="en-US" sz="1400" dirty="0">
                          <a:latin typeface="Arial" panose="020B0604020202020204" pitchFamily="34" charset="0"/>
                          <a:cs typeface="Arial" panose="020B0604020202020204" pitchFamily="34" charset="0"/>
                        </a:rPr>
                        <a:t>Ours</a:t>
                      </a: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Close-loop (forward and reverse network)</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Demand </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Multi period</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Considering environmental effects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Wooden products</a:t>
                      </a:r>
                      <a:endParaRPr lang="en-US" sz="1400" dirty="0">
                        <a:latin typeface="Arial" panose="020B0604020202020204" pitchFamily="34" charset="0"/>
                        <a:cs typeface="Arial" panose="020B0604020202020204" pitchFamily="34" charset="0"/>
                      </a:endParaRPr>
                    </a:p>
                  </a:txBody>
                  <a:tcPr/>
                </a:tc>
                <a:tc>
                  <a:txBody>
                    <a:bodyPr/>
                    <a:lstStyle/>
                    <a:p>
                      <a:pPr algn="ctr">
                        <a:lnSpc>
                          <a:spcPct val="150000"/>
                        </a:lnSpc>
                      </a:pPr>
                      <a:r>
                        <a:rPr lang="en-US" sz="1400" kern="1200" dirty="0">
                          <a:solidFill>
                            <a:schemeClr val="dk1"/>
                          </a:solidFill>
                          <a:effectLst/>
                          <a:latin typeface="Arial" panose="020B0604020202020204" pitchFamily="34" charset="0"/>
                          <a:ea typeface="+mn-ea"/>
                          <a:cs typeface="Arial" panose="020B0604020202020204" pitchFamily="34" charset="0"/>
                        </a:rPr>
                        <a:t>GAMS &amp; Genetic Algorithm</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9095643"/>
                  </a:ext>
                </a:extLst>
              </a:tr>
            </a:tbl>
          </a:graphicData>
        </a:graphic>
      </p:graphicFrame>
      <p:sp>
        <p:nvSpPr>
          <p:cNvPr id="12" name="Parallelogram 11">
            <a:extLst>
              <a:ext uri="{FF2B5EF4-FFF2-40B4-BE49-F238E27FC236}">
                <a16:creationId xmlns:a16="http://schemas.microsoft.com/office/drawing/2014/main" id="{36E85C45-F8B0-4B85-9450-61FB3CED4924}"/>
              </a:ext>
            </a:extLst>
          </p:cNvPr>
          <p:cNvSpPr/>
          <p:nvPr/>
        </p:nvSpPr>
        <p:spPr>
          <a:xfrm flipH="1" flipV="1">
            <a:off x="11524353" y="6376990"/>
            <a:ext cx="2878277" cy="541892"/>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4" name="Parallelogram 13">
            <a:extLst>
              <a:ext uri="{FF2B5EF4-FFF2-40B4-BE49-F238E27FC236}">
                <a16:creationId xmlns:a16="http://schemas.microsoft.com/office/drawing/2014/main" id="{4851B690-4ABF-414F-AA82-2B41005C9E2C}"/>
              </a:ext>
            </a:extLst>
          </p:cNvPr>
          <p:cNvSpPr/>
          <p:nvPr/>
        </p:nvSpPr>
        <p:spPr>
          <a:xfrm flipH="1" flipV="1">
            <a:off x="11659120" y="6429578"/>
            <a:ext cx="3070280" cy="317155"/>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5" name="TextBox 14">
            <a:extLst>
              <a:ext uri="{FF2B5EF4-FFF2-40B4-BE49-F238E27FC236}">
                <a16:creationId xmlns:a16="http://schemas.microsoft.com/office/drawing/2014/main" id="{3385FFFB-8B98-46CF-A731-18B82C5C6D06}"/>
              </a:ext>
            </a:extLst>
          </p:cNvPr>
          <p:cNvSpPr txBox="1"/>
          <p:nvPr/>
        </p:nvSpPr>
        <p:spPr>
          <a:xfrm>
            <a:off x="11896232" y="6376991"/>
            <a:ext cx="292102" cy="400110"/>
          </a:xfrm>
          <a:prstGeom prst="rect">
            <a:avLst/>
          </a:prstGeom>
          <a:noFill/>
        </p:spPr>
        <p:txBody>
          <a:bodyPr wrap="square" rtlCol="0">
            <a:spAutoFit/>
          </a:bodyPr>
          <a:lstStyle/>
          <a:p>
            <a:r>
              <a:rPr lang="en-GB" sz="2000" b="1" dirty="0">
                <a:solidFill>
                  <a:srgbClr val="B4C7E7"/>
                </a:solidFill>
                <a:latin typeface="Century Gothic" panose="020B0502020202020204" pitchFamily="34" charset="0"/>
              </a:rPr>
              <a:t>5</a:t>
            </a:r>
            <a:endParaRPr lang="en-US" sz="2000" b="1" dirty="0">
              <a:solidFill>
                <a:srgbClr val="B4C7E7"/>
              </a:solidFill>
              <a:latin typeface="Century Gothic" panose="020B0502020202020204" pitchFamily="34" charset="0"/>
            </a:endParaRPr>
          </a:p>
        </p:txBody>
      </p:sp>
    </p:spTree>
    <p:extLst>
      <p:ext uri="{BB962C8B-B14F-4D97-AF65-F5344CB8AC3E}">
        <p14:creationId xmlns:p14="http://schemas.microsoft.com/office/powerpoint/2010/main" val="835959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6</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2929007"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Network Diagram</a:t>
            </a: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67" y="405124"/>
            <a:ext cx="1908004" cy="1888843"/>
          </a:xfrm>
          <a:prstGeom prst="rect">
            <a:avLst/>
          </a:prstGeom>
        </p:spPr>
      </p:pic>
      <p:pic>
        <p:nvPicPr>
          <p:cNvPr id="12" name="Picture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70707" y="3222750"/>
            <a:ext cx="1149708" cy="1138163"/>
          </a:xfrm>
          <a:prstGeom prst="rect">
            <a:avLst/>
          </a:prstGeom>
        </p:spPr>
      </p:pic>
      <p:pic>
        <p:nvPicPr>
          <p:cNvPr id="14" name="Picture 1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18671" y="4663554"/>
            <a:ext cx="1149708" cy="1138163"/>
          </a:xfrm>
          <a:prstGeom prst="rect">
            <a:avLst/>
          </a:prstGeom>
        </p:spPr>
      </p:pic>
      <p:sp>
        <p:nvSpPr>
          <p:cNvPr id="16" name="Rectangle 15"/>
          <p:cNvSpPr/>
          <p:nvPr/>
        </p:nvSpPr>
        <p:spPr>
          <a:xfrm>
            <a:off x="606420" y="5690196"/>
            <a:ext cx="1101743" cy="369332"/>
          </a:xfrm>
          <a:prstGeom prst="rect">
            <a:avLst/>
          </a:prstGeom>
        </p:spPr>
        <p:txBody>
          <a:bodyPr wrap="square">
            <a:spAutoFit/>
          </a:bodyPr>
          <a:lstStyle/>
          <a:p>
            <a:pPr algn="ctr"/>
            <a:r>
              <a:rPr lang="en-US"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Supplier</a:t>
            </a:r>
          </a:p>
        </p:txBody>
      </p:sp>
      <p:pic>
        <p:nvPicPr>
          <p:cNvPr id="17" name="Picture 1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916474" y="3488809"/>
            <a:ext cx="1429440" cy="1415086"/>
          </a:xfrm>
          <a:prstGeom prst="rect">
            <a:avLst/>
          </a:prstGeom>
        </p:spPr>
      </p:pic>
      <p:sp>
        <p:nvSpPr>
          <p:cNvPr id="18" name="Rectangle 17"/>
          <p:cNvSpPr/>
          <p:nvPr/>
        </p:nvSpPr>
        <p:spPr>
          <a:xfrm>
            <a:off x="3108996" y="5171172"/>
            <a:ext cx="1018227" cy="369332"/>
          </a:xfrm>
          <a:prstGeom prst="rect">
            <a:avLst/>
          </a:prstGeom>
        </p:spPr>
        <p:txBody>
          <a:bodyPr wrap="none">
            <a:spAutoFit/>
          </a:bodyPr>
          <a:lstStyle/>
          <a:p>
            <a:pPr algn="ctr"/>
            <a:r>
              <a:rPr lang="en-US"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Factory</a:t>
            </a:r>
          </a:p>
        </p:txBody>
      </p:sp>
      <p:pic>
        <p:nvPicPr>
          <p:cNvPr id="22" name="Picture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498925" y="3284524"/>
            <a:ext cx="1024909" cy="1014616"/>
          </a:xfrm>
          <a:prstGeom prst="rect">
            <a:avLst/>
          </a:prstGeom>
        </p:spPr>
      </p:pic>
      <p:pic>
        <p:nvPicPr>
          <p:cNvPr id="23" name="Picture 2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541976" y="4725329"/>
            <a:ext cx="1024909" cy="1014616"/>
          </a:xfrm>
          <a:prstGeom prst="rect">
            <a:avLst/>
          </a:prstGeom>
        </p:spPr>
      </p:pic>
      <p:sp>
        <p:nvSpPr>
          <p:cNvPr id="24" name="Rectangle 23"/>
          <p:cNvSpPr/>
          <p:nvPr/>
        </p:nvSpPr>
        <p:spPr>
          <a:xfrm>
            <a:off x="5303493" y="5769202"/>
            <a:ext cx="1415772" cy="369332"/>
          </a:xfrm>
          <a:prstGeom prst="rect">
            <a:avLst/>
          </a:prstGeom>
        </p:spPr>
        <p:txBody>
          <a:bodyPr wrap="none">
            <a:spAutoFit/>
          </a:bodyPr>
          <a:lstStyle/>
          <a:p>
            <a:pPr algn="ctr"/>
            <a:r>
              <a:rPr lang="en-US"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Wholesaler</a:t>
            </a:r>
          </a:p>
        </p:txBody>
      </p:sp>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46" y="3427037"/>
            <a:ext cx="1144789" cy="872104"/>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2946" y="4929614"/>
            <a:ext cx="1144789" cy="872104"/>
          </a:xfrm>
          <a:prstGeom prst="rect">
            <a:avLst/>
          </a:prstGeom>
        </p:spPr>
      </p:pic>
      <p:sp>
        <p:nvSpPr>
          <p:cNvPr id="27" name="Rectangle 26"/>
          <p:cNvSpPr/>
          <p:nvPr/>
        </p:nvSpPr>
        <p:spPr>
          <a:xfrm>
            <a:off x="7813119" y="5827436"/>
            <a:ext cx="1031051" cy="369332"/>
          </a:xfrm>
          <a:prstGeom prst="rect">
            <a:avLst/>
          </a:prstGeom>
        </p:spPr>
        <p:txBody>
          <a:bodyPr wrap="none">
            <a:spAutoFit/>
          </a:bodyPr>
          <a:lstStyle/>
          <a:p>
            <a:pPr algn="ctr"/>
            <a:r>
              <a:rPr lang="en-US"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Retailer</a:t>
            </a:r>
          </a:p>
        </p:txBody>
      </p:sp>
      <p:sp>
        <p:nvSpPr>
          <p:cNvPr id="30" name="Rectangle 29"/>
          <p:cNvSpPr/>
          <p:nvPr/>
        </p:nvSpPr>
        <p:spPr>
          <a:xfrm>
            <a:off x="10202238" y="5120232"/>
            <a:ext cx="1261885" cy="369332"/>
          </a:xfrm>
          <a:prstGeom prst="rect">
            <a:avLst/>
          </a:prstGeom>
        </p:spPr>
        <p:txBody>
          <a:bodyPr wrap="none">
            <a:spAutoFit/>
          </a:bodyPr>
          <a:lstStyle/>
          <a:p>
            <a:pPr algn="ctr"/>
            <a:r>
              <a:rPr lang="en-US"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Customer</a:t>
            </a:r>
          </a:p>
        </p:txBody>
      </p:sp>
      <p:cxnSp>
        <p:nvCxnSpPr>
          <p:cNvPr id="34" name="Straight Arrow Connector 33"/>
          <p:cNvCxnSpPr/>
          <p:nvPr/>
        </p:nvCxnSpPr>
        <p:spPr>
          <a:xfrm>
            <a:off x="1668521" y="3765924"/>
            <a:ext cx="1247953" cy="6956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1610480" y="4527318"/>
            <a:ext cx="1305994" cy="653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41" name="Picture 40"/>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829296">
            <a:off x="2151388" y="3756203"/>
            <a:ext cx="447993" cy="348836"/>
          </a:xfrm>
          <a:prstGeom prst="rect">
            <a:avLst/>
          </a:prstGeom>
        </p:spPr>
      </p:pic>
      <p:cxnSp>
        <p:nvCxnSpPr>
          <p:cNvPr id="42" name="Straight Arrow Connector 41"/>
          <p:cNvCxnSpPr/>
          <p:nvPr/>
        </p:nvCxnSpPr>
        <p:spPr>
          <a:xfrm>
            <a:off x="4284631" y="4755687"/>
            <a:ext cx="1293927" cy="47695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4191731" y="4057786"/>
            <a:ext cx="1350243" cy="6057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47" name="Picture 4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0286406">
            <a:off x="4557126" y="4025252"/>
            <a:ext cx="447993" cy="298497"/>
          </a:xfrm>
          <a:prstGeom prst="rect">
            <a:avLst/>
          </a:prstGeom>
        </p:spPr>
      </p:pic>
      <p:cxnSp>
        <p:nvCxnSpPr>
          <p:cNvPr id="49" name="Straight Arrow Connector 48"/>
          <p:cNvCxnSpPr/>
          <p:nvPr/>
        </p:nvCxnSpPr>
        <p:spPr>
          <a:xfrm>
            <a:off x="6474792" y="4234332"/>
            <a:ext cx="1320760" cy="9983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V="1">
            <a:off x="6511377" y="4229398"/>
            <a:ext cx="1312853" cy="11336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V="1">
            <a:off x="6496036" y="4162642"/>
            <a:ext cx="1343533" cy="99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V="1">
            <a:off x="6502459" y="5359903"/>
            <a:ext cx="1346288" cy="57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a:xfrm>
            <a:off x="8849826" y="4189051"/>
            <a:ext cx="1208953" cy="6071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a:xfrm flipV="1">
            <a:off x="8871961" y="4848262"/>
            <a:ext cx="1211334" cy="6330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95" name="Picture 94"/>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9369589">
            <a:off x="6657907" y="4758056"/>
            <a:ext cx="374895" cy="249792"/>
          </a:xfrm>
          <a:prstGeom prst="rect">
            <a:avLst/>
          </a:prstGeom>
        </p:spPr>
      </p:pic>
      <p:pic>
        <p:nvPicPr>
          <p:cNvPr id="96" name="Picture 9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7033312" y="5120391"/>
            <a:ext cx="355600" cy="236936"/>
          </a:xfrm>
          <a:prstGeom prst="rect">
            <a:avLst/>
          </a:prstGeom>
        </p:spPr>
      </p:pic>
      <p:pic>
        <p:nvPicPr>
          <p:cNvPr id="97" name="Picture 9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6947724" y="3851075"/>
            <a:ext cx="374895" cy="249792"/>
          </a:xfrm>
          <a:prstGeom prst="rect">
            <a:avLst/>
          </a:prstGeom>
        </p:spPr>
      </p:pic>
      <p:pic>
        <p:nvPicPr>
          <p:cNvPr id="98" name="Picture 97"/>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390666">
            <a:off x="6823609" y="4305831"/>
            <a:ext cx="374895" cy="249792"/>
          </a:xfrm>
          <a:prstGeom prst="rect">
            <a:avLst/>
          </a:prstGeom>
        </p:spPr>
      </p:pic>
      <p:pic>
        <p:nvPicPr>
          <p:cNvPr id="99" name="Picture 98"/>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576990">
            <a:off x="9355771" y="4221983"/>
            <a:ext cx="355600" cy="236936"/>
          </a:xfrm>
          <a:prstGeom prst="rect">
            <a:avLst/>
          </a:prstGeom>
        </p:spPr>
      </p:pic>
      <p:cxnSp>
        <p:nvCxnSpPr>
          <p:cNvPr id="100" name="Straight Arrow Connector 99"/>
          <p:cNvCxnSpPr/>
          <p:nvPr/>
        </p:nvCxnSpPr>
        <p:spPr>
          <a:xfrm flipH="1" flipV="1">
            <a:off x="8855395" y="3849076"/>
            <a:ext cx="1316552" cy="6461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flipH="1">
            <a:off x="6365198" y="1481431"/>
            <a:ext cx="1775074" cy="16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6" name="Picture 1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23122" y="1924461"/>
            <a:ext cx="1144789" cy="872104"/>
          </a:xfrm>
          <a:prstGeom prst="rect">
            <a:avLst/>
          </a:prstGeom>
        </p:spPr>
      </p:pic>
      <p:cxnSp>
        <p:nvCxnSpPr>
          <p:cNvPr id="129" name="Straight Connector 128"/>
          <p:cNvCxnSpPr/>
          <p:nvPr/>
        </p:nvCxnSpPr>
        <p:spPr>
          <a:xfrm>
            <a:off x="8140272" y="1481431"/>
            <a:ext cx="0" cy="490870"/>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Straight Arrow Connector 129"/>
          <p:cNvCxnSpPr/>
          <p:nvPr/>
        </p:nvCxnSpPr>
        <p:spPr>
          <a:xfrm flipV="1">
            <a:off x="6481585" y="2736997"/>
            <a:ext cx="1281360" cy="9555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32" name="Picture 131"/>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9369589">
            <a:off x="6798073" y="3000634"/>
            <a:ext cx="374895" cy="249792"/>
          </a:xfrm>
          <a:prstGeom prst="rect">
            <a:avLst/>
          </a:prstGeom>
        </p:spPr>
      </p:pic>
      <p:cxnSp>
        <p:nvCxnSpPr>
          <p:cNvPr id="133" name="Straight Arrow Connector 132"/>
          <p:cNvCxnSpPr/>
          <p:nvPr/>
        </p:nvCxnSpPr>
        <p:spPr>
          <a:xfrm>
            <a:off x="8823692" y="2736997"/>
            <a:ext cx="1473486" cy="12762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36" name="Picture 135"/>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2709524">
            <a:off x="9457974" y="3103080"/>
            <a:ext cx="352029" cy="239339"/>
          </a:xfrm>
          <a:prstGeom prst="rect">
            <a:avLst/>
          </a:prstGeom>
        </p:spPr>
      </p:pic>
      <p:pic>
        <p:nvPicPr>
          <p:cNvPr id="137" name="Picture 136"/>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7024094" y="1186742"/>
            <a:ext cx="374034" cy="249218"/>
          </a:xfrm>
          <a:prstGeom prst="rect">
            <a:avLst/>
          </a:prstGeom>
        </p:spPr>
      </p:pic>
      <p:pic>
        <p:nvPicPr>
          <p:cNvPr id="138" name="Picture 137"/>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9901582">
            <a:off x="9169919" y="4948541"/>
            <a:ext cx="355600" cy="236936"/>
          </a:xfrm>
          <a:prstGeom prst="rect">
            <a:avLst/>
          </a:prstGeom>
        </p:spPr>
      </p:pic>
      <p:cxnSp>
        <p:nvCxnSpPr>
          <p:cNvPr id="139" name="Straight Arrow Connector 138"/>
          <p:cNvCxnSpPr/>
          <p:nvPr/>
        </p:nvCxnSpPr>
        <p:spPr>
          <a:xfrm flipH="1" flipV="1">
            <a:off x="6509061" y="1811287"/>
            <a:ext cx="1473204" cy="16395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48" name="Picture 147"/>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3035964" flipH="1">
            <a:off x="7079563" y="2252967"/>
            <a:ext cx="370278" cy="251746"/>
          </a:xfrm>
          <a:prstGeom prst="rect">
            <a:avLst/>
          </a:prstGeom>
        </p:spPr>
      </p:pic>
      <p:sp>
        <p:nvSpPr>
          <p:cNvPr id="150" name="Rectangle 149"/>
          <p:cNvSpPr/>
          <p:nvPr/>
        </p:nvSpPr>
        <p:spPr>
          <a:xfrm>
            <a:off x="5003404" y="1942380"/>
            <a:ext cx="1832553" cy="338554"/>
          </a:xfrm>
          <a:prstGeom prst="rect">
            <a:avLst/>
          </a:prstGeom>
        </p:spPr>
        <p:txBody>
          <a:bodyPr wrap="none">
            <a:spAutoFit/>
          </a:bodyPr>
          <a:lstStyle/>
          <a:p>
            <a:pPr algn="ctr"/>
            <a:r>
              <a:rPr lang="en-US" sz="16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Collection</a:t>
            </a:r>
            <a:r>
              <a:rPr lang="en-US" sz="16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Center</a:t>
            </a:r>
          </a:p>
        </p:txBody>
      </p:sp>
      <p:cxnSp>
        <p:nvCxnSpPr>
          <p:cNvPr id="161" name="Straight Arrow Connector 160"/>
          <p:cNvCxnSpPr/>
          <p:nvPr/>
        </p:nvCxnSpPr>
        <p:spPr>
          <a:xfrm>
            <a:off x="3937000" y="1497802"/>
            <a:ext cx="745" cy="1912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68" name="Picture 167"/>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6200000" flipH="1">
            <a:off x="3586609" y="1982341"/>
            <a:ext cx="374034" cy="249218"/>
          </a:xfrm>
          <a:prstGeom prst="rect">
            <a:avLst/>
          </a:prstGeom>
        </p:spPr>
      </p:pic>
      <p:pic>
        <p:nvPicPr>
          <p:cNvPr id="158" name="Picture 157"/>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10058777" y="3959999"/>
            <a:ext cx="1548806" cy="1188159"/>
          </a:xfrm>
          <a:prstGeom prst="rect">
            <a:avLst/>
          </a:prstGeom>
        </p:spPr>
      </p:pic>
      <p:cxnSp>
        <p:nvCxnSpPr>
          <p:cNvPr id="166" name="Straight Connector 165"/>
          <p:cNvCxnSpPr/>
          <p:nvPr/>
        </p:nvCxnSpPr>
        <p:spPr>
          <a:xfrm>
            <a:off x="3937000" y="1509271"/>
            <a:ext cx="15057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7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500"/>
                                        <p:tgtEl>
                                          <p:spTgt spid="36"/>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nodeType="withEffect">
                                  <p:stCondLst>
                                    <p:cond delay="0"/>
                                  </p:stCondLst>
                                  <p:childTnLst>
                                    <p:set>
                                      <p:cBhvr>
                                        <p:cTn id="63" dur="1" fill="hold">
                                          <p:stCondLst>
                                            <p:cond delay="0"/>
                                          </p:stCondLst>
                                        </p:cTn>
                                        <p:tgtEl>
                                          <p:spTgt spid="116"/>
                                        </p:tgtEl>
                                        <p:attrNameLst>
                                          <p:attrName>style.visibility</p:attrName>
                                        </p:attrNameLst>
                                      </p:cBhvr>
                                      <p:to>
                                        <p:strVal val="visible"/>
                                      </p:to>
                                    </p:set>
                                    <p:animEffect transition="in" filter="fade">
                                      <p:cBhvr>
                                        <p:cTn id="64" dur="500"/>
                                        <p:tgtEl>
                                          <p:spTgt spid="116"/>
                                        </p:tgtEl>
                                      </p:cBhvr>
                                    </p:animEffect>
                                  </p:childTnLst>
                                </p:cTn>
                              </p:par>
                              <p:par>
                                <p:cTn id="65" presetID="10" presetClass="entr" presetSubtype="0" fill="hold" nodeType="withEffect">
                                  <p:stCondLst>
                                    <p:cond delay="0"/>
                                  </p:stCondLst>
                                  <p:childTnLst>
                                    <p:set>
                                      <p:cBhvr>
                                        <p:cTn id="66" dur="1" fill="hold">
                                          <p:stCondLst>
                                            <p:cond delay="0"/>
                                          </p:stCondLst>
                                        </p:cTn>
                                        <p:tgtEl>
                                          <p:spTgt spid="130"/>
                                        </p:tgtEl>
                                        <p:attrNameLst>
                                          <p:attrName>style.visibility</p:attrName>
                                        </p:attrNameLst>
                                      </p:cBhvr>
                                      <p:to>
                                        <p:strVal val="visible"/>
                                      </p:to>
                                    </p:set>
                                    <p:animEffect transition="in" filter="fade">
                                      <p:cBhvr>
                                        <p:cTn id="67" dur="500"/>
                                        <p:tgtEl>
                                          <p:spTgt spid="130"/>
                                        </p:tgtEl>
                                      </p:cBhvr>
                                    </p:animEffect>
                                  </p:childTnLst>
                                </p:cTn>
                              </p:par>
                              <p:par>
                                <p:cTn id="68" presetID="10" presetClass="entr" presetSubtype="0" fill="hold" nodeType="withEffect">
                                  <p:stCondLst>
                                    <p:cond delay="0"/>
                                  </p:stCondLst>
                                  <p:childTnLst>
                                    <p:set>
                                      <p:cBhvr>
                                        <p:cTn id="69" dur="1" fill="hold">
                                          <p:stCondLst>
                                            <p:cond delay="0"/>
                                          </p:stCondLst>
                                        </p:cTn>
                                        <p:tgtEl>
                                          <p:spTgt spid="132"/>
                                        </p:tgtEl>
                                        <p:attrNameLst>
                                          <p:attrName>style.visibility</p:attrName>
                                        </p:attrNameLst>
                                      </p:cBhvr>
                                      <p:to>
                                        <p:strVal val="visible"/>
                                      </p:to>
                                    </p:set>
                                    <p:animEffect transition="in" filter="fade">
                                      <p:cBhvr>
                                        <p:cTn id="70" dur="500"/>
                                        <p:tgtEl>
                                          <p:spTgt spid="132"/>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par>
                                <p:cTn id="74" presetID="10" presetClass="entr" presetSubtype="0" fill="hold"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fade">
                                      <p:cBhvr>
                                        <p:cTn id="76" dur="500"/>
                                        <p:tgtEl>
                                          <p:spTgt spid="66"/>
                                        </p:tgtEl>
                                      </p:cBhvr>
                                    </p:animEffect>
                                  </p:childTnLst>
                                </p:cTn>
                              </p:par>
                              <p:par>
                                <p:cTn id="77" presetID="10" presetClass="entr" presetSubtype="0" fill="hold"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500"/>
                                        <p:tgtEl>
                                          <p:spTgt spid="98"/>
                                        </p:tgtEl>
                                      </p:cBhvr>
                                    </p:animEffect>
                                  </p:childTnLst>
                                </p:cTn>
                              </p:par>
                              <p:par>
                                <p:cTn id="80" presetID="10"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fade">
                                      <p:cBhvr>
                                        <p:cTn id="85" dur="500"/>
                                        <p:tgtEl>
                                          <p:spTgt spid="64"/>
                                        </p:tgtEl>
                                      </p:cBhvr>
                                    </p:animEffect>
                                  </p:childTnLst>
                                </p:cTn>
                              </p:par>
                              <p:par>
                                <p:cTn id="86" presetID="10" presetClass="entr" presetSubtype="0" fill="hold" nodeType="withEffect">
                                  <p:stCondLst>
                                    <p:cond delay="0"/>
                                  </p:stCondLst>
                                  <p:childTnLst>
                                    <p:set>
                                      <p:cBhvr>
                                        <p:cTn id="87" dur="1" fill="hold">
                                          <p:stCondLst>
                                            <p:cond delay="0"/>
                                          </p:stCondLst>
                                        </p:cTn>
                                        <p:tgtEl>
                                          <p:spTgt spid="96"/>
                                        </p:tgtEl>
                                        <p:attrNameLst>
                                          <p:attrName>style.visibility</p:attrName>
                                        </p:attrNameLst>
                                      </p:cBhvr>
                                      <p:to>
                                        <p:strVal val="visible"/>
                                      </p:to>
                                    </p:set>
                                    <p:animEffect transition="in" filter="fade">
                                      <p:cBhvr>
                                        <p:cTn id="88" dur="500"/>
                                        <p:tgtEl>
                                          <p:spTgt spid="96"/>
                                        </p:tgtEl>
                                      </p:cBhvr>
                                    </p:animEffect>
                                  </p:childTnLst>
                                </p:cTn>
                              </p:par>
                              <p:par>
                                <p:cTn id="89" presetID="10" presetClass="entr" presetSubtype="0" fill="hold" nodeType="withEffect">
                                  <p:stCondLst>
                                    <p:cond delay="0"/>
                                  </p:stCondLst>
                                  <p:childTnLst>
                                    <p:set>
                                      <p:cBhvr>
                                        <p:cTn id="90" dur="1" fill="hold">
                                          <p:stCondLst>
                                            <p:cond delay="0"/>
                                          </p:stCondLst>
                                        </p:cTn>
                                        <p:tgtEl>
                                          <p:spTgt spid="68"/>
                                        </p:tgtEl>
                                        <p:attrNameLst>
                                          <p:attrName>style.visibility</p:attrName>
                                        </p:attrNameLst>
                                      </p:cBhvr>
                                      <p:to>
                                        <p:strVal val="visible"/>
                                      </p:to>
                                    </p:set>
                                    <p:animEffect transition="in" filter="fade">
                                      <p:cBhvr>
                                        <p:cTn id="91" dur="500"/>
                                        <p:tgtEl>
                                          <p:spTgt spid="68"/>
                                        </p:tgtEl>
                                      </p:cBhvr>
                                    </p:animEffect>
                                  </p:childTnLst>
                                </p:cTn>
                              </p:par>
                              <p:par>
                                <p:cTn id="92" presetID="10" presetClass="entr" presetSubtype="0" fill="hold" nodeType="withEffect">
                                  <p:stCondLst>
                                    <p:cond delay="0"/>
                                  </p:stCondLst>
                                  <p:childTnLst>
                                    <p:set>
                                      <p:cBhvr>
                                        <p:cTn id="93" dur="1" fill="hold">
                                          <p:stCondLst>
                                            <p:cond delay="0"/>
                                          </p:stCondLst>
                                        </p:cTn>
                                        <p:tgtEl>
                                          <p:spTgt spid="95"/>
                                        </p:tgtEl>
                                        <p:attrNameLst>
                                          <p:attrName>style.visibility</p:attrName>
                                        </p:attrNameLst>
                                      </p:cBhvr>
                                      <p:to>
                                        <p:strVal val="visible"/>
                                      </p:to>
                                    </p:set>
                                    <p:animEffect transition="in" filter="fade">
                                      <p:cBhvr>
                                        <p:cTn id="94" dur="500"/>
                                        <p:tgtEl>
                                          <p:spTgt spid="9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36"/>
                                        </p:tgtEl>
                                        <p:attrNameLst>
                                          <p:attrName>style.visibility</p:attrName>
                                        </p:attrNameLst>
                                      </p:cBhvr>
                                      <p:to>
                                        <p:strVal val="visible"/>
                                      </p:to>
                                    </p:set>
                                    <p:animEffect transition="in" filter="fade">
                                      <p:cBhvr>
                                        <p:cTn id="99" dur="500"/>
                                        <p:tgtEl>
                                          <p:spTgt spid="136"/>
                                        </p:tgtEl>
                                      </p:cBhvr>
                                    </p:animEffect>
                                  </p:childTnLst>
                                </p:cTn>
                              </p:par>
                              <p:par>
                                <p:cTn id="100" presetID="10" presetClass="entr" presetSubtype="0" fill="hold" nodeType="withEffect">
                                  <p:stCondLst>
                                    <p:cond delay="0"/>
                                  </p:stCondLst>
                                  <p:childTnLst>
                                    <p:set>
                                      <p:cBhvr>
                                        <p:cTn id="101" dur="1" fill="hold">
                                          <p:stCondLst>
                                            <p:cond delay="0"/>
                                          </p:stCondLst>
                                        </p:cTn>
                                        <p:tgtEl>
                                          <p:spTgt spid="133"/>
                                        </p:tgtEl>
                                        <p:attrNameLst>
                                          <p:attrName>style.visibility</p:attrName>
                                        </p:attrNameLst>
                                      </p:cBhvr>
                                      <p:to>
                                        <p:strVal val="visible"/>
                                      </p:to>
                                    </p:set>
                                    <p:animEffect transition="in" filter="fade">
                                      <p:cBhvr>
                                        <p:cTn id="102" dur="500"/>
                                        <p:tgtEl>
                                          <p:spTgt spid="133"/>
                                        </p:tgtEl>
                                      </p:cBhvr>
                                    </p:animEffect>
                                  </p:childTnLst>
                                </p:cTn>
                              </p:par>
                              <p:par>
                                <p:cTn id="103" presetID="10" presetClass="entr" presetSubtype="0" fill="hold" nodeType="withEffect">
                                  <p:stCondLst>
                                    <p:cond delay="0"/>
                                  </p:stCondLst>
                                  <p:childTnLst>
                                    <p:set>
                                      <p:cBhvr>
                                        <p:cTn id="104" dur="1" fill="hold">
                                          <p:stCondLst>
                                            <p:cond delay="0"/>
                                          </p:stCondLst>
                                        </p:cTn>
                                        <p:tgtEl>
                                          <p:spTgt spid="99"/>
                                        </p:tgtEl>
                                        <p:attrNameLst>
                                          <p:attrName>style.visibility</p:attrName>
                                        </p:attrNameLst>
                                      </p:cBhvr>
                                      <p:to>
                                        <p:strVal val="visible"/>
                                      </p:to>
                                    </p:set>
                                    <p:animEffect transition="in" filter="fade">
                                      <p:cBhvr>
                                        <p:cTn id="105" dur="500"/>
                                        <p:tgtEl>
                                          <p:spTgt spid="99"/>
                                        </p:tgtEl>
                                      </p:cBhvr>
                                    </p:animEffect>
                                  </p:childTnLst>
                                </p:cTn>
                              </p:par>
                              <p:par>
                                <p:cTn id="106" presetID="10" presetClass="entr" presetSubtype="0" fill="hold" nodeType="withEffect">
                                  <p:stCondLst>
                                    <p:cond delay="0"/>
                                  </p:stCondLst>
                                  <p:childTnLst>
                                    <p:set>
                                      <p:cBhvr>
                                        <p:cTn id="107" dur="1" fill="hold">
                                          <p:stCondLst>
                                            <p:cond delay="0"/>
                                          </p:stCondLst>
                                        </p:cTn>
                                        <p:tgtEl>
                                          <p:spTgt spid="86"/>
                                        </p:tgtEl>
                                        <p:attrNameLst>
                                          <p:attrName>style.visibility</p:attrName>
                                        </p:attrNameLst>
                                      </p:cBhvr>
                                      <p:to>
                                        <p:strVal val="visible"/>
                                      </p:to>
                                    </p:set>
                                    <p:animEffect transition="in" filter="fade">
                                      <p:cBhvr>
                                        <p:cTn id="108" dur="500"/>
                                        <p:tgtEl>
                                          <p:spTgt spid="86"/>
                                        </p:tgtEl>
                                      </p:cBhvr>
                                    </p:animEffect>
                                  </p:childTnLst>
                                </p:cTn>
                              </p:par>
                              <p:par>
                                <p:cTn id="109" presetID="10" presetClass="entr" presetSubtype="0" fill="hold" nodeType="withEffect">
                                  <p:stCondLst>
                                    <p:cond delay="0"/>
                                  </p:stCondLst>
                                  <p:childTnLst>
                                    <p:set>
                                      <p:cBhvr>
                                        <p:cTn id="110" dur="1" fill="hold">
                                          <p:stCondLst>
                                            <p:cond delay="0"/>
                                          </p:stCondLst>
                                        </p:cTn>
                                        <p:tgtEl>
                                          <p:spTgt spid="138"/>
                                        </p:tgtEl>
                                        <p:attrNameLst>
                                          <p:attrName>style.visibility</p:attrName>
                                        </p:attrNameLst>
                                      </p:cBhvr>
                                      <p:to>
                                        <p:strVal val="visible"/>
                                      </p:to>
                                    </p:set>
                                    <p:animEffect transition="in" filter="fade">
                                      <p:cBhvr>
                                        <p:cTn id="111" dur="500"/>
                                        <p:tgtEl>
                                          <p:spTgt spid="138"/>
                                        </p:tgtEl>
                                      </p:cBhvr>
                                    </p:animEffect>
                                  </p:childTnLst>
                                </p:cTn>
                              </p:par>
                              <p:par>
                                <p:cTn id="112" presetID="10" presetClass="entr" presetSubtype="0" fill="hold" nodeType="withEffect">
                                  <p:stCondLst>
                                    <p:cond delay="0"/>
                                  </p:stCondLst>
                                  <p:childTnLst>
                                    <p:set>
                                      <p:cBhvr>
                                        <p:cTn id="113" dur="1" fill="hold">
                                          <p:stCondLst>
                                            <p:cond delay="0"/>
                                          </p:stCondLst>
                                        </p:cTn>
                                        <p:tgtEl>
                                          <p:spTgt spid="89"/>
                                        </p:tgtEl>
                                        <p:attrNameLst>
                                          <p:attrName>style.visibility</p:attrName>
                                        </p:attrNameLst>
                                      </p:cBhvr>
                                      <p:to>
                                        <p:strVal val="visible"/>
                                      </p:to>
                                    </p:set>
                                    <p:animEffect transition="in" filter="fade">
                                      <p:cBhvr>
                                        <p:cTn id="114" dur="500"/>
                                        <p:tgtEl>
                                          <p:spTgt spid="89"/>
                                        </p:tgtEl>
                                      </p:cBhvr>
                                    </p:animEffect>
                                  </p:childTnLst>
                                </p:cTn>
                              </p:par>
                              <p:par>
                                <p:cTn id="115" presetID="10" presetClass="entr" presetSubtype="0" fill="hold" nodeType="withEffect">
                                  <p:stCondLst>
                                    <p:cond delay="0"/>
                                  </p:stCondLst>
                                  <p:childTnLst>
                                    <p:set>
                                      <p:cBhvr>
                                        <p:cTn id="116" dur="1" fill="hold">
                                          <p:stCondLst>
                                            <p:cond delay="0"/>
                                          </p:stCondLst>
                                        </p:cTn>
                                        <p:tgtEl>
                                          <p:spTgt spid="158"/>
                                        </p:tgtEl>
                                        <p:attrNameLst>
                                          <p:attrName>style.visibility</p:attrName>
                                        </p:attrNameLst>
                                      </p:cBhvr>
                                      <p:to>
                                        <p:strVal val="visible"/>
                                      </p:to>
                                    </p:set>
                                    <p:animEffect transition="in" filter="fade">
                                      <p:cBhvr>
                                        <p:cTn id="117" dur="500"/>
                                        <p:tgtEl>
                                          <p:spTgt spid="158"/>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fade">
                                      <p:cBhvr>
                                        <p:cTn id="120" dur="500"/>
                                        <p:tgtEl>
                                          <p:spTgt spid="3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100"/>
                                        </p:tgtEl>
                                        <p:attrNameLst>
                                          <p:attrName>style.visibility</p:attrName>
                                        </p:attrNameLst>
                                      </p:cBhvr>
                                      <p:to>
                                        <p:strVal val="visible"/>
                                      </p:to>
                                    </p:set>
                                    <p:animEffect transition="in" filter="fade">
                                      <p:cBhvr>
                                        <p:cTn id="125" dur="500"/>
                                        <p:tgtEl>
                                          <p:spTgt spid="100"/>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139"/>
                                        </p:tgtEl>
                                        <p:attrNameLst>
                                          <p:attrName>style.visibility</p:attrName>
                                        </p:attrNameLst>
                                      </p:cBhvr>
                                      <p:to>
                                        <p:strVal val="visible"/>
                                      </p:to>
                                    </p:set>
                                    <p:animEffect transition="in" filter="fade">
                                      <p:cBhvr>
                                        <p:cTn id="130" dur="500"/>
                                        <p:tgtEl>
                                          <p:spTgt spid="139"/>
                                        </p:tgtEl>
                                      </p:cBhvr>
                                    </p:animEffect>
                                  </p:childTnLst>
                                </p:cTn>
                              </p:par>
                              <p:par>
                                <p:cTn id="131" presetID="10" presetClass="entr" presetSubtype="0" fill="hold" nodeType="withEffect">
                                  <p:stCondLst>
                                    <p:cond delay="0"/>
                                  </p:stCondLst>
                                  <p:childTnLst>
                                    <p:set>
                                      <p:cBhvr>
                                        <p:cTn id="132" dur="1" fill="hold">
                                          <p:stCondLst>
                                            <p:cond delay="0"/>
                                          </p:stCondLst>
                                        </p:cTn>
                                        <p:tgtEl>
                                          <p:spTgt spid="148"/>
                                        </p:tgtEl>
                                        <p:attrNameLst>
                                          <p:attrName>style.visibility</p:attrName>
                                        </p:attrNameLst>
                                      </p:cBhvr>
                                      <p:to>
                                        <p:strVal val="visible"/>
                                      </p:to>
                                    </p:set>
                                    <p:animEffect transition="in" filter="fade">
                                      <p:cBhvr>
                                        <p:cTn id="133" dur="500"/>
                                        <p:tgtEl>
                                          <p:spTgt spid="148"/>
                                        </p:tgtEl>
                                      </p:cBhvr>
                                    </p:animEffect>
                                  </p:childTnLst>
                                </p:cTn>
                              </p:par>
                              <p:par>
                                <p:cTn id="134" presetID="10" presetClass="entr" presetSubtype="0" fill="hold" nodeType="withEffect">
                                  <p:stCondLst>
                                    <p:cond delay="0"/>
                                  </p:stCondLst>
                                  <p:childTnLst>
                                    <p:set>
                                      <p:cBhvr>
                                        <p:cTn id="135" dur="1" fill="hold">
                                          <p:stCondLst>
                                            <p:cond delay="0"/>
                                          </p:stCondLst>
                                        </p:cTn>
                                        <p:tgtEl>
                                          <p:spTgt spid="129"/>
                                        </p:tgtEl>
                                        <p:attrNameLst>
                                          <p:attrName>style.visibility</p:attrName>
                                        </p:attrNameLst>
                                      </p:cBhvr>
                                      <p:to>
                                        <p:strVal val="visible"/>
                                      </p:to>
                                    </p:set>
                                    <p:animEffect transition="in" filter="fade">
                                      <p:cBhvr>
                                        <p:cTn id="136" dur="500"/>
                                        <p:tgtEl>
                                          <p:spTgt spid="129"/>
                                        </p:tgtEl>
                                      </p:cBhvr>
                                    </p:animEffect>
                                  </p:childTnLst>
                                </p:cTn>
                              </p:par>
                              <p:par>
                                <p:cTn id="137" presetID="10" presetClass="entr" presetSubtype="0" fill="hold" nodeType="withEffect">
                                  <p:stCondLst>
                                    <p:cond delay="0"/>
                                  </p:stCondLst>
                                  <p:childTnLst>
                                    <p:set>
                                      <p:cBhvr>
                                        <p:cTn id="138" dur="1" fill="hold">
                                          <p:stCondLst>
                                            <p:cond delay="0"/>
                                          </p:stCondLst>
                                        </p:cTn>
                                        <p:tgtEl>
                                          <p:spTgt spid="106"/>
                                        </p:tgtEl>
                                        <p:attrNameLst>
                                          <p:attrName>style.visibility</p:attrName>
                                        </p:attrNameLst>
                                      </p:cBhvr>
                                      <p:to>
                                        <p:strVal val="visible"/>
                                      </p:to>
                                    </p:set>
                                    <p:animEffect transition="in" filter="fade">
                                      <p:cBhvr>
                                        <p:cTn id="139" dur="500"/>
                                        <p:tgtEl>
                                          <p:spTgt spid="106"/>
                                        </p:tgtEl>
                                      </p:cBhvr>
                                    </p:animEffect>
                                  </p:childTnLst>
                                </p:cTn>
                              </p:par>
                              <p:par>
                                <p:cTn id="140" presetID="10" presetClass="entr" presetSubtype="0" fill="hold" nodeType="withEffect">
                                  <p:stCondLst>
                                    <p:cond delay="0"/>
                                  </p:stCondLst>
                                  <p:childTnLst>
                                    <p:set>
                                      <p:cBhvr>
                                        <p:cTn id="141" dur="1" fill="hold">
                                          <p:stCondLst>
                                            <p:cond delay="0"/>
                                          </p:stCondLst>
                                        </p:cTn>
                                        <p:tgtEl>
                                          <p:spTgt spid="137"/>
                                        </p:tgtEl>
                                        <p:attrNameLst>
                                          <p:attrName>style.visibility</p:attrName>
                                        </p:attrNameLst>
                                      </p:cBhvr>
                                      <p:to>
                                        <p:strVal val="visible"/>
                                      </p:to>
                                    </p:set>
                                    <p:animEffect transition="in" filter="fade">
                                      <p:cBhvr>
                                        <p:cTn id="142" dur="500"/>
                                        <p:tgtEl>
                                          <p:spTgt spid="137"/>
                                        </p:tgtEl>
                                      </p:cBhvr>
                                    </p:animEffect>
                                  </p:childTnLst>
                                </p:cTn>
                              </p:par>
                              <p:par>
                                <p:cTn id="143" presetID="10" presetClass="entr" presetSubtype="0" fill="hold" nodeType="with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500"/>
                                        <p:tgtEl>
                                          <p:spTgt spid="3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50"/>
                                        </p:tgtEl>
                                        <p:attrNameLst>
                                          <p:attrName>style.visibility</p:attrName>
                                        </p:attrNameLst>
                                      </p:cBhvr>
                                      <p:to>
                                        <p:strVal val="visible"/>
                                      </p:to>
                                    </p:set>
                                    <p:animEffect transition="in" filter="fade">
                                      <p:cBhvr>
                                        <p:cTn id="148" dur="500"/>
                                        <p:tgtEl>
                                          <p:spTgt spid="15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66"/>
                                        </p:tgtEl>
                                        <p:attrNameLst>
                                          <p:attrName>style.visibility</p:attrName>
                                        </p:attrNameLst>
                                      </p:cBhvr>
                                      <p:to>
                                        <p:strVal val="visible"/>
                                      </p:to>
                                    </p:set>
                                    <p:animEffect transition="in" filter="fade">
                                      <p:cBhvr>
                                        <p:cTn id="153" dur="500"/>
                                        <p:tgtEl>
                                          <p:spTgt spid="166"/>
                                        </p:tgtEl>
                                      </p:cBhvr>
                                    </p:animEffect>
                                  </p:childTnLst>
                                </p:cTn>
                              </p:par>
                              <p:par>
                                <p:cTn id="154" presetID="10" presetClass="entr" presetSubtype="0" fill="hold" nodeType="withEffect">
                                  <p:stCondLst>
                                    <p:cond delay="0"/>
                                  </p:stCondLst>
                                  <p:childTnLst>
                                    <p:set>
                                      <p:cBhvr>
                                        <p:cTn id="155" dur="1" fill="hold">
                                          <p:stCondLst>
                                            <p:cond delay="0"/>
                                          </p:stCondLst>
                                        </p:cTn>
                                        <p:tgtEl>
                                          <p:spTgt spid="161"/>
                                        </p:tgtEl>
                                        <p:attrNameLst>
                                          <p:attrName>style.visibility</p:attrName>
                                        </p:attrNameLst>
                                      </p:cBhvr>
                                      <p:to>
                                        <p:strVal val="visible"/>
                                      </p:to>
                                    </p:set>
                                    <p:animEffect transition="in" filter="fade">
                                      <p:cBhvr>
                                        <p:cTn id="156" dur="500"/>
                                        <p:tgtEl>
                                          <p:spTgt spid="161"/>
                                        </p:tgtEl>
                                      </p:cBhvr>
                                    </p:animEffect>
                                  </p:childTnLst>
                                </p:cTn>
                              </p:par>
                              <p:par>
                                <p:cTn id="157" presetID="10" presetClass="entr" presetSubtype="0" fill="hold" nodeType="withEffect">
                                  <p:stCondLst>
                                    <p:cond delay="0"/>
                                  </p:stCondLst>
                                  <p:childTnLst>
                                    <p:set>
                                      <p:cBhvr>
                                        <p:cTn id="158" dur="1" fill="hold">
                                          <p:stCondLst>
                                            <p:cond delay="0"/>
                                          </p:stCondLst>
                                        </p:cTn>
                                        <p:tgtEl>
                                          <p:spTgt spid="168"/>
                                        </p:tgtEl>
                                        <p:attrNameLst>
                                          <p:attrName>style.visibility</p:attrName>
                                        </p:attrNameLst>
                                      </p:cBhvr>
                                      <p:to>
                                        <p:strVal val="visible"/>
                                      </p:to>
                                    </p:set>
                                    <p:animEffect transition="in" filter="fade">
                                      <p:cBhvr>
                                        <p:cTn id="159"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4" grpId="0"/>
      <p:bldP spid="27" grpId="0"/>
      <p:bldP spid="30" grpId="0"/>
      <p:bldP spid="1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40131" y="-30480"/>
            <a:ext cx="14278697" cy="6907518"/>
            <a:chOff x="-93397" y="-30480"/>
            <a:chExt cx="14278697" cy="6907518"/>
          </a:xfrm>
        </p:grpSpPr>
        <p:grpSp>
          <p:nvGrpSpPr>
            <p:cNvPr id="3" name="Group 2">
              <a:extLst>
                <a:ext uri="{FF2B5EF4-FFF2-40B4-BE49-F238E27FC236}">
                  <a16:creationId xmlns:a16="http://schemas.microsoft.com/office/drawing/2014/main" id="{5896E5CB-C88C-40D6-A36C-1D0EA4545316}"/>
                </a:ext>
              </a:extLst>
            </p:cNvPr>
            <p:cNvGrpSpPr/>
            <p:nvPr/>
          </p:nvGrpSpPr>
          <p:grpSpPr>
            <a:xfrm>
              <a:off x="-93397" y="-30480"/>
              <a:ext cx="9429446" cy="1503680"/>
              <a:chOff x="-93397" y="-30480"/>
              <a:chExt cx="9429446" cy="1503680"/>
            </a:xfrm>
          </p:grpSpPr>
          <p:sp>
            <p:nvSpPr>
              <p:cNvPr id="9" name="Isosceles Triangle 8">
                <a:extLst>
                  <a:ext uri="{FF2B5EF4-FFF2-40B4-BE49-F238E27FC236}">
                    <a16:creationId xmlns:a16="http://schemas.microsoft.com/office/drawing/2014/main" id="{F8497806-54BB-4E54-8A4B-1144CEB89BE6}"/>
                  </a:ext>
                </a:extLst>
              </p:cNvPr>
              <p:cNvSpPr/>
              <p:nvPr/>
            </p:nvSpPr>
            <p:spPr>
              <a:xfrm>
                <a:off x="8642280" y="136596"/>
                <a:ext cx="671492" cy="245044"/>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71120" y="-30480"/>
                <a:ext cx="9119950" cy="1503680"/>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93397" y="381640"/>
                <a:ext cx="9429446" cy="690579"/>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031819" y="6186459"/>
              <a:ext cx="3153481" cy="690579"/>
              <a:chOff x="-1326619" y="-48113"/>
              <a:chExt cx="9929970" cy="1371600"/>
            </a:xfrm>
          </p:grpSpPr>
          <p:sp>
            <p:nvSpPr>
              <p:cNvPr id="6" name="Isosceles Triangle 5">
                <a:extLst>
                  <a:ext uri="{FF2B5EF4-FFF2-40B4-BE49-F238E27FC236}">
                    <a16:creationId xmlns:a16="http://schemas.microsoft.com/office/drawing/2014/main" id="{65A869F4-7979-45FE-858B-7A7878797A11}"/>
                  </a:ext>
                </a:extLst>
              </p:cNvPr>
              <p:cNvSpPr/>
              <p:nvPr/>
            </p:nvSpPr>
            <p:spPr>
              <a:xfrm>
                <a:off x="7453499" y="121922"/>
                <a:ext cx="1129533" cy="223520"/>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1326619" y="-48113"/>
                <a:ext cx="9667979" cy="1371600"/>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1064629" y="345440"/>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623040" y="6335646"/>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7</a:t>
              </a:r>
              <a:endParaRPr lang="en-US" sz="2000" b="1" dirty="0">
                <a:solidFill>
                  <a:srgbClr val="B4C7E7"/>
                </a:solidFill>
                <a:latin typeface="Century Gothic" panose="020B0502020202020204" pitchFamily="34" charset="0"/>
              </a:endParaRPr>
            </a:p>
          </p:txBody>
        </p:sp>
      </p:grpSp>
      <p:sp>
        <p:nvSpPr>
          <p:cNvPr id="12" name="TextBox 11">
            <a:extLst>
              <a:ext uri="{FF2B5EF4-FFF2-40B4-BE49-F238E27FC236}">
                <a16:creationId xmlns:a16="http://schemas.microsoft.com/office/drawing/2014/main" id="{556D21D3-460E-4C47-B913-C3F316EFC143}"/>
              </a:ext>
            </a:extLst>
          </p:cNvPr>
          <p:cNvSpPr txBox="1"/>
          <p:nvPr/>
        </p:nvSpPr>
        <p:spPr>
          <a:xfrm>
            <a:off x="387927" y="487880"/>
            <a:ext cx="2580560"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Assumptions</a:t>
            </a:r>
          </a:p>
        </p:txBody>
      </p:sp>
      <p:sp>
        <p:nvSpPr>
          <p:cNvPr id="13" name="Rectangle 12"/>
          <p:cNvSpPr/>
          <p:nvPr/>
        </p:nvSpPr>
        <p:spPr>
          <a:xfrm>
            <a:off x="387927" y="1718244"/>
            <a:ext cx="10945091" cy="6263253"/>
          </a:xfrm>
          <a:prstGeom prst="rect">
            <a:avLst/>
          </a:prstGeom>
        </p:spPr>
        <p:txBody>
          <a:bodyPr wrap="square">
            <a:spAutoFit/>
          </a:bodyPr>
          <a:lstStyle/>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 supply chain shortfall is permitted.</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There are two different types of vehicles including departure and non-departure vehicle.</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 factory has a limited capacity and varied product types.</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Each product unit's production cost will be the same.</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 transportation costs will be unaffected by the various paths between each link in the supply chain.</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 supplier's raw materials are completely reliable. When needed, they can always provide the required raw materials.</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The model considers demand uncertainty.</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Vehicle capacity is bounded.</a:t>
            </a:r>
          </a:p>
          <a:p>
            <a:pPr marL="285750" indent="-285750" algn="just">
              <a:buFont typeface="Arial" panose="020B0604020202020204" pitchFamily="34" charset="0"/>
              <a:buChar char="•"/>
            </a:pPr>
            <a:r>
              <a:rPr lang="en-US" sz="2300" dirty="0">
                <a:latin typeface="Arial" panose="020B0604020202020204" pitchFamily="34" charset="0"/>
                <a:cs typeface="Arial" panose="020B0604020202020204" pitchFamily="34" charset="0"/>
              </a:rPr>
              <a:t>At any point in the supply chain, loading and unloading time is not factored.</a:t>
            </a:r>
          </a:p>
          <a:p>
            <a:pPr marL="285750" indent="-285750" algn="just">
              <a:buFont typeface="Arial" panose="020B0604020202020204" pitchFamily="34" charset="0"/>
              <a:buChar char="•"/>
            </a:pPr>
            <a:endParaRPr lang="en-US" sz="23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lvl="0"/>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6776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4"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3"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0" cy="629920"/>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none" rtlCol="0">
              <a:spAutoFit/>
            </a:bodyPr>
            <a:lstStyle/>
            <a:p>
              <a:r>
                <a:rPr lang="en-GB" sz="2000" b="1" dirty="0">
                  <a:solidFill>
                    <a:srgbClr val="B4C7E7"/>
                  </a:solidFill>
                  <a:latin typeface="Century Gothic" panose="020B0502020202020204" pitchFamily="34" charset="0"/>
                </a:rPr>
                <a:t>8</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mc:AlternateContent xmlns:mc="http://schemas.openxmlformats.org/markup-compatibility/2006">
        <mc:Choice xmlns:a14="http://schemas.microsoft.com/office/drawing/2010/main" Requires="a14">
          <p:sp>
            <p:nvSpPr>
              <p:cNvPr id="12" name="Rectangle 11"/>
              <p:cNvSpPr/>
              <p:nvPr/>
            </p:nvSpPr>
            <p:spPr>
              <a:xfrm>
                <a:off x="834932" y="717817"/>
                <a:ext cx="4790013" cy="6461834"/>
              </a:xfrm>
              <a:prstGeom prst="rect">
                <a:avLst/>
              </a:prstGeom>
            </p:spPr>
            <p:txBody>
              <a:bodyPr wrap="square">
                <a:spAutoFit/>
              </a:bodyPr>
              <a:lstStyle/>
              <a:p>
                <a:pPr algn="just">
                  <a:lnSpc>
                    <a:spcPct val="150000"/>
                  </a:lnSpc>
                  <a:spcBef>
                    <a:spcPts val="1200"/>
                  </a:spcBef>
                  <a:spcAft>
                    <a:spcPts val="300"/>
                  </a:spcAft>
                </a:pPr>
                <a:r>
                  <a:rPr lang="en-US" b="1" dirty="0">
                    <a:latin typeface="Arial" panose="020B0604020202020204" pitchFamily="34" charset="0"/>
                    <a:ea typeface="Batang"/>
                    <a:cs typeface="Arial" panose="020B0604020202020204" pitchFamily="34" charset="0"/>
                  </a:rPr>
                  <a:t>Indices and Sets</a:t>
                </a: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𝑗</m:t>
                    </m:r>
                  </m:oMath>
                </a14:m>
                <a:r>
                  <a:rPr lang="en-US" sz="1300" dirty="0">
                    <a:latin typeface="Arial" panose="020B0604020202020204" pitchFamily="34" charset="0"/>
                    <a:ea typeface="Calibri" panose="020F0502020204030204" pitchFamily="34" charset="0"/>
                    <a:cs typeface="Arial" panose="020B0604020202020204" pitchFamily="34" charset="0"/>
                  </a:rPr>
                  <a:t>        Collection center index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𝑗</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𝐽</m:t>
                    </m:r>
                  </m:oMath>
                </a14:m>
                <a:r>
                  <a:rPr lang="en-US" sz="1300" dirty="0">
                    <a:latin typeface="Arial" panose="020B0604020202020204" pitchFamily="34" charset="0"/>
                    <a:ea typeface="Calibri" panose="020F0502020204030204" pitchFamily="34" charset="0"/>
                    <a:cs typeface="Arial" panose="020B0604020202020204" pitchFamily="34" charset="0"/>
                  </a:rPr>
                  <a:t>)</a:t>
                </a:r>
              </a:p>
              <a:p>
                <a:pPr algn="just">
                  <a:lnSpc>
                    <a:spcPct val="150000"/>
                  </a:lnSpc>
                  <a:spcAft>
                    <a:spcPts val="800"/>
                  </a:spcAft>
                </a:pPr>
                <a14:m>
                  <m:oMath xmlns:m="http://schemas.openxmlformats.org/officeDocument/2006/math">
                    <m:r>
                      <a:rPr lang="en-US" sz="1300" i="1" smtClean="0">
                        <a:latin typeface="Cambria Math" panose="02040503050406030204" pitchFamily="18" charset="0"/>
                        <a:ea typeface="Calibri" panose="020F0502020204030204" pitchFamily="34" charset="0"/>
                        <a:cs typeface="Times New Roman" panose="02020603050405020304" pitchFamily="18" charset="0"/>
                      </a:rPr>
                      <m:t>𝑡</m:t>
                    </m:r>
                  </m:oMath>
                </a14:m>
                <a:r>
                  <a:rPr lang="en-US" sz="1300" dirty="0">
                    <a:latin typeface="Arial" panose="020B0604020202020204" pitchFamily="34" charset="0"/>
                    <a:ea typeface="Calibri" panose="020F0502020204030204" pitchFamily="34" charset="0"/>
                    <a:cs typeface="Arial" panose="020B0604020202020204" pitchFamily="34" charset="0"/>
                  </a:rPr>
                  <a:t>        Planning period index</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i="1">
                        <a:latin typeface="Cambria Math" panose="02040503050406030204" pitchFamily="18" charset="0"/>
                        <a:ea typeface="Calibri" panose="020F0502020204030204" pitchFamily="34" charset="0"/>
                        <a:cs typeface="Times New Roman" panose="02020603050405020304" pitchFamily="18" charset="0"/>
                      </a:rPr>
                      <m:t>𝑡</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𝑇</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h</m:t>
                        </m:r>
                      </m:e>
                      <m:sub>
                        <m:r>
                          <a:rPr lang="en-US" sz="1300" i="1">
                            <a:latin typeface="Cambria Math" panose="02040503050406030204" pitchFamily="18" charset="0"/>
                            <a:ea typeface="Calibri" panose="020F0502020204030204" pitchFamily="34" charset="0"/>
                            <a:cs typeface="Times New Roman" panose="02020603050405020304" pitchFamily="18" charset="0"/>
                          </a:rPr>
                          <m:t>𝑗</m:t>
                        </m:r>
                      </m:sub>
                    </m:sSub>
                  </m:oMath>
                </a14:m>
                <a:r>
                  <a:rPr lang="en-US" sz="1300" dirty="0">
                    <a:latin typeface="Arial" panose="020B0604020202020204" pitchFamily="34" charset="0"/>
                    <a:ea typeface="Calibri" panose="020F0502020204030204" pitchFamily="34" charset="0"/>
                    <a:cs typeface="Arial" panose="020B0604020202020204" pitchFamily="34" charset="0"/>
                  </a:rPr>
                  <a:t>      The retailers who take service from collection center</a:t>
                </a:r>
                <a:r>
                  <a:rPr lang="en-US" sz="1300" i="1" dirty="0">
                    <a:latin typeface="Arial" panose="020B0604020202020204" pitchFamily="34" charset="0"/>
                    <a:ea typeface="Calibri" panose="020F0502020204030204" pitchFamily="34" charset="0"/>
                    <a:cs typeface="Arial" panose="020B0604020202020204" pitchFamily="34" charset="0"/>
                  </a:rPr>
                  <a:t> j</a:t>
                </a:r>
                <a:r>
                  <a:rPr lang="en-US" sz="1300" dirty="0">
                    <a:latin typeface="Arial" panose="020B0604020202020204" pitchFamily="34" charset="0"/>
                    <a:ea typeface="Calibri" panose="020F0502020204030204" pitchFamily="34" charset="0"/>
                    <a:cs typeface="Arial" panose="020B0604020202020204" pitchFamily="34" charset="0"/>
                  </a:rPr>
                  <a:t> </a:t>
                </a: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𝑎</m:t>
                    </m:r>
                  </m:oMath>
                </a14:m>
                <a:r>
                  <a:rPr lang="en-US" sz="1300" dirty="0">
                    <a:latin typeface="Arial" panose="020B0604020202020204" pitchFamily="34" charset="0"/>
                    <a:ea typeface="Calibri" panose="020F0502020204030204" pitchFamily="34" charset="0"/>
                    <a:cs typeface="Arial" panose="020B0604020202020204" pitchFamily="34" charset="0"/>
                  </a:rPr>
                  <a:t>       Supplier index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𝑎</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𝐴</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𝑏</m:t>
                    </m:r>
                  </m:oMath>
                </a14:m>
                <a:r>
                  <a:rPr lang="en-US" sz="1300" dirty="0">
                    <a:latin typeface="Arial" panose="020B0604020202020204" pitchFamily="34" charset="0"/>
                    <a:ea typeface="Calibri" panose="020F0502020204030204" pitchFamily="34" charset="0"/>
                    <a:cs typeface="Arial" panose="020B0604020202020204" pitchFamily="34" charset="0"/>
                  </a:rPr>
                  <a:t>       Wholesaler index</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i="1">
                        <a:latin typeface="Cambria Math" panose="02040503050406030204" pitchFamily="18" charset="0"/>
                        <a:ea typeface="Calibri" panose="020F0502020204030204" pitchFamily="34" charset="0"/>
                        <a:cs typeface="Times New Roman" panose="02020603050405020304" pitchFamily="18" charset="0"/>
                      </a:rPr>
                      <m:t>𝑏</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𝐵</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𝑒</m:t>
                    </m:r>
                  </m:oMath>
                </a14:m>
                <a:r>
                  <a:rPr lang="en-US" sz="1300" dirty="0">
                    <a:latin typeface="Arial" panose="020B0604020202020204" pitchFamily="34" charset="0"/>
                    <a:ea typeface="Calibri" panose="020F0502020204030204" pitchFamily="34" charset="0"/>
                    <a:cs typeface="Arial" panose="020B0604020202020204" pitchFamily="34" charset="0"/>
                  </a:rPr>
                  <a:t>       Retailer index</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i="1">
                        <a:latin typeface="Cambria Math" panose="02040503050406030204" pitchFamily="18" charset="0"/>
                        <a:ea typeface="Calibri" panose="020F0502020204030204" pitchFamily="34" charset="0"/>
                        <a:cs typeface="Times New Roman" panose="02020603050405020304" pitchFamily="18" charset="0"/>
                      </a:rPr>
                      <m:t>𝑒</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𝐸</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𝑒</m:t>
                        </m:r>
                      </m:e>
                      <m:sub>
                        <m:r>
                          <a:rPr lang="en-US" sz="1300" i="1">
                            <a:latin typeface="Cambria Math" panose="02040503050406030204" pitchFamily="18" charset="0"/>
                            <a:ea typeface="Calibri" panose="020F0502020204030204" pitchFamily="34" charset="0"/>
                            <a:cs typeface="Times New Roman" panose="02020603050405020304" pitchFamily="18" charset="0"/>
                          </a:rPr>
                          <m:t>𝑏</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retailers who take service from wholesaler </a:t>
                </a:r>
                <a:r>
                  <a:rPr lang="en-US" sz="1300" i="1" dirty="0">
                    <a:latin typeface="Arial" panose="020B0604020202020204" pitchFamily="34" charset="0"/>
                    <a:ea typeface="Calibri" panose="020F0502020204030204" pitchFamily="34" charset="0"/>
                    <a:cs typeface="Arial" panose="020B0604020202020204" pitchFamily="34" charset="0"/>
                  </a:rPr>
                  <a:t>b</a:t>
                </a:r>
                <a:r>
                  <a:rPr lang="en-US" sz="1300" dirty="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𝑒</m:t>
                        </m:r>
                      </m:e>
                      <m:sub>
                        <m:r>
                          <a:rPr lang="en-US" sz="1300" i="1">
                            <a:latin typeface="Cambria Math" panose="02040503050406030204" pitchFamily="18" charset="0"/>
                            <a:ea typeface="Calibri" panose="020F0502020204030204" pitchFamily="34" charset="0"/>
                            <a:cs typeface="Times New Roman" panose="02020603050405020304" pitchFamily="18" charset="0"/>
                          </a:rPr>
                          <m:t>𝑏</m:t>
                        </m:r>
                      </m:sub>
                    </m:sSub>
                    <m:r>
                      <a:rPr lang="en-US" sz="1300">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𝐸</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𝑣</m:t>
                    </m:r>
                  </m:oMath>
                </a14:m>
                <a:r>
                  <a:rPr lang="en-US" sz="1300" dirty="0">
                    <a:latin typeface="Arial" panose="020B0604020202020204" pitchFamily="34" charset="0"/>
                    <a:ea typeface="Calibri" panose="020F0502020204030204" pitchFamily="34" charset="0"/>
                    <a:cs typeface="Arial" panose="020B0604020202020204" pitchFamily="34" charset="0"/>
                  </a:rPr>
                  <a:t>      Vehicle supplier index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𝑣</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𝑉</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𝑉</m:t>
                        </m:r>
                      </m:e>
                      <m:sub>
                        <m:r>
                          <a:rPr lang="en-US" sz="1300" i="1">
                            <a:latin typeface="Cambria Math" panose="02040503050406030204" pitchFamily="18" charset="0"/>
                            <a:ea typeface="Calibri" panose="020F0502020204030204" pitchFamily="34" charset="0"/>
                            <a:cs typeface="Times New Roman" panose="02020603050405020304" pitchFamily="18" charset="0"/>
                          </a:rPr>
                          <m:t>𝑎</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b="0" i="1"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available vehicles in supplier </a:t>
                </a:r>
                <a:r>
                  <a:rPr lang="en-US" sz="1300" i="1" dirty="0">
                    <a:latin typeface="Arial" panose="020B0604020202020204" pitchFamily="34" charset="0"/>
                    <a:ea typeface="Calibri" panose="020F0502020204030204" pitchFamily="34" charset="0"/>
                    <a:cs typeface="Arial" panose="020B0604020202020204" pitchFamily="34" charset="0"/>
                  </a:rPr>
                  <a:t>a</a:t>
                </a:r>
                <a:r>
                  <a:rPr lang="en-US" sz="1300" dirty="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𝑉</m:t>
                        </m:r>
                      </m:e>
                      <m:sub>
                        <m:r>
                          <a:rPr lang="en-US" sz="1300" i="1">
                            <a:latin typeface="Cambria Math" panose="02040503050406030204" pitchFamily="18" charset="0"/>
                            <a:ea typeface="Calibri" panose="020F0502020204030204" pitchFamily="34" charset="0"/>
                            <a:cs typeface="Times New Roman" panose="02020603050405020304" pitchFamily="18" charset="0"/>
                          </a:rPr>
                          <m:t>𝑎</m:t>
                        </m:r>
                      </m:sub>
                    </m:sSub>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𝑉</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𝑓</m:t>
                    </m:r>
                  </m:oMath>
                </a14:m>
                <a:r>
                  <a:rPr lang="en-US" sz="1300" dirty="0">
                    <a:latin typeface="Arial" panose="020B0604020202020204" pitchFamily="34" charset="0"/>
                    <a:ea typeface="Calibri" panose="020F0502020204030204" pitchFamily="34" charset="0"/>
                    <a:cs typeface="Arial" panose="020B0604020202020204" pitchFamily="34" charset="0"/>
                  </a:rPr>
                  <a:t>     Factory vehicles index</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i="1">
                        <a:latin typeface="Cambria Math" panose="02040503050406030204" pitchFamily="18" charset="0"/>
                        <a:ea typeface="Calibri" panose="020F0502020204030204" pitchFamily="34" charset="0"/>
                        <a:cs typeface="Times New Roman" panose="02020603050405020304" pitchFamily="18" charset="0"/>
                      </a:rPr>
                      <m:t>𝑓</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𝐹</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𝑔</m:t>
                    </m:r>
                  </m:oMath>
                </a14:m>
                <a:r>
                  <a:rPr lang="en-US" sz="1300" dirty="0">
                    <a:latin typeface="Arial" panose="020B0604020202020204" pitchFamily="34" charset="0"/>
                    <a:ea typeface="Calibri" panose="020F0502020204030204" pitchFamily="34" charset="0"/>
                    <a:cs typeface="Arial" panose="020B0604020202020204" pitchFamily="34" charset="0"/>
                  </a:rPr>
                  <a:t>     Wholesaler vehicle index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𝑔</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𝐺</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𝑖</m:t>
                    </m:r>
                  </m:oMath>
                </a14:m>
                <a:r>
                  <a:rPr lang="en-US" sz="1300" dirty="0">
                    <a:latin typeface="Arial" panose="020B0604020202020204" pitchFamily="34" charset="0"/>
                    <a:ea typeface="Calibri" panose="020F0502020204030204" pitchFamily="34" charset="0"/>
                    <a:cs typeface="Arial" panose="020B0604020202020204" pitchFamily="34" charset="0"/>
                  </a:rPr>
                  <a:t>   Index of available vehicles in collection centers that carry  wooden waste from retailers to collection centers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𝑖</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𝐼</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r>
                  <a:rPr lang="en-US" sz="1300" dirty="0">
                    <a:latin typeface="Arial" panose="020B0604020202020204" pitchFamily="34" charset="0"/>
                    <a:ea typeface="Calibri" panose="020F0502020204030204" pitchFamily="34" charset="0"/>
                    <a:cs typeface="Arial" panose="020B0604020202020204" pitchFamily="34" charset="0"/>
                  </a:rPr>
                  <a:t>  </a:t>
                </a:r>
              </a:p>
              <a:p>
                <a:pPr algn="just">
                  <a:lnSpc>
                    <a:spcPct val="150000"/>
                  </a:lnSpc>
                  <a:spcAft>
                    <a:spcPts val="800"/>
                  </a:spcAft>
                </a:pPr>
                <a:endParaRPr lang="en-US" sz="130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834932" y="717817"/>
                <a:ext cx="4790013" cy="6461834"/>
              </a:xfrm>
              <a:prstGeom prst="rect">
                <a:avLst/>
              </a:prstGeom>
              <a:blipFill>
                <a:blip r:embed="rId2"/>
                <a:stretch>
                  <a:fillRect l="-1145" r="-1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5758707" y="1114604"/>
                <a:ext cx="5584054" cy="4493025"/>
              </a:xfrm>
              <a:prstGeom prst="rect">
                <a:avLst/>
              </a:prstGeom>
            </p:spPr>
            <p:txBody>
              <a:bodyPr wrap="square">
                <a:spAutoFit/>
              </a:bodyPr>
              <a:lstStyle/>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b>
                        <m:r>
                          <a:rPr lang="en-US" sz="1300" i="1">
                            <a:latin typeface="Cambria Math" panose="02040503050406030204" pitchFamily="18" charset="0"/>
                            <a:ea typeface="Calibri" panose="020F0502020204030204" pitchFamily="34" charset="0"/>
                            <a:cs typeface="Times New Roman" panose="02020603050405020304" pitchFamily="18" charset="0"/>
                          </a:rPr>
                          <m:t>𝑗</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available vehicles in collection center j</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that carry wooden waste from retailer to collection center j</a:t>
                </a:r>
              </a:p>
              <a:p>
                <a:pPr algn="just">
                  <a:lnSpc>
                    <a:spcPct val="150000"/>
                  </a:lnSpc>
                  <a:spcAft>
                    <a:spcPts val="800"/>
                  </a:spcAft>
                </a:pPr>
                <a14:m>
                  <m:oMath xmlns:m="http://schemas.openxmlformats.org/officeDocument/2006/math">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available vehicles in collection center for servicing the producer</a:t>
                </a:r>
              </a:p>
              <a:p>
                <a:pPr algn="just">
                  <a:lnSpc>
                    <a:spcPct val="150000"/>
                  </a:lnSpc>
                  <a:spcAft>
                    <a:spcPts val="800"/>
                  </a:spcAft>
                </a:pPr>
                <a14:m>
                  <m:oMath xmlns:m="http://schemas.openxmlformats.org/officeDocument/2006/math">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Index of available vehicles in collection center for servicing the     producer</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r>
                          <a:rPr lang="en-US" sz="1300" i="1">
                            <a:latin typeface="Cambria Math" panose="02040503050406030204" pitchFamily="18" charset="0"/>
                            <a:ea typeface="Calibri" panose="020F0502020204030204" pitchFamily="34" charset="0"/>
                            <a:cs typeface="Times New Roman" panose="02020603050405020304" pitchFamily="18" charset="0"/>
                          </a:rPr>
                          <m:t>′</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m:t>
                    </m:r>
                    <m:sSup>
                      <m:s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p>
                    <m:r>
                      <a:rPr lang="en-US" sz="1300" i="1">
                        <a:latin typeface="Cambria Math" panose="02040503050406030204" pitchFamily="18" charset="0"/>
                        <a:ea typeface="Calibri" panose="020F0502020204030204" pitchFamily="34" charset="0"/>
                        <a:cs typeface="Times New Roman" panose="02020603050405020304" pitchFamily="18" charset="0"/>
                      </a:rPr>
                      <m:t>)</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sSubSup>
                      <m:sSubSupPr>
                        <m:ctrlPr>
                          <a:rPr lang="en-US" sz="1300" i="1">
                            <a:latin typeface="Cambria Math" panose="02040503050406030204" pitchFamily="18" charset="0"/>
                            <a:ea typeface="Calibri" panose="020F0502020204030204" pitchFamily="34" charset="0"/>
                            <a:cs typeface="Times New Roman" panose="02020603050405020304" pitchFamily="18" charset="0"/>
                          </a:rPr>
                        </m:ctrlPr>
                      </m:sSubSupPr>
                      <m:e>
                        <m:r>
                          <a:rPr lang="en-US" sz="1300" i="1">
                            <a:latin typeface="Cambria Math" panose="02040503050406030204" pitchFamily="18" charset="0"/>
                            <a:ea typeface="Calibri" panose="020F0502020204030204" pitchFamily="34" charset="0"/>
                            <a:cs typeface="Times New Roman" panose="02020603050405020304" pitchFamily="18" charset="0"/>
                          </a:rPr>
                          <m:t>𝑖</m:t>
                        </m:r>
                      </m:e>
                      <m:sub>
                        <m:r>
                          <a:rPr lang="en-US" sz="1300" i="1">
                            <a:latin typeface="Cambria Math" panose="02040503050406030204" pitchFamily="18" charset="0"/>
                            <a:ea typeface="Calibri" panose="020F0502020204030204" pitchFamily="34" charset="0"/>
                            <a:cs typeface="Times New Roman" panose="02020603050405020304" pitchFamily="18" charset="0"/>
                          </a:rPr>
                          <m:t>𝑗</m:t>
                        </m:r>
                      </m:sub>
                      <m:sup>
                        <m:r>
                          <a:rPr lang="en-US" sz="1300" i="1">
                            <a:latin typeface="Cambria Math" panose="02040503050406030204" pitchFamily="18" charset="0"/>
                            <a:ea typeface="Calibri" panose="020F0502020204030204" pitchFamily="34" charset="0"/>
                            <a:cs typeface="Times New Roman" panose="02020603050405020304" pitchFamily="18" charset="0"/>
                          </a:rPr>
                          <m:t>′</m:t>
                        </m:r>
                      </m:sup>
                    </m:sSubSup>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available vehicles in collection center j that carry wooden waste to the factory</a:t>
                </a:r>
              </a:p>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𝐺</m:t>
                        </m:r>
                      </m:e>
                      <m:sub>
                        <m:r>
                          <a:rPr lang="en-US" sz="1300" i="1">
                            <a:latin typeface="Cambria Math" panose="02040503050406030204" pitchFamily="18" charset="0"/>
                            <a:ea typeface="Calibri" panose="020F0502020204030204" pitchFamily="34" charset="0"/>
                            <a:cs typeface="Times New Roman" panose="02020603050405020304" pitchFamily="18" charset="0"/>
                          </a:rPr>
                          <m:t>𝑏</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available vehicles in wholesaler</a:t>
                </a:r>
                <a:r>
                  <a:rPr lang="en-US" sz="1300" i="1" dirty="0">
                    <a:latin typeface="Arial" panose="020B0604020202020204" pitchFamily="34" charset="0"/>
                    <a:ea typeface="Calibri" panose="020F0502020204030204" pitchFamily="34" charset="0"/>
                    <a:cs typeface="Arial" panose="020B0604020202020204" pitchFamily="34" charset="0"/>
                  </a:rPr>
                  <a:t> b</a:t>
                </a:r>
                <a:r>
                  <a:rPr lang="en-US" sz="1300" dirty="0">
                    <a:latin typeface="Arial" panose="020B060402020202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𝐺</m:t>
                        </m:r>
                      </m:e>
                      <m:sub>
                        <m:r>
                          <a:rPr lang="en-US" sz="1300" i="1">
                            <a:latin typeface="Cambria Math" panose="02040503050406030204" pitchFamily="18" charset="0"/>
                            <a:ea typeface="Calibri" panose="020F0502020204030204" pitchFamily="34" charset="0"/>
                            <a:cs typeface="Times New Roman" panose="02020603050405020304" pitchFamily="18" charset="0"/>
                          </a:rPr>
                          <m:t>𝑏</m:t>
                        </m:r>
                      </m:sub>
                    </m:sSub>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𝐺</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𝑝</m:t>
                    </m:r>
                  </m:oMath>
                </a14:m>
                <a:r>
                  <a:rPr lang="en-US" sz="1300" dirty="0">
                    <a:latin typeface="Arial" panose="020B0604020202020204" pitchFamily="34" charset="0"/>
                    <a:ea typeface="Calibri" panose="020F0502020204030204" pitchFamily="34" charset="0"/>
                    <a:cs typeface="Arial" panose="020B0604020202020204" pitchFamily="34" charset="0"/>
                  </a:rPr>
                  <a:t>      Factory products index</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 </m:t>
                    </m:r>
                    <m:r>
                      <a:rPr lang="en-US" sz="1300" i="1">
                        <a:latin typeface="Cambria Math" panose="02040503050406030204" pitchFamily="18" charset="0"/>
                        <a:ea typeface="Calibri" panose="020F0502020204030204" pitchFamily="34" charset="0"/>
                        <a:cs typeface="Times New Roman" panose="02020603050405020304" pitchFamily="18" charset="0"/>
                      </a:rPr>
                      <m:t>𝑝</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𝑃</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𝑚</m:t>
                    </m:r>
                  </m:oMath>
                </a14:m>
                <a:r>
                  <a:rPr lang="en-US" sz="1300" dirty="0">
                    <a:latin typeface="Arial" panose="020B0604020202020204" pitchFamily="34" charset="0"/>
                    <a:ea typeface="Calibri" panose="020F0502020204030204" pitchFamily="34" charset="0"/>
                    <a:cs typeface="Arial" panose="020B0604020202020204" pitchFamily="34" charset="0"/>
                  </a:rPr>
                  <a:t>     Raw materials index, including lumber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𝑚</m:t>
                    </m:r>
                    <m:r>
                      <a:rPr lang="en-US" sz="1300" i="1">
                        <a:latin typeface="Cambria Math" panose="02040503050406030204" pitchFamily="18" charset="0"/>
                        <a:ea typeface="Calibri" panose="020F0502020204030204" pitchFamily="34" charset="0"/>
                        <a:cs typeface="Times New Roman" panose="02020603050405020304" pitchFamily="18" charset="0"/>
                      </a:rPr>
                      <m:t>∈</m:t>
                    </m:r>
                    <m:r>
                      <a:rPr lang="en-US" sz="1300" i="1">
                        <a:latin typeface="Cambria Math" panose="02040503050406030204" pitchFamily="18" charset="0"/>
                        <a:ea typeface="Calibri" panose="020F0502020204030204" pitchFamily="34" charset="0"/>
                        <a:cs typeface="Times New Roman" panose="02020603050405020304" pitchFamily="18" charset="0"/>
                      </a:rPr>
                      <m:t>𝑀</m:t>
                    </m:r>
                  </m:oMath>
                </a14:m>
                <a:endParaRPr lang="en-US" sz="1300" dirty="0">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800"/>
                  </a:spcAft>
                </a:pPr>
                <a14:m>
                  <m:oMath xmlns:m="http://schemas.openxmlformats.org/officeDocument/2006/math">
                    <m:sSub>
                      <m:sSubPr>
                        <m:ctrlPr>
                          <a:rPr lang="en-US" sz="1300" i="1">
                            <a:latin typeface="Cambria Math" panose="02040503050406030204" pitchFamily="18" charset="0"/>
                            <a:ea typeface="Calibri" panose="020F0502020204030204" pitchFamily="34" charset="0"/>
                            <a:cs typeface="Times New Roman" panose="02020603050405020304" pitchFamily="18" charset="0"/>
                          </a:rPr>
                        </m:ctrlPr>
                      </m:sSubPr>
                      <m:e>
                        <m:r>
                          <a:rPr lang="en-US" sz="1300" i="1">
                            <a:latin typeface="Cambria Math" panose="02040503050406030204" pitchFamily="18" charset="0"/>
                            <a:ea typeface="Calibri" panose="020F0502020204030204" pitchFamily="34" charset="0"/>
                            <a:cs typeface="Times New Roman" panose="02020603050405020304" pitchFamily="18" charset="0"/>
                          </a:rPr>
                          <m:t>𝐵𝑎</m:t>
                        </m:r>
                      </m:e>
                      <m:sub>
                        <m:r>
                          <a:rPr lang="en-US" sz="1300" i="1">
                            <a:latin typeface="Cambria Math" panose="02040503050406030204" pitchFamily="18" charset="0"/>
                            <a:ea typeface="Calibri" panose="020F0502020204030204" pitchFamily="34" charset="0"/>
                            <a:cs typeface="Times New Roman" panose="02020603050405020304" pitchFamily="18" charset="0"/>
                          </a:rPr>
                          <m:t>𝑝𝑚</m:t>
                        </m:r>
                      </m:sub>
                    </m:sSub>
                    <m:r>
                      <a:rPr lang="en-US" sz="1300" i="1">
                        <a:latin typeface="Cambria Math" panose="02040503050406030204" pitchFamily="18" charset="0"/>
                        <a:ea typeface="Calibri" panose="020F0502020204030204" pitchFamily="34" charset="0"/>
                        <a:cs typeface="Times New Roman" panose="02020603050405020304" pitchFamily="18" charset="0"/>
                      </a:rPr>
                      <m:t>  </m:t>
                    </m:r>
                  </m:oMath>
                </a14:m>
                <a:r>
                  <a:rPr lang="en-US" sz="1300" dirty="0">
                    <a:latin typeface="Arial" panose="020B0604020202020204" pitchFamily="34" charset="0"/>
                    <a:ea typeface="Calibri" panose="020F0502020204030204" pitchFamily="34" charset="0"/>
                    <a:cs typeface="Arial" panose="020B0604020202020204" pitchFamily="34" charset="0"/>
                  </a:rPr>
                  <a:t>The set of all p</a:t>
                </a:r>
                <a:r>
                  <a:rPr lang="en-US" sz="1300" dirty="0">
                    <a:effectLst/>
                    <a:latin typeface="Arial" panose="020B0604020202020204" pitchFamily="34" charset="0"/>
                    <a:ea typeface="Calibri" panose="020F0502020204030204" pitchFamily="34" charset="0"/>
                    <a:cs typeface="Arial" panose="020B0604020202020204" pitchFamily="34" charset="0"/>
                  </a:rPr>
                  <a:t> </a:t>
                </a:r>
                <a:r>
                  <a:rPr lang="en-US" sz="1300" dirty="0">
                    <a:latin typeface="Arial" panose="020B0604020202020204" pitchFamily="34" charset="0"/>
                    <a:ea typeface="Calibri" panose="020F0502020204030204" pitchFamily="34" charset="0"/>
                    <a:cs typeface="Arial" panose="020B0604020202020204" pitchFamily="34" charset="0"/>
                  </a:rPr>
                  <a:t>that transform to </a:t>
                </a:r>
                <a14:m>
                  <m:oMath xmlns:m="http://schemas.openxmlformats.org/officeDocument/2006/math">
                    <m:r>
                      <a:rPr lang="en-US" sz="1300" i="1">
                        <a:latin typeface="Cambria Math" panose="02040503050406030204" pitchFamily="18" charset="0"/>
                        <a:ea typeface="Calibri" panose="020F0502020204030204" pitchFamily="34" charset="0"/>
                        <a:cs typeface="Times New Roman" panose="02020603050405020304" pitchFamily="18" charset="0"/>
                      </a:rPr>
                      <m:t>𝑚</m:t>
                    </m:r>
                  </m:oMath>
                </a14:m>
                <a:r>
                  <a:rPr lang="en-US" sz="1300" dirty="0">
                    <a:latin typeface="Arial" panose="020B0604020202020204" pitchFamily="34" charset="0"/>
                    <a:ea typeface="Calibri" panose="020F0502020204030204" pitchFamily="34" charset="0"/>
                    <a:cs typeface="Arial" panose="020B0604020202020204" pitchFamily="34" charset="0"/>
                  </a:rPr>
                  <a:t> </a:t>
                </a:r>
              </a:p>
            </p:txBody>
          </p:sp>
        </mc:Choice>
        <mc:Fallback>
          <p:sp>
            <p:nvSpPr>
              <p:cNvPr id="14" name="Rectangle 13"/>
              <p:cNvSpPr>
                <a:spLocks noRot="1" noChangeAspect="1" noMove="1" noResize="1" noEditPoints="1" noAdjustHandles="1" noChangeArrowheads="1" noChangeShapeType="1" noTextEdit="1"/>
              </p:cNvSpPr>
              <p:nvPr/>
            </p:nvSpPr>
            <p:spPr>
              <a:xfrm>
                <a:off x="5758707" y="1114604"/>
                <a:ext cx="5584054" cy="4493025"/>
              </a:xfrm>
              <a:prstGeom prst="rect">
                <a:avLst/>
              </a:prstGeom>
              <a:blipFill>
                <a:blip r:embed="rId3"/>
                <a:stretch>
                  <a:fillRect l="-218" r="-109"/>
                </a:stretch>
              </a:blipFill>
            </p:spPr>
            <p:txBody>
              <a:bodyPr/>
              <a:lstStyle/>
              <a:p>
                <a:r>
                  <a:rPr lang="en-US">
                    <a:noFill/>
                  </a:rPr>
                  <a:t> </a:t>
                </a:r>
              </a:p>
            </p:txBody>
          </p:sp>
        </mc:Fallback>
      </mc:AlternateContent>
      <p:cxnSp>
        <p:nvCxnSpPr>
          <p:cNvPr id="16" name="Straight Connector 15"/>
          <p:cNvCxnSpPr/>
          <p:nvPr/>
        </p:nvCxnSpPr>
        <p:spPr>
          <a:xfrm>
            <a:off x="5652654" y="1302327"/>
            <a:ext cx="0" cy="486294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23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EE7DB52-2E3B-4491-8304-A863B5D21874}"/>
              </a:ext>
            </a:extLst>
          </p:cNvPr>
          <p:cNvGrpSpPr/>
          <p:nvPr/>
        </p:nvGrpSpPr>
        <p:grpSpPr>
          <a:xfrm>
            <a:off x="-680310" y="-475648"/>
            <a:ext cx="15093352" cy="7412784"/>
            <a:chOff x="-553466" y="-457446"/>
            <a:chExt cx="15093352" cy="7412784"/>
          </a:xfrm>
        </p:grpSpPr>
        <p:grpSp>
          <p:nvGrpSpPr>
            <p:cNvPr id="3" name="Group 2">
              <a:extLst>
                <a:ext uri="{FF2B5EF4-FFF2-40B4-BE49-F238E27FC236}">
                  <a16:creationId xmlns:a16="http://schemas.microsoft.com/office/drawing/2014/main" id="{5896E5CB-C88C-40D6-A36C-1D0EA4545316}"/>
                </a:ext>
              </a:extLst>
            </p:cNvPr>
            <p:cNvGrpSpPr/>
            <p:nvPr/>
          </p:nvGrpSpPr>
          <p:grpSpPr>
            <a:xfrm>
              <a:off x="-553466" y="-457446"/>
              <a:ext cx="9727328" cy="1160948"/>
              <a:chOff x="-553466" y="-457446"/>
              <a:chExt cx="9727328" cy="1160948"/>
            </a:xfrm>
          </p:grpSpPr>
          <p:sp>
            <p:nvSpPr>
              <p:cNvPr id="9" name="Isosceles Triangle 8">
                <a:extLst>
                  <a:ext uri="{FF2B5EF4-FFF2-40B4-BE49-F238E27FC236}">
                    <a16:creationId xmlns:a16="http://schemas.microsoft.com/office/drawing/2014/main" id="{F8497806-54BB-4E54-8A4B-1144CEB89BE6}"/>
                  </a:ext>
                </a:extLst>
              </p:cNvPr>
              <p:cNvSpPr/>
              <p:nvPr/>
            </p:nvSpPr>
            <p:spPr>
              <a:xfrm>
                <a:off x="8502370" y="-28142"/>
                <a:ext cx="671492" cy="143325"/>
              </a:xfrm>
              <a:prstGeom prst="triangle">
                <a:avLst>
                  <a:gd name="adj" fmla="val 2761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0" name="Freeform: Shape 29">
                <a:extLst>
                  <a:ext uri="{FF2B5EF4-FFF2-40B4-BE49-F238E27FC236}">
                    <a16:creationId xmlns:a16="http://schemas.microsoft.com/office/drawing/2014/main" id="{FF7D196D-CC67-4D94-88C5-B72E008E137E}"/>
                  </a:ext>
                </a:extLst>
              </p:cNvPr>
              <p:cNvSpPr/>
              <p:nvPr/>
            </p:nvSpPr>
            <p:spPr>
              <a:xfrm>
                <a:off x="-264743" y="-457446"/>
                <a:ext cx="9438605" cy="1160948"/>
              </a:xfrm>
              <a:custGeom>
                <a:avLst/>
                <a:gdLst>
                  <a:gd name="connsiteX0" fmla="*/ 0 w 9119950"/>
                  <a:gd name="connsiteY0" fmla="*/ 0 h 1503680"/>
                  <a:gd name="connsiteX1" fmla="*/ 9119950 w 9119950"/>
                  <a:gd name="connsiteY1" fmla="*/ 0 h 1503680"/>
                  <a:gd name="connsiteX2" fmla="*/ 7903292 w 9119950"/>
                  <a:gd name="connsiteY2" fmla="*/ 1503680 h 1503680"/>
                  <a:gd name="connsiteX3" fmla="*/ 0 w 9119950"/>
                  <a:gd name="connsiteY3" fmla="*/ 1503680 h 1503680"/>
                </a:gdLst>
                <a:ahLst/>
                <a:cxnLst>
                  <a:cxn ang="0">
                    <a:pos x="connsiteX0" y="connsiteY0"/>
                  </a:cxn>
                  <a:cxn ang="0">
                    <a:pos x="connsiteX1" y="connsiteY1"/>
                  </a:cxn>
                  <a:cxn ang="0">
                    <a:pos x="connsiteX2" y="connsiteY2"/>
                  </a:cxn>
                  <a:cxn ang="0">
                    <a:pos x="connsiteX3" y="connsiteY3"/>
                  </a:cxn>
                </a:cxnLst>
                <a:rect l="l" t="t" r="r" b="b"/>
                <a:pathLst>
                  <a:path w="9119950" h="1503680">
                    <a:moveTo>
                      <a:pt x="0" y="0"/>
                    </a:moveTo>
                    <a:lnTo>
                      <a:pt x="9119950" y="0"/>
                    </a:lnTo>
                    <a:lnTo>
                      <a:pt x="7903292" y="1503680"/>
                    </a:lnTo>
                    <a:lnTo>
                      <a:pt x="0" y="150368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sp>
            <p:nvSpPr>
              <p:cNvPr id="11" name="Freeform: Shape 30">
                <a:extLst>
                  <a:ext uri="{FF2B5EF4-FFF2-40B4-BE49-F238E27FC236}">
                    <a16:creationId xmlns:a16="http://schemas.microsoft.com/office/drawing/2014/main" id="{4E311103-FA9F-477E-82FE-DC448C2C3EF2}"/>
                  </a:ext>
                </a:extLst>
              </p:cNvPr>
              <p:cNvSpPr/>
              <p:nvPr/>
            </p:nvSpPr>
            <p:spPr>
              <a:xfrm>
                <a:off x="-553466" y="115184"/>
                <a:ext cx="9727328" cy="444993"/>
              </a:xfrm>
              <a:custGeom>
                <a:avLst/>
                <a:gdLst>
                  <a:gd name="connsiteX0" fmla="*/ 0 w 9429446"/>
                  <a:gd name="connsiteY0" fmla="*/ 0 h 690579"/>
                  <a:gd name="connsiteX1" fmla="*/ 9429446 w 9429446"/>
                  <a:gd name="connsiteY1" fmla="*/ 0 h 690579"/>
                  <a:gd name="connsiteX2" fmla="*/ 8855817 w 9429446"/>
                  <a:gd name="connsiteY2" fmla="*/ 690579 h 690579"/>
                  <a:gd name="connsiteX3" fmla="*/ 0 w 9429446"/>
                  <a:gd name="connsiteY3" fmla="*/ 690579 h 690579"/>
                </a:gdLst>
                <a:ahLst/>
                <a:cxnLst>
                  <a:cxn ang="0">
                    <a:pos x="connsiteX0" y="connsiteY0"/>
                  </a:cxn>
                  <a:cxn ang="0">
                    <a:pos x="connsiteX1" y="connsiteY1"/>
                  </a:cxn>
                  <a:cxn ang="0">
                    <a:pos x="connsiteX2" y="connsiteY2"/>
                  </a:cxn>
                  <a:cxn ang="0">
                    <a:pos x="connsiteX3" y="connsiteY3"/>
                  </a:cxn>
                </a:cxnLst>
                <a:rect l="l" t="t" r="r" b="b"/>
                <a:pathLst>
                  <a:path w="9429446" h="690579">
                    <a:moveTo>
                      <a:pt x="0" y="0"/>
                    </a:moveTo>
                    <a:lnTo>
                      <a:pt x="9429446" y="0"/>
                    </a:lnTo>
                    <a:lnTo>
                      <a:pt x="8855817" y="690579"/>
                    </a:lnTo>
                    <a:lnTo>
                      <a:pt x="0" y="69057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Century Gothic" panose="020B0502020202020204" pitchFamily="34" charset="0"/>
                </a:endParaRPr>
              </a:p>
            </p:txBody>
          </p:sp>
        </p:grpSp>
        <p:grpSp>
          <p:nvGrpSpPr>
            <p:cNvPr id="4" name="Group 3">
              <a:extLst>
                <a:ext uri="{FF2B5EF4-FFF2-40B4-BE49-F238E27FC236}">
                  <a16:creationId xmlns:a16="http://schemas.microsoft.com/office/drawing/2014/main" id="{613B459D-5633-443B-A621-10B957308E33}"/>
                </a:ext>
              </a:extLst>
            </p:cNvPr>
            <p:cNvGrpSpPr/>
            <p:nvPr/>
          </p:nvGrpSpPr>
          <p:grpSpPr>
            <a:xfrm flipH="1" flipV="1">
              <a:off x="11469605" y="6317698"/>
              <a:ext cx="3070281" cy="637640"/>
              <a:chOff x="-2443173" y="-203630"/>
              <a:chExt cx="9667985" cy="1266455"/>
            </a:xfrm>
          </p:grpSpPr>
          <p:sp>
            <p:nvSpPr>
              <p:cNvPr id="6" name="Isosceles Triangle 5">
                <a:extLst>
                  <a:ext uri="{FF2B5EF4-FFF2-40B4-BE49-F238E27FC236}">
                    <a16:creationId xmlns:a16="http://schemas.microsoft.com/office/drawing/2014/main" id="{65A869F4-7979-45FE-858B-7A7878797A11}"/>
                  </a:ext>
                </a:extLst>
              </p:cNvPr>
              <p:cNvSpPr/>
              <p:nvPr/>
            </p:nvSpPr>
            <p:spPr>
              <a:xfrm>
                <a:off x="6221584" y="-203630"/>
                <a:ext cx="1003228" cy="497255"/>
              </a:xfrm>
              <a:prstGeom prst="triangle">
                <a:avLst>
                  <a:gd name="adj" fmla="val 52096"/>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7" name="Parallelogram 6">
                <a:extLst>
                  <a:ext uri="{FF2B5EF4-FFF2-40B4-BE49-F238E27FC236}">
                    <a16:creationId xmlns:a16="http://schemas.microsoft.com/office/drawing/2014/main" id="{C259E00B-2929-4205-AB53-45B34442A5AF}"/>
                  </a:ext>
                </a:extLst>
              </p:cNvPr>
              <p:cNvSpPr/>
              <p:nvPr/>
            </p:nvSpPr>
            <p:spPr>
              <a:xfrm>
                <a:off x="-2130683" y="-46451"/>
                <a:ext cx="9355491" cy="1109276"/>
              </a:xfrm>
              <a:prstGeom prst="parallelogram">
                <a:avLst>
                  <a:gd name="adj" fmla="val 8091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8" name="Parallelogram 7">
                <a:extLst>
                  <a:ext uri="{FF2B5EF4-FFF2-40B4-BE49-F238E27FC236}">
                    <a16:creationId xmlns:a16="http://schemas.microsoft.com/office/drawing/2014/main" id="{78CE7FB6-977F-4CA5-AF71-C123A9D1A1B1}"/>
                  </a:ext>
                </a:extLst>
              </p:cNvPr>
              <p:cNvSpPr/>
              <p:nvPr/>
            </p:nvSpPr>
            <p:spPr>
              <a:xfrm>
                <a:off x="-2443173" y="275726"/>
                <a:ext cx="9667981" cy="629921"/>
              </a:xfrm>
              <a:prstGeom prst="parallelogram">
                <a:avLst>
                  <a:gd name="adj" fmla="val 830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grpSp>
        <p:sp>
          <p:nvSpPr>
            <p:cNvPr id="5" name="TextBox 4">
              <a:extLst>
                <a:ext uri="{FF2B5EF4-FFF2-40B4-BE49-F238E27FC236}">
                  <a16:creationId xmlns:a16="http://schemas.microsoft.com/office/drawing/2014/main" id="{7CC2B9C1-F604-46BE-B123-0890377D8252}"/>
                </a:ext>
              </a:extLst>
            </p:cNvPr>
            <p:cNvSpPr txBox="1"/>
            <p:nvPr/>
          </p:nvSpPr>
          <p:spPr>
            <a:xfrm>
              <a:off x="11788202" y="6355357"/>
              <a:ext cx="328936" cy="400110"/>
            </a:xfrm>
            <a:prstGeom prst="rect">
              <a:avLst/>
            </a:prstGeom>
            <a:noFill/>
          </p:spPr>
          <p:txBody>
            <a:bodyPr wrap="square" rtlCol="0">
              <a:spAutoFit/>
            </a:bodyPr>
            <a:lstStyle/>
            <a:p>
              <a:r>
                <a:rPr lang="en-GB" sz="2000" b="1" dirty="0">
                  <a:solidFill>
                    <a:srgbClr val="B4C7E7"/>
                  </a:solidFill>
                  <a:latin typeface="Century Gothic" panose="020B0502020202020204" pitchFamily="34" charset="0"/>
                </a:rPr>
                <a:t>9</a:t>
              </a:r>
              <a:endParaRPr lang="en-US" sz="2000" b="1" dirty="0">
                <a:solidFill>
                  <a:srgbClr val="B4C7E7"/>
                </a:solidFill>
                <a:latin typeface="Century Gothic" panose="020B0502020202020204" pitchFamily="34" charset="0"/>
              </a:endParaRPr>
            </a:p>
          </p:txBody>
        </p:sp>
      </p:grpSp>
      <p:sp>
        <p:nvSpPr>
          <p:cNvPr id="13" name="Rectangle 12"/>
          <p:cNvSpPr/>
          <p:nvPr/>
        </p:nvSpPr>
        <p:spPr>
          <a:xfrm>
            <a:off x="0" y="64465"/>
            <a:ext cx="6077305" cy="492443"/>
          </a:xfrm>
          <a:prstGeom prst="rect">
            <a:avLst/>
          </a:prstGeom>
        </p:spPr>
        <p:txBody>
          <a:bodyPr wrap="none">
            <a:spAutoFit/>
          </a:bodyPr>
          <a:lstStyle/>
          <a:p>
            <a:r>
              <a:rPr lang="en-US" sz="2600" b="1" dirty="0">
                <a:solidFill>
                  <a:schemeClr val="bg1"/>
                </a:solidFill>
                <a:latin typeface="Arial" panose="020B0604020202020204" pitchFamily="34" charset="0"/>
                <a:cs typeface="Arial" panose="020B0604020202020204" pitchFamily="34" charset="0"/>
              </a:rPr>
              <a:t>Mathematical formulation (Notations)</a:t>
            </a:r>
          </a:p>
        </p:txBody>
      </p:sp>
      <mc:AlternateContent xmlns:mc="http://schemas.openxmlformats.org/markup-compatibility/2006">
        <mc:Choice xmlns:a14="http://schemas.microsoft.com/office/drawing/2010/main" Requires="a14">
          <p:sp>
            <p:nvSpPr>
              <p:cNvPr id="12" name="Rectangle 11"/>
              <p:cNvSpPr/>
              <p:nvPr/>
            </p:nvSpPr>
            <p:spPr>
              <a:xfrm>
                <a:off x="201705" y="685300"/>
                <a:ext cx="5702975" cy="6849908"/>
              </a:xfrm>
              <a:prstGeom prst="rect">
                <a:avLst/>
              </a:prstGeom>
            </p:spPr>
            <p:txBody>
              <a:bodyPr wrap="square">
                <a:spAutoFit/>
              </a:bodyPr>
              <a:lstStyle/>
              <a:p>
                <a:pPr algn="just">
                  <a:spcBef>
                    <a:spcPts val="1200"/>
                  </a:spcBef>
                  <a:spcAft>
                    <a:spcPts val="300"/>
                  </a:spcAft>
                </a:pPr>
                <a:r>
                  <a:rPr lang="en-US" b="1" dirty="0">
                    <a:latin typeface="Arial" panose="020B0604020202020204" pitchFamily="34" charset="0"/>
                    <a:ea typeface="Batang"/>
                    <a:cs typeface="Arial" panose="020B0604020202020204" pitchFamily="34" charset="0"/>
                  </a:rPr>
                  <a:t>Parameters </a:t>
                </a:r>
              </a:p>
              <a:p>
                <a:pPr algn="just">
                  <a:spcAft>
                    <a:spcPts val="800"/>
                  </a:spcAft>
                </a:pPr>
                <a14:m>
                  <m:oMath xmlns:m="http://schemas.openxmlformats.org/officeDocument/2006/math">
                    <m:sSub>
                      <m:sSubPr>
                        <m:ctrlPr>
                          <a:rPr lang="en-US" sz="1150" i="1">
                            <a:latin typeface="Cambria Math" panose="02040503050406030204" pitchFamily="18" charset="0"/>
                            <a:ea typeface="Calibri" panose="020F0502020204030204" pitchFamily="34" charset="0"/>
                            <a:cs typeface="Times New Roman" panose="02020603050405020304" pitchFamily="18" charset="0"/>
                          </a:rPr>
                        </m:ctrlPr>
                      </m:sSubPr>
                      <m:e>
                        <m:r>
                          <a:rPr lang="en-US" sz="1150" i="1">
                            <a:latin typeface="Cambria Math" panose="02040503050406030204" pitchFamily="18" charset="0"/>
                            <a:ea typeface="Calibri" panose="020F0502020204030204" pitchFamily="34" charset="0"/>
                            <a:cs typeface="Times New Roman" panose="02020603050405020304" pitchFamily="18" charset="0"/>
                          </a:rPr>
                          <m:t>𝑇</m:t>
                        </m:r>
                      </m:e>
                      <m:sub>
                        <m:r>
                          <a:rPr lang="en-US" sz="1150" i="1">
                            <a:latin typeface="Cambria Math" panose="02040503050406030204" pitchFamily="18" charset="0"/>
                            <a:ea typeface="Calibri" panose="020F0502020204030204" pitchFamily="34" charset="0"/>
                            <a:cs typeface="Times New Roman" panose="02020603050405020304" pitchFamily="18" charset="0"/>
                          </a:rPr>
                          <m:t>𝑎</m:t>
                        </m:r>
                      </m:sub>
                    </m:sSub>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approximate time of going back and forth from supplier</a:t>
                </a:r>
                <a:r>
                  <a:rPr lang="en-US" sz="1150" i="1" dirty="0">
                    <a:latin typeface="Arial" panose="020B0604020202020204" pitchFamily="34" charset="0"/>
                    <a:ea typeface="Calibri" panose="020F0502020204030204" pitchFamily="34" charset="0"/>
                    <a:cs typeface="Arial" panose="020B0604020202020204" pitchFamily="34" charset="0"/>
                  </a:rPr>
                  <a:t> a</a:t>
                </a:r>
                <a:r>
                  <a:rPr lang="en-US" sz="1150" dirty="0">
                    <a:latin typeface="Arial" panose="020B0604020202020204" pitchFamily="34" charset="0"/>
                    <a:ea typeface="Calibri" panose="020F0502020204030204" pitchFamily="34" charset="0"/>
                    <a:cs typeface="Arial" panose="020B0604020202020204" pitchFamily="34" charset="0"/>
                  </a:rPr>
                  <a:t> to the factory</a:t>
                </a: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𝑇</m:t>
                        </m:r>
                        <m:r>
                          <a:rPr lang="en-US" sz="1150" i="1">
                            <a:latin typeface="Cambria Math" panose="02040503050406030204" pitchFamily="18" charset="0"/>
                            <a:ea typeface="Calibri" panose="020F0502020204030204" pitchFamily="34" charset="0"/>
                            <a:cs typeface="Times New Roman" panose="02020603050405020304" pitchFamily="18" charset="0"/>
                          </a:rPr>
                          <m:t>′</m:t>
                        </m:r>
                      </m:e>
                      <m:sub>
                        <m:r>
                          <a:rPr lang="en-US" sz="1150" i="1">
                            <a:latin typeface="Cambria Math" panose="02040503050406030204" pitchFamily="18" charset="0"/>
                            <a:ea typeface="Calibri" panose="020F0502020204030204" pitchFamily="34" charset="0"/>
                            <a:cs typeface="Times New Roman" panose="02020603050405020304" pitchFamily="18" charset="0"/>
                          </a:rPr>
                          <m:t>𝑏</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approximate time of going back and forth from the factory to wholesaler</a:t>
                </a:r>
                <a:r>
                  <a:rPr lang="en-US" sz="1150" i="1" dirty="0">
                    <a:latin typeface="Arial" panose="020B0604020202020204" pitchFamily="34" charset="0"/>
                    <a:ea typeface="Calibri" panose="020F0502020204030204" pitchFamily="34" charset="0"/>
                    <a:cs typeface="Arial" panose="020B0604020202020204" pitchFamily="34" charset="0"/>
                  </a:rPr>
                  <a:t> b</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𝑇</m:t>
                        </m:r>
                      </m:e>
                      <m:sub>
                        <m:r>
                          <a:rPr lang="en-US" sz="1150" i="1">
                            <a:latin typeface="Cambria Math" panose="02040503050406030204" pitchFamily="18" charset="0"/>
                            <a:ea typeface="Calibri" panose="020F0502020204030204" pitchFamily="34" charset="0"/>
                            <a:cs typeface="Times New Roman" panose="02020603050405020304" pitchFamily="18" charset="0"/>
                          </a:rPr>
                          <m:t>𝑏𝑒</m:t>
                        </m:r>
                      </m:sub>
                      <m:sup>
                        <m:r>
                          <a:rPr lang="en-US" sz="1150" i="1">
                            <a:latin typeface="Cambria Math" panose="02040503050406030204" pitchFamily="18" charset="0"/>
                            <a:ea typeface="Calibri" panose="020F0502020204030204" pitchFamily="34" charset="0"/>
                            <a:cs typeface="Times New Roman" panose="02020603050405020304" pitchFamily="18" charset="0"/>
                          </a:rPr>
                          <m:t>′′</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approximate time of going back and forth from wholesaler</a:t>
                </a:r>
                <a:r>
                  <a:rPr lang="en-US" sz="1150" i="1" dirty="0">
                    <a:latin typeface="Arial" panose="020B0604020202020204" pitchFamily="34" charset="0"/>
                    <a:ea typeface="Calibri" panose="020F0502020204030204" pitchFamily="34" charset="0"/>
                    <a:cs typeface="Arial" panose="020B0604020202020204" pitchFamily="34" charset="0"/>
                  </a:rPr>
                  <a:t> b</a:t>
                </a:r>
                <a:r>
                  <a:rPr lang="en-US" sz="1150" dirty="0">
                    <a:latin typeface="Arial" panose="020B0604020202020204" pitchFamily="34" charset="0"/>
                    <a:ea typeface="Calibri" panose="020F0502020204030204" pitchFamily="34" charset="0"/>
                    <a:cs typeface="Arial" panose="020B0604020202020204" pitchFamily="34" charset="0"/>
                  </a:rPr>
                  <a:t> to retailer</a:t>
                </a:r>
                <a:r>
                  <a:rPr lang="en-US" sz="1150" i="1" dirty="0">
                    <a:latin typeface="Arial" panose="020B0604020202020204" pitchFamily="34" charset="0"/>
                    <a:ea typeface="Calibri" panose="020F0502020204030204" pitchFamily="34" charset="0"/>
                    <a:cs typeface="Arial" panose="020B0604020202020204" pitchFamily="34" charset="0"/>
                  </a:rPr>
                  <a:t> e</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𝑐𝑡</m:t>
                        </m:r>
                      </m:e>
                      <m:sub>
                        <m:r>
                          <a:rPr lang="en-US" sz="1150" i="1">
                            <a:latin typeface="Cambria Math" panose="02040503050406030204" pitchFamily="18" charset="0"/>
                            <a:ea typeface="Calibri" panose="020F0502020204030204" pitchFamily="34" charset="0"/>
                            <a:cs typeface="Times New Roman" panose="02020603050405020304" pitchFamily="18" charset="0"/>
                          </a:rPr>
                          <m:t>𝑝</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production cost of each unit of product</a:t>
                </a:r>
                <a:r>
                  <a:rPr lang="en-US" sz="1150" i="1" dirty="0">
                    <a:latin typeface="Arial" panose="020B0604020202020204" pitchFamily="34" charset="0"/>
                    <a:ea typeface="Calibri" panose="020F0502020204030204" pitchFamily="34" charset="0"/>
                    <a:cs typeface="Arial" panose="020B0604020202020204" pitchFamily="34" charset="0"/>
                  </a:rPr>
                  <a:t> p</a:t>
                </a:r>
                <a:r>
                  <a:rPr lang="en-US" sz="1150" dirty="0">
                    <a:latin typeface="Arial" panose="020B0604020202020204" pitchFamily="34" charset="0"/>
                    <a:ea typeface="Calibri" panose="020F0502020204030204" pitchFamily="34" charset="0"/>
                    <a:cs typeface="Arial" panose="020B0604020202020204" pitchFamily="34" charset="0"/>
                  </a:rPr>
                  <a:t> in the factory</a:t>
                </a: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𝑐𝑠</m:t>
                        </m:r>
                      </m:e>
                      <m:sub>
                        <m:r>
                          <a:rPr lang="en-US" sz="1150" i="1">
                            <a:latin typeface="Cambria Math" panose="02040503050406030204" pitchFamily="18" charset="0"/>
                            <a:ea typeface="Calibri" panose="020F0502020204030204" pitchFamily="34" charset="0"/>
                            <a:cs typeface="Times New Roman" panose="02020603050405020304" pitchFamily="18" charset="0"/>
                          </a:rPr>
                          <m:t>𝑏𝑓</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fixed cost of sending vehicle </a:t>
                </a:r>
                <a:r>
                  <a:rPr lang="en-US" sz="1150" i="1" dirty="0">
                    <a:latin typeface="Arial" panose="020B0604020202020204" pitchFamily="34" charset="0"/>
                    <a:ea typeface="Calibri" panose="020F0502020204030204" pitchFamily="34" charset="0"/>
                    <a:cs typeface="Arial" panose="020B0604020202020204" pitchFamily="34" charset="0"/>
                  </a:rPr>
                  <a:t>g</a:t>
                </a:r>
                <a:r>
                  <a:rPr lang="en-US" sz="1150" dirty="0">
                    <a:effectLst/>
                    <a:latin typeface="Arial" panose="020B0604020202020204" pitchFamily="34" charset="0"/>
                    <a:ea typeface="Calibri" panose="020F0502020204030204" pitchFamily="34" charset="0"/>
                    <a:cs typeface="Arial" panose="020B0604020202020204" pitchFamily="34" charset="0"/>
                  </a:rPr>
                  <a:t> </a:t>
                </a:r>
                <a:r>
                  <a:rPr lang="en-US" sz="1150" dirty="0">
                    <a:latin typeface="Arial" panose="020B0604020202020204" pitchFamily="34" charset="0"/>
                    <a:ea typeface="Calibri" panose="020F0502020204030204" pitchFamily="34" charset="0"/>
                    <a:cs typeface="Arial" panose="020B0604020202020204" pitchFamily="34" charset="0"/>
                  </a:rPr>
                  <a:t>from the factory to wholesaler</a:t>
                </a:r>
                <a:r>
                  <a:rPr lang="en-US" sz="1150" i="1" dirty="0">
                    <a:latin typeface="Arial" panose="020B0604020202020204" pitchFamily="34" charset="0"/>
                    <a:ea typeface="Calibri" panose="020F0502020204030204" pitchFamily="34" charset="0"/>
                    <a:cs typeface="Arial" panose="020B0604020202020204" pitchFamily="34" charset="0"/>
                  </a:rPr>
                  <a:t> b</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𝑐𝑓</m:t>
                        </m:r>
                      </m:e>
                      <m:sub>
                        <m:r>
                          <a:rPr lang="en-US" sz="1150" i="1">
                            <a:latin typeface="Cambria Math" panose="02040503050406030204" pitchFamily="18" charset="0"/>
                            <a:ea typeface="Calibri" panose="020F0502020204030204" pitchFamily="34" charset="0"/>
                            <a:cs typeface="Times New Roman" panose="02020603050405020304" pitchFamily="18" charset="0"/>
                          </a:rPr>
                          <m:t>𝑏𝑝</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transportation cost of unit of product</a:t>
                </a:r>
                <a:r>
                  <a:rPr lang="en-US" sz="1150" i="1" dirty="0">
                    <a:latin typeface="Arial" panose="020B0604020202020204" pitchFamily="34" charset="0"/>
                    <a:ea typeface="Calibri" panose="020F0502020204030204" pitchFamily="34" charset="0"/>
                    <a:cs typeface="Arial" panose="020B0604020202020204" pitchFamily="34" charset="0"/>
                  </a:rPr>
                  <a:t> p</a:t>
                </a:r>
                <a:r>
                  <a:rPr lang="en-US" sz="1150" dirty="0">
                    <a:latin typeface="Arial" panose="020B0604020202020204" pitchFamily="34" charset="0"/>
                    <a:ea typeface="Calibri" panose="020F0502020204030204" pitchFamily="34" charset="0"/>
                    <a:cs typeface="Arial" panose="020B0604020202020204" pitchFamily="34" charset="0"/>
                  </a:rPr>
                  <a:t> from the factory to wholesaler</a:t>
                </a:r>
                <a:r>
                  <a:rPr lang="en-US" sz="1150" i="1" dirty="0">
                    <a:latin typeface="Arial" panose="020B0604020202020204" pitchFamily="34" charset="0"/>
                    <a:ea typeface="Calibri" panose="020F0502020204030204" pitchFamily="34" charset="0"/>
                    <a:cs typeface="Arial" panose="020B0604020202020204" pitchFamily="34" charset="0"/>
                  </a:rPr>
                  <a:t> b</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𝑐𝑟</m:t>
                        </m:r>
                      </m:e>
                      <m:sub>
                        <m:r>
                          <a:rPr lang="en-US" sz="1150" i="1">
                            <a:latin typeface="Cambria Math" panose="02040503050406030204" pitchFamily="18" charset="0"/>
                            <a:ea typeface="Calibri" panose="020F0502020204030204" pitchFamily="34" charset="0"/>
                            <a:cs typeface="Times New Roman" panose="02020603050405020304" pitchFamily="18" charset="0"/>
                          </a:rPr>
                          <m:t>𝑏𝑒𝑔</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fixed cost of sending vehicle </a:t>
                </a:r>
                <a:r>
                  <a:rPr lang="en-US" sz="1150" i="1" dirty="0">
                    <a:latin typeface="Arial" panose="020B0604020202020204" pitchFamily="34" charset="0"/>
                    <a:ea typeface="Calibri" panose="020F0502020204030204" pitchFamily="34" charset="0"/>
                    <a:cs typeface="Arial" panose="020B0604020202020204" pitchFamily="34" charset="0"/>
                  </a:rPr>
                  <a:t>g</a:t>
                </a:r>
                <a:r>
                  <a:rPr lang="en-US" sz="1150" dirty="0">
                    <a:effectLst/>
                    <a:latin typeface="Arial" panose="020B0604020202020204" pitchFamily="34" charset="0"/>
                    <a:ea typeface="Calibri" panose="020F0502020204030204" pitchFamily="34" charset="0"/>
                    <a:cs typeface="Arial" panose="020B0604020202020204" pitchFamily="34" charset="0"/>
                  </a:rPr>
                  <a:t> </a:t>
                </a:r>
                <a:r>
                  <a:rPr lang="en-US" sz="1150" dirty="0">
                    <a:latin typeface="Arial" panose="020B0604020202020204" pitchFamily="34" charset="0"/>
                    <a:ea typeface="Calibri" panose="020F0502020204030204" pitchFamily="34" charset="0"/>
                    <a:cs typeface="Arial" panose="020B0604020202020204" pitchFamily="34" charset="0"/>
                  </a:rPr>
                  <a:t>from wholesaler</a:t>
                </a:r>
                <a:r>
                  <a:rPr lang="en-US" sz="1150" i="1" dirty="0">
                    <a:latin typeface="Arial" panose="020B0604020202020204" pitchFamily="34" charset="0"/>
                    <a:ea typeface="Calibri" panose="020F0502020204030204" pitchFamily="34" charset="0"/>
                    <a:cs typeface="Arial" panose="020B0604020202020204" pitchFamily="34" charset="0"/>
                  </a:rPr>
                  <a:t> b</a:t>
                </a:r>
                <a:r>
                  <a:rPr lang="en-US" sz="1150" dirty="0">
                    <a:latin typeface="Arial" panose="020B0604020202020204" pitchFamily="34" charset="0"/>
                    <a:ea typeface="Calibri" panose="020F0502020204030204" pitchFamily="34" charset="0"/>
                    <a:cs typeface="Arial" panose="020B0604020202020204" pitchFamily="34" charset="0"/>
                  </a:rPr>
                  <a:t> to retailer</a:t>
                </a:r>
                <a:r>
                  <a:rPr lang="en-US" sz="1150" i="1" dirty="0">
                    <a:latin typeface="Arial" panose="020B0604020202020204" pitchFamily="34" charset="0"/>
                    <a:ea typeface="Calibri" panose="020F0502020204030204" pitchFamily="34" charset="0"/>
                    <a:cs typeface="Arial" panose="020B0604020202020204" pitchFamily="34" charset="0"/>
                  </a:rPr>
                  <a:t> e</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𝑐𝑑</m:t>
                        </m:r>
                      </m:e>
                      <m:sub>
                        <m:r>
                          <a:rPr lang="en-US" sz="1150" i="1">
                            <a:latin typeface="Cambria Math" panose="02040503050406030204" pitchFamily="18" charset="0"/>
                            <a:ea typeface="Calibri" panose="020F0502020204030204" pitchFamily="34" charset="0"/>
                            <a:cs typeface="Times New Roman" panose="02020603050405020304" pitchFamily="18" charset="0"/>
                          </a:rPr>
                          <m:t>𝑏𝑒𝑝</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transportation cost of unit of product</a:t>
                </a:r>
                <a:r>
                  <a:rPr lang="en-US" sz="1150" i="1" dirty="0">
                    <a:latin typeface="Arial" panose="020B0604020202020204" pitchFamily="34" charset="0"/>
                    <a:ea typeface="Calibri" panose="020F0502020204030204" pitchFamily="34" charset="0"/>
                    <a:cs typeface="Arial" panose="020B0604020202020204" pitchFamily="34" charset="0"/>
                  </a:rPr>
                  <a:t> p</a:t>
                </a:r>
                <a:r>
                  <a:rPr lang="en-US" sz="1150" dirty="0">
                    <a:latin typeface="Arial" panose="020B0604020202020204" pitchFamily="34" charset="0"/>
                    <a:ea typeface="Calibri" panose="020F0502020204030204" pitchFamily="34" charset="0"/>
                    <a:cs typeface="Arial" panose="020B0604020202020204" pitchFamily="34" charset="0"/>
                  </a:rPr>
                  <a:t> from wholesaler</a:t>
                </a:r>
                <a:r>
                  <a:rPr lang="en-US" sz="1150" i="1" dirty="0">
                    <a:latin typeface="Arial" panose="020B0604020202020204" pitchFamily="34" charset="0"/>
                    <a:ea typeface="Calibri" panose="020F0502020204030204" pitchFamily="34" charset="0"/>
                    <a:cs typeface="Arial" panose="020B0604020202020204" pitchFamily="34" charset="0"/>
                  </a:rPr>
                  <a:t> b</a:t>
                </a:r>
                <a:r>
                  <a:rPr lang="en-US" sz="1150" dirty="0">
                    <a:latin typeface="Arial" panose="020B0604020202020204" pitchFamily="34" charset="0"/>
                    <a:ea typeface="Calibri" panose="020F0502020204030204" pitchFamily="34" charset="0"/>
                    <a:cs typeface="Arial" panose="020B0604020202020204" pitchFamily="34" charset="0"/>
                  </a:rPr>
                  <a:t> center to retailer</a:t>
                </a:r>
                <a:r>
                  <a:rPr lang="en-US" sz="1150" i="1" dirty="0">
                    <a:latin typeface="Arial" panose="020B0604020202020204" pitchFamily="34" charset="0"/>
                    <a:ea typeface="Calibri" panose="020F0502020204030204" pitchFamily="34" charset="0"/>
                    <a:cs typeface="Arial" panose="020B0604020202020204" pitchFamily="34" charset="0"/>
                  </a:rPr>
                  <a:t> e</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r>
                      <a:rPr lang="en-US" sz="1150" i="1">
                        <a:latin typeface="Cambria Math" panose="02040503050406030204" pitchFamily="18" charset="0"/>
                        <a:ea typeface="Calibri" panose="020F0502020204030204" pitchFamily="34" charset="0"/>
                        <a:cs typeface="Times New Roman" panose="02020603050405020304" pitchFamily="18" charset="0"/>
                      </a:rPr>
                      <m:t>𝑐𝑝</m:t>
                    </m:r>
                  </m:oMath>
                </a14:m>
                <a:r>
                  <a:rPr lang="en-US" sz="1150" dirty="0">
                    <a:latin typeface="Arial" panose="020B0604020202020204" pitchFamily="34" charset="0"/>
                    <a:ea typeface="Calibri" panose="020F0502020204030204" pitchFamily="34" charset="0"/>
                    <a:cs typeface="Arial" panose="020B0604020202020204" pitchFamily="34" charset="0"/>
                  </a:rPr>
                  <a:t>        Capacity of factory storage for wooden raw materials</a:t>
                </a:r>
              </a:p>
              <a:p>
                <a:pPr algn="just">
                  <a:spcAft>
                    <a:spcPts val="800"/>
                  </a:spcAft>
                </a:pPr>
                <a14:m>
                  <m:oMath xmlns:m="http://schemas.openxmlformats.org/officeDocument/2006/math">
                    <m:r>
                      <a:rPr lang="en-US" sz="1150" i="1">
                        <a:latin typeface="Cambria Math" panose="02040503050406030204" pitchFamily="18" charset="0"/>
                        <a:ea typeface="Calibri" panose="020F0502020204030204" pitchFamily="34" charset="0"/>
                        <a:cs typeface="Times New Roman" panose="02020603050405020304" pitchFamily="18" charset="0"/>
                      </a:rPr>
                      <m:t>𝑐𝑝</m:t>
                    </m:r>
                    <m:r>
                      <a:rPr lang="en-US" sz="1150" i="1">
                        <a:latin typeface="Cambria Math" panose="02040503050406030204" pitchFamily="18" charset="0"/>
                        <a:ea typeface="Calibri" panose="020F0502020204030204" pitchFamily="34" charset="0"/>
                        <a:cs typeface="Times New Roman" panose="02020603050405020304" pitchFamily="18" charset="0"/>
                      </a:rPr>
                      <m:t>′</m:t>
                    </m:r>
                  </m:oMath>
                </a14:m>
                <a:r>
                  <a:rPr lang="en-US" sz="1150" dirty="0">
                    <a:latin typeface="Arial" panose="020B0604020202020204" pitchFamily="34" charset="0"/>
                    <a:ea typeface="Calibri" panose="020F0502020204030204" pitchFamily="34" charset="0"/>
                    <a:cs typeface="Arial" panose="020B0604020202020204" pitchFamily="34" charset="0"/>
                  </a:rPr>
                  <a:t>       Capacity of factory storage for products</a:t>
                </a:r>
              </a:p>
              <a:p>
                <a:pPr algn="just">
                  <a:spcAft>
                    <a:spcPts val="800"/>
                  </a:spcAft>
                </a:pPr>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𝑐𝑝</m:t>
                        </m:r>
                      </m:e>
                      <m:sub>
                        <m:r>
                          <a:rPr lang="en-US" sz="1150" i="1">
                            <a:latin typeface="Cambria Math" panose="02040503050406030204" pitchFamily="18" charset="0"/>
                          </a:rPr>
                          <m:t>𝑏</m:t>
                        </m:r>
                      </m:sub>
                      <m:sup>
                        <m:r>
                          <a:rPr lang="en-US" sz="1150" i="1">
                            <a:latin typeface="Cambria Math" panose="02040503050406030204" pitchFamily="18" charset="0"/>
                          </a:rPr>
                          <m:t>′′</m:t>
                        </m:r>
                      </m:sup>
                    </m:sSubSup>
                  </m:oMath>
                </a14:m>
                <a:r>
                  <a:rPr lang="en-US" sz="1150" dirty="0">
                    <a:latin typeface="Arial" panose="020B0604020202020204" pitchFamily="34" charset="0"/>
                    <a:cs typeface="Arial" panose="020B0604020202020204" pitchFamily="34" charset="0"/>
                  </a:rPr>
                  <a:t>       Storage capacity of wholesaler </a:t>
                </a:r>
                <a:r>
                  <a:rPr lang="en-US" sz="1150" i="1" dirty="0">
                    <a:latin typeface="Arial" panose="020B0604020202020204" pitchFamily="34" charset="0"/>
                    <a:cs typeface="Arial" panose="020B0604020202020204" pitchFamily="34" charset="0"/>
                  </a:rPr>
                  <a:t>b</a:t>
                </a:r>
                <a:endParaRPr lang="en-US" sz="1150" dirty="0">
                  <a:latin typeface="Arial" panose="020B0604020202020204" pitchFamily="34" charset="0"/>
                  <a:cs typeface="Arial" panose="020B0604020202020204" pitchFamily="34" charset="0"/>
                </a:endParaRP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𝛼</m:t>
                        </m:r>
                      </m:e>
                      <m:sub>
                        <m:r>
                          <a:rPr lang="en-US" sz="1150" i="1">
                            <a:latin typeface="Cambria Math" panose="02040503050406030204" pitchFamily="18" charset="0"/>
                          </a:rPr>
                          <m:t>𝑚𝑝</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 The consumption coefficient of material </a:t>
                </a:r>
                <a:r>
                  <a:rPr lang="en-US" sz="1150" i="1" dirty="0">
                    <a:latin typeface="Arial" panose="020B0604020202020204" pitchFamily="34" charset="0"/>
                    <a:cs typeface="Arial" panose="020B0604020202020204" pitchFamily="34" charset="0"/>
                  </a:rPr>
                  <a:t>m</a:t>
                </a:r>
                <a:r>
                  <a:rPr lang="en-US" sz="1150" dirty="0">
                    <a:latin typeface="Arial" panose="020B0604020202020204" pitchFamily="34" charset="0"/>
                    <a:cs typeface="Arial" panose="020B0604020202020204" pitchFamily="34" charset="0"/>
                  </a:rPr>
                  <a:t> in product</a:t>
                </a:r>
                <a:r>
                  <a:rPr lang="en-US" sz="1150" i="1" dirty="0">
                    <a:latin typeface="Arial" panose="020B0604020202020204" pitchFamily="34" charset="0"/>
                    <a:cs typeface="Arial" panose="020B0604020202020204" pitchFamily="34" charset="0"/>
                  </a:rPr>
                  <a:t> p</a:t>
                </a:r>
                <a:endParaRPr lang="en-US" sz="1150" dirty="0">
                  <a:latin typeface="Arial" panose="020B0604020202020204" pitchFamily="34" charset="0"/>
                  <a:cs typeface="Arial" panose="020B0604020202020204" pitchFamily="34" charset="0"/>
                </a:endParaRP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𝐼</m:t>
                        </m:r>
                      </m:e>
                      <m:sub>
                        <m:r>
                          <a:rPr lang="en-US" sz="1150" i="1">
                            <a:latin typeface="Cambria Math" panose="02040503050406030204" pitchFamily="18" charset="0"/>
                          </a:rPr>
                          <m:t>𝑚</m:t>
                        </m:r>
                      </m:sub>
                    </m:sSub>
                  </m:oMath>
                </a14:m>
                <a:r>
                  <a:rPr lang="en-US" sz="1150" dirty="0">
                    <a:latin typeface="Arial" panose="020B0604020202020204" pitchFamily="34" charset="0"/>
                    <a:cs typeface="Arial" panose="020B0604020202020204" pitchFamily="34" charset="0"/>
                  </a:rPr>
                  <a:t>        The volume of each unit of wooden raw material </a:t>
                </a:r>
                <a:r>
                  <a:rPr lang="en-US" sz="1150" i="1" dirty="0">
                    <a:latin typeface="Arial" panose="020B0604020202020204" pitchFamily="34" charset="0"/>
                    <a:cs typeface="Arial" panose="020B0604020202020204" pitchFamily="34" charset="0"/>
                  </a:rPr>
                  <a:t>m</a:t>
                </a:r>
              </a:p>
              <a:p>
                <a:pPr algn="just">
                  <a:spcAft>
                    <a:spcPts val="800"/>
                  </a:spcAft>
                </a:pPr>
                <a14:m>
                  <m:oMath xmlns:m="http://schemas.openxmlformats.org/officeDocument/2006/math">
                    <m:sSub>
                      <m:sSubPr>
                        <m:ctrlPr>
                          <a:rPr lang="en-US" sz="1150" i="1">
                            <a:latin typeface="Cambria Math" panose="02040503050406030204" pitchFamily="18" charset="0"/>
                            <a:ea typeface="Calibri" panose="020F0502020204030204" pitchFamily="34" charset="0"/>
                            <a:cs typeface="Times New Roman" panose="02020603050405020304" pitchFamily="18" charset="0"/>
                          </a:rPr>
                        </m:ctrlPr>
                      </m:sSubPr>
                      <m:e>
                        <m:r>
                          <a:rPr lang="en-US" sz="1150" i="1">
                            <a:latin typeface="Cambria Math" panose="02040503050406030204" pitchFamily="18" charset="0"/>
                            <a:ea typeface="Calibri" panose="020F0502020204030204" pitchFamily="34" charset="0"/>
                            <a:cs typeface="Times New Roman" panose="02020603050405020304" pitchFamily="18" charset="0"/>
                          </a:rPr>
                          <m:t>𝐼</m:t>
                        </m:r>
                        <m:r>
                          <a:rPr lang="en-US" sz="1150" i="1">
                            <a:latin typeface="Cambria Math" panose="02040503050406030204" pitchFamily="18" charset="0"/>
                            <a:ea typeface="Calibri" panose="020F0502020204030204" pitchFamily="34" charset="0"/>
                            <a:cs typeface="Times New Roman" panose="02020603050405020304" pitchFamily="18" charset="0"/>
                          </a:rPr>
                          <m:t>′</m:t>
                        </m:r>
                      </m:e>
                      <m:sub>
                        <m:r>
                          <a:rPr lang="en-US" sz="1150" i="1">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US" sz="1150" dirty="0">
                    <a:latin typeface="Arial" panose="020B0604020202020204" pitchFamily="34" charset="0"/>
                    <a:ea typeface="Calibri" panose="020F0502020204030204" pitchFamily="34" charset="0"/>
                    <a:cs typeface="Arial" panose="020B0604020202020204" pitchFamily="34" charset="0"/>
                  </a:rPr>
                  <a:t>        The volume of each product</a:t>
                </a:r>
                <a:r>
                  <a:rPr lang="en-US" sz="1150" i="1" dirty="0">
                    <a:latin typeface="Arial" panose="020B0604020202020204" pitchFamily="34" charset="0"/>
                    <a:ea typeface="Calibri" panose="020F0502020204030204" pitchFamily="34" charset="0"/>
                    <a:cs typeface="Arial" panose="020B0604020202020204" pitchFamily="34" charset="0"/>
                  </a:rPr>
                  <a:t> p</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𝑐h</m:t>
                        </m:r>
                      </m:e>
                      <m:sub>
                        <m:r>
                          <a:rPr lang="en-US" sz="1150" i="1">
                            <a:latin typeface="Cambria Math" panose="02040503050406030204" pitchFamily="18" charset="0"/>
                            <a:ea typeface="Calibri" panose="020F0502020204030204" pitchFamily="34" charset="0"/>
                            <a:cs typeface="Times New Roman" panose="02020603050405020304" pitchFamily="18" charset="0"/>
                          </a:rPr>
                          <m:t>𝑚𝑡</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maintenance cost of each wooden raw material </a:t>
                </a:r>
                <a:r>
                  <a:rPr lang="en-US" sz="1150" i="1" dirty="0">
                    <a:latin typeface="Arial" panose="020B0604020202020204" pitchFamily="34" charset="0"/>
                    <a:ea typeface="Calibri" panose="020F0502020204030204" pitchFamily="34" charset="0"/>
                    <a:cs typeface="Arial" panose="020B0604020202020204" pitchFamily="34" charset="0"/>
                  </a:rPr>
                  <a:t>m</a:t>
                </a:r>
                <a:r>
                  <a:rPr lang="en-US" sz="1150" dirty="0">
                    <a:latin typeface="Arial" panose="020B0604020202020204" pitchFamily="34" charset="0"/>
                    <a:ea typeface="Calibri" panose="020F0502020204030204" pitchFamily="34" charset="0"/>
                    <a:cs typeface="Arial" panose="020B0604020202020204" pitchFamily="34" charset="0"/>
                  </a:rPr>
                  <a:t> in the factory wooden raw material storage on day</a:t>
                </a:r>
                <a:r>
                  <a:rPr lang="en-US" sz="1150" i="1" dirty="0">
                    <a:latin typeface="Arial" panose="020B0604020202020204" pitchFamily="34" charset="0"/>
                    <a:ea typeface="Calibri" panose="020F0502020204030204" pitchFamily="34" charset="0"/>
                    <a:cs typeface="Arial" panose="020B0604020202020204" pitchFamily="34" charset="0"/>
                  </a:rPr>
                  <a:t> t</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
                      <m:sSubPr>
                        <m:ctrlPr>
                          <a:rPr lang="en-US" sz="1150" i="1">
                            <a:latin typeface="Cambria Math" panose="02040503050406030204" pitchFamily="18" charset="0"/>
                            <a:ea typeface="Calibri" panose="020F0502020204030204" pitchFamily="34" charset="0"/>
                            <a:cs typeface="Times New Roman" panose="02020603050405020304" pitchFamily="18" charset="0"/>
                          </a:rPr>
                        </m:ctrlPr>
                      </m:sSubPr>
                      <m:e>
                        <m:r>
                          <a:rPr lang="en-US" sz="1150" i="1">
                            <a:latin typeface="Cambria Math" panose="02040503050406030204" pitchFamily="18" charset="0"/>
                            <a:ea typeface="Calibri" panose="020F0502020204030204" pitchFamily="34" charset="0"/>
                            <a:cs typeface="Times New Roman" panose="02020603050405020304" pitchFamily="18" charset="0"/>
                          </a:rPr>
                          <m:t>𝑃</m:t>
                        </m:r>
                      </m:e>
                      <m:sub>
                        <m:r>
                          <a:rPr lang="en-US" sz="1150" i="1">
                            <a:latin typeface="Cambria Math" panose="02040503050406030204" pitchFamily="18" charset="0"/>
                            <a:ea typeface="Calibri" panose="020F0502020204030204" pitchFamily="34" charset="0"/>
                            <a:cs typeface="Times New Roman" panose="02020603050405020304" pitchFamily="18" charset="0"/>
                          </a:rPr>
                          <m:t>𝑒𝑝𝑡</m:t>
                        </m:r>
                      </m:sub>
                    </m:sSub>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    The penalty of shortage of product</a:t>
                </a:r>
                <a:r>
                  <a:rPr lang="en-US" sz="1150" i="1" dirty="0">
                    <a:latin typeface="Arial" panose="020B0604020202020204" pitchFamily="34" charset="0"/>
                    <a:ea typeface="Calibri" panose="020F0502020204030204" pitchFamily="34" charset="0"/>
                    <a:cs typeface="Arial" panose="020B0604020202020204" pitchFamily="34" charset="0"/>
                  </a:rPr>
                  <a:t> p</a:t>
                </a:r>
                <a:r>
                  <a:rPr lang="en-US" sz="1150" dirty="0">
                    <a:latin typeface="Arial" panose="020B0604020202020204" pitchFamily="34" charset="0"/>
                    <a:ea typeface="Calibri" panose="020F0502020204030204" pitchFamily="34" charset="0"/>
                    <a:cs typeface="Arial" panose="020B0604020202020204" pitchFamily="34" charset="0"/>
                  </a:rPr>
                  <a:t> for retailer </a:t>
                </a:r>
                <a:r>
                  <a:rPr lang="en-US" sz="1150" i="1" dirty="0">
                    <a:latin typeface="Arial" panose="020B0604020202020204" pitchFamily="34" charset="0"/>
                    <a:ea typeface="Calibri" panose="020F0502020204030204" pitchFamily="34" charset="0"/>
                    <a:cs typeface="Arial" panose="020B0604020202020204" pitchFamily="34" charset="0"/>
                  </a:rPr>
                  <a:t>e</a:t>
                </a:r>
                <a:r>
                  <a:rPr lang="en-US" sz="1150" dirty="0">
                    <a:latin typeface="Arial" panose="020B0604020202020204" pitchFamily="34" charset="0"/>
                    <a:ea typeface="Calibri" panose="020F0502020204030204" pitchFamily="34" charset="0"/>
                    <a:cs typeface="Arial" panose="020B0604020202020204" pitchFamily="34" charset="0"/>
                  </a:rPr>
                  <a:t> of on day</a:t>
                </a:r>
                <a:r>
                  <a:rPr lang="en-US" sz="1150" i="1" dirty="0">
                    <a:latin typeface="Arial" panose="020B0604020202020204" pitchFamily="34" charset="0"/>
                    <a:ea typeface="Calibri" panose="020F0502020204030204" pitchFamily="34" charset="0"/>
                    <a:cs typeface="Arial" panose="020B0604020202020204" pitchFamily="34" charset="0"/>
                  </a:rPr>
                  <a:t> t</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
                      <m:sSubPr>
                        <m:ctrlPr>
                          <a:rPr lang="en-US" sz="1150" i="1">
                            <a:latin typeface="Cambria Math" panose="02040503050406030204" pitchFamily="18" charset="0"/>
                            <a:ea typeface="Calibri" panose="020F0502020204030204" pitchFamily="34" charset="0"/>
                            <a:cs typeface="Times New Roman" panose="02020603050405020304" pitchFamily="18" charset="0"/>
                          </a:rPr>
                        </m:ctrlPr>
                      </m:sSubPr>
                      <m:e>
                        <m:r>
                          <a:rPr lang="en-US" sz="1150" i="1">
                            <a:latin typeface="Cambria Math" panose="02040503050406030204" pitchFamily="18" charset="0"/>
                            <a:ea typeface="Calibri" panose="020F0502020204030204" pitchFamily="34" charset="0"/>
                            <a:cs typeface="Times New Roman" panose="02020603050405020304" pitchFamily="18" charset="0"/>
                          </a:rPr>
                          <m:t>𝑐𝑖𝑛𝑣</m:t>
                        </m:r>
                      </m:e>
                      <m:sub>
                        <m:r>
                          <a:rPr lang="en-US" sz="1150" i="1">
                            <a:latin typeface="Cambria Math" panose="02040503050406030204" pitchFamily="18" charset="0"/>
                            <a:ea typeface="Calibri" panose="020F0502020204030204" pitchFamily="34" charset="0"/>
                            <a:cs typeface="Times New Roman" panose="02020603050405020304" pitchFamily="18" charset="0"/>
                          </a:rPr>
                          <m:t> </m:t>
                        </m:r>
                      </m:sub>
                    </m:sSub>
                  </m:oMath>
                </a14:m>
                <a:r>
                  <a:rPr lang="en-US" sz="1150" dirty="0">
                    <a:latin typeface="Arial" panose="020B0604020202020204" pitchFamily="34" charset="0"/>
                    <a:ea typeface="Calibri" panose="020F0502020204030204" pitchFamily="34" charset="0"/>
                    <a:cs typeface="Arial" panose="020B0604020202020204" pitchFamily="34" charset="0"/>
                  </a:rPr>
                  <a:t>     The cost of environment destruction for the reduction of each unit of natural      resources (tree)</a:t>
                </a:r>
              </a:p>
              <a:p>
                <a:pPr algn="just">
                  <a:spcAft>
                    <a:spcPts val="800"/>
                  </a:spcAft>
                </a:pPr>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𝑑𝑒𝑚</m:t>
                        </m:r>
                      </m:e>
                      <m:sub>
                        <m:r>
                          <a:rPr lang="en-US" sz="1150" i="1">
                            <a:latin typeface="Cambria Math" panose="02040503050406030204" pitchFamily="18" charset="0"/>
                          </a:rPr>
                          <m:t>𝑒𝑝𝑡</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Demand of retailer </a:t>
                </a:r>
                <a:r>
                  <a:rPr lang="en-US" sz="1150" i="1" dirty="0">
                    <a:latin typeface="Arial" panose="020B0604020202020204" pitchFamily="34" charset="0"/>
                    <a:cs typeface="Arial" panose="020B0604020202020204" pitchFamily="34" charset="0"/>
                  </a:rPr>
                  <a:t>e</a:t>
                </a:r>
                <a:r>
                  <a:rPr lang="en-US" sz="1150" dirty="0">
                    <a:latin typeface="Arial" panose="020B0604020202020204" pitchFamily="34" charset="0"/>
                    <a:cs typeface="Arial" panose="020B0604020202020204" pitchFamily="34" charset="0"/>
                  </a:rPr>
                  <a:t> from product</a:t>
                </a:r>
                <a:r>
                  <a:rPr lang="en-US" sz="1150" i="1" dirty="0">
                    <a:latin typeface="Arial" panose="020B0604020202020204" pitchFamily="34" charset="0"/>
                    <a:cs typeface="Arial" panose="020B0604020202020204" pitchFamily="34" charset="0"/>
                  </a:rPr>
                  <a:t> p</a:t>
                </a:r>
                <a:r>
                  <a:rPr lang="en-US" sz="1150" dirty="0">
                    <a:latin typeface="Arial" panose="020B0604020202020204" pitchFamily="34" charset="0"/>
                    <a:cs typeface="Arial" panose="020B0604020202020204" pitchFamily="34" charset="0"/>
                  </a:rPr>
                  <a:t> on day </a:t>
                </a:r>
                <a:r>
                  <a:rPr lang="en-US" sz="1150" i="1" dirty="0">
                    <a:latin typeface="Arial" panose="020B0604020202020204" pitchFamily="34" charset="0"/>
                    <a:cs typeface="Arial" panose="020B0604020202020204" pitchFamily="34" charset="0"/>
                  </a:rPr>
                  <a:t>t</a:t>
                </a:r>
              </a:p>
              <a:p>
                <a:pPr algn="just">
                  <a:spcAft>
                    <a:spcPts val="800"/>
                  </a:spcAft>
                </a:pPr>
                <a:endParaRPr lang="en-US" sz="1150" dirty="0">
                  <a:latin typeface="Arial" panose="020B0604020202020204" pitchFamily="34" charset="0"/>
                  <a:ea typeface="Calibri" panose="020F0502020204030204" pitchFamily="34" charset="0"/>
                  <a:cs typeface="Arial" panose="020B0604020202020204" pitchFamily="34" charset="0"/>
                </a:endParaRPr>
              </a:p>
              <a:p>
                <a:endParaRPr lang="en-US" sz="1150" dirty="0">
                  <a:latin typeface="Arial" panose="020B0604020202020204" pitchFamily="34" charset="0"/>
                  <a:cs typeface="Arial" panose="020B0604020202020204" pitchFamily="34" charset="0"/>
                </a:endParaRPr>
              </a:p>
              <a:p>
                <a:endParaRPr lang="en-US" sz="1150" dirty="0">
                  <a:latin typeface="Arial" panose="020B0604020202020204" pitchFamily="34" charset="0"/>
                  <a:cs typeface="Arial" panose="020B0604020202020204" pitchFamily="34" charset="0"/>
                </a:endParaRPr>
              </a:p>
              <a:p>
                <a:pPr algn="just">
                  <a:spcAft>
                    <a:spcPts val="800"/>
                  </a:spcAft>
                </a:pPr>
                <a:endParaRPr lang="en-US" sz="115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12" name="Rectangle 11"/>
              <p:cNvSpPr>
                <a:spLocks noRot="1" noChangeAspect="1" noMove="1" noResize="1" noEditPoints="1" noAdjustHandles="1" noChangeArrowheads="1" noChangeShapeType="1" noTextEdit="1"/>
              </p:cNvSpPr>
              <p:nvPr/>
            </p:nvSpPr>
            <p:spPr>
              <a:xfrm>
                <a:off x="201705" y="685300"/>
                <a:ext cx="5702975" cy="6849908"/>
              </a:xfrm>
              <a:prstGeom prst="rect">
                <a:avLst/>
              </a:prstGeom>
              <a:blipFill>
                <a:blip r:embed="rId3"/>
                <a:stretch>
                  <a:fillRect l="-855" t="-4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p:cNvSpPr/>
              <p:nvPr/>
            </p:nvSpPr>
            <p:spPr>
              <a:xfrm>
                <a:off x="5904682" y="975025"/>
                <a:ext cx="6405421" cy="6396879"/>
              </a:xfrm>
              <a:prstGeom prst="rect">
                <a:avLst/>
              </a:prstGeom>
            </p:spPr>
            <p:txBody>
              <a:bodyPr wrap="square">
                <a:spAutoFit/>
              </a:bodyPr>
              <a:lstStyle/>
              <a:p>
                <a:pPr algn="just">
                  <a:spcAft>
                    <a:spcPts val="800"/>
                  </a:spcAft>
                </a:pPr>
                <a14:m>
                  <m:oMath xmlns:m="http://schemas.openxmlformats.org/officeDocument/2006/math">
                    <m:sSubSup>
                      <m:sSubSupPr>
                        <m:ctrlPr>
                          <a:rPr lang="en-US" sz="1150" i="1" smtClean="0">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𝑇𝑠</m:t>
                        </m:r>
                      </m:e>
                      <m:sub>
                        <m:r>
                          <a:rPr lang="en-US" sz="1150" i="1">
                            <a:latin typeface="Cambria Math" panose="02040503050406030204" pitchFamily="18" charset="0"/>
                            <a:ea typeface="Calibri" panose="020F0502020204030204" pitchFamily="34" charset="0"/>
                            <a:cs typeface="Times New Roman" panose="02020603050405020304" pitchFamily="18" charset="0"/>
                          </a:rPr>
                          <m:t>𝑒𝑗</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oMath>
                </a14:m>
                <a:r>
                  <a:rPr lang="en-US" sz="1150" dirty="0">
                    <a:latin typeface="Arial" panose="020B0604020202020204" pitchFamily="34" charset="0"/>
                    <a:ea typeface="Calibri" panose="020F0502020204030204" pitchFamily="34" charset="0"/>
                    <a:cs typeface="Arial" panose="020B0604020202020204" pitchFamily="34" charset="0"/>
                  </a:rPr>
                  <a:t>    The approximate time of going back and forth from retailer </a:t>
                </a:r>
                <a:r>
                  <a:rPr lang="en-US" sz="1150" i="1" dirty="0">
                    <a:latin typeface="Arial" panose="020B0604020202020204" pitchFamily="34" charset="0"/>
                    <a:ea typeface="Calibri" panose="020F0502020204030204" pitchFamily="34" charset="0"/>
                    <a:cs typeface="Arial" panose="020B0604020202020204" pitchFamily="34" charset="0"/>
                  </a:rPr>
                  <a:t>e</a:t>
                </a:r>
                <a:r>
                  <a:rPr lang="en-US" sz="1150" dirty="0">
                    <a:effectLst/>
                    <a:latin typeface="Arial" panose="020B0604020202020204" pitchFamily="34" charset="0"/>
                    <a:ea typeface="Calibri" panose="020F0502020204030204" pitchFamily="34" charset="0"/>
                    <a:cs typeface="Arial" panose="020B0604020202020204" pitchFamily="34" charset="0"/>
                  </a:rPr>
                  <a:t> </a:t>
                </a:r>
                <a:r>
                  <a:rPr lang="en-US" sz="1150" dirty="0">
                    <a:latin typeface="Arial" panose="020B0604020202020204" pitchFamily="34" charset="0"/>
                    <a:ea typeface="Calibri" panose="020F0502020204030204" pitchFamily="34" charset="0"/>
                    <a:cs typeface="Arial" panose="020B0604020202020204" pitchFamily="34" charset="0"/>
                  </a:rPr>
                  <a:t>to collection center </a:t>
                </a:r>
                <a:r>
                  <a:rPr lang="en-US" sz="1150" i="1" dirty="0">
                    <a:latin typeface="Arial" panose="020B0604020202020204" pitchFamily="34" charset="0"/>
                    <a:ea typeface="Calibri" panose="020F0502020204030204" pitchFamily="34" charset="0"/>
                    <a:cs typeface="Arial" panose="020B0604020202020204" pitchFamily="34" charset="0"/>
                  </a:rPr>
                  <a:t>j</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𝑇𝑠</m:t>
                        </m:r>
                        <m:r>
                          <a:rPr lang="en-US" sz="1150" i="1">
                            <a:latin typeface="Cambria Math" panose="02040503050406030204" pitchFamily="18" charset="0"/>
                            <a:ea typeface="Calibri" panose="020F0502020204030204" pitchFamily="34" charset="0"/>
                            <a:cs typeface="Times New Roman" panose="02020603050405020304" pitchFamily="18" charset="0"/>
                          </a:rPr>
                          <m:t>′</m:t>
                        </m:r>
                      </m:e>
                      <m:sub>
                        <m:r>
                          <a:rPr lang="en-US" sz="1150" i="1">
                            <a:latin typeface="Cambria Math" panose="02040503050406030204" pitchFamily="18" charset="0"/>
                            <a:ea typeface="Calibri" panose="020F0502020204030204" pitchFamily="34" charset="0"/>
                            <a:cs typeface="Times New Roman" panose="02020603050405020304" pitchFamily="18" charset="0"/>
                          </a:rPr>
                          <m:t>𝑗</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oMath>
                </a14:m>
                <a:r>
                  <a:rPr lang="en-US" sz="1150" dirty="0">
                    <a:latin typeface="Arial" panose="020B0604020202020204" pitchFamily="34" charset="0"/>
                    <a:ea typeface="Calibri" panose="020F0502020204030204" pitchFamily="34" charset="0"/>
                    <a:cs typeface="Arial" panose="020B0604020202020204" pitchFamily="34" charset="0"/>
                  </a:rPr>
                  <a:t>     The approximate time of going back and forth from collection center </a:t>
                </a:r>
                <a:r>
                  <a:rPr lang="en-US" sz="1150" i="1" dirty="0">
                    <a:latin typeface="Arial" panose="020B0604020202020204" pitchFamily="34" charset="0"/>
                    <a:ea typeface="Calibri" panose="020F0502020204030204" pitchFamily="34" charset="0"/>
                    <a:cs typeface="Arial" panose="020B0604020202020204" pitchFamily="34" charset="0"/>
                  </a:rPr>
                  <a:t>j</a:t>
                </a:r>
                <a:r>
                  <a:rPr lang="en-US" sz="1150" dirty="0">
                    <a:latin typeface="Arial" panose="020B0604020202020204" pitchFamily="34" charset="0"/>
                    <a:ea typeface="Calibri" panose="020F0502020204030204" pitchFamily="34" charset="0"/>
                    <a:cs typeface="Arial" panose="020B0604020202020204" pitchFamily="34" charset="0"/>
                  </a:rPr>
                  <a:t> to the factory</a:t>
                </a:r>
              </a:p>
              <a:p>
                <a:pPr algn="just">
                  <a:spcAft>
                    <a:spcPts val="800"/>
                  </a:spcAft>
                </a:pPr>
                <a14:m>
                  <m:oMath xmlns:m="http://schemas.openxmlformats.org/officeDocument/2006/math">
                    <m:r>
                      <a:rPr lang="en-US" sz="1150" i="1">
                        <a:latin typeface="Cambria Math" panose="02040503050406030204" pitchFamily="18" charset="0"/>
                        <a:ea typeface="Calibri" panose="020F0502020204030204" pitchFamily="34" charset="0"/>
                        <a:cs typeface="Times New Roman" panose="02020603050405020304" pitchFamily="18" charset="0"/>
                      </a:rPr>
                      <m:t>𝑀</m:t>
                    </m:r>
                  </m:oMath>
                </a14:m>
                <a:r>
                  <a:rPr lang="en-US" sz="1150" dirty="0">
                    <a:latin typeface="Arial" panose="020B0604020202020204" pitchFamily="34" charset="0"/>
                    <a:ea typeface="Calibri" panose="020F0502020204030204" pitchFamily="34" charset="0"/>
                    <a:cs typeface="Arial" panose="020B0604020202020204" pitchFamily="34" charset="0"/>
                  </a:rPr>
                  <a:t>        A very large number</a:t>
                </a:r>
              </a:p>
              <a:p>
                <a:pPr algn="just">
                  <a:spcAft>
                    <a:spcPts val="800"/>
                  </a:spcAft>
                </a:pPr>
                <a14:m>
                  <m:oMath xmlns:m="http://schemas.openxmlformats.org/officeDocument/2006/math">
                    <m:r>
                      <a:rPr lang="en-US" sz="1150" i="1">
                        <a:latin typeface="Cambria Math" panose="02040503050406030204" pitchFamily="18" charset="0"/>
                        <a:ea typeface="Calibri" panose="020F0502020204030204" pitchFamily="34" charset="0"/>
                        <a:cs typeface="Times New Roman" panose="02020603050405020304" pitchFamily="18" charset="0"/>
                      </a:rPr>
                      <m:t>𝐻𝑑</m:t>
                    </m:r>
                  </m:oMath>
                </a14:m>
                <a:r>
                  <a:rPr lang="en-US" sz="1150" dirty="0">
                    <a:latin typeface="Arial" panose="020B0604020202020204" pitchFamily="34" charset="0"/>
                    <a:ea typeface="Calibri" panose="020F0502020204030204" pitchFamily="34" charset="0"/>
                    <a:cs typeface="Arial" panose="020B0604020202020204" pitchFamily="34" charset="0"/>
                  </a:rPr>
                  <a:t>       Work hours in a day</a:t>
                </a: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𝑐𝑘</m:t>
                        </m:r>
                      </m:e>
                      <m:sub>
                        <m:r>
                          <a:rPr lang="en-US" sz="1150" i="1">
                            <a:latin typeface="Cambria Math" panose="02040503050406030204" pitchFamily="18" charset="0"/>
                            <a:ea typeface="Calibri" panose="020F0502020204030204" pitchFamily="34" charset="0"/>
                            <a:cs typeface="Times New Roman" panose="02020603050405020304" pitchFamily="18" charset="0"/>
                          </a:rPr>
                          <m:t>𝑒𝑝</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cost of purchasing each unit of wooden waste </a:t>
                </a:r>
                <a:r>
                  <a:rPr lang="en-US" sz="1150" i="1" dirty="0">
                    <a:latin typeface="Arial" panose="020B0604020202020204" pitchFamily="34" charset="0"/>
                    <a:ea typeface="Calibri" panose="020F0502020204030204" pitchFamily="34" charset="0"/>
                    <a:cs typeface="Arial" panose="020B0604020202020204" pitchFamily="34" charset="0"/>
                  </a:rPr>
                  <a:t>p</a:t>
                </a:r>
                <a:r>
                  <a:rPr lang="en-US" sz="1150" dirty="0">
                    <a:effectLst/>
                    <a:latin typeface="Arial" panose="020B0604020202020204" pitchFamily="34" charset="0"/>
                    <a:ea typeface="Calibri" panose="020F0502020204030204" pitchFamily="34" charset="0"/>
                    <a:cs typeface="Arial" panose="020B0604020202020204" pitchFamily="34" charset="0"/>
                  </a:rPr>
                  <a:t> </a:t>
                </a:r>
                <a:r>
                  <a:rPr lang="en-US" sz="1150" dirty="0">
                    <a:latin typeface="Arial" panose="020B0604020202020204" pitchFamily="34" charset="0"/>
                    <a:ea typeface="Calibri" panose="020F0502020204030204" pitchFamily="34" charset="0"/>
                    <a:cs typeface="Arial" panose="020B0604020202020204" pitchFamily="34" charset="0"/>
                  </a:rPr>
                  <a:t>from retailer</a:t>
                </a:r>
                <a:r>
                  <a:rPr lang="en-US" sz="1150" i="1" dirty="0">
                    <a:latin typeface="Arial" panose="020B0604020202020204" pitchFamily="34" charset="0"/>
                    <a:ea typeface="Calibri" panose="020F0502020204030204" pitchFamily="34" charset="0"/>
                    <a:cs typeface="Arial" panose="020B0604020202020204" pitchFamily="34" charset="0"/>
                  </a:rPr>
                  <a:t> e</a:t>
                </a:r>
                <a:endParaRPr lang="en-US" sz="1150"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14:m>
                  <m:oMath xmlns:m="http://schemas.openxmlformats.org/officeDocument/2006/math">
                    <m:sSubSup>
                      <m:sSubSupPr>
                        <m:ctrlPr>
                          <a:rPr lang="en-US" sz="1150" i="1">
                            <a:latin typeface="Cambria Math" panose="02040503050406030204" pitchFamily="18" charset="0"/>
                            <a:ea typeface="Calibri" panose="020F0502020204030204" pitchFamily="34" charset="0"/>
                            <a:cs typeface="Times New Roman" panose="02020603050405020304" pitchFamily="18" charset="0"/>
                          </a:rPr>
                        </m:ctrlPr>
                      </m:sSubSupPr>
                      <m:e>
                        <m:r>
                          <a:rPr lang="en-US" sz="1150" i="1">
                            <a:latin typeface="Cambria Math" panose="02040503050406030204" pitchFamily="18" charset="0"/>
                            <a:ea typeface="Calibri" panose="020F0502020204030204" pitchFamily="34" charset="0"/>
                            <a:cs typeface="Times New Roman" panose="02020603050405020304" pitchFamily="18" charset="0"/>
                          </a:rPr>
                          <m:t>𝑓</m:t>
                        </m:r>
                      </m:e>
                      <m:sub>
                        <m:r>
                          <a:rPr lang="en-US" sz="1150" i="1">
                            <a:latin typeface="Cambria Math" panose="02040503050406030204" pitchFamily="18" charset="0"/>
                            <a:ea typeface="Calibri" panose="020F0502020204030204" pitchFamily="34" charset="0"/>
                            <a:cs typeface="Times New Roman" panose="02020603050405020304" pitchFamily="18" charset="0"/>
                          </a:rPr>
                          <m:t>𝑒𝑖𝑗</m:t>
                        </m:r>
                      </m:sub>
                      <m:sup>
                        <m:r>
                          <a:rPr lang="en-US" sz="1150" i="1">
                            <a:latin typeface="Cambria Math" panose="02040503050406030204" pitchFamily="18" charset="0"/>
                            <a:ea typeface="Calibri" panose="020F0502020204030204" pitchFamily="34" charset="0"/>
                            <a:cs typeface="Times New Roman" panose="02020603050405020304" pitchFamily="18" charset="0"/>
                          </a:rPr>
                          <m:t> </m:t>
                        </m:r>
                      </m:sup>
                    </m:sSubSup>
                    <m:r>
                      <a:rPr lang="en-US" sz="1150" i="1">
                        <a:latin typeface="Cambria Math" panose="02040503050406030204" pitchFamily="18" charset="0"/>
                        <a:ea typeface="Calibri" panose="020F0502020204030204" pitchFamily="34" charset="0"/>
                        <a:cs typeface="Times New Roman" panose="02020603050405020304" pitchFamily="18" charset="0"/>
                      </a:rPr>
                      <m:t>       </m:t>
                    </m:r>
                  </m:oMath>
                </a14:m>
                <a:r>
                  <a:rPr lang="en-US" sz="1150" dirty="0">
                    <a:latin typeface="Arial" panose="020B0604020202020204" pitchFamily="34" charset="0"/>
                    <a:ea typeface="Calibri" panose="020F0502020204030204" pitchFamily="34" charset="0"/>
                    <a:cs typeface="Arial" panose="020B0604020202020204" pitchFamily="34" charset="0"/>
                  </a:rPr>
                  <a:t>The fixed transportation cost of vehicle </a:t>
                </a:r>
                <a14:m>
                  <m:oMath xmlns:m="http://schemas.openxmlformats.org/officeDocument/2006/math">
                    <m:r>
                      <a:rPr lang="en-US" sz="1150" i="1">
                        <a:latin typeface="Cambria Math" panose="02040503050406030204" pitchFamily="18" charset="0"/>
                        <a:ea typeface="Calibri" panose="020F0502020204030204" pitchFamily="34" charset="0"/>
                        <a:cs typeface="Times New Roman" panose="02020603050405020304" pitchFamily="18" charset="0"/>
                      </a:rPr>
                      <m:t>𝑖</m:t>
                    </m:r>
                  </m:oMath>
                </a14:m>
                <a:r>
                  <a:rPr lang="en-US" sz="1150" dirty="0">
                    <a:effectLst/>
                    <a:latin typeface="Arial" panose="020B0604020202020204" pitchFamily="34" charset="0"/>
                    <a:ea typeface="Calibri" panose="020F0502020204030204" pitchFamily="34" charset="0"/>
                    <a:cs typeface="Arial" panose="020B0604020202020204" pitchFamily="34" charset="0"/>
                  </a:rPr>
                  <a:t> </a:t>
                </a:r>
                <a:r>
                  <a:rPr lang="en-US" sz="1150" dirty="0">
                    <a:latin typeface="Arial" panose="020B0604020202020204" pitchFamily="34" charset="0"/>
                    <a:ea typeface="Calibri" panose="020F0502020204030204" pitchFamily="34" charset="0"/>
                    <a:cs typeface="Arial" panose="020B0604020202020204" pitchFamily="34" charset="0"/>
                  </a:rPr>
                  <a:t>from retailer</a:t>
                </a:r>
                <a:r>
                  <a:rPr lang="en-US" sz="1150" i="1" dirty="0">
                    <a:latin typeface="Arial" panose="020B0604020202020204" pitchFamily="34" charset="0"/>
                    <a:ea typeface="Calibri" panose="020F0502020204030204" pitchFamily="34" charset="0"/>
                    <a:cs typeface="Arial" panose="020B0604020202020204" pitchFamily="34" charset="0"/>
                  </a:rPr>
                  <a:t> e</a:t>
                </a:r>
                <a:r>
                  <a:rPr lang="en-US" sz="1150" dirty="0">
                    <a:latin typeface="Arial" panose="020B0604020202020204" pitchFamily="34" charset="0"/>
                    <a:ea typeface="Calibri" panose="020F0502020204030204" pitchFamily="34" charset="0"/>
                    <a:cs typeface="Arial" panose="020B0604020202020204" pitchFamily="34" charset="0"/>
                  </a:rPr>
                  <a:t> to collection center</a:t>
                </a:r>
                <a:r>
                  <a:rPr lang="en-US" sz="1150" i="1" dirty="0">
                    <a:latin typeface="Arial" panose="020B0604020202020204" pitchFamily="34" charset="0"/>
                    <a:ea typeface="Calibri" panose="020F0502020204030204" pitchFamily="34" charset="0"/>
                    <a:cs typeface="Arial" panose="020B0604020202020204" pitchFamily="34" charset="0"/>
                  </a:rPr>
                  <a:t> j</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𝑐𝑧</m:t>
                        </m:r>
                      </m:e>
                      <m:sub>
                        <m:r>
                          <a:rPr lang="en-US" sz="1150" i="1">
                            <a:latin typeface="Cambria Math" panose="02040503050406030204" pitchFamily="18" charset="0"/>
                          </a:rPr>
                          <m:t>𝑒𝑗𝑝</m:t>
                        </m:r>
                      </m:sub>
                      <m:sup>
                        <m:r>
                          <a:rPr lang="en-US" sz="1150" i="1">
                            <a:latin typeface="Cambria Math" panose="02040503050406030204" pitchFamily="18" charset="0"/>
                          </a:rPr>
                          <m:t> </m:t>
                        </m:r>
                      </m:sup>
                    </m:sSubSup>
                  </m:oMath>
                </a14:m>
                <a:r>
                  <a:rPr lang="en-US" sz="1150" dirty="0">
                    <a:latin typeface="Arial" panose="020B0604020202020204" pitchFamily="34" charset="0"/>
                    <a:cs typeface="Arial" panose="020B0604020202020204" pitchFamily="34" charset="0"/>
                  </a:rPr>
                  <a:t>     The transportation cost of each unit of wooden waste </a:t>
                </a:r>
                <a:r>
                  <a:rPr lang="en-US" sz="1150" i="1" dirty="0">
                    <a:latin typeface="Arial" panose="020B0604020202020204" pitchFamily="34" charset="0"/>
                    <a:cs typeface="Arial" panose="020B0604020202020204" pitchFamily="34" charset="0"/>
                  </a:rPr>
                  <a:t>p</a:t>
                </a:r>
                <a:r>
                  <a:rPr lang="en-US" sz="1150" dirty="0">
                    <a:latin typeface="Arial" panose="020B0604020202020204" pitchFamily="34" charset="0"/>
                    <a:cs typeface="Arial" panose="020B0604020202020204" pitchFamily="34" charset="0"/>
                  </a:rPr>
                  <a:t> from retailer</a:t>
                </a:r>
                <a:r>
                  <a:rPr lang="en-US" sz="1150" i="1" dirty="0">
                    <a:latin typeface="Arial" panose="020B0604020202020204" pitchFamily="34" charset="0"/>
                    <a:cs typeface="Arial" panose="020B0604020202020204" pitchFamily="34" charset="0"/>
                  </a:rPr>
                  <a:t> e</a:t>
                </a:r>
                <a:r>
                  <a:rPr lang="en-US" sz="1150" dirty="0">
                    <a:latin typeface="Arial" panose="020B0604020202020204" pitchFamily="34" charset="0"/>
                    <a:cs typeface="Arial" panose="020B0604020202020204" pitchFamily="34" charset="0"/>
                  </a:rPr>
                  <a:t> to collection </a:t>
                </a:r>
              </a:p>
              <a:p>
                <a:r>
                  <a:rPr lang="en-US" sz="1150" dirty="0">
                    <a:latin typeface="Arial" panose="020B0604020202020204" pitchFamily="34" charset="0"/>
                    <a:cs typeface="Arial" panose="020B0604020202020204" pitchFamily="34" charset="0"/>
                  </a:rPr>
                  <a:t>              center </a:t>
                </a:r>
                <a:r>
                  <a:rPr lang="en-US" sz="1150" i="1" dirty="0">
                    <a:latin typeface="Arial" panose="020B0604020202020204" pitchFamily="34" charset="0"/>
                    <a:cs typeface="Arial" panose="020B0604020202020204" pitchFamily="34" charset="0"/>
                  </a:rPr>
                  <a:t>j</a:t>
                </a:r>
                <a:r>
                  <a:rPr lang="en-US" sz="1150" dirty="0">
                    <a:latin typeface="Arial" panose="020B0604020202020204" pitchFamily="34" charset="0"/>
                    <a:cs typeface="Arial" panose="020B0604020202020204" pitchFamily="34" charset="0"/>
                  </a:rPr>
                  <a:t> </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𝑓</m:t>
                        </m:r>
                        <m:r>
                          <a:rPr lang="en-US" sz="1150" i="1">
                            <a:latin typeface="Cambria Math" panose="02040503050406030204" pitchFamily="18" charset="0"/>
                          </a:rPr>
                          <m:t>′</m:t>
                        </m:r>
                      </m:e>
                      <m:sub>
                        <m:sSup>
                          <m:sSupPr>
                            <m:ctrlPr>
                              <a:rPr lang="en-US" sz="1150" i="1">
                                <a:latin typeface="Cambria Math" panose="02040503050406030204" pitchFamily="18" charset="0"/>
                              </a:rPr>
                            </m:ctrlPr>
                          </m:sSupPr>
                          <m:e>
                            <m:r>
                              <a:rPr lang="en-US" sz="1150" i="1">
                                <a:latin typeface="Cambria Math" panose="02040503050406030204" pitchFamily="18" charset="0"/>
                              </a:rPr>
                              <m:t>𝑖</m:t>
                            </m:r>
                          </m:e>
                          <m:sup>
                            <m:r>
                              <a:rPr lang="en-US" sz="1150" i="1">
                                <a:latin typeface="Cambria Math" panose="02040503050406030204" pitchFamily="18" charset="0"/>
                              </a:rPr>
                              <m:t>′</m:t>
                            </m:r>
                          </m:sup>
                        </m:sSup>
                        <m:r>
                          <a:rPr lang="en-US" sz="1150" i="1">
                            <a:latin typeface="Cambria Math" panose="02040503050406030204" pitchFamily="18" charset="0"/>
                          </a:rPr>
                          <m:t>𝑗</m:t>
                        </m:r>
                      </m:sub>
                      <m:sup>
                        <m:r>
                          <a:rPr lang="en-US" sz="1150" i="1">
                            <a:latin typeface="Cambria Math" panose="02040503050406030204" pitchFamily="18" charset="0"/>
                          </a:rPr>
                          <m:t> </m:t>
                        </m:r>
                      </m:sup>
                    </m:sSubSup>
                  </m:oMath>
                </a14:m>
                <a:r>
                  <a:rPr lang="en-US" sz="1150" dirty="0">
                    <a:latin typeface="Arial" panose="020B0604020202020204" pitchFamily="34" charset="0"/>
                    <a:cs typeface="Arial" panose="020B0604020202020204" pitchFamily="34" charset="0"/>
                  </a:rPr>
                  <a:t>       Fixed costs of sending vehicle </a:t>
                </a:r>
                <a14:m>
                  <m:oMath xmlns:m="http://schemas.openxmlformats.org/officeDocument/2006/math">
                    <m:r>
                      <a:rPr lang="en-US" sz="1150" i="1">
                        <a:latin typeface="Cambria Math" panose="02040503050406030204" pitchFamily="18" charset="0"/>
                      </a:rPr>
                      <m:t>𝑖</m:t>
                    </m:r>
                    <m:r>
                      <a:rPr lang="en-US" sz="1150" i="1">
                        <a:latin typeface="Cambria Math" panose="02040503050406030204" pitchFamily="18" charset="0"/>
                      </a:rPr>
                      <m:t>′</m:t>
                    </m:r>
                  </m:oMath>
                </a14:m>
                <a:r>
                  <a:rPr lang="en-US" sz="1150" dirty="0">
                    <a:latin typeface="Arial" panose="020B0604020202020204" pitchFamily="34" charset="0"/>
                    <a:cs typeface="Arial" panose="020B0604020202020204" pitchFamily="34" charset="0"/>
                  </a:rPr>
                  <a:t>from collection center </a:t>
                </a:r>
                <a14:m>
                  <m:oMath xmlns:m="http://schemas.openxmlformats.org/officeDocument/2006/math">
                    <m:r>
                      <a:rPr lang="en-US" sz="1150" i="1">
                        <a:latin typeface="Cambria Math" panose="02040503050406030204" pitchFamily="18" charset="0"/>
                      </a:rPr>
                      <m:t>𝑗</m:t>
                    </m:r>
                  </m:oMath>
                </a14:m>
                <a:r>
                  <a:rPr lang="en-US" sz="1150" dirty="0">
                    <a:latin typeface="Arial" panose="020B0604020202020204" pitchFamily="34" charset="0"/>
                    <a:cs typeface="Arial" panose="020B0604020202020204" pitchFamily="34" charset="0"/>
                  </a:rPr>
                  <a:t> to the factory</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𝑐𝑧</m:t>
                        </m:r>
                      </m:e>
                      <m:sub>
                        <m:r>
                          <a:rPr lang="en-US" sz="1150" i="1">
                            <a:latin typeface="Cambria Math" panose="02040503050406030204" pitchFamily="18" charset="0"/>
                          </a:rPr>
                          <m:t>𝑗𝑚</m:t>
                        </m:r>
                      </m:sub>
                      <m:sup>
                        <m:r>
                          <a:rPr lang="en-US" sz="1150" i="1">
                            <a:latin typeface="Cambria Math" panose="02040503050406030204" pitchFamily="18" charset="0"/>
                          </a:rPr>
                          <m:t>′</m:t>
                        </m:r>
                      </m:sup>
                    </m:sSubSup>
                  </m:oMath>
                </a14:m>
                <a:r>
                  <a:rPr lang="en-US" sz="1150" dirty="0">
                    <a:latin typeface="Arial" panose="020B0604020202020204" pitchFamily="34" charset="0"/>
                    <a:cs typeface="Arial" panose="020B0604020202020204" pitchFamily="34" charset="0"/>
                  </a:rPr>
                  <a:t>      The transportation cost of each unit of wooden waste </a:t>
                </a:r>
                <a:r>
                  <a:rPr lang="en-US" sz="1150" i="1" dirty="0">
                    <a:latin typeface="Arial" panose="020B0604020202020204" pitchFamily="34" charset="0"/>
                    <a:cs typeface="Arial" panose="020B0604020202020204" pitchFamily="34" charset="0"/>
                  </a:rPr>
                  <a:t>m</a:t>
                </a:r>
                <a:r>
                  <a:rPr lang="en-US" sz="1150" dirty="0">
                    <a:latin typeface="Arial" panose="020B0604020202020204" pitchFamily="34" charset="0"/>
                    <a:cs typeface="Arial" panose="020B0604020202020204" pitchFamily="34" charset="0"/>
                  </a:rPr>
                  <a:t> from collection center </a:t>
                </a:r>
                <a14:m>
                  <m:oMath xmlns:m="http://schemas.openxmlformats.org/officeDocument/2006/math">
                    <m:r>
                      <a:rPr lang="en-US" sz="1150" i="1">
                        <a:latin typeface="Cambria Math" panose="02040503050406030204" pitchFamily="18" charset="0"/>
                      </a:rPr>
                      <m:t>𝑗</m:t>
                    </m:r>
                  </m:oMath>
                </a14:m>
                <a:r>
                  <a:rPr lang="en-US" sz="1150" dirty="0">
                    <a:latin typeface="Arial" panose="020B0604020202020204" pitchFamily="34" charset="0"/>
                    <a:cs typeface="Arial" panose="020B0604020202020204" pitchFamily="34" charset="0"/>
                  </a:rPr>
                  <a:t> to </a:t>
                </a:r>
              </a:p>
              <a:p>
                <a:r>
                  <a:rPr lang="en-US" sz="1150" dirty="0">
                    <a:latin typeface="Arial" panose="020B0604020202020204" pitchFamily="34" charset="0"/>
                    <a:cs typeface="Arial" panose="020B0604020202020204" pitchFamily="34" charset="0"/>
                  </a:rPr>
                  <a:t>              the factory</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𝑆𝑝</m:t>
                        </m:r>
                      </m:e>
                      <m:sub>
                        <m:r>
                          <m:rPr>
                            <m:sty m:val="p"/>
                          </m:rPr>
                          <a:rPr lang="en-US" sz="1150">
                            <a:latin typeface="Cambria Math" panose="02040503050406030204" pitchFamily="18" charset="0"/>
                          </a:rPr>
                          <m:t>i</m:t>
                        </m:r>
                      </m:sub>
                      <m:sup>
                        <m:r>
                          <a:rPr lang="en-US" sz="1150" i="1">
                            <a:latin typeface="Cambria Math" panose="02040503050406030204" pitchFamily="18" charset="0"/>
                          </a:rPr>
                          <m:t> </m:t>
                        </m:r>
                      </m:sup>
                    </m:sSubSup>
                  </m:oMath>
                </a14:m>
                <a:r>
                  <a:rPr lang="en-US" sz="1150" dirty="0">
                    <a:latin typeface="Arial" panose="020B0604020202020204" pitchFamily="34" charset="0"/>
                    <a:cs typeface="Arial" panose="020B0604020202020204" pitchFamily="34" charset="0"/>
                  </a:rPr>
                  <a:t>        Capacity of vehicle </a:t>
                </a:r>
                <a:r>
                  <a:rPr lang="en-US" sz="1150" i="1" dirty="0">
                    <a:latin typeface="Arial" panose="020B0604020202020204" pitchFamily="34" charset="0"/>
                    <a:cs typeface="Arial" panose="020B0604020202020204" pitchFamily="34" charset="0"/>
                  </a:rPr>
                  <a:t>I </a:t>
                </a:r>
                <a:endParaRPr lang="en-US" sz="1150" dirty="0">
                  <a:latin typeface="Arial" panose="020B0604020202020204" pitchFamily="34" charset="0"/>
                  <a:cs typeface="Arial" panose="020B0604020202020204" pitchFamily="34" charset="0"/>
                </a:endParaRP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𝑐h</m:t>
                        </m:r>
                      </m:e>
                      <m:sub>
                        <m:r>
                          <a:rPr lang="en-US" sz="1150" i="1">
                            <a:latin typeface="Cambria Math" panose="02040503050406030204" pitchFamily="18" charset="0"/>
                          </a:rPr>
                          <m:t>𝑝𝑡</m:t>
                        </m:r>
                      </m:sub>
                      <m:sup>
                        <m:r>
                          <a:rPr lang="en-US" sz="1150" i="1">
                            <a:latin typeface="Cambria Math" panose="02040503050406030204" pitchFamily="18" charset="0"/>
                          </a:rPr>
                          <m:t>′</m:t>
                        </m:r>
                      </m:sup>
                    </m:sSubSup>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The maintenance cost of each unit of product</a:t>
                </a:r>
                <a:r>
                  <a:rPr lang="en-US" sz="1150" i="1" dirty="0">
                    <a:latin typeface="Arial" panose="020B0604020202020204" pitchFamily="34" charset="0"/>
                    <a:cs typeface="Arial" panose="020B0604020202020204" pitchFamily="34" charset="0"/>
                  </a:rPr>
                  <a:t> p</a:t>
                </a:r>
                <a:r>
                  <a:rPr lang="en-US" sz="1150" dirty="0">
                    <a:latin typeface="Arial" panose="020B0604020202020204" pitchFamily="34" charset="0"/>
                    <a:cs typeface="Arial" panose="020B0604020202020204" pitchFamily="34" charset="0"/>
                  </a:rPr>
                  <a:t> in the factory products storage on day</a:t>
                </a:r>
                <a:r>
                  <a:rPr lang="en-US" sz="1150" i="1" dirty="0">
                    <a:latin typeface="Arial" panose="020B0604020202020204" pitchFamily="34" charset="0"/>
                    <a:cs typeface="Arial" panose="020B0604020202020204" pitchFamily="34" charset="0"/>
                  </a:rPr>
                  <a:t> t</a:t>
                </a:r>
                <a:endParaRPr lang="en-US" sz="1150" dirty="0">
                  <a:latin typeface="Arial" panose="020B0604020202020204" pitchFamily="34" charset="0"/>
                  <a:cs typeface="Arial" panose="020B0604020202020204" pitchFamily="34" charset="0"/>
                </a:endParaRP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𝑐h</m:t>
                        </m:r>
                      </m:e>
                      <m:sub>
                        <m:r>
                          <a:rPr lang="en-US" sz="1150" i="1">
                            <a:latin typeface="Cambria Math" panose="02040503050406030204" pitchFamily="18" charset="0"/>
                          </a:rPr>
                          <m:t>𝑏𝑝𝑡</m:t>
                        </m:r>
                      </m:sub>
                      <m:sup>
                        <m:r>
                          <a:rPr lang="en-US" sz="1150" i="1">
                            <a:latin typeface="Cambria Math" panose="02040503050406030204" pitchFamily="18" charset="0"/>
                          </a:rPr>
                          <m:t>′′</m:t>
                        </m:r>
                      </m:sup>
                    </m:sSubSup>
                  </m:oMath>
                </a14:m>
                <a:r>
                  <a:rPr lang="en-US" sz="1150" dirty="0">
                    <a:latin typeface="Arial" panose="020B0604020202020204" pitchFamily="34" charset="0"/>
                    <a:cs typeface="Arial" panose="020B0604020202020204" pitchFamily="34" charset="0"/>
                  </a:rPr>
                  <a:t>     The maintenance cost of each unit of product</a:t>
                </a:r>
                <a:r>
                  <a:rPr lang="en-US" sz="1150" i="1" dirty="0">
                    <a:latin typeface="Arial" panose="020B0604020202020204" pitchFamily="34" charset="0"/>
                    <a:cs typeface="Arial" panose="020B0604020202020204" pitchFamily="34" charset="0"/>
                  </a:rPr>
                  <a:t> p</a:t>
                </a:r>
                <a:r>
                  <a:rPr lang="en-US" sz="1150" dirty="0">
                    <a:latin typeface="Arial" panose="020B0604020202020204" pitchFamily="34" charset="0"/>
                    <a:cs typeface="Arial" panose="020B0604020202020204" pitchFamily="34" charset="0"/>
                  </a:rPr>
                  <a:t> for wholesaler</a:t>
                </a:r>
                <a:r>
                  <a:rPr lang="en-US" sz="1150" i="1" dirty="0">
                    <a:latin typeface="Arial" panose="020B0604020202020204" pitchFamily="34" charset="0"/>
                    <a:cs typeface="Arial" panose="020B0604020202020204" pitchFamily="34" charset="0"/>
                  </a:rPr>
                  <a:t> b</a:t>
                </a:r>
                <a:r>
                  <a:rPr lang="en-US" sz="1150" dirty="0">
                    <a:latin typeface="Arial" panose="020B0604020202020204" pitchFamily="34" charset="0"/>
                    <a:cs typeface="Arial" panose="020B0604020202020204" pitchFamily="34" charset="0"/>
                  </a:rPr>
                  <a:t> on </a:t>
                </a:r>
                <a:r>
                  <a:rPr lang="en-US" sz="1150" i="1" dirty="0">
                    <a:latin typeface="Arial" panose="020B0604020202020204" pitchFamily="34" charset="0"/>
                    <a:cs typeface="Arial" panose="020B0604020202020204" pitchFamily="34" charset="0"/>
                  </a:rPr>
                  <a:t>t</a:t>
                </a:r>
                <a:r>
                  <a:rPr lang="en-US" sz="1150" dirty="0">
                    <a:latin typeface="Arial" panose="020B0604020202020204" pitchFamily="34" charset="0"/>
                    <a:cs typeface="Arial" panose="020B0604020202020204" pitchFamily="34" charset="0"/>
                  </a:rPr>
                  <a:t> day</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𝑐h</m:t>
                        </m:r>
                      </m:e>
                      <m:sub>
                        <m:r>
                          <a:rPr lang="en-US" sz="1150" i="1">
                            <a:latin typeface="Cambria Math" panose="02040503050406030204" pitchFamily="18" charset="0"/>
                          </a:rPr>
                          <m:t>𝑒𝑝𝑡</m:t>
                        </m:r>
                      </m:sub>
                      <m:sup>
                        <m:r>
                          <a:rPr lang="en-US" sz="1150" i="1">
                            <a:latin typeface="Cambria Math" panose="02040503050406030204" pitchFamily="18" charset="0"/>
                          </a:rPr>
                          <m:t>′′′</m:t>
                        </m:r>
                      </m:sup>
                    </m:sSubSup>
                  </m:oMath>
                </a14:m>
                <a:r>
                  <a:rPr lang="en-US" sz="1150" dirty="0">
                    <a:latin typeface="Arial" panose="020B0604020202020204" pitchFamily="34" charset="0"/>
                    <a:cs typeface="Arial" panose="020B0604020202020204" pitchFamily="34" charset="0"/>
                  </a:rPr>
                  <a:t>     The maintenance cost of each unit of product</a:t>
                </a:r>
                <a:r>
                  <a:rPr lang="en-US" sz="1150" i="1" dirty="0">
                    <a:latin typeface="Arial" panose="020B0604020202020204" pitchFamily="34" charset="0"/>
                    <a:cs typeface="Arial" panose="020B0604020202020204" pitchFamily="34" charset="0"/>
                  </a:rPr>
                  <a:t> p</a:t>
                </a:r>
                <a:r>
                  <a:rPr lang="en-US" sz="1150" dirty="0">
                    <a:latin typeface="Arial" panose="020B0604020202020204" pitchFamily="34" charset="0"/>
                    <a:cs typeface="Arial" panose="020B0604020202020204" pitchFamily="34" charset="0"/>
                  </a:rPr>
                  <a:t> for retailer </a:t>
                </a:r>
                <a:r>
                  <a:rPr lang="en-US" sz="1150" i="1" dirty="0">
                    <a:latin typeface="Arial" panose="020B0604020202020204" pitchFamily="34" charset="0"/>
                    <a:cs typeface="Arial" panose="020B0604020202020204" pitchFamily="34" charset="0"/>
                  </a:rPr>
                  <a:t>e</a:t>
                </a:r>
                <a:r>
                  <a:rPr lang="en-US" sz="1150" dirty="0">
                    <a:latin typeface="Arial" panose="020B0604020202020204" pitchFamily="34" charset="0"/>
                    <a:cs typeface="Arial" panose="020B0604020202020204" pitchFamily="34" charset="0"/>
                  </a:rPr>
                  <a:t> on day</a:t>
                </a:r>
                <a:r>
                  <a:rPr lang="en-US" sz="1150" i="1" dirty="0">
                    <a:latin typeface="Arial" panose="020B0604020202020204" pitchFamily="34" charset="0"/>
                    <a:cs typeface="Arial" panose="020B0604020202020204" pitchFamily="34" charset="0"/>
                  </a:rPr>
                  <a:t> t</a:t>
                </a:r>
                <a:endParaRPr lang="en-US" sz="1150" dirty="0">
                  <a:latin typeface="Arial" panose="020B0604020202020204" pitchFamily="34" charset="0"/>
                  <a:cs typeface="Arial" panose="020B0604020202020204" pitchFamily="34" charset="0"/>
                </a:endParaRP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𝑆𝑝</m:t>
                        </m:r>
                        <m:r>
                          <a:rPr lang="en-US" sz="1150" i="1">
                            <a:latin typeface="Cambria Math" panose="02040503050406030204" pitchFamily="18" charset="0"/>
                          </a:rPr>
                          <m:t>′</m:t>
                        </m:r>
                      </m:e>
                      <m:sub>
                        <m:sSup>
                          <m:sSupPr>
                            <m:ctrlPr>
                              <a:rPr lang="en-US" sz="1150" i="1">
                                <a:latin typeface="Cambria Math" panose="02040503050406030204" pitchFamily="18" charset="0"/>
                              </a:rPr>
                            </m:ctrlPr>
                          </m:sSupPr>
                          <m:e>
                            <m:r>
                              <a:rPr lang="en-US" sz="1150" i="1">
                                <a:latin typeface="Cambria Math" panose="02040503050406030204" pitchFamily="18" charset="0"/>
                              </a:rPr>
                              <m:t>𝑖</m:t>
                            </m:r>
                          </m:e>
                          <m:sup>
                            <m:r>
                              <a:rPr lang="en-US" sz="1150" i="1">
                                <a:latin typeface="Cambria Math" panose="02040503050406030204" pitchFamily="18" charset="0"/>
                              </a:rPr>
                              <m:t>′′</m:t>
                            </m:r>
                          </m:sup>
                        </m:sSup>
                      </m:sub>
                      <m:sup>
                        <m:r>
                          <a:rPr lang="en-US" sz="1150" i="1">
                            <a:latin typeface="Cambria Math" panose="02040503050406030204" pitchFamily="18" charset="0"/>
                          </a:rPr>
                          <m:t> </m:t>
                        </m:r>
                      </m:sup>
                    </m:sSubSup>
                  </m:oMath>
                </a14:m>
                <a:r>
                  <a:rPr lang="en-US" sz="1150" dirty="0">
                    <a:latin typeface="Arial" panose="020B0604020202020204" pitchFamily="34" charset="0"/>
                    <a:cs typeface="Arial" panose="020B0604020202020204" pitchFamily="34" charset="0"/>
                  </a:rPr>
                  <a:t>      Capacity of vehicle </a:t>
                </a:r>
                <a14:m>
                  <m:oMath xmlns:m="http://schemas.openxmlformats.org/officeDocument/2006/math">
                    <m:sSup>
                      <m:sSupPr>
                        <m:ctrlPr>
                          <a:rPr lang="en-US" sz="1150" i="1">
                            <a:latin typeface="Cambria Math" panose="02040503050406030204" pitchFamily="18" charset="0"/>
                          </a:rPr>
                        </m:ctrlPr>
                      </m:sSupPr>
                      <m:e>
                        <m:r>
                          <m:rPr>
                            <m:sty m:val="p"/>
                          </m:rPr>
                          <a:rPr lang="en-US" sz="1150">
                            <a:latin typeface="Cambria Math" panose="02040503050406030204" pitchFamily="18" charset="0"/>
                          </a:rPr>
                          <m:t>i</m:t>
                        </m:r>
                      </m:e>
                      <m:sup>
                        <m:r>
                          <a:rPr lang="en-US" sz="1150" i="1">
                            <a:latin typeface="Cambria Math" panose="02040503050406030204" pitchFamily="18" charset="0"/>
                          </a:rPr>
                          <m:t>′</m:t>
                        </m:r>
                      </m:sup>
                    </m:sSup>
                    <m:r>
                      <a:rPr lang="en-US" sz="1150" i="1">
                        <a:latin typeface="Cambria Math" panose="02040503050406030204" pitchFamily="18" charset="0"/>
                      </a:rPr>
                      <m:t>′</m:t>
                    </m:r>
                  </m:oMath>
                </a14:m>
                <a:r>
                  <a:rPr lang="en-US" sz="1150" dirty="0">
                    <a:latin typeface="Arial" panose="020B0604020202020204" pitchFamily="34" charset="0"/>
                    <a:cs typeface="Arial" panose="020B0604020202020204" pitchFamily="34" charset="0"/>
                  </a:rPr>
                  <a:t> </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𝑐𝑎𝑏</m:t>
                        </m:r>
                      </m:e>
                      <m:sub>
                        <m:r>
                          <a:rPr lang="en-US" sz="1150" i="1">
                            <a:latin typeface="Cambria Math" panose="02040503050406030204" pitchFamily="18" charset="0"/>
                          </a:rPr>
                          <m:t>𝑗</m:t>
                        </m:r>
                      </m:sub>
                      <m:sup>
                        <m:r>
                          <a:rPr lang="en-US" sz="1150" i="1">
                            <a:latin typeface="Cambria Math" panose="02040503050406030204" pitchFamily="18" charset="0"/>
                          </a:rPr>
                          <m:t> </m:t>
                        </m:r>
                      </m:sup>
                    </m:sSubSup>
                  </m:oMath>
                </a14:m>
                <a:r>
                  <a:rPr lang="en-US" sz="1150" dirty="0">
                    <a:latin typeface="Arial" panose="020B0604020202020204" pitchFamily="34" charset="0"/>
                    <a:cs typeface="Arial" panose="020B0604020202020204" pitchFamily="34" charset="0"/>
                  </a:rPr>
                  <a:t>       Storage capacity of collection center </a:t>
                </a:r>
                <a14:m>
                  <m:oMath xmlns:m="http://schemas.openxmlformats.org/officeDocument/2006/math">
                    <m:r>
                      <a:rPr lang="en-US" sz="1150" i="1">
                        <a:latin typeface="Cambria Math" panose="02040503050406030204" pitchFamily="18" charset="0"/>
                      </a:rPr>
                      <m:t>𝑗</m:t>
                    </m:r>
                    <m:r>
                      <a:rPr lang="en-US" sz="1150" i="1">
                        <a:latin typeface="Cambria Math" panose="02040503050406030204" pitchFamily="18" charset="0"/>
                      </a:rPr>
                      <m:t>  </m:t>
                    </m:r>
                  </m:oMath>
                </a14:m>
                <a:endParaRPr lang="en-US" sz="1150" dirty="0">
                  <a:latin typeface="Arial" panose="020B0604020202020204" pitchFamily="34" charset="0"/>
                  <a:cs typeface="Arial" panose="020B0604020202020204" pitchFamily="34" charset="0"/>
                </a:endParaRP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𝐵𝑅</m:t>
                        </m:r>
                      </m:e>
                      <m:sub>
                        <m:r>
                          <a:rPr lang="en-US" sz="1150" i="1">
                            <a:latin typeface="Cambria Math" panose="02040503050406030204" pitchFamily="18" charset="0"/>
                          </a:rPr>
                          <m:t>𝑝𝑒</m:t>
                        </m:r>
                      </m:sub>
                    </m:sSub>
                    <m:r>
                      <a:rPr lang="en-US" sz="1150" i="1">
                        <a:latin typeface="Cambria Math" panose="02040503050406030204" pitchFamily="18" charset="0"/>
                      </a:rPr>
                      <m:t>    </m:t>
                    </m:r>
                    <m:r>
                      <a:rPr lang="en-US" sz="1150" b="0" i="1">
                        <a:latin typeface="Cambria Math" panose="02040503050406030204" pitchFamily="18" charset="0"/>
                      </a:rPr>
                      <m:t> </m:t>
                    </m:r>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The percentage of product </a:t>
                </a:r>
                <a:r>
                  <a:rPr lang="en-US" sz="1150" i="1" dirty="0">
                    <a:latin typeface="Arial" panose="020B0604020202020204" pitchFamily="34" charset="0"/>
                    <a:cs typeface="Arial" panose="020B0604020202020204" pitchFamily="34" charset="0"/>
                  </a:rPr>
                  <a:t>p</a:t>
                </a:r>
                <a:r>
                  <a:rPr lang="en-US" sz="1150" dirty="0">
                    <a:latin typeface="Arial" panose="020B0604020202020204" pitchFamily="34" charset="0"/>
                    <a:cs typeface="Arial" panose="020B0604020202020204" pitchFamily="34" charset="0"/>
                  </a:rPr>
                  <a:t> that returns from retailer</a:t>
                </a:r>
                <a:r>
                  <a:rPr lang="en-US" sz="1150" i="1" dirty="0">
                    <a:latin typeface="Arial" panose="020B0604020202020204" pitchFamily="34" charset="0"/>
                    <a:cs typeface="Arial" panose="020B0604020202020204" pitchFamily="34" charset="0"/>
                  </a:rPr>
                  <a:t> e</a:t>
                </a:r>
                <a:endParaRPr lang="en-US" sz="1150" dirty="0">
                  <a:latin typeface="Arial" panose="020B0604020202020204" pitchFamily="34" charset="0"/>
                  <a:cs typeface="Arial" panose="020B0604020202020204" pitchFamily="34" charset="0"/>
                </a:endParaRP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𝐶𝑖𝑛𝑣</m:t>
                        </m:r>
                        <m:r>
                          <a:rPr lang="en-US" sz="1150" i="1">
                            <a:latin typeface="Cambria Math" panose="02040503050406030204" pitchFamily="18" charset="0"/>
                          </a:rPr>
                          <m:t>′</m:t>
                        </m:r>
                      </m:e>
                      <m:sub>
                        <m:r>
                          <a:rPr lang="en-US" sz="1150" i="1">
                            <a:latin typeface="Cambria Math" panose="02040503050406030204" pitchFamily="18" charset="0"/>
                          </a:rPr>
                          <m:t> </m:t>
                        </m:r>
                      </m:sub>
                    </m:sSub>
                  </m:oMath>
                </a14:m>
                <a:r>
                  <a:rPr lang="en-US" sz="1150" dirty="0">
                    <a:latin typeface="Arial" panose="020B0604020202020204" pitchFamily="34" charset="0"/>
                    <a:cs typeface="Arial" panose="020B0604020202020204" pitchFamily="34" charset="0"/>
                  </a:rPr>
                  <a:t>   The benefit of environment enhancement for each unit of natural resources (tree)</a:t>
                </a: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𝑐</m:t>
                        </m:r>
                      </m:e>
                      <m:sub>
                        <m:r>
                          <a:rPr lang="en-US" sz="1150" i="1">
                            <a:latin typeface="Cambria Math" panose="02040503050406030204" pitchFamily="18" charset="0"/>
                          </a:rPr>
                          <m:t>𝑚𝑎</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 The cost of purchasing each unit of wooden raw material</a:t>
                </a:r>
                <a:r>
                  <a:rPr lang="en-US" sz="1150" i="1" dirty="0">
                    <a:latin typeface="Arial" panose="020B0604020202020204" pitchFamily="34" charset="0"/>
                    <a:cs typeface="Arial" panose="020B0604020202020204" pitchFamily="34" charset="0"/>
                  </a:rPr>
                  <a:t> m</a:t>
                </a:r>
                <a:r>
                  <a:rPr lang="en-US" sz="1150" dirty="0">
                    <a:latin typeface="Arial" panose="020B0604020202020204" pitchFamily="34" charset="0"/>
                    <a:cs typeface="Arial" panose="020B0604020202020204" pitchFamily="34" charset="0"/>
                  </a:rPr>
                  <a:t> from supplier</a:t>
                </a:r>
                <a:r>
                  <a:rPr lang="en-US" sz="1150" i="1" dirty="0">
                    <a:latin typeface="Arial" panose="020B0604020202020204" pitchFamily="34" charset="0"/>
                    <a:cs typeface="Arial" panose="020B0604020202020204" pitchFamily="34" charset="0"/>
                  </a:rPr>
                  <a:t> a</a:t>
                </a:r>
                <a:r>
                  <a:rPr lang="en-US" sz="1150" dirty="0">
                    <a:latin typeface="Arial" panose="020B0604020202020204" pitchFamily="34" charset="0"/>
                    <a:cs typeface="Arial" panose="020B0604020202020204" pitchFamily="34" charset="0"/>
                  </a:rPr>
                  <a:t> to the factory</a:t>
                </a: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𝑐</m:t>
                        </m:r>
                        <m:r>
                          <a:rPr lang="en-US" sz="1150" i="1">
                            <a:latin typeface="Cambria Math" panose="02040503050406030204" pitchFamily="18" charset="0"/>
                          </a:rPr>
                          <m:t>′</m:t>
                        </m:r>
                      </m:e>
                      <m:sub>
                        <m:r>
                          <a:rPr lang="en-US" sz="1150" i="1">
                            <a:latin typeface="Cambria Math" panose="02040503050406030204" pitchFamily="18" charset="0"/>
                          </a:rPr>
                          <m:t>𝑎𝑣</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The fixed cost of sending vehicle </a:t>
                </a:r>
                <a:r>
                  <a:rPr lang="en-US" sz="1150" i="1" dirty="0">
                    <a:latin typeface="Arial" panose="020B0604020202020204" pitchFamily="34" charset="0"/>
                    <a:cs typeface="Arial" panose="020B0604020202020204" pitchFamily="34" charset="0"/>
                  </a:rPr>
                  <a:t>v</a:t>
                </a:r>
                <a:r>
                  <a:rPr lang="en-US" sz="1150" dirty="0">
                    <a:latin typeface="Arial" panose="020B0604020202020204" pitchFamily="34" charset="0"/>
                    <a:cs typeface="Arial" panose="020B0604020202020204" pitchFamily="34" charset="0"/>
                  </a:rPr>
                  <a:t> from supplier</a:t>
                </a:r>
                <a:r>
                  <a:rPr lang="en-US" sz="1150" i="1" dirty="0">
                    <a:latin typeface="Arial" panose="020B0604020202020204" pitchFamily="34" charset="0"/>
                    <a:cs typeface="Arial" panose="020B0604020202020204" pitchFamily="34" charset="0"/>
                  </a:rPr>
                  <a:t> a</a:t>
                </a:r>
                <a:r>
                  <a:rPr lang="en-US" sz="1150" dirty="0">
                    <a:latin typeface="Arial" panose="020B0604020202020204" pitchFamily="34" charset="0"/>
                    <a:cs typeface="Arial" panose="020B0604020202020204" pitchFamily="34" charset="0"/>
                  </a:rPr>
                  <a:t> to the factory</a:t>
                </a: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𝑐</m:t>
                        </m:r>
                        <m:r>
                          <a:rPr lang="en-US" sz="1150" i="1">
                            <a:latin typeface="Cambria Math" panose="02040503050406030204" pitchFamily="18" charset="0"/>
                          </a:rPr>
                          <m:t>′′</m:t>
                        </m:r>
                      </m:e>
                      <m:sub>
                        <m:r>
                          <a:rPr lang="en-US" sz="1150" i="1">
                            <a:latin typeface="Cambria Math" panose="02040503050406030204" pitchFamily="18" charset="0"/>
                          </a:rPr>
                          <m:t>𝑚𝑎</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The transportation cost of each unit of wooden raw material </a:t>
                </a:r>
                <a:r>
                  <a:rPr lang="en-US" sz="1150" i="1" dirty="0">
                    <a:latin typeface="Arial" panose="020B0604020202020204" pitchFamily="34" charset="0"/>
                    <a:cs typeface="Arial" panose="020B0604020202020204" pitchFamily="34" charset="0"/>
                  </a:rPr>
                  <a:t>m</a:t>
                </a:r>
                <a:r>
                  <a:rPr lang="en-US" sz="1150" dirty="0">
                    <a:latin typeface="Arial" panose="020B0604020202020204" pitchFamily="34" charset="0"/>
                    <a:cs typeface="Arial" panose="020B0604020202020204" pitchFamily="34" charset="0"/>
                  </a:rPr>
                  <a:t> from supplier </a:t>
                </a:r>
                <a:r>
                  <a:rPr lang="en-US" sz="1150" i="1" dirty="0">
                    <a:latin typeface="Arial" panose="020B0604020202020204" pitchFamily="34" charset="0"/>
                    <a:cs typeface="Arial" panose="020B0604020202020204" pitchFamily="34" charset="0"/>
                  </a:rPr>
                  <a:t>a</a:t>
                </a:r>
                <a:r>
                  <a:rPr lang="en-US" sz="1150" dirty="0">
                    <a:latin typeface="Arial" panose="020B0604020202020204" pitchFamily="34" charset="0"/>
                    <a:cs typeface="Arial" panose="020B0604020202020204" pitchFamily="34" charset="0"/>
                  </a:rPr>
                  <a:t> to the factory</a:t>
                </a:r>
              </a:p>
              <a:p>
                <a14:m>
                  <m:oMath xmlns:m="http://schemas.openxmlformats.org/officeDocument/2006/math">
                    <m:sSub>
                      <m:sSubPr>
                        <m:ctrlPr>
                          <a:rPr lang="en-US" sz="1150" i="1">
                            <a:latin typeface="Cambria Math" panose="02040503050406030204" pitchFamily="18" charset="0"/>
                          </a:rPr>
                        </m:ctrlPr>
                      </m:sSubPr>
                      <m:e>
                        <m:r>
                          <a:rPr lang="en-US" sz="1150" i="1">
                            <a:latin typeface="Cambria Math" panose="02040503050406030204" pitchFamily="18" charset="0"/>
                          </a:rPr>
                          <m:t>𝑣𝑜𝑙</m:t>
                        </m:r>
                      </m:e>
                      <m:sub>
                        <m:r>
                          <a:rPr lang="en-US" sz="1150" i="1">
                            <a:latin typeface="Cambria Math" panose="02040503050406030204" pitchFamily="18" charset="0"/>
                          </a:rPr>
                          <m:t>𝑣</m:t>
                        </m:r>
                      </m:sub>
                    </m:sSub>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     Capacity of vehicle </a:t>
                </a:r>
                <a:r>
                  <a:rPr lang="en-US" sz="1150" i="1" dirty="0">
                    <a:latin typeface="Arial" panose="020B0604020202020204" pitchFamily="34" charset="0"/>
                    <a:cs typeface="Arial" panose="020B0604020202020204" pitchFamily="34" charset="0"/>
                  </a:rPr>
                  <a:t>v</a:t>
                </a:r>
                <a:r>
                  <a:rPr lang="en-US" sz="1150" dirty="0">
                    <a:latin typeface="Arial" panose="020B0604020202020204" pitchFamily="34" charset="0"/>
                    <a:cs typeface="Arial" panose="020B0604020202020204" pitchFamily="34" charset="0"/>
                  </a:rPr>
                  <a:t> </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𝑣𝑜𝑙</m:t>
                        </m:r>
                        <m:r>
                          <a:rPr lang="en-US" sz="1150" i="1">
                            <a:latin typeface="Cambria Math" panose="02040503050406030204" pitchFamily="18" charset="0"/>
                          </a:rPr>
                          <m:t>′</m:t>
                        </m:r>
                      </m:e>
                      <m:sub>
                        <m:r>
                          <a:rPr lang="en-US" sz="1150" i="1">
                            <a:latin typeface="Cambria Math" panose="02040503050406030204" pitchFamily="18" charset="0"/>
                          </a:rPr>
                          <m:t>𝑓</m:t>
                        </m:r>
                      </m:sub>
                      <m:sup>
                        <m:r>
                          <a:rPr lang="en-US" sz="1150" i="1">
                            <a:latin typeface="Cambria Math" panose="02040503050406030204" pitchFamily="18" charset="0"/>
                          </a:rPr>
                          <m:t> </m:t>
                        </m:r>
                      </m:sup>
                    </m:sSubSup>
                    <m:r>
                      <a:rPr lang="en-US" sz="1150" i="1">
                        <a:latin typeface="Cambria Math" panose="02040503050406030204" pitchFamily="18" charset="0"/>
                      </a:rPr>
                      <m:t>  </m:t>
                    </m:r>
                  </m:oMath>
                </a14:m>
                <a:r>
                  <a:rPr lang="en-US" sz="1150" dirty="0">
                    <a:latin typeface="Arial" panose="020B0604020202020204" pitchFamily="34" charset="0"/>
                    <a:cs typeface="Arial" panose="020B0604020202020204" pitchFamily="34" charset="0"/>
                  </a:rPr>
                  <a:t>    Capacity of vehicle </a:t>
                </a:r>
                <a:r>
                  <a:rPr lang="en-US" sz="1150" i="1" dirty="0">
                    <a:latin typeface="Arial" panose="020B0604020202020204" pitchFamily="34" charset="0"/>
                    <a:cs typeface="Arial" panose="020B0604020202020204" pitchFamily="34" charset="0"/>
                  </a:rPr>
                  <a:t>f</a:t>
                </a:r>
                <a:r>
                  <a:rPr lang="en-US" sz="1150" dirty="0">
                    <a:latin typeface="Arial" panose="020B0604020202020204" pitchFamily="34" charset="0"/>
                    <a:cs typeface="Arial" panose="020B0604020202020204" pitchFamily="34" charset="0"/>
                  </a:rPr>
                  <a:t> </a:t>
                </a:r>
              </a:p>
              <a:p>
                <a14:m>
                  <m:oMath xmlns:m="http://schemas.openxmlformats.org/officeDocument/2006/math">
                    <m:sSubSup>
                      <m:sSubSupPr>
                        <m:ctrlPr>
                          <a:rPr lang="en-US" sz="1150" i="1">
                            <a:latin typeface="Cambria Math" panose="02040503050406030204" pitchFamily="18" charset="0"/>
                          </a:rPr>
                        </m:ctrlPr>
                      </m:sSubSupPr>
                      <m:e>
                        <m:r>
                          <a:rPr lang="en-US" sz="1150" i="1">
                            <a:latin typeface="Cambria Math" panose="02040503050406030204" pitchFamily="18" charset="0"/>
                          </a:rPr>
                          <m:t>𝑣𝑜𝑙</m:t>
                        </m:r>
                      </m:e>
                      <m:sub>
                        <m:r>
                          <a:rPr lang="en-US" sz="1150" i="1">
                            <a:latin typeface="Cambria Math" panose="02040503050406030204" pitchFamily="18" charset="0"/>
                          </a:rPr>
                          <m:t>𝑔</m:t>
                        </m:r>
                      </m:sub>
                      <m:sup>
                        <m:r>
                          <a:rPr lang="en-US" sz="1150" i="1">
                            <a:latin typeface="Cambria Math" panose="02040503050406030204" pitchFamily="18" charset="0"/>
                          </a:rPr>
                          <m:t>′′</m:t>
                        </m:r>
                      </m:sup>
                    </m:sSubSup>
                  </m:oMath>
                </a14:m>
                <a:r>
                  <a:rPr lang="en-US" sz="1150" dirty="0">
                    <a:latin typeface="Arial" panose="020B0604020202020204" pitchFamily="34" charset="0"/>
                    <a:cs typeface="Arial" panose="020B0604020202020204" pitchFamily="34" charset="0"/>
                  </a:rPr>
                  <a:t>       Capacity of vehicle </a:t>
                </a:r>
                <a:r>
                  <a:rPr lang="en-US" sz="1150" i="1" dirty="0">
                    <a:latin typeface="Arial" panose="020B0604020202020204" pitchFamily="34" charset="0"/>
                    <a:cs typeface="Arial" panose="020B0604020202020204" pitchFamily="34" charset="0"/>
                  </a:rPr>
                  <a:t>g</a:t>
                </a:r>
                <a:r>
                  <a:rPr lang="en-US" sz="1150" dirty="0">
                    <a:latin typeface="Arial" panose="020B0604020202020204" pitchFamily="34" charset="0"/>
                    <a:cs typeface="Arial" panose="020B0604020202020204" pitchFamily="34" charset="0"/>
                  </a:rPr>
                  <a:t> </a:t>
                </a:r>
              </a:p>
              <a:p>
                <a:pPr algn="just">
                  <a:spcAft>
                    <a:spcPts val="800"/>
                  </a:spcAft>
                </a:pPr>
                <a:endParaRPr lang="en-US" sz="1150" i="1" dirty="0">
                  <a:latin typeface="Arial" panose="020B0604020202020204" pitchFamily="34" charset="0"/>
                  <a:ea typeface="Calibri" panose="020F0502020204030204" pitchFamily="34" charset="0"/>
                  <a:cs typeface="Arial" panose="020B0604020202020204" pitchFamily="34" charset="0"/>
                </a:endParaRPr>
              </a:p>
              <a:p>
                <a:pPr algn="just">
                  <a:spcAft>
                    <a:spcPts val="800"/>
                  </a:spcAft>
                </a:pPr>
                <a:endParaRPr lang="en-US" sz="1150" dirty="0">
                  <a:latin typeface="Arial" panose="020B0604020202020204" pitchFamily="34" charset="0"/>
                  <a:ea typeface="Calibri" panose="020F0502020204030204" pitchFamily="34" charset="0"/>
                  <a:cs typeface="Arial" panose="020B0604020202020204" pitchFamily="34" charset="0"/>
                </a:endParaRPr>
              </a:p>
            </p:txBody>
          </p:sp>
        </mc:Choice>
        <mc:Fallback>
          <p:sp>
            <p:nvSpPr>
              <p:cNvPr id="14" name="Rectangle 13"/>
              <p:cNvSpPr>
                <a:spLocks noRot="1" noChangeAspect="1" noMove="1" noResize="1" noEditPoints="1" noAdjustHandles="1" noChangeArrowheads="1" noChangeShapeType="1" noTextEdit="1"/>
              </p:cNvSpPr>
              <p:nvPr/>
            </p:nvSpPr>
            <p:spPr>
              <a:xfrm>
                <a:off x="5904682" y="975025"/>
                <a:ext cx="6405421" cy="6396879"/>
              </a:xfrm>
              <a:prstGeom prst="rect">
                <a:avLst/>
              </a:prstGeom>
              <a:blipFill>
                <a:blip r:embed="rId4"/>
                <a:stretch>
                  <a:fillRect t="-95"/>
                </a:stretch>
              </a:blipFill>
            </p:spPr>
            <p:txBody>
              <a:bodyPr/>
              <a:lstStyle/>
              <a:p>
                <a:r>
                  <a:rPr lang="en-US">
                    <a:noFill/>
                  </a:rPr>
                  <a:t> </a:t>
                </a:r>
              </a:p>
            </p:txBody>
          </p:sp>
        </mc:Fallback>
      </mc:AlternateContent>
      <p:cxnSp>
        <p:nvCxnSpPr>
          <p:cNvPr id="15" name="Straight Connector 14"/>
          <p:cNvCxnSpPr/>
          <p:nvPr/>
        </p:nvCxnSpPr>
        <p:spPr>
          <a:xfrm>
            <a:off x="5904680" y="975025"/>
            <a:ext cx="0" cy="557841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2890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2790</Words>
  <Application>Microsoft Office PowerPoint</Application>
  <PresentationFormat>Widescreen</PresentationFormat>
  <Paragraphs>563</Paragraphs>
  <Slides>25</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Batang</vt:lpstr>
      <vt:lpstr>Microsoft JhengHei</vt:lpstr>
      <vt:lpstr>Arial</vt:lpstr>
      <vt:lpstr>Calibri</vt:lpstr>
      <vt:lpstr>Calibri Light</vt:lpstr>
      <vt:lpstr>Cambria Math</vt:lpstr>
      <vt:lpstr>Century Gothic</vt:lpstr>
      <vt:lpstr>HK Grotesk Bold</vt:lpstr>
      <vt:lpstr>Nixie One</vt:lpstr>
      <vt:lpstr>Roboto Slab</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201936007</dc:creator>
  <cp:lastModifiedBy>Faisal Moheuddin</cp:lastModifiedBy>
  <cp:revision>120</cp:revision>
  <dcterms:created xsi:type="dcterms:W3CDTF">2022-01-07T16:30:05Z</dcterms:created>
  <dcterms:modified xsi:type="dcterms:W3CDTF">2022-09-19T18:16:41Z</dcterms:modified>
</cp:coreProperties>
</file>